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2" r:id="rId4"/>
    <p:sldId id="263" r:id="rId5"/>
    <p:sldId id="258" r:id="rId6"/>
    <p:sldId id="264" r:id="rId7"/>
    <p:sldId id="259"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60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DF9B1-05BC-4D55-A057-B6944E0C1ADF}" type="datetimeFigureOut">
              <a:rPr lang="zh-CN" altLang="en-US" smtClean="0"/>
              <a:t>2024/10/14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61670C-6046-4533-B70A-0A42D148FED1}" type="slidenum">
              <a:rPr lang="zh-CN" altLang="en-US" smtClean="0"/>
              <a:t>‹#›</a:t>
            </a:fld>
            <a:endParaRPr lang="zh-CN" altLang="en-US"/>
          </a:p>
        </p:txBody>
      </p:sp>
    </p:spTree>
    <p:extLst>
      <p:ext uri="{BB962C8B-B14F-4D97-AF65-F5344CB8AC3E}">
        <p14:creationId xmlns:p14="http://schemas.microsoft.com/office/powerpoint/2010/main" val="1733964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C83EB2-96C8-7099-FC7E-798299ED7DB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17778E0-685A-41FD-0205-BE78140975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70F2F25-2D88-133B-F27C-6F86E11AC6DE}"/>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5" name="页脚占位符 4">
            <a:extLst>
              <a:ext uri="{FF2B5EF4-FFF2-40B4-BE49-F238E27FC236}">
                <a16:creationId xmlns:a16="http://schemas.microsoft.com/office/drawing/2014/main" id="{BEAC1667-01E2-A369-9C41-631996552F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9FA35E4-DB7E-21F1-2969-33F8512E4D8E}"/>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189257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7BD899-97CC-63F8-FD0E-5B6A1D2D823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378E637A-6C3D-579C-CCC1-61C03D64D2C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37E7B43-C818-14FE-0545-99B4AEA558CD}"/>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5" name="页脚占位符 4">
            <a:extLst>
              <a:ext uri="{FF2B5EF4-FFF2-40B4-BE49-F238E27FC236}">
                <a16:creationId xmlns:a16="http://schemas.microsoft.com/office/drawing/2014/main" id="{C6000449-5550-6D79-6722-079934F6EB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F24A738-178C-E3EE-B19E-5C1EA7FF60BB}"/>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188789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9328F74-2F22-0D73-9640-20224D98441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48EA84DD-8071-EBC5-89A7-3012FF413A5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CD1591F-A64D-ECAC-13DB-0AD2127EA410}"/>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5" name="页脚占位符 4">
            <a:extLst>
              <a:ext uri="{FF2B5EF4-FFF2-40B4-BE49-F238E27FC236}">
                <a16:creationId xmlns:a16="http://schemas.microsoft.com/office/drawing/2014/main" id="{3E6906C3-A7D3-391F-C90C-936C5466A9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F821C54-9121-F549-8066-2E3FD4C0E063}"/>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2983407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F773DA-4955-8D19-2C2A-4920E3F8340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D2F8AA3-213B-E9BB-7999-A62B7CBDC62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FD9EB58-9F1B-8F4C-89A8-D040C658DB98}"/>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5" name="页脚占位符 4">
            <a:extLst>
              <a:ext uri="{FF2B5EF4-FFF2-40B4-BE49-F238E27FC236}">
                <a16:creationId xmlns:a16="http://schemas.microsoft.com/office/drawing/2014/main" id="{CE0FC3AB-A447-9C13-9777-B78D67DCBD9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7EBD7D-EC80-B596-BCA5-A517D64CD05F}"/>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2407551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2AD7571-1D1D-52CD-82B2-190F48FE736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4A73F5C-F4D0-C757-8481-AEA0D702FD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6BF1BD55-D0C5-5082-8B1D-13C4542B1C31}"/>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5" name="页脚占位符 4">
            <a:extLst>
              <a:ext uri="{FF2B5EF4-FFF2-40B4-BE49-F238E27FC236}">
                <a16:creationId xmlns:a16="http://schemas.microsoft.com/office/drawing/2014/main" id="{774730B8-030D-DFDC-4E73-0E38760575F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223D1A8-ECE8-D454-23B2-188996F0E355}"/>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677768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4869AB-D19F-6241-AF41-FB84CFCE4E0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2763F30-63A3-00C2-AA3D-EBEA412DB38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62A6EEA9-2E13-52D1-2648-5BB35CF2E8E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B608CD2-DA34-18B6-51FA-488F5A31D06A}"/>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6" name="页脚占位符 5">
            <a:extLst>
              <a:ext uri="{FF2B5EF4-FFF2-40B4-BE49-F238E27FC236}">
                <a16:creationId xmlns:a16="http://schemas.microsoft.com/office/drawing/2014/main" id="{32CD2878-1264-6811-1E8F-FA2F092E1EF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066BC25-66F5-B19D-9284-52BD0302D6DC}"/>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187892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B97980-EE65-FFAD-E7A8-935D5826C4E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C3D0267-CDF8-76AC-30BF-C2B9AC7C79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EFB15E2-7205-D164-7678-148C7C0DA05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66A6F81C-8AE0-862D-3864-D554F04B4E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FD588CC-E9E8-7B27-6F5D-9FA57A4579C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DE7A443-A6E3-DA71-E183-37992AFDEAB0}"/>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8" name="页脚占位符 7">
            <a:extLst>
              <a:ext uri="{FF2B5EF4-FFF2-40B4-BE49-F238E27FC236}">
                <a16:creationId xmlns:a16="http://schemas.microsoft.com/office/drawing/2014/main" id="{008C70A8-AF95-7840-3A93-4AEBD81EF4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EC595EA2-2629-E8BA-5A46-7D9EF1FA2001}"/>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1392148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FB0800-1565-F997-82D9-9C27DFE31B2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4AFDF5D4-28D6-5E77-F085-921C5778AD17}"/>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4" name="页脚占位符 3">
            <a:extLst>
              <a:ext uri="{FF2B5EF4-FFF2-40B4-BE49-F238E27FC236}">
                <a16:creationId xmlns:a16="http://schemas.microsoft.com/office/drawing/2014/main" id="{E91926DF-39B3-989B-5F30-84690941044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B94CAEA4-7B74-9117-4AD2-93C1434587C9}"/>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2098071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CAC81BB-0CD7-E395-0D3E-1322FA9DD507}"/>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3" name="页脚占位符 2">
            <a:extLst>
              <a:ext uri="{FF2B5EF4-FFF2-40B4-BE49-F238E27FC236}">
                <a16:creationId xmlns:a16="http://schemas.microsoft.com/office/drawing/2014/main" id="{935C1BB1-52F2-49BA-BB0C-E9510330D11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C4D0A2E-B3DC-1C13-23F0-048D9A2EE7C9}"/>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2685574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7F1399-96A2-CB91-5CC8-902B60F7959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C00AD0BE-6305-E264-8A28-3DE1A01C89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459CDD5-7BD6-4500-1372-8CE633A254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2E899C0-49E0-DB7D-C297-EAD280CADDB0}"/>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6" name="页脚占位符 5">
            <a:extLst>
              <a:ext uri="{FF2B5EF4-FFF2-40B4-BE49-F238E27FC236}">
                <a16:creationId xmlns:a16="http://schemas.microsoft.com/office/drawing/2014/main" id="{01655B17-0E69-912C-1737-9EA462D03E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775D487-F48B-0CC1-10BC-BF6A12325F68}"/>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728352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47CA52-9730-4163-E656-4B590C159BE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0300F73-31AF-7C14-6E2B-154FA0ADF4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0E59710-318B-61E5-EB7A-46A354FD58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2540945-4029-47C2-8378-81885EDB0BED}"/>
              </a:ext>
            </a:extLst>
          </p:cNvPr>
          <p:cNvSpPr>
            <a:spLocks noGrp="1"/>
          </p:cNvSpPr>
          <p:nvPr>
            <p:ph type="dt" sz="half" idx="10"/>
          </p:nvPr>
        </p:nvSpPr>
        <p:spPr/>
        <p:txBody>
          <a:bodyPr/>
          <a:lstStyle/>
          <a:p>
            <a:fld id="{08CFD057-C6F8-4F1F-9CED-10D21E6FF99F}" type="datetimeFigureOut">
              <a:rPr lang="zh-CN" altLang="en-US" smtClean="0"/>
              <a:t>2024/10/14</a:t>
            </a:fld>
            <a:endParaRPr lang="zh-CN" altLang="en-US"/>
          </a:p>
        </p:txBody>
      </p:sp>
      <p:sp>
        <p:nvSpPr>
          <p:cNvPr id="6" name="页脚占位符 5">
            <a:extLst>
              <a:ext uri="{FF2B5EF4-FFF2-40B4-BE49-F238E27FC236}">
                <a16:creationId xmlns:a16="http://schemas.microsoft.com/office/drawing/2014/main" id="{1BC8DEA2-6676-EA94-85E8-029E83F5C5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17F717D-3E94-7F94-67E4-A7396AF33E41}"/>
              </a:ext>
            </a:extLst>
          </p:cNvPr>
          <p:cNvSpPr>
            <a:spLocks noGrp="1"/>
          </p:cNvSpPr>
          <p:nvPr>
            <p:ph type="sldNum" sz="quarter" idx="12"/>
          </p:nvPr>
        </p:nvSpPr>
        <p:spPr/>
        <p:txBody>
          <a:body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85190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5177415F-2D58-A078-7DCA-2E239BF43A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72D673D-6F36-0CD9-CB81-197E1F1A27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BDB471A-38E0-82DB-9483-537E43A3D1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CFD057-C6F8-4F1F-9CED-10D21E6FF99F}" type="datetimeFigureOut">
              <a:rPr lang="zh-CN" altLang="en-US" smtClean="0"/>
              <a:t>2024/10/14</a:t>
            </a:fld>
            <a:endParaRPr lang="zh-CN" altLang="en-US"/>
          </a:p>
        </p:txBody>
      </p:sp>
      <p:sp>
        <p:nvSpPr>
          <p:cNvPr id="5" name="页脚占位符 4">
            <a:extLst>
              <a:ext uri="{FF2B5EF4-FFF2-40B4-BE49-F238E27FC236}">
                <a16:creationId xmlns:a16="http://schemas.microsoft.com/office/drawing/2014/main" id="{97D9B261-0326-C672-E4C1-B1B1BDD55E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B6B92EC-DF8D-B90E-FD50-70D541CC6E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BCFBE3-D468-4162-8BB2-A2514ABF3606}" type="slidenum">
              <a:rPr lang="zh-CN" altLang="en-US" smtClean="0"/>
              <a:t>‹#›</a:t>
            </a:fld>
            <a:endParaRPr lang="zh-CN" altLang="en-US"/>
          </a:p>
        </p:txBody>
      </p:sp>
    </p:spTree>
    <p:extLst>
      <p:ext uri="{BB962C8B-B14F-4D97-AF65-F5344CB8AC3E}">
        <p14:creationId xmlns:p14="http://schemas.microsoft.com/office/powerpoint/2010/main" val="22072857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image" Target="../media/image7.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oleObject" Target="../embeddings/oleObject7.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8.wmf"/><Relationship Id="rId7" Type="http://schemas.openxmlformats.org/officeDocument/2006/relationships/image" Target="../media/image10.wmf"/><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oleObject" Target="../embeddings/oleObject10.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1.wmf"/></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13.bin"/><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14.bin"/><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9B75B531-9C1C-0834-9A0D-45AFDC094AE1}"/>
              </a:ext>
            </a:extLst>
          </p:cNvPr>
          <p:cNvSpPr txBox="1"/>
          <p:nvPr/>
        </p:nvSpPr>
        <p:spPr>
          <a:xfrm>
            <a:off x="2271859" y="2318994"/>
            <a:ext cx="6617617" cy="923330"/>
          </a:xfrm>
          <a:prstGeom prst="rect">
            <a:avLst/>
          </a:prstGeom>
          <a:noFill/>
        </p:spPr>
        <p:txBody>
          <a:bodyPr wrap="square" rtlCol="0">
            <a:spAutoFit/>
          </a:bodyPr>
          <a:lstStyle/>
          <a:p>
            <a:r>
              <a:rPr lang="zh-CN" altLang="en-US" sz="5400" dirty="0"/>
              <a:t>常微分方程的数值解</a:t>
            </a:r>
          </a:p>
        </p:txBody>
      </p:sp>
      <p:sp>
        <p:nvSpPr>
          <p:cNvPr id="5" name="文本框 4">
            <a:extLst>
              <a:ext uri="{FF2B5EF4-FFF2-40B4-BE49-F238E27FC236}">
                <a16:creationId xmlns:a16="http://schemas.microsoft.com/office/drawing/2014/main" id="{6DA8AE22-3224-A3AE-1AD8-C10CD6C778D9}"/>
              </a:ext>
            </a:extLst>
          </p:cNvPr>
          <p:cNvSpPr txBox="1"/>
          <p:nvPr/>
        </p:nvSpPr>
        <p:spPr>
          <a:xfrm>
            <a:off x="7447174" y="4590853"/>
            <a:ext cx="3289955" cy="646331"/>
          </a:xfrm>
          <a:prstGeom prst="rect">
            <a:avLst/>
          </a:prstGeom>
          <a:noFill/>
        </p:spPr>
        <p:txBody>
          <a:bodyPr wrap="square" rtlCol="0">
            <a:spAutoFit/>
          </a:bodyPr>
          <a:lstStyle/>
          <a:p>
            <a:r>
              <a:rPr lang="zh-CN" altLang="en-US" dirty="0"/>
              <a:t>信息</a:t>
            </a:r>
            <a:r>
              <a:rPr lang="en-US" altLang="zh-CN" dirty="0"/>
              <a:t>2202</a:t>
            </a:r>
            <a:r>
              <a:rPr lang="zh-CN" altLang="en-US" dirty="0"/>
              <a:t>班</a:t>
            </a:r>
            <a:endParaRPr lang="en-US" altLang="zh-CN" dirty="0"/>
          </a:p>
          <a:p>
            <a:r>
              <a:rPr lang="zh-CN" altLang="en-US" dirty="0"/>
              <a:t>徐梓乔  罗嘉宝  庞云涵</a:t>
            </a:r>
          </a:p>
        </p:txBody>
      </p:sp>
    </p:spTree>
    <p:extLst>
      <p:ext uri="{BB962C8B-B14F-4D97-AF65-F5344CB8AC3E}">
        <p14:creationId xmlns:p14="http://schemas.microsoft.com/office/powerpoint/2010/main" val="125224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D74BFEFA-7484-F8E9-9EA0-6E7F09E89E4F}"/>
              </a:ext>
            </a:extLst>
          </p:cNvPr>
          <p:cNvSpPr txBox="1"/>
          <p:nvPr/>
        </p:nvSpPr>
        <p:spPr>
          <a:xfrm>
            <a:off x="1470581" y="1668545"/>
            <a:ext cx="9530499" cy="1200329"/>
          </a:xfrm>
          <a:prstGeom prst="rect">
            <a:avLst/>
          </a:prstGeom>
          <a:noFill/>
        </p:spPr>
        <p:txBody>
          <a:bodyPr wrap="square" rtlCol="0">
            <a:spAutoFit/>
          </a:bodyPr>
          <a:lstStyle/>
          <a:p>
            <a:r>
              <a:rPr lang="zh-CN" altLang="en-US" dirty="0"/>
              <a:t>        </a:t>
            </a:r>
            <a:r>
              <a:rPr lang="zh-CN" altLang="en-US" sz="2400" dirty="0"/>
              <a:t>在日常生活中，许多工程建设或是其他学科的应用上遇到的常微分方程问题往往不能表示成初等函数的形式，这时候就需要用到数值方法去求解一些近似解，以达到更快解决难题的目的。</a:t>
            </a:r>
          </a:p>
        </p:txBody>
      </p:sp>
      <p:sp>
        <p:nvSpPr>
          <p:cNvPr id="5" name="文本框 4">
            <a:extLst>
              <a:ext uri="{FF2B5EF4-FFF2-40B4-BE49-F238E27FC236}">
                <a16:creationId xmlns:a16="http://schemas.microsoft.com/office/drawing/2014/main" id="{D4E15400-F997-7D6B-6532-B68D54EE6013}"/>
              </a:ext>
            </a:extLst>
          </p:cNvPr>
          <p:cNvSpPr txBox="1"/>
          <p:nvPr/>
        </p:nvSpPr>
        <p:spPr>
          <a:xfrm>
            <a:off x="1470581" y="3855562"/>
            <a:ext cx="8738647" cy="461665"/>
          </a:xfrm>
          <a:prstGeom prst="rect">
            <a:avLst/>
          </a:prstGeom>
          <a:noFill/>
        </p:spPr>
        <p:txBody>
          <a:bodyPr wrap="square" rtlCol="0">
            <a:spAutoFit/>
          </a:bodyPr>
          <a:lstStyle/>
          <a:p>
            <a:r>
              <a:rPr lang="zh-CN" altLang="en-US" sz="2400" dirty="0"/>
              <a:t>常用的方法有欧拉（</a:t>
            </a:r>
            <a:r>
              <a:rPr lang="en-US" altLang="zh-CN" sz="2400" dirty="0"/>
              <a:t>Euler</a:t>
            </a:r>
            <a:r>
              <a:rPr lang="zh-CN" altLang="en-US" sz="2400" dirty="0"/>
              <a:t>）法和龙格库塔（</a:t>
            </a:r>
            <a:r>
              <a:rPr lang="en-US" altLang="zh-CN" sz="2400" dirty="0"/>
              <a:t>Runge-</a:t>
            </a:r>
            <a:r>
              <a:rPr lang="en-US" altLang="zh-CN" sz="2400" dirty="0" err="1"/>
              <a:t>Kutta</a:t>
            </a:r>
            <a:r>
              <a:rPr lang="zh-CN" altLang="en-US" sz="2400" dirty="0"/>
              <a:t>）方法</a:t>
            </a:r>
          </a:p>
        </p:txBody>
      </p:sp>
    </p:spTree>
    <p:extLst>
      <p:ext uri="{BB962C8B-B14F-4D97-AF65-F5344CB8AC3E}">
        <p14:creationId xmlns:p14="http://schemas.microsoft.com/office/powerpoint/2010/main" val="323392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id="{96A47528-AE19-A08A-DBC9-2518558EA453}"/>
              </a:ext>
            </a:extLst>
          </p:cNvPr>
          <p:cNvGrpSpPr/>
          <p:nvPr/>
        </p:nvGrpSpPr>
        <p:grpSpPr>
          <a:xfrm>
            <a:off x="744717" y="3925966"/>
            <a:ext cx="8003357" cy="2416176"/>
            <a:chOff x="744716" y="3105834"/>
            <a:chExt cx="8003357" cy="2416176"/>
          </a:xfrm>
        </p:grpSpPr>
        <p:grpSp>
          <p:nvGrpSpPr>
            <p:cNvPr id="10" name="组合 9">
              <a:extLst>
                <a:ext uri="{FF2B5EF4-FFF2-40B4-BE49-F238E27FC236}">
                  <a16:creationId xmlns:a16="http://schemas.microsoft.com/office/drawing/2014/main" id="{51E27BD5-C624-2D93-FDCC-56AFBADA6587}"/>
                </a:ext>
              </a:extLst>
            </p:cNvPr>
            <p:cNvGrpSpPr/>
            <p:nvPr/>
          </p:nvGrpSpPr>
          <p:grpSpPr>
            <a:xfrm>
              <a:off x="744716" y="3105834"/>
              <a:ext cx="8003357" cy="1631216"/>
              <a:chOff x="744716" y="3105834"/>
              <a:chExt cx="8003357" cy="1631216"/>
            </a:xfrm>
          </p:grpSpPr>
          <p:sp>
            <p:nvSpPr>
              <p:cNvPr id="7" name="文本框 6">
                <a:extLst>
                  <a:ext uri="{FF2B5EF4-FFF2-40B4-BE49-F238E27FC236}">
                    <a16:creationId xmlns:a16="http://schemas.microsoft.com/office/drawing/2014/main" id="{596862BE-A4C4-8A51-5FB7-7B5EB07BD8DB}"/>
                  </a:ext>
                </a:extLst>
              </p:cNvPr>
              <p:cNvSpPr txBox="1"/>
              <p:nvPr/>
            </p:nvSpPr>
            <p:spPr>
              <a:xfrm>
                <a:off x="744716" y="3105834"/>
                <a:ext cx="8003357" cy="1631216"/>
              </a:xfrm>
              <a:prstGeom prst="rect">
                <a:avLst/>
              </a:prstGeom>
              <a:noFill/>
            </p:spPr>
            <p:txBody>
              <a:bodyPr wrap="square" rtlCol="0">
                <a:spAutoFit/>
              </a:bodyPr>
              <a:lstStyle/>
              <a:p>
                <a:r>
                  <a:rPr lang="zh-CN" altLang="en-US" sz="2000" dirty="0"/>
                  <a:t>龙格库塔方法</a:t>
                </a:r>
                <a:endParaRPr lang="en-US" altLang="zh-CN" sz="2000" dirty="0"/>
              </a:p>
              <a:p>
                <a:endParaRPr lang="en-US" altLang="zh-CN" sz="2000" dirty="0"/>
              </a:p>
              <a:p>
                <a:r>
                  <a:rPr lang="zh-CN" altLang="en-US" sz="2000" dirty="0"/>
                  <a:t>先通过差分公式在小区间上求解出一些斜率值，而后通过适当的加权求出更加逼近真实值的平均斜率，反代入差分公式里面求解</a:t>
                </a:r>
                <a:endParaRPr lang="en-US" altLang="zh-CN" sz="2000" dirty="0"/>
              </a:p>
              <a:p>
                <a:r>
                  <a:rPr lang="zh-CN" altLang="en-US" sz="2000" dirty="0"/>
                  <a:t>其实也是一种升级版的运用梯形公式后的欧拉法     </a:t>
                </a:r>
              </a:p>
            </p:txBody>
          </p:sp>
          <p:graphicFrame>
            <p:nvGraphicFramePr>
              <p:cNvPr id="9" name="对象 8">
                <a:extLst>
                  <a:ext uri="{FF2B5EF4-FFF2-40B4-BE49-F238E27FC236}">
                    <a16:creationId xmlns:a16="http://schemas.microsoft.com/office/drawing/2014/main" id="{EE61AAE2-B088-6A9B-E6A1-AD2D49BC7EB6}"/>
                  </a:ext>
                </a:extLst>
              </p:cNvPr>
              <p:cNvGraphicFramePr>
                <a:graphicFrameLocks noChangeAspect="1"/>
              </p:cNvGraphicFramePr>
              <p:nvPr>
                <p:extLst>
                  <p:ext uri="{D42A27DB-BD31-4B8C-83A1-F6EECF244321}">
                    <p14:modId xmlns:p14="http://schemas.microsoft.com/office/powerpoint/2010/main" val="2017439430"/>
                  </p:ext>
                </p:extLst>
              </p:nvPr>
            </p:nvGraphicFramePr>
            <p:xfrm>
              <a:off x="7424200" y="4022677"/>
              <a:ext cx="316241" cy="406596"/>
            </p:xfrm>
            <a:graphic>
              <a:graphicData uri="http://schemas.openxmlformats.org/presentationml/2006/ole">
                <mc:AlternateContent xmlns:mc="http://schemas.openxmlformats.org/markup-compatibility/2006">
                  <mc:Choice xmlns:v="urn:schemas-microsoft-com:vml" Requires="v">
                    <p:oleObj name="Equation" r:id="rId2" imgW="177480" imgH="228600" progId="Equation.DSMT4">
                      <p:embed/>
                    </p:oleObj>
                  </mc:Choice>
                  <mc:Fallback>
                    <p:oleObj name="Equation" r:id="rId2" imgW="177480" imgH="228600" progId="Equation.DSMT4">
                      <p:embed/>
                      <p:pic>
                        <p:nvPicPr>
                          <p:cNvPr id="0" name=""/>
                          <p:cNvPicPr/>
                          <p:nvPr/>
                        </p:nvPicPr>
                        <p:blipFill>
                          <a:blip r:embed="rId3"/>
                          <a:stretch>
                            <a:fillRect/>
                          </a:stretch>
                        </p:blipFill>
                        <p:spPr>
                          <a:xfrm>
                            <a:off x="7424200" y="4022677"/>
                            <a:ext cx="316241" cy="406596"/>
                          </a:xfrm>
                          <a:prstGeom prst="rect">
                            <a:avLst/>
                          </a:prstGeom>
                        </p:spPr>
                      </p:pic>
                    </p:oleObj>
                  </mc:Fallback>
                </mc:AlternateContent>
              </a:graphicData>
            </a:graphic>
          </p:graphicFrame>
        </p:grpSp>
        <p:graphicFrame>
          <p:nvGraphicFramePr>
            <p:cNvPr id="11" name="对象 10">
              <a:extLst>
                <a:ext uri="{FF2B5EF4-FFF2-40B4-BE49-F238E27FC236}">
                  <a16:creationId xmlns:a16="http://schemas.microsoft.com/office/drawing/2014/main" id="{A8424033-B40B-3DC8-7059-0E621C1A8008}"/>
                </a:ext>
              </a:extLst>
            </p:cNvPr>
            <p:cNvGraphicFramePr>
              <a:graphicFrameLocks noChangeAspect="1"/>
            </p:cNvGraphicFramePr>
            <p:nvPr>
              <p:extLst>
                <p:ext uri="{D42A27DB-BD31-4B8C-83A1-F6EECF244321}">
                  <p14:modId xmlns:p14="http://schemas.microsoft.com/office/powerpoint/2010/main" val="483057112"/>
                </p:ext>
              </p:extLst>
            </p:nvPr>
          </p:nvGraphicFramePr>
          <p:xfrm>
            <a:off x="744716" y="4641766"/>
            <a:ext cx="2459505" cy="880244"/>
          </p:xfrm>
          <a:graphic>
            <a:graphicData uri="http://schemas.openxmlformats.org/presentationml/2006/ole">
              <mc:AlternateContent xmlns:mc="http://schemas.openxmlformats.org/markup-compatibility/2006">
                <mc:Choice xmlns:v="urn:schemas-microsoft-com:vml" Requires="v">
                  <p:oleObj name="Equation" r:id="rId4" imgW="1206360" imgH="431640" progId="Equation.DSMT4">
                    <p:embed/>
                  </p:oleObj>
                </mc:Choice>
                <mc:Fallback>
                  <p:oleObj name="Equation" r:id="rId4" imgW="1206360" imgH="431640" progId="Equation.DSMT4">
                    <p:embed/>
                    <p:pic>
                      <p:nvPicPr>
                        <p:cNvPr id="0" name=""/>
                        <p:cNvPicPr/>
                        <p:nvPr/>
                      </p:nvPicPr>
                      <p:blipFill>
                        <a:blip r:embed="rId5"/>
                        <a:stretch>
                          <a:fillRect/>
                        </a:stretch>
                      </p:blipFill>
                      <p:spPr>
                        <a:xfrm>
                          <a:off x="744716" y="4641766"/>
                          <a:ext cx="2459505" cy="880244"/>
                        </a:xfrm>
                        <a:prstGeom prst="rect">
                          <a:avLst/>
                        </a:prstGeom>
                      </p:spPr>
                    </p:pic>
                  </p:oleObj>
                </mc:Fallback>
              </mc:AlternateContent>
            </a:graphicData>
          </a:graphic>
        </p:graphicFrame>
        <p:graphicFrame>
          <p:nvGraphicFramePr>
            <p:cNvPr id="12" name="对象 11">
              <a:extLst>
                <a:ext uri="{FF2B5EF4-FFF2-40B4-BE49-F238E27FC236}">
                  <a16:creationId xmlns:a16="http://schemas.microsoft.com/office/drawing/2014/main" id="{54AD2357-A812-E87B-2481-8885CF43CD3A}"/>
                </a:ext>
              </a:extLst>
            </p:cNvPr>
            <p:cNvGraphicFramePr>
              <a:graphicFrameLocks noChangeAspect="1"/>
            </p:cNvGraphicFramePr>
            <p:nvPr>
              <p:extLst>
                <p:ext uri="{D42A27DB-BD31-4B8C-83A1-F6EECF244321}">
                  <p14:modId xmlns:p14="http://schemas.microsoft.com/office/powerpoint/2010/main" val="1737188672"/>
                </p:ext>
              </p:extLst>
            </p:nvPr>
          </p:nvGraphicFramePr>
          <p:xfrm>
            <a:off x="3682962" y="4740166"/>
            <a:ext cx="3518299" cy="781844"/>
          </p:xfrm>
          <a:graphic>
            <a:graphicData uri="http://schemas.openxmlformats.org/presentationml/2006/ole">
              <mc:AlternateContent xmlns:mc="http://schemas.openxmlformats.org/markup-compatibility/2006">
                <mc:Choice xmlns:v="urn:schemas-microsoft-com:vml" Requires="v">
                  <p:oleObj name="Equation" r:id="rId6" imgW="1942920" imgH="431640" progId="Equation.DSMT4">
                    <p:embed/>
                  </p:oleObj>
                </mc:Choice>
                <mc:Fallback>
                  <p:oleObj name="Equation" r:id="rId6" imgW="1942920" imgH="431640" progId="Equation.DSMT4">
                    <p:embed/>
                    <p:pic>
                      <p:nvPicPr>
                        <p:cNvPr id="0" name=""/>
                        <p:cNvPicPr/>
                        <p:nvPr/>
                      </p:nvPicPr>
                      <p:blipFill>
                        <a:blip r:embed="rId7"/>
                        <a:stretch>
                          <a:fillRect/>
                        </a:stretch>
                      </p:blipFill>
                      <p:spPr>
                        <a:xfrm>
                          <a:off x="3682962" y="4740166"/>
                          <a:ext cx="3518299" cy="781844"/>
                        </a:xfrm>
                        <a:prstGeom prst="rect">
                          <a:avLst/>
                        </a:prstGeom>
                      </p:spPr>
                    </p:pic>
                  </p:oleObj>
                </mc:Fallback>
              </mc:AlternateContent>
            </a:graphicData>
          </a:graphic>
        </p:graphicFrame>
      </p:grpSp>
      <p:grpSp>
        <p:nvGrpSpPr>
          <p:cNvPr id="16" name="组合 15">
            <a:extLst>
              <a:ext uri="{FF2B5EF4-FFF2-40B4-BE49-F238E27FC236}">
                <a16:creationId xmlns:a16="http://schemas.microsoft.com/office/drawing/2014/main" id="{86583A78-12FC-B557-5E24-504B279F89C3}"/>
              </a:ext>
            </a:extLst>
          </p:cNvPr>
          <p:cNvGrpSpPr/>
          <p:nvPr/>
        </p:nvGrpSpPr>
        <p:grpSpPr>
          <a:xfrm>
            <a:off x="744717" y="754145"/>
            <a:ext cx="7311392" cy="2790528"/>
            <a:chOff x="744717" y="754145"/>
            <a:chExt cx="7311392" cy="2790528"/>
          </a:xfrm>
        </p:grpSpPr>
        <p:grpSp>
          <p:nvGrpSpPr>
            <p:cNvPr id="6" name="组合 5">
              <a:extLst>
                <a:ext uri="{FF2B5EF4-FFF2-40B4-BE49-F238E27FC236}">
                  <a16:creationId xmlns:a16="http://schemas.microsoft.com/office/drawing/2014/main" id="{8356F3B3-B9BD-F355-2BD7-EB0BDBD76EE0}"/>
                </a:ext>
              </a:extLst>
            </p:cNvPr>
            <p:cNvGrpSpPr/>
            <p:nvPr/>
          </p:nvGrpSpPr>
          <p:grpSpPr>
            <a:xfrm>
              <a:off x="744717" y="754145"/>
              <a:ext cx="7145518" cy="1938992"/>
              <a:chOff x="744717" y="754145"/>
              <a:chExt cx="7145518" cy="1938992"/>
            </a:xfrm>
          </p:grpSpPr>
          <p:grpSp>
            <p:nvGrpSpPr>
              <p:cNvPr id="4" name="组合 3">
                <a:extLst>
                  <a:ext uri="{FF2B5EF4-FFF2-40B4-BE49-F238E27FC236}">
                    <a16:creationId xmlns:a16="http://schemas.microsoft.com/office/drawing/2014/main" id="{0DD99673-61DB-5034-C05D-2BAE9AF69273}"/>
                  </a:ext>
                </a:extLst>
              </p:cNvPr>
              <p:cNvGrpSpPr/>
              <p:nvPr/>
            </p:nvGrpSpPr>
            <p:grpSpPr>
              <a:xfrm>
                <a:off x="744717" y="754145"/>
                <a:ext cx="7145518" cy="1938992"/>
                <a:chOff x="631595" y="763572"/>
                <a:chExt cx="7145518" cy="1938992"/>
              </a:xfrm>
            </p:grpSpPr>
            <p:sp>
              <p:nvSpPr>
                <p:cNvPr id="2" name="文本框 1">
                  <a:extLst>
                    <a:ext uri="{FF2B5EF4-FFF2-40B4-BE49-F238E27FC236}">
                      <a16:creationId xmlns:a16="http://schemas.microsoft.com/office/drawing/2014/main" id="{1F232762-7176-6CB4-C6C4-EFF329C220A0}"/>
                    </a:ext>
                  </a:extLst>
                </p:cNvPr>
                <p:cNvSpPr txBox="1"/>
                <p:nvPr/>
              </p:nvSpPr>
              <p:spPr>
                <a:xfrm>
                  <a:off x="631595" y="763572"/>
                  <a:ext cx="7145518" cy="1938992"/>
                </a:xfrm>
                <a:prstGeom prst="rect">
                  <a:avLst/>
                </a:prstGeom>
                <a:noFill/>
              </p:spPr>
              <p:txBody>
                <a:bodyPr wrap="square" rtlCol="0">
                  <a:spAutoFit/>
                </a:bodyPr>
                <a:lstStyle/>
                <a:p>
                  <a:r>
                    <a:rPr lang="zh-CN" altLang="en-US" sz="2000" dirty="0"/>
                    <a:t>欧拉法</a:t>
                  </a:r>
                  <a:endParaRPr lang="en-US" altLang="zh-CN" sz="2000" dirty="0"/>
                </a:p>
                <a:p>
                  <a:endParaRPr lang="en-US" altLang="zh-CN" sz="2000" dirty="0"/>
                </a:p>
                <a:p>
                  <a:r>
                    <a:rPr lang="zh-CN" altLang="en-US" sz="2000" dirty="0"/>
                    <a:t>使用差分近似替代微分：</a:t>
                  </a:r>
                  <a:endParaRPr lang="en-US" altLang="zh-CN" sz="2000" dirty="0"/>
                </a:p>
                <a:p>
                  <a:r>
                    <a:rPr lang="zh-CN" altLang="en-US" sz="2000" dirty="0"/>
                    <a:t>通过上述公式，从初始值                   开始迭代，达到近似求解 的目的</a:t>
                  </a:r>
                  <a:endParaRPr lang="en-US" altLang="zh-CN" sz="2000" dirty="0"/>
                </a:p>
                <a:p>
                  <a:r>
                    <a:rPr lang="zh-CN" altLang="en-US" sz="2000" dirty="0"/>
                    <a:t>为了提高精度，也有使用了梯形公式校正的欧拉法：</a:t>
                  </a:r>
                </a:p>
              </p:txBody>
            </p:sp>
            <p:graphicFrame>
              <p:nvGraphicFramePr>
                <p:cNvPr id="3" name="对象 2">
                  <a:extLst>
                    <a:ext uri="{FF2B5EF4-FFF2-40B4-BE49-F238E27FC236}">
                      <a16:creationId xmlns:a16="http://schemas.microsoft.com/office/drawing/2014/main" id="{CEDE9F58-E545-2812-517B-7D695B86814A}"/>
                    </a:ext>
                  </a:extLst>
                </p:cNvPr>
                <p:cNvGraphicFramePr>
                  <a:graphicFrameLocks noChangeAspect="1"/>
                </p:cNvGraphicFramePr>
                <p:nvPr>
                  <p:extLst>
                    <p:ext uri="{D42A27DB-BD31-4B8C-83A1-F6EECF244321}">
                      <p14:modId xmlns:p14="http://schemas.microsoft.com/office/powerpoint/2010/main" val="2406540593"/>
                    </p:ext>
                  </p:extLst>
                </p:nvPr>
              </p:nvGraphicFramePr>
              <p:xfrm>
                <a:off x="3352995" y="1321832"/>
                <a:ext cx="4221959" cy="439279"/>
              </p:xfrm>
              <a:graphic>
                <a:graphicData uri="http://schemas.openxmlformats.org/presentationml/2006/ole">
                  <mc:AlternateContent xmlns:mc="http://schemas.openxmlformats.org/markup-compatibility/2006">
                    <mc:Choice xmlns:v="urn:schemas-microsoft-com:vml" Requires="v">
                      <p:oleObj name="Equation" r:id="rId8" imgW="2197080" imgH="228600" progId="Equation.DSMT4">
                        <p:embed/>
                      </p:oleObj>
                    </mc:Choice>
                    <mc:Fallback>
                      <p:oleObj name="Equation" r:id="rId8" imgW="2197080" imgH="228600" progId="Equation.DSMT4">
                        <p:embed/>
                        <p:pic>
                          <p:nvPicPr>
                            <p:cNvPr id="0" name=""/>
                            <p:cNvPicPr/>
                            <p:nvPr/>
                          </p:nvPicPr>
                          <p:blipFill>
                            <a:blip r:embed="rId9"/>
                            <a:stretch>
                              <a:fillRect/>
                            </a:stretch>
                          </p:blipFill>
                          <p:spPr>
                            <a:xfrm>
                              <a:off x="3352995" y="1321832"/>
                              <a:ext cx="4221959" cy="439279"/>
                            </a:xfrm>
                            <a:prstGeom prst="rect">
                              <a:avLst/>
                            </a:prstGeom>
                          </p:spPr>
                        </p:pic>
                      </p:oleObj>
                    </mc:Fallback>
                  </mc:AlternateContent>
                </a:graphicData>
              </a:graphic>
            </p:graphicFrame>
          </p:grpSp>
          <p:graphicFrame>
            <p:nvGraphicFramePr>
              <p:cNvPr id="5" name="对象 4">
                <a:extLst>
                  <a:ext uri="{FF2B5EF4-FFF2-40B4-BE49-F238E27FC236}">
                    <a16:creationId xmlns:a16="http://schemas.microsoft.com/office/drawing/2014/main" id="{7605DD87-AB67-3682-1AEE-FDEA2687467C}"/>
                  </a:ext>
                </a:extLst>
              </p:cNvPr>
              <p:cNvGraphicFramePr>
                <a:graphicFrameLocks noChangeAspect="1"/>
              </p:cNvGraphicFramePr>
              <p:nvPr>
                <p:extLst>
                  <p:ext uri="{D42A27DB-BD31-4B8C-83A1-F6EECF244321}">
                    <p14:modId xmlns:p14="http://schemas.microsoft.com/office/powerpoint/2010/main" val="3534411281"/>
                  </p:ext>
                </p:extLst>
              </p:nvPr>
            </p:nvGraphicFramePr>
            <p:xfrm>
              <a:off x="3682963" y="1648373"/>
              <a:ext cx="1269025" cy="439278"/>
            </p:xfrm>
            <a:graphic>
              <a:graphicData uri="http://schemas.openxmlformats.org/presentationml/2006/ole">
                <mc:AlternateContent xmlns:mc="http://schemas.openxmlformats.org/markup-compatibility/2006">
                  <mc:Choice xmlns:v="urn:schemas-microsoft-com:vml" Requires="v">
                    <p:oleObj name="Equation" r:id="rId10" imgW="660240" imgH="228600" progId="Equation.DSMT4">
                      <p:embed/>
                    </p:oleObj>
                  </mc:Choice>
                  <mc:Fallback>
                    <p:oleObj name="Equation" r:id="rId10" imgW="660240" imgH="228600" progId="Equation.DSMT4">
                      <p:embed/>
                      <p:pic>
                        <p:nvPicPr>
                          <p:cNvPr id="0" name=""/>
                          <p:cNvPicPr/>
                          <p:nvPr/>
                        </p:nvPicPr>
                        <p:blipFill>
                          <a:blip r:embed="rId11"/>
                          <a:stretch>
                            <a:fillRect/>
                          </a:stretch>
                        </p:blipFill>
                        <p:spPr>
                          <a:xfrm>
                            <a:off x="3682963" y="1648373"/>
                            <a:ext cx="1269025" cy="439278"/>
                          </a:xfrm>
                          <a:prstGeom prst="rect">
                            <a:avLst/>
                          </a:prstGeom>
                        </p:spPr>
                      </p:pic>
                    </p:oleObj>
                  </mc:Fallback>
                </mc:AlternateContent>
              </a:graphicData>
            </a:graphic>
          </p:graphicFrame>
        </p:grpSp>
        <p:graphicFrame>
          <p:nvGraphicFramePr>
            <p:cNvPr id="14" name="对象 13">
              <a:extLst>
                <a:ext uri="{FF2B5EF4-FFF2-40B4-BE49-F238E27FC236}">
                  <a16:creationId xmlns:a16="http://schemas.microsoft.com/office/drawing/2014/main" id="{CB325616-FC4B-217E-8D0E-26056F48DFD9}"/>
                </a:ext>
              </a:extLst>
            </p:cNvPr>
            <p:cNvGraphicFramePr>
              <a:graphicFrameLocks noChangeAspect="1"/>
            </p:cNvGraphicFramePr>
            <p:nvPr>
              <p:extLst>
                <p:ext uri="{D42A27DB-BD31-4B8C-83A1-F6EECF244321}">
                  <p14:modId xmlns:p14="http://schemas.microsoft.com/office/powerpoint/2010/main" val="3615742563"/>
                </p:ext>
              </p:extLst>
            </p:nvPr>
          </p:nvGraphicFramePr>
          <p:xfrm>
            <a:off x="744717" y="2889796"/>
            <a:ext cx="2809188" cy="510761"/>
          </p:xfrm>
          <a:graphic>
            <a:graphicData uri="http://schemas.openxmlformats.org/presentationml/2006/ole">
              <mc:AlternateContent xmlns:mc="http://schemas.openxmlformats.org/markup-compatibility/2006">
                <mc:Choice xmlns:v="urn:schemas-microsoft-com:vml" Requires="v">
                  <p:oleObj name="Equation" r:id="rId12" imgW="1396800" imgH="253800" progId="Equation.DSMT4">
                    <p:embed/>
                  </p:oleObj>
                </mc:Choice>
                <mc:Fallback>
                  <p:oleObj name="Equation" r:id="rId12" imgW="1396800" imgH="253800" progId="Equation.DSMT4">
                    <p:embed/>
                    <p:pic>
                      <p:nvPicPr>
                        <p:cNvPr id="0" name=""/>
                        <p:cNvPicPr/>
                        <p:nvPr/>
                      </p:nvPicPr>
                      <p:blipFill>
                        <a:blip r:embed="rId13"/>
                        <a:stretch>
                          <a:fillRect/>
                        </a:stretch>
                      </p:blipFill>
                      <p:spPr>
                        <a:xfrm>
                          <a:off x="744717" y="2889796"/>
                          <a:ext cx="2809188" cy="510761"/>
                        </a:xfrm>
                        <a:prstGeom prst="rect">
                          <a:avLst/>
                        </a:prstGeom>
                      </p:spPr>
                    </p:pic>
                  </p:oleObj>
                </mc:Fallback>
              </mc:AlternateContent>
            </a:graphicData>
          </a:graphic>
        </p:graphicFrame>
        <p:graphicFrame>
          <p:nvGraphicFramePr>
            <p:cNvPr id="15" name="对象 14">
              <a:extLst>
                <a:ext uri="{FF2B5EF4-FFF2-40B4-BE49-F238E27FC236}">
                  <a16:creationId xmlns:a16="http://schemas.microsoft.com/office/drawing/2014/main" id="{3AC6318D-3A69-D19D-0A63-9CC1396F1FE6}"/>
                </a:ext>
              </a:extLst>
            </p:cNvPr>
            <p:cNvGraphicFramePr>
              <a:graphicFrameLocks noChangeAspect="1"/>
            </p:cNvGraphicFramePr>
            <p:nvPr>
              <p:extLst>
                <p:ext uri="{D42A27DB-BD31-4B8C-83A1-F6EECF244321}">
                  <p14:modId xmlns:p14="http://schemas.microsoft.com/office/powerpoint/2010/main" val="3142746791"/>
                </p:ext>
              </p:extLst>
            </p:nvPr>
          </p:nvGraphicFramePr>
          <p:xfrm>
            <a:off x="3601040" y="2798148"/>
            <a:ext cx="4455069" cy="746525"/>
          </p:xfrm>
          <a:graphic>
            <a:graphicData uri="http://schemas.openxmlformats.org/presentationml/2006/ole">
              <mc:AlternateContent xmlns:mc="http://schemas.openxmlformats.org/markup-compatibility/2006">
                <mc:Choice xmlns:v="urn:schemas-microsoft-com:vml" Requires="v">
                  <p:oleObj name="Equation" r:id="rId14" imgW="2349360" imgH="393480" progId="Equation.DSMT4">
                    <p:embed/>
                  </p:oleObj>
                </mc:Choice>
                <mc:Fallback>
                  <p:oleObj name="Equation" r:id="rId14" imgW="2349360" imgH="393480" progId="Equation.DSMT4">
                    <p:embed/>
                    <p:pic>
                      <p:nvPicPr>
                        <p:cNvPr id="0" name=""/>
                        <p:cNvPicPr/>
                        <p:nvPr/>
                      </p:nvPicPr>
                      <p:blipFill>
                        <a:blip r:embed="rId15"/>
                        <a:stretch>
                          <a:fillRect/>
                        </a:stretch>
                      </p:blipFill>
                      <p:spPr>
                        <a:xfrm>
                          <a:off x="3601040" y="2798148"/>
                          <a:ext cx="4455069" cy="746525"/>
                        </a:xfrm>
                        <a:prstGeom prst="rect">
                          <a:avLst/>
                        </a:prstGeom>
                      </p:spPr>
                    </p:pic>
                  </p:oleObj>
                </mc:Fallback>
              </mc:AlternateContent>
            </a:graphicData>
          </a:graphic>
        </p:graphicFrame>
      </p:grpSp>
    </p:spTree>
    <p:extLst>
      <p:ext uri="{BB962C8B-B14F-4D97-AF65-F5344CB8AC3E}">
        <p14:creationId xmlns:p14="http://schemas.microsoft.com/office/powerpoint/2010/main" val="2068831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DDB9EDF-0338-C42B-789B-44FDCA50BF96}"/>
              </a:ext>
            </a:extLst>
          </p:cNvPr>
          <p:cNvSpPr txBox="1"/>
          <p:nvPr/>
        </p:nvSpPr>
        <p:spPr>
          <a:xfrm>
            <a:off x="643467" y="355600"/>
            <a:ext cx="5452533" cy="523220"/>
          </a:xfrm>
          <a:prstGeom prst="rect">
            <a:avLst/>
          </a:prstGeom>
          <a:noFill/>
        </p:spPr>
        <p:txBody>
          <a:bodyPr wrap="square" rtlCol="0">
            <a:spAutoFit/>
          </a:bodyPr>
          <a:lstStyle/>
          <a:p>
            <a:r>
              <a:rPr lang="zh-CN" altLang="en-US" sz="2800" dirty="0"/>
              <a:t>常微分方程在实际生活的应用</a:t>
            </a:r>
          </a:p>
        </p:txBody>
      </p:sp>
      <p:grpSp>
        <p:nvGrpSpPr>
          <p:cNvPr id="5" name="组合 4">
            <a:extLst>
              <a:ext uri="{FF2B5EF4-FFF2-40B4-BE49-F238E27FC236}">
                <a16:creationId xmlns:a16="http://schemas.microsoft.com/office/drawing/2014/main" id="{8754A498-C63F-3DEA-1D22-4570616EE472}"/>
              </a:ext>
            </a:extLst>
          </p:cNvPr>
          <p:cNvGrpSpPr/>
          <p:nvPr/>
        </p:nvGrpSpPr>
        <p:grpSpPr>
          <a:xfrm>
            <a:off x="812800" y="1203341"/>
            <a:ext cx="8026400" cy="2033108"/>
            <a:chOff x="812800" y="1236133"/>
            <a:chExt cx="8026400" cy="2033108"/>
          </a:xfrm>
        </p:grpSpPr>
        <p:sp>
          <p:nvSpPr>
            <p:cNvPr id="3" name="文本框 2">
              <a:extLst>
                <a:ext uri="{FF2B5EF4-FFF2-40B4-BE49-F238E27FC236}">
                  <a16:creationId xmlns:a16="http://schemas.microsoft.com/office/drawing/2014/main" id="{827F4167-CF8D-A2E1-6C87-FE9E8ECDB201}"/>
                </a:ext>
              </a:extLst>
            </p:cNvPr>
            <p:cNvSpPr txBox="1"/>
            <p:nvPr/>
          </p:nvSpPr>
          <p:spPr>
            <a:xfrm>
              <a:off x="812800" y="1236133"/>
              <a:ext cx="8026400" cy="1015663"/>
            </a:xfrm>
            <a:prstGeom prst="rect">
              <a:avLst/>
            </a:prstGeom>
            <a:noFill/>
          </p:spPr>
          <p:txBody>
            <a:bodyPr wrap="square" rtlCol="0">
              <a:spAutoFit/>
            </a:bodyPr>
            <a:lstStyle/>
            <a:p>
              <a:pPr marL="457200" indent="-457200">
                <a:buAutoNum type="arabicPeriod"/>
              </a:pPr>
              <a:r>
                <a:rPr lang="zh-CN" altLang="en-US" sz="2000" dirty="0"/>
                <a:t>原子的衰变</a:t>
              </a:r>
              <a:endParaRPr lang="en-US" altLang="zh-CN" sz="2000" dirty="0"/>
            </a:p>
            <a:p>
              <a:r>
                <a:rPr lang="zh-CN" altLang="en-US" sz="2000" dirty="0"/>
                <a:t>许多放射性元素比如镭的衰变与现有的质量成正比，且有一定的初始条件（初始质量），那么我们就可以写出常微分方程：</a:t>
              </a:r>
              <a:endParaRPr lang="en-US" altLang="zh-CN" sz="2000" dirty="0"/>
            </a:p>
          </p:txBody>
        </p:sp>
        <p:graphicFrame>
          <p:nvGraphicFramePr>
            <p:cNvPr id="4" name="对象 3">
              <a:extLst>
                <a:ext uri="{FF2B5EF4-FFF2-40B4-BE49-F238E27FC236}">
                  <a16:creationId xmlns:a16="http://schemas.microsoft.com/office/drawing/2014/main" id="{84594815-1C9A-E2E3-D2DD-B78A8298CFD0}"/>
                </a:ext>
              </a:extLst>
            </p:cNvPr>
            <p:cNvGraphicFramePr>
              <a:graphicFrameLocks noChangeAspect="1"/>
            </p:cNvGraphicFramePr>
            <p:nvPr>
              <p:extLst>
                <p:ext uri="{D42A27DB-BD31-4B8C-83A1-F6EECF244321}">
                  <p14:modId xmlns:p14="http://schemas.microsoft.com/office/powerpoint/2010/main" val="4023810174"/>
                </p:ext>
              </p:extLst>
            </p:nvPr>
          </p:nvGraphicFramePr>
          <p:xfrm>
            <a:off x="812800" y="2251796"/>
            <a:ext cx="1604433" cy="1017445"/>
          </p:xfrm>
          <a:graphic>
            <a:graphicData uri="http://schemas.openxmlformats.org/presentationml/2006/ole">
              <mc:AlternateContent xmlns:mc="http://schemas.openxmlformats.org/markup-compatibility/2006">
                <mc:Choice xmlns:v="urn:schemas-microsoft-com:vml" Requires="v">
                  <p:oleObj name="Equation" r:id="rId2" imgW="1041120" imgH="660240" progId="Equation.DSMT4">
                    <p:embed/>
                  </p:oleObj>
                </mc:Choice>
                <mc:Fallback>
                  <p:oleObj name="Equation" r:id="rId2" imgW="1041120" imgH="660240" progId="Equation.DSMT4">
                    <p:embed/>
                    <p:pic>
                      <p:nvPicPr>
                        <p:cNvPr id="0" name=""/>
                        <p:cNvPicPr/>
                        <p:nvPr/>
                      </p:nvPicPr>
                      <p:blipFill>
                        <a:blip r:embed="rId3"/>
                        <a:stretch>
                          <a:fillRect/>
                        </a:stretch>
                      </p:blipFill>
                      <p:spPr>
                        <a:xfrm>
                          <a:off x="812800" y="2251796"/>
                          <a:ext cx="1604433" cy="1017445"/>
                        </a:xfrm>
                        <a:prstGeom prst="rect">
                          <a:avLst/>
                        </a:prstGeom>
                      </p:spPr>
                    </p:pic>
                  </p:oleObj>
                </mc:Fallback>
              </mc:AlternateContent>
            </a:graphicData>
          </a:graphic>
        </p:graphicFrame>
      </p:grpSp>
      <p:grpSp>
        <p:nvGrpSpPr>
          <p:cNvPr id="12" name="组合 11">
            <a:extLst>
              <a:ext uri="{FF2B5EF4-FFF2-40B4-BE49-F238E27FC236}">
                <a16:creationId xmlns:a16="http://schemas.microsoft.com/office/drawing/2014/main" id="{FC205041-E4FD-4354-0EBD-2ADA3C129C03}"/>
              </a:ext>
            </a:extLst>
          </p:cNvPr>
          <p:cNvGrpSpPr/>
          <p:nvPr/>
        </p:nvGrpSpPr>
        <p:grpSpPr>
          <a:xfrm>
            <a:off x="812800" y="3621552"/>
            <a:ext cx="8568267" cy="2807640"/>
            <a:chOff x="812800" y="4017601"/>
            <a:chExt cx="8568267" cy="2807640"/>
          </a:xfrm>
        </p:grpSpPr>
        <p:sp>
          <p:nvSpPr>
            <p:cNvPr id="7" name="文本框 6">
              <a:extLst>
                <a:ext uri="{FF2B5EF4-FFF2-40B4-BE49-F238E27FC236}">
                  <a16:creationId xmlns:a16="http://schemas.microsoft.com/office/drawing/2014/main" id="{5AB4CF3D-0719-9177-9589-5581D86E635A}"/>
                </a:ext>
              </a:extLst>
            </p:cNvPr>
            <p:cNvSpPr txBox="1"/>
            <p:nvPr/>
          </p:nvSpPr>
          <p:spPr>
            <a:xfrm>
              <a:off x="812800" y="4017601"/>
              <a:ext cx="8568267" cy="1015663"/>
            </a:xfrm>
            <a:prstGeom prst="rect">
              <a:avLst/>
            </a:prstGeom>
            <a:noFill/>
          </p:spPr>
          <p:txBody>
            <a:bodyPr wrap="square" rtlCol="0">
              <a:spAutoFit/>
            </a:bodyPr>
            <a:lstStyle/>
            <a:p>
              <a:r>
                <a:rPr lang="en-US" altLang="zh-CN" sz="2000" dirty="0"/>
                <a:t>2. </a:t>
              </a:r>
              <a:r>
                <a:rPr lang="zh-CN" altLang="en-US" sz="2000" dirty="0"/>
                <a:t>航天器轨道设计中的</a:t>
              </a:r>
              <a:r>
                <a:rPr lang="en-US" altLang="zh-CN" sz="2000" dirty="0"/>
                <a:t>Kepler</a:t>
              </a:r>
              <a:r>
                <a:rPr lang="zh-CN" altLang="en-US" sz="2000" dirty="0"/>
                <a:t>问题</a:t>
              </a:r>
              <a:endParaRPr lang="en-US" altLang="zh-CN" sz="2000" dirty="0"/>
            </a:p>
            <a:p>
              <a:r>
                <a:rPr lang="zh-CN" altLang="en-US" sz="2000" dirty="0"/>
                <a:t>设        为物体相对于中心天体的位矢，   为万有引力常量，    为中心天体的质量，根据牛顿第二定律，有如下推导，并得出一个二阶常微分方程：</a:t>
              </a:r>
            </a:p>
          </p:txBody>
        </p:sp>
        <p:graphicFrame>
          <p:nvGraphicFramePr>
            <p:cNvPr id="8" name="对象 7">
              <a:extLst>
                <a:ext uri="{FF2B5EF4-FFF2-40B4-BE49-F238E27FC236}">
                  <a16:creationId xmlns:a16="http://schemas.microsoft.com/office/drawing/2014/main" id="{25589B9D-B224-7B10-58ED-0BE3B32BFFAD}"/>
                </a:ext>
              </a:extLst>
            </p:cNvPr>
            <p:cNvGraphicFramePr>
              <a:graphicFrameLocks noChangeAspect="1"/>
            </p:cNvGraphicFramePr>
            <p:nvPr>
              <p:extLst>
                <p:ext uri="{D42A27DB-BD31-4B8C-83A1-F6EECF244321}">
                  <p14:modId xmlns:p14="http://schemas.microsoft.com/office/powerpoint/2010/main" val="4007031622"/>
                </p:ext>
              </p:extLst>
            </p:nvPr>
          </p:nvGraphicFramePr>
          <p:xfrm>
            <a:off x="1158875" y="4331183"/>
            <a:ext cx="539750" cy="385543"/>
          </p:xfrm>
          <a:graphic>
            <a:graphicData uri="http://schemas.openxmlformats.org/presentationml/2006/ole">
              <mc:AlternateContent xmlns:mc="http://schemas.openxmlformats.org/markup-compatibility/2006">
                <mc:Choice xmlns:v="urn:schemas-microsoft-com:vml" Requires="v">
                  <p:oleObj name="Equation" r:id="rId4" imgW="266400" imgH="203040" progId="Equation.DSMT4">
                    <p:embed/>
                  </p:oleObj>
                </mc:Choice>
                <mc:Fallback>
                  <p:oleObj name="Equation" r:id="rId4" imgW="266400" imgH="203040" progId="Equation.DSMT4">
                    <p:embed/>
                    <p:pic>
                      <p:nvPicPr>
                        <p:cNvPr id="0" name=""/>
                        <p:cNvPicPr/>
                        <p:nvPr/>
                      </p:nvPicPr>
                      <p:blipFill>
                        <a:blip r:embed="rId5"/>
                        <a:stretch>
                          <a:fillRect/>
                        </a:stretch>
                      </p:blipFill>
                      <p:spPr>
                        <a:xfrm>
                          <a:off x="1158875" y="4331183"/>
                          <a:ext cx="539750" cy="385543"/>
                        </a:xfrm>
                        <a:prstGeom prst="rect">
                          <a:avLst/>
                        </a:prstGeom>
                      </p:spPr>
                    </p:pic>
                  </p:oleObj>
                </mc:Fallback>
              </mc:AlternateContent>
            </a:graphicData>
          </a:graphic>
        </p:graphicFrame>
        <p:graphicFrame>
          <p:nvGraphicFramePr>
            <p:cNvPr id="9" name="对象 8">
              <a:extLst>
                <a:ext uri="{FF2B5EF4-FFF2-40B4-BE49-F238E27FC236}">
                  <a16:creationId xmlns:a16="http://schemas.microsoft.com/office/drawing/2014/main" id="{F7FC63B5-7E41-D5DA-B3FB-BB7222A0FA25}"/>
                </a:ext>
              </a:extLst>
            </p:cNvPr>
            <p:cNvGraphicFramePr>
              <a:graphicFrameLocks noChangeAspect="1"/>
            </p:cNvGraphicFramePr>
            <p:nvPr>
              <p:extLst>
                <p:ext uri="{D42A27DB-BD31-4B8C-83A1-F6EECF244321}">
                  <p14:modId xmlns:p14="http://schemas.microsoft.com/office/powerpoint/2010/main" val="1839000206"/>
                </p:ext>
              </p:extLst>
            </p:nvPr>
          </p:nvGraphicFramePr>
          <p:xfrm>
            <a:off x="5186361" y="4343371"/>
            <a:ext cx="358004" cy="385543"/>
          </p:xfrm>
          <a:graphic>
            <a:graphicData uri="http://schemas.openxmlformats.org/presentationml/2006/ole">
              <mc:AlternateContent xmlns:mc="http://schemas.openxmlformats.org/markup-compatibility/2006">
                <mc:Choice xmlns:v="urn:schemas-microsoft-com:vml" Requires="v">
                  <p:oleObj name="Equation" r:id="rId6" imgW="164880" imgH="177480" progId="Equation.DSMT4">
                    <p:embed/>
                  </p:oleObj>
                </mc:Choice>
                <mc:Fallback>
                  <p:oleObj name="Equation" r:id="rId6" imgW="164880" imgH="177480" progId="Equation.DSMT4">
                    <p:embed/>
                    <p:pic>
                      <p:nvPicPr>
                        <p:cNvPr id="0" name=""/>
                        <p:cNvPicPr/>
                        <p:nvPr/>
                      </p:nvPicPr>
                      <p:blipFill>
                        <a:blip r:embed="rId7"/>
                        <a:stretch>
                          <a:fillRect/>
                        </a:stretch>
                      </p:blipFill>
                      <p:spPr>
                        <a:xfrm>
                          <a:off x="5186361" y="4343371"/>
                          <a:ext cx="358004" cy="385543"/>
                        </a:xfrm>
                        <a:prstGeom prst="rect">
                          <a:avLst/>
                        </a:prstGeom>
                      </p:spPr>
                    </p:pic>
                  </p:oleObj>
                </mc:Fallback>
              </mc:AlternateContent>
            </a:graphicData>
          </a:graphic>
        </p:graphicFrame>
        <p:graphicFrame>
          <p:nvGraphicFramePr>
            <p:cNvPr id="10" name="对象 9">
              <a:extLst>
                <a:ext uri="{FF2B5EF4-FFF2-40B4-BE49-F238E27FC236}">
                  <a16:creationId xmlns:a16="http://schemas.microsoft.com/office/drawing/2014/main" id="{61F1CFD4-1934-E995-4018-81553884252D}"/>
                </a:ext>
              </a:extLst>
            </p:cNvPr>
            <p:cNvGraphicFramePr>
              <a:graphicFrameLocks noChangeAspect="1"/>
            </p:cNvGraphicFramePr>
            <p:nvPr>
              <p:extLst>
                <p:ext uri="{D42A27DB-BD31-4B8C-83A1-F6EECF244321}">
                  <p14:modId xmlns:p14="http://schemas.microsoft.com/office/powerpoint/2010/main" val="519976059"/>
                </p:ext>
              </p:extLst>
            </p:nvPr>
          </p:nvGraphicFramePr>
          <p:xfrm>
            <a:off x="7351683" y="4305581"/>
            <a:ext cx="474515" cy="385544"/>
          </p:xfrm>
          <a:graphic>
            <a:graphicData uri="http://schemas.openxmlformats.org/presentationml/2006/ole">
              <mc:AlternateContent xmlns:mc="http://schemas.openxmlformats.org/markup-compatibility/2006">
                <mc:Choice xmlns:v="urn:schemas-microsoft-com:vml" Requires="v">
                  <p:oleObj name="Equation" r:id="rId8" imgW="203040" imgH="164880" progId="Equation.DSMT4">
                    <p:embed/>
                  </p:oleObj>
                </mc:Choice>
                <mc:Fallback>
                  <p:oleObj name="Equation" r:id="rId8" imgW="203040" imgH="164880" progId="Equation.DSMT4">
                    <p:embed/>
                    <p:pic>
                      <p:nvPicPr>
                        <p:cNvPr id="0" name=""/>
                        <p:cNvPicPr/>
                        <p:nvPr/>
                      </p:nvPicPr>
                      <p:blipFill>
                        <a:blip r:embed="rId9"/>
                        <a:stretch>
                          <a:fillRect/>
                        </a:stretch>
                      </p:blipFill>
                      <p:spPr>
                        <a:xfrm>
                          <a:off x="7351683" y="4305581"/>
                          <a:ext cx="474515" cy="385544"/>
                        </a:xfrm>
                        <a:prstGeom prst="rect">
                          <a:avLst/>
                        </a:prstGeom>
                      </p:spPr>
                    </p:pic>
                  </p:oleObj>
                </mc:Fallback>
              </mc:AlternateContent>
            </a:graphicData>
          </a:graphic>
        </p:graphicFrame>
        <p:graphicFrame>
          <p:nvGraphicFramePr>
            <p:cNvPr id="11" name="对象 10">
              <a:extLst>
                <a:ext uri="{FF2B5EF4-FFF2-40B4-BE49-F238E27FC236}">
                  <a16:creationId xmlns:a16="http://schemas.microsoft.com/office/drawing/2014/main" id="{C7D15868-0186-BC1B-2155-F88ED2C38821}"/>
                </a:ext>
              </a:extLst>
            </p:cNvPr>
            <p:cNvGraphicFramePr>
              <a:graphicFrameLocks noChangeAspect="1"/>
            </p:cNvGraphicFramePr>
            <p:nvPr>
              <p:extLst>
                <p:ext uri="{D42A27DB-BD31-4B8C-83A1-F6EECF244321}">
                  <p14:modId xmlns:p14="http://schemas.microsoft.com/office/powerpoint/2010/main" val="3270395980"/>
                </p:ext>
              </p:extLst>
            </p:nvPr>
          </p:nvGraphicFramePr>
          <p:xfrm>
            <a:off x="812800" y="5189624"/>
            <a:ext cx="2306639" cy="1635617"/>
          </p:xfrm>
          <a:graphic>
            <a:graphicData uri="http://schemas.openxmlformats.org/presentationml/2006/ole">
              <mc:AlternateContent xmlns:mc="http://schemas.openxmlformats.org/markup-compatibility/2006">
                <mc:Choice xmlns:v="urn:schemas-microsoft-com:vml" Requires="v">
                  <p:oleObj name="Equation" r:id="rId10" imgW="1396800" imgH="990360" progId="Equation.DSMT4">
                    <p:embed/>
                  </p:oleObj>
                </mc:Choice>
                <mc:Fallback>
                  <p:oleObj name="Equation" r:id="rId10" imgW="1396800" imgH="990360" progId="Equation.DSMT4">
                    <p:embed/>
                    <p:pic>
                      <p:nvPicPr>
                        <p:cNvPr id="0" name=""/>
                        <p:cNvPicPr/>
                        <p:nvPr/>
                      </p:nvPicPr>
                      <p:blipFill>
                        <a:blip r:embed="rId11"/>
                        <a:stretch>
                          <a:fillRect/>
                        </a:stretch>
                      </p:blipFill>
                      <p:spPr>
                        <a:xfrm>
                          <a:off x="812800" y="5189624"/>
                          <a:ext cx="2306639" cy="1635617"/>
                        </a:xfrm>
                        <a:prstGeom prst="rect">
                          <a:avLst/>
                        </a:prstGeom>
                      </p:spPr>
                    </p:pic>
                  </p:oleObj>
                </mc:Fallback>
              </mc:AlternateContent>
            </a:graphicData>
          </a:graphic>
        </p:graphicFrame>
      </p:grpSp>
    </p:spTree>
    <p:extLst>
      <p:ext uri="{BB962C8B-B14F-4D97-AF65-F5344CB8AC3E}">
        <p14:creationId xmlns:p14="http://schemas.microsoft.com/office/powerpoint/2010/main" val="2068345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D84A483-56D9-7321-3D66-0F0F48CF390D}"/>
              </a:ext>
            </a:extLst>
          </p:cNvPr>
          <p:cNvSpPr txBox="1"/>
          <p:nvPr/>
        </p:nvSpPr>
        <p:spPr>
          <a:xfrm>
            <a:off x="495569" y="358219"/>
            <a:ext cx="2403835" cy="584775"/>
          </a:xfrm>
          <a:prstGeom prst="rect">
            <a:avLst/>
          </a:prstGeom>
          <a:noFill/>
        </p:spPr>
        <p:txBody>
          <a:bodyPr wrap="square" rtlCol="0">
            <a:spAutoFit/>
          </a:bodyPr>
          <a:lstStyle/>
          <a:p>
            <a:r>
              <a:rPr lang="zh-CN" altLang="en-US" sz="3200" dirty="0"/>
              <a:t>数值解举例</a:t>
            </a:r>
          </a:p>
        </p:txBody>
      </p:sp>
      <p:grpSp>
        <p:nvGrpSpPr>
          <p:cNvPr id="7" name="组合 6">
            <a:extLst>
              <a:ext uri="{FF2B5EF4-FFF2-40B4-BE49-F238E27FC236}">
                <a16:creationId xmlns:a16="http://schemas.microsoft.com/office/drawing/2014/main" id="{9C35DCCA-7705-8737-4D5E-9056DC454476}"/>
              </a:ext>
            </a:extLst>
          </p:cNvPr>
          <p:cNvGrpSpPr/>
          <p:nvPr/>
        </p:nvGrpSpPr>
        <p:grpSpPr>
          <a:xfrm>
            <a:off x="499958" y="1541696"/>
            <a:ext cx="5203596" cy="2084693"/>
            <a:chOff x="499958" y="1541696"/>
            <a:chExt cx="5203596" cy="2084693"/>
          </a:xfrm>
        </p:grpSpPr>
        <p:sp>
          <p:nvSpPr>
            <p:cNvPr id="2" name="文本框 1">
              <a:extLst>
                <a:ext uri="{FF2B5EF4-FFF2-40B4-BE49-F238E27FC236}">
                  <a16:creationId xmlns:a16="http://schemas.microsoft.com/office/drawing/2014/main" id="{4A3D8491-8F72-788B-0E15-FDF2E8747166}"/>
                </a:ext>
              </a:extLst>
            </p:cNvPr>
            <p:cNvSpPr txBox="1"/>
            <p:nvPr/>
          </p:nvSpPr>
          <p:spPr>
            <a:xfrm>
              <a:off x="499958" y="1687397"/>
              <a:ext cx="5203596" cy="1938992"/>
            </a:xfrm>
            <a:prstGeom prst="rect">
              <a:avLst/>
            </a:prstGeom>
            <a:noFill/>
          </p:spPr>
          <p:txBody>
            <a:bodyPr wrap="square" rtlCol="0">
              <a:spAutoFit/>
            </a:bodyPr>
            <a:lstStyle/>
            <a:p>
              <a:r>
                <a:rPr lang="zh-CN" altLang="en-US" sz="2000" dirty="0"/>
                <a:t>例如对于一个很常见的常微分方程：            </a:t>
              </a:r>
              <a:endParaRPr lang="en-US" altLang="zh-CN" sz="2000" dirty="0"/>
            </a:p>
            <a:p>
              <a:endParaRPr lang="en-US" altLang="zh-CN" sz="2000" dirty="0"/>
            </a:p>
            <a:p>
              <a:r>
                <a:rPr lang="zh-CN" altLang="en-US" sz="2000" dirty="0"/>
                <a:t>我们可以编写</a:t>
              </a:r>
              <a:r>
                <a:rPr lang="en-US" altLang="zh-CN" sz="2000" dirty="0"/>
                <a:t>Python</a:t>
              </a:r>
              <a:r>
                <a:rPr lang="zh-CN" altLang="en-US" sz="2000" dirty="0"/>
                <a:t>代码先使用欧拉法进行数值求解，并画出图像，由于该方程本身可以用初等函数表示，我们也可以画出数值方法的误差分析，如右图：</a:t>
              </a:r>
            </a:p>
          </p:txBody>
        </p:sp>
        <p:graphicFrame>
          <p:nvGraphicFramePr>
            <p:cNvPr id="4" name="对象 3">
              <a:extLst>
                <a:ext uri="{FF2B5EF4-FFF2-40B4-BE49-F238E27FC236}">
                  <a16:creationId xmlns:a16="http://schemas.microsoft.com/office/drawing/2014/main" id="{2AED4320-3D92-004E-1F86-2EB2620E91CE}"/>
                </a:ext>
              </a:extLst>
            </p:cNvPr>
            <p:cNvGraphicFramePr>
              <a:graphicFrameLocks noChangeAspect="1"/>
            </p:cNvGraphicFramePr>
            <p:nvPr>
              <p:extLst>
                <p:ext uri="{D42A27DB-BD31-4B8C-83A1-F6EECF244321}">
                  <p14:modId xmlns:p14="http://schemas.microsoft.com/office/powerpoint/2010/main" val="3293666680"/>
                </p:ext>
              </p:extLst>
            </p:nvPr>
          </p:nvGraphicFramePr>
          <p:xfrm>
            <a:off x="4602310" y="1541696"/>
            <a:ext cx="884428" cy="559536"/>
          </p:xfrm>
          <a:graphic>
            <a:graphicData uri="http://schemas.openxmlformats.org/presentationml/2006/ole">
              <mc:AlternateContent xmlns:mc="http://schemas.openxmlformats.org/markup-compatibility/2006">
                <mc:Choice xmlns:v="urn:schemas-microsoft-com:vml" Requires="v">
                  <p:oleObj name="Equation" r:id="rId2" imgW="622080" imgH="393480" progId="Equation.DSMT4">
                    <p:embed/>
                  </p:oleObj>
                </mc:Choice>
                <mc:Fallback>
                  <p:oleObj name="Equation" r:id="rId2" imgW="622080" imgH="393480" progId="Equation.DSMT4">
                    <p:embed/>
                    <p:pic>
                      <p:nvPicPr>
                        <p:cNvPr id="0" name=""/>
                        <p:cNvPicPr/>
                        <p:nvPr/>
                      </p:nvPicPr>
                      <p:blipFill>
                        <a:blip r:embed="rId3"/>
                        <a:stretch>
                          <a:fillRect/>
                        </a:stretch>
                      </p:blipFill>
                      <p:spPr>
                        <a:xfrm>
                          <a:off x="4602310" y="1541696"/>
                          <a:ext cx="884428" cy="559536"/>
                        </a:xfrm>
                        <a:prstGeom prst="rect">
                          <a:avLst/>
                        </a:prstGeom>
                      </p:spPr>
                    </p:pic>
                  </p:oleObj>
                </mc:Fallback>
              </mc:AlternateContent>
            </a:graphicData>
          </a:graphic>
        </p:graphicFrame>
      </p:grpSp>
      <p:pic>
        <p:nvPicPr>
          <p:cNvPr id="6" name="图片 5">
            <a:extLst>
              <a:ext uri="{FF2B5EF4-FFF2-40B4-BE49-F238E27FC236}">
                <a16:creationId xmlns:a16="http://schemas.microsoft.com/office/drawing/2014/main" id="{70512ED6-E89E-C185-5090-1A6D30E220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5645" y="1319335"/>
            <a:ext cx="5776397" cy="4614108"/>
          </a:xfrm>
          <a:prstGeom prst="rect">
            <a:avLst/>
          </a:prstGeom>
        </p:spPr>
      </p:pic>
    </p:spTree>
    <p:extLst>
      <p:ext uri="{BB962C8B-B14F-4D97-AF65-F5344CB8AC3E}">
        <p14:creationId xmlns:p14="http://schemas.microsoft.com/office/powerpoint/2010/main" val="181418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DCA0B28F-0912-9FE0-B5C1-411693C6E7A1}"/>
              </a:ext>
            </a:extLst>
          </p:cNvPr>
          <p:cNvSpPr txBox="1"/>
          <p:nvPr/>
        </p:nvSpPr>
        <p:spPr>
          <a:xfrm>
            <a:off x="754145" y="1300899"/>
            <a:ext cx="8587818" cy="400110"/>
          </a:xfrm>
          <a:prstGeom prst="rect">
            <a:avLst/>
          </a:prstGeom>
          <a:noFill/>
        </p:spPr>
        <p:txBody>
          <a:bodyPr wrap="square" rtlCol="0">
            <a:spAutoFit/>
          </a:bodyPr>
          <a:lstStyle/>
          <a:p>
            <a:r>
              <a:rPr lang="zh-CN" altLang="en-US" sz="2000" dirty="0"/>
              <a:t>也可以使用梯形公式改进过的欧拉法，并且可以明显看出精度有所提高</a:t>
            </a:r>
          </a:p>
        </p:txBody>
      </p:sp>
      <p:pic>
        <p:nvPicPr>
          <p:cNvPr id="4" name="图片 3">
            <a:extLst>
              <a:ext uri="{FF2B5EF4-FFF2-40B4-BE49-F238E27FC236}">
                <a16:creationId xmlns:a16="http://schemas.microsoft.com/office/drawing/2014/main" id="{46F90C1D-3CF1-67ED-1824-27775D7603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145" y="1927782"/>
            <a:ext cx="6001014" cy="4793530"/>
          </a:xfrm>
          <a:prstGeom prst="rect">
            <a:avLst/>
          </a:prstGeom>
        </p:spPr>
      </p:pic>
      <p:sp>
        <p:nvSpPr>
          <p:cNvPr id="5" name="文本框 4">
            <a:extLst>
              <a:ext uri="{FF2B5EF4-FFF2-40B4-BE49-F238E27FC236}">
                <a16:creationId xmlns:a16="http://schemas.microsoft.com/office/drawing/2014/main" id="{7F685F54-C0F2-331B-9F9F-11491E4C13E3}"/>
              </a:ext>
            </a:extLst>
          </p:cNvPr>
          <p:cNvSpPr txBox="1"/>
          <p:nvPr/>
        </p:nvSpPr>
        <p:spPr>
          <a:xfrm>
            <a:off x="754145" y="310350"/>
            <a:ext cx="2403835" cy="584775"/>
          </a:xfrm>
          <a:prstGeom prst="rect">
            <a:avLst/>
          </a:prstGeom>
          <a:noFill/>
        </p:spPr>
        <p:txBody>
          <a:bodyPr wrap="square" rtlCol="0">
            <a:spAutoFit/>
          </a:bodyPr>
          <a:lstStyle/>
          <a:p>
            <a:r>
              <a:rPr lang="zh-CN" altLang="en-US" sz="3200" dirty="0"/>
              <a:t>数值解举例</a:t>
            </a:r>
          </a:p>
        </p:txBody>
      </p:sp>
    </p:spTree>
    <p:extLst>
      <p:ext uri="{BB962C8B-B14F-4D97-AF65-F5344CB8AC3E}">
        <p14:creationId xmlns:p14="http://schemas.microsoft.com/office/powerpoint/2010/main" val="1157751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EC1962A-7885-4F77-DF8C-D4E9D052D2AD}"/>
              </a:ext>
            </a:extLst>
          </p:cNvPr>
          <p:cNvSpPr txBox="1"/>
          <p:nvPr/>
        </p:nvSpPr>
        <p:spPr>
          <a:xfrm>
            <a:off x="495569" y="358219"/>
            <a:ext cx="2403835" cy="584775"/>
          </a:xfrm>
          <a:prstGeom prst="rect">
            <a:avLst/>
          </a:prstGeom>
          <a:noFill/>
        </p:spPr>
        <p:txBody>
          <a:bodyPr wrap="square" rtlCol="0">
            <a:spAutoFit/>
          </a:bodyPr>
          <a:lstStyle/>
          <a:p>
            <a:r>
              <a:rPr lang="zh-CN" altLang="en-US" sz="3200" dirty="0"/>
              <a:t>数值解举例</a:t>
            </a:r>
          </a:p>
        </p:txBody>
      </p:sp>
      <p:grpSp>
        <p:nvGrpSpPr>
          <p:cNvPr id="4" name="组合 3">
            <a:extLst>
              <a:ext uri="{FF2B5EF4-FFF2-40B4-BE49-F238E27FC236}">
                <a16:creationId xmlns:a16="http://schemas.microsoft.com/office/drawing/2014/main" id="{9015214F-6E97-7FA7-5330-CE0372FFDED7}"/>
              </a:ext>
            </a:extLst>
          </p:cNvPr>
          <p:cNvGrpSpPr/>
          <p:nvPr/>
        </p:nvGrpSpPr>
        <p:grpSpPr>
          <a:xfrm>
            <a:off x="552467" y="792165"/>
            <a:ext cx="9605576" cy="1469140"/>
            <a:chOff x="499958" y="1541696"/>
            <a:chExt cx="9605576" cy="1469140"/>
          </a:xfrm>
        </p:grpSpPr>
        <p:sp>
          <p:nvSpPr>
            <p:cNvPr id="5" name="文本框 4">
              <a:extLst>
                <a:ext uri="{FF2B5EF4-FFF2-40B4-BE49-F238E27FC236}">
                  <a16:creationId xmlns:a16="http://schemas.microsoft.com/office/drawing/2014/main" id="{5E8A85CF-6E59-2ADD-F45F-5421B7B23B64}"/>
                </a:ext>
              </a:extLst>
            </p:cNvPr>
            <p:cNvSpPr txBox="1"/>
            <p:nvPr/>
          </p:nvSpPr>
          <p:spPr>
            <a:xfrm>
              <a:off x="499958" y="1687397"/>
              <a:ext cx="9605576" cy="1323439"/>
            </a:xfrm>
            <a:prstGeom prst="rect">
              <a:avLst/>
            </a:prstGeom>
            <a:noFill/>
          </p:spPr>
          <p:txBody>
            <a:bodyPr wrap="square" rtlCol="0">
              <a:spAutoFit/>
            </a:bodyPr>
            <a:lstStyle/>
            <a:p>
              <a:r>
                <a:rPr lang="zh-CN" altLang="en-US" sz="2000" dirty="0"/>
                <a:t>例如一个很常见的常微分方程：            </a:t>
              </a:r>
              <a:endParaRPr lang="en-US" altLang="zh-CN" sz="2000" dirty="0"/>
            </a:p>
            <a:p>
              <a:endParaRPr lang="en-US" altLang="zh-CN" sz="2000" dirty="0"/>
            </a:p>
            <a:p>
              <a:r>
                <a:rPr lang="zh-CN" altLang="en-US" sz="2000" dirty="0"/>
                <a:t>我们也可以编写</a:t>
              </a:r>
              <a:r>
                <a:rPr lang="en-US" altLang="zh-CN" sz="2000" dirty="0"/>
                <a:t>Python</a:t>
              </a:r>
              <a:r>
                <a:rPr lang="zh-CN" altLang="en-US" sz="2000" dirty="0"/>
                <a:t>代码使用</a:t>
              </a:r>
              <a:r>
                <a:rPr lang="en-US" altLang="zh-CN" sz="2000" dirty="0"/>
                <a:t>4</a:t>
              </a:r>
              <a:r>
                <a:rPr lang="zh-CN" altLang="en-US" sz="2000" dirty="0"/>
                <a:t>阶龙格库塔法进行数值求解，并画出图像，由于该方程本身可以用初等函数表示，我们也可以画出数值方法的误差分析，如下图：</a:t>
              </a:r>
            </a:p>
          </p:txBody>
        </p:sp>
        <p:graphicFrame>
          <p:nvGraphicFramePr>
            <p:cNvPr id="6" name="对象 5">
              <a:extLst>
                <a:ext uri="{FF2B5EF4-FFF2-40B4-BE49-F238E27FC236}">
                  <a16:creationId xmlns:a16="http://schemas.microsoft.com/office/drawing/2014/main" id="{4DBE1A20-F28C-770E-F8FD-B8AD7441A046}"/>
                </a:ext>
              </a:extLst>
            </p:cNvPr>
            <p:cNvGraphicFramePr>
              <a:graphicFrameLocks noChangeAspect="1"/>
            </p:cNvGraphicFramePr>
            <p:nvPr>
              <p:extLst>
                <p:ext uri="{D42A27DB-BD31-4B8C-83A1-F6EECF244321}">
                  <p14:modId xmlns:p14="http://schemas.microsoft.com/office/powerpoint/2010/main" val="2364023716"/>
                </p:ext>
              </p:extLst>
            </p:nvPr>
          </p:nvGraphicFramePr>
          <p:xfrm>
            <a:off x="4128180" y="1541696"/>
            <a:ext cx="884428" cy="559536"/>
          </p:xfrm>
          <a:graphic>
            <a:graphicData uri="http://schemas.openxmlformats.org/presentationml/2006/ole">
              <mc:AlternateContent xmlns:mc="http://schemas.openxmlformats.org/markup-compatibility/2006">
                <mc:Choice xmlns:v="urn:schemas-microsoft-com:vml" Requires="v">
                  <p:oleObj name="Equation" r:id="rId2" imgW="622080" imgH="393480" progId="Equation.DSMT4">
                    <p:embed/>
                  </p:oleObj>
                </mc:Choice>
                <mc:Fallback>
                  <p:oleObj name="Equation" r:id="rId2" imgW="622080" imgH="393480" progId="Equation.DSMT4">
                    <p:embed/>
                    <p:pic>
                      <p:nvPicPr>
                        <p:cNvPr id="4" name="对象 3">
                          <a:extLst>
                            <a:ext uri="{FF2B5EF4-FFF2-40B4-BE49-F238E27FC236}">
                              <a16:creationId xmlns:a16="http://schemas.microsoft.com/office/drawing/2014/main" id="{2AED4320-3D92-004E-1F86-2EB2620E91CE}"/>
                            </a:ext>
                          </a:extLst>
                        </p:cNvPr>
                        <p:cNvPicPr/>
                        <p:nvPr/>
                      </p:nvPicPr>
                      <p:blipFill>
                        <a:blip r:embed="rId3"/>
                        <a:stretch>
                          <a:fillRect/>
                        </a:stretch>
                      </p:blipFill>
                      <p:spPr>
                        <a:xfrm>
                          <a:off x="4128180" y="1541696"/>
                          <a:ext cx="884428" cy="559536"/>
                        </a:xfrm>
                        <a:prstGeom prst="rect">
                          <a:avLst/>
                        </a:prstGeom>
                      </p:spPr>
                    </p:pic>
                  </p:oleObj>
                </mc:Fallback>
              </mc:AlternateContent>
            </a:graphicData>
          </a:graphic>
        </p:graphicFrame>
      </p:grpSp>
      <p:pic>
        <p:nvPicPr>
          <p:cNvPr id="8" name="图片 7">
            <a:extLst>
              <a:ext uri="{FF2B5EF4-FFF2-40B4-BE49-F238E27FC236}">
                <a16:creationId xmlns:a16="http://schemas.microsoft.com/office/drawing/2014/main" id="{F6DC8561-5068-2B60-A67C-05322FE003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467" y="2261305"/>
            <a:ext cx="7227789" cy="4311826"/>
          </a:xfrm>
          <a:prstGeom prst="rect">
            <a:avLst/>
          </a:prstGeom>
        </p:spPr>
      </p:pic>
    </p:spTree>
    <p:extLst>
      <p:ext uri="{BB962C8B-B14F-4D97-AF65-F5344CB8AC3E}">
        <p14:creationId xmlns:p14="http://schemas.microsoft.com/office/powerpoint/2010/main" val="104376178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4456</TotalTime>
  <Words>359</Words>
  <Application>Microsoft Office PowerPoint</Application>
  <PresentationFormat>宽屏</PresentationFormat>
  <Paragraphs>29</Paragraphs>
  <Slides>7</Slides>
  <Notes>0</Notes>
  <HiddenSlides>0</HiddenSlides>
  <MMClips>0</MMClips>
  <ScaleCrop>false</ScaleCrop>
  <HeadingPairs>
    <vt:vector size="8" baseType="variant">
      <vt:variant>
        <vt:lpstr>已用的字体</vt:lpstr>
      </vt:variant>
      <vt:variant>
        <vt:i4>3</vt:i4>
      </vt:variant>
      <vt:variant>
        <vt:lpstr>主题</vt:lpstr>
      </vt:variant>
      <vt:variant>
        <vt:i4>1</vt:i4>
      </vt:variant>
      <vt:variant>
        <vt:lpstr>嵌入 OLE 服务器</vt:lpstr>
      </vt:variant>
      <vt:variant>
        <vt:i4>1</vt:i4>
      </vt:variant>
      <vt:variant>
        <vt:lpstr>幻灯片标题</vt:lpstr>
      </vt:variant>
      <vt:variant>
        <vt:i4>7</vt:i4>
      </vt:variant>
    </vt:vector>
  </HeadingPairs>
  <TitlesOfParts>
    <vt:vector size="12" baseType="lpstr">
      <vt:lpstr>等线</vt:lpstr>
      <vt:lpstr>等线 Light</vt:lpstr>
      <vt:lpstr>Arial</vt:lpstr>
      <vt:lpstr>Office 主题​​</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Administrator</cp:lastModifiedBy>
  <cp:revision>3</cp:revision>
  <dcterms:created xsi:type="dcterms:W3CDTF">2024-10-10T06:13:44Z</dcterms:created>
  <dcterms:modified xsi:type="dcterms:W3CDTF">2024-10-14T15:47:36Z</dcterms:modified>
</cp:coreProperties>
</file>