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409" r:id="rId3"/>
    <p:sldId id="411" r:id="rId4"/>
    <p:sldId id="410" r:id="rId6"/>
    <p:sldId id="412" r:id="rId7"/>
    <p:sldId id="413" r:id="rId8"/>
    <p:sldId id="428" r:id="rId9"/>
    <p:sldId id="416" r:id="rId10"/>
    <p:sldId id="415" r:id="rId11"/>
    <p:sldId id="417" r:id="rId12"/>
    <p:sldId id="418" r:id="rId13"/>
    <p:sldId id="419" r:id="rId14"/>
    <p:sldId id="420" r:id="rId15"/>
    <p:sldId id="421" r:id="rId16"/>
    <p:sldId id="422" r:id="rId17"/>
    <p:sldId id="423" r:id="rId18"/>
    <p:sldId id="424" r:id="rId19"/>
    <p:sldId id="425"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41"/>
        <p:guide pos="383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t>核心思想：每层两两比较得出最后方案的抉择。存在一类方案的抉择是没有办法一步到位，例如旅游地和考研学校选择，去哪里旅游和报哪个学校不能什么都不考虑就直接选择，肯定要衡量一些标准，就有了准则层。因为需要衡量中间层次的因素，就无法直接得出几个方案对目标的重要程度，需要用到层次分析法。不同准则对于我们来说重要程度不同，可能我比较看中风景，那风景对于旅游地选择的影响就大，我不太看中居住，居住对于旅游地选择的影响就小，这里的影响大小程度体现的就是这五个准则对于旅游地选择的重要程度，对于准则层A的5个准则进行两两比较并通过和积法求出来a1-a5这五个权重。方案层也是，对于风景这一项，这三个地方的景色肯定有所不同，可能我认为苏州的景色在三个城市中景色最美，那苏州在景色中占比最大，对于方案层就某一个准则进行两两比较并通过和积法也就产生了b11、b12、b13三个权重。</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解释：</a:t>
            </a:r>
            <a:r>
              <a:rPr lang="en-US" altLang="zh-CN"/>
              <a:t>B-</a:t>
            </a:r>
            <a:r>
              <a:rPr lang="zh-CN" altLang="en-US"/>
              <a:t>方案，</a:t>
            </a:r>
            <a:r>
              <a:rPr lang="en-US" altLang="zh-CN"/>
              <a:t>ij-</a:t>
            </a:r>
            <a:r>
              <a:rPr lang="zh-CN" altLang="en-US"/>
              <a:t>两两比较，</a:t>
            </a:r>
            <a:r>
              <a:rPr lang="en-US" altLang="zh-CN"/>
              <a:t>n-</a:t>
            </a:r>
            <a:r>
              <a:rPr lang="zh-CN" altLang="en-US"/>
              <a:t>阶数，对角线</a:t>
            </a:r>
            <a:r>
              <a:rPr lang="en-US" altLang="zh-CN"/>
              <a:t>-</a:t>
            </a:r>
            <a:r>
              <a:rPr lang="zh-CN" altLang="en-US"/>
              <a:t>自己与自己相比</a:t>
            </a:r>
            <a:r>
              <a:rPr lang="en-US" altLang="zh-CN"/>
              <a:t>=1</a:t>
            </a:r>
            <a:r>
              <a:rPr lang="zh-CN" altLang="en-US"/>
              <a:t>，</a:t>
            </a:r>
            <a:r>
              <a:rPr lang="en-US" altLang="zh-CN"/>
              <a:t>b12</a:t>
            </a:r>
            <a:r>
              <a:rPr lang="zh-CN" altLang="en-US"/>
              <a:t>代表苏州对比杭州、</a:t>
            </a:r>
            <a:r>
              <a:rPr lang="en-US" altLang="zh-CN"/>
              <a:t>b21</a:t>
            </a:r>
            <a:r>
              <a:rPr lang="zh-CN" altLang="en-US"/>
              <a:t>代表杭州对比苏州、所以互为相倒数。</a:t>
            </a:r>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latin typeface="Calibri" panose="020F050202020403020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层次单排序中已经求出了准则层</a:t>
            </a:r>
            <a:r>
              <a:rPr lang="en-US" altLang="zh-CN"/>
              <a:t>5</a:t>
            </a:r>
            <a:r>
              <a:rPr lang="zh-CN" altLang="en-US"/>
              <a:t>个准则对目标层的权重和方案层三个方案对每一个准则的权重这六个权重向量。最终目的是要求每个方案对目标的权重。</a:t>
            </a:r>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4.xml"/><Relationship Id="rId1" Type="http://schemas.openxmlformats.org/officeDocument/2006/relationships/tags" Target="../tags/tag63.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80.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tags" Target="../tags/tag79.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xml"/><Relationship Id="rId3" Type="http://schemas.openxmlformats.org/officeDocument/2006/relationships/tags" Target="../tags/tag82.xml"/><Relationship Id="rId2" Type="http://schemas.openxmlformats.org/officeDocument/2006/relationships/image" Target="../media/image15.jpeg"/><Relationship Id="rId1" Type="http://schemas.openxmlformats.org/officeDocument/2006/relationships/tags" Target="../tags/tag81.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xml"/><Relationship Id="rId3" Type="http://schemas.openxmlformats.org/officeDocument/2006/relationships/tags" Target="../tags/tag84.xml"/><Relationship Id="rId2" Type="http://schemas.openxmlformats.org/officeDocument/2006/relationships/image" Target="../media/image16.jpeg"/><Relationship Id="rId1" Type="http://schemas.openxmlformats.org/officeDocument/2006/relationships/tags" Target="../tags/tag83.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tags" Target="../tags/tag86.xml"/><Relationship Id="rId3" Type="http://schemas.openxmlformats.org/officeDocument/2006/relationships/image" Target="../media/image17.jpeg"/><Relationship Id="rId2" Type="http://schemas.openxmlformats.org/officeDocument/2006/relationships/image" Target="../media/image4.jpeg"/><Relationship Id="rId1" Type="http://schemas.openxmlformats.org/officeDocument/2006/relationships/tags" Target="../tags/tag85.xml"/></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2.xml"/><Relationship Id="rId4" Type="http://schemas.openxmlformats.org/officeDocument/2006/relationships/tags" Target="../tags/tag88.xml"/><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tags" Target="../tags/tag87.xml"/></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2.xml"/><Relationship Id="rId4" Type="http://schemas.openxmlformats.org/officeDocument/2006/relationships/tags" Target="../tags/tag90.xml"/><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tags" Target="../tags/tag89.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xml"/><Relationship Id="rId3" Type="http://schemas.openxmlformats.org/officeDocument/2006/relationships/tags" Target="../tags/tag92.xml"/><Relationship Id="rId2" Type="http://schemas.openxmlformats.org/officeDocument/2006/relationships/image" Target="../media/image22.jpeg"/><Relationship Id="rId1" Type="http://schemas.openxmlformats.org/officeDocument/2006/relationships/tags" Target="../tags/tag91.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xml"/><Relationship Id="rId3" Type="http://schemas.openxmlformats.org/officeDocument/2006/relationships/tags" Target="../tags/tag94.xml"/><Relationship Id="rId2" Type="http://schemas.openxmlformats.org/officeDocument/2006/relationships/image" Target="../media/image23.jpeg"/><Relationship Id="rId1" Type="http://schemas.openxmlformats.org/officeDocument/2006/relationships/tags" Target="../tags/tag93.xml"/></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2.xml"/><Relationship Id="rId4" Type="http://schemas.openxmlformats.org/officeDocument/2006/relationships/tags" Target="../tags/tag67.xml"/><Relationship Id="rId3" Type="http://schemas.openxmlformats.org/officeDocument/2006/relationships/image" Target="../media/image1.jpeg"/><Relationship Id="rId2" Type="http://schemas.openxmlformats.org/officeDocument/2006/relationships/tags" Target="../tags/tag66.xml"/><Relationship Id="rId1" Type="http://schemas.openxmlformats.org/officeDocument/2006/relationships/tags" Target="../tags/tag65.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tags" Target="../tags/tag69.xml"/><Relationship Id="rId2" Type="http://schemas.openxmlformats.org/officeDocument/2006/relationships/image" Target="../media/image2.jpeg"/><Relationship Id="rId1" Type="http://schemas.openxmlformats.org/officeDocument/2006/relationships/tags" Target="../tags/tag68.xml"/></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2.xml"/><Relationship Id="rId4" Type="http://schemas.openxmlformats.org/officeDocument/2006/relationships/tags" Target="../tags/tag71.xml"/><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tags" Target="../tags/tag70.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tags" Target="../tags/tag73.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tags" Target="../tags/tag72.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4.xml"/><Relationship Id="rId2" Type="http://schemas.openxmlformats.org/officeDocument/2006/relationships/image" Target="../media/image8.jpeg"/><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tags" Target="../tags/tag77.xml"/><Relationship Id="rId2" Type="http://schemas.openxmlformats.org/officeDocument/2006/relationships/image" Target="../media/image10.jpeg"/><Relationship Id="rId1" Type="http://schemas.openxmlformats.org/officeDocument/2006/relationships/tags" Target="../tags/tag76.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tags" Target="../tags/tag78.xml"/><Relationship Id="rId3" Type="http://schemas.openxmlformats.org/officeDocument/2006/relationships/image" Target="../media/image12.jpeg"/><Relationship Id="rId2" Type="http://schemas.openxmlformats.org/officeDocument/2006/relationships/image" Target="../media/image8.jpeg"/><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a:xfrm>
            <a:off x="1186815" y="1964690"/>
            <a:ext cx="9799320" cy="1102360"/>
          </a:xfrm>
        </p:spPr>
        <p:txBody>
          <a:bodyPr/>
          <a:p>
            <a:r>
              <a:rPr lang="zh-CN" altLang="zh-CN"/>
              <a:t>层次分析法（</a:t>
            </a:r>
            <a:r>
              <a:rPr lang="en-US" altLang="zh-CN"/>
              <a:t>AHP)</a:t>
            </a:r>
            <a:endParaRPr lang="en-US" altLang="zh-CN"/>
          </a:p>
        </p:txBody>
      </p:sp>
      <p:sp>
        <p:nvSpPr>
          <p:cNvPr id="5" name="文本框 4"/>
          <p:cNvSpPr txBox="1"/>
          <p:nvPr/>
        </p:nvSpPr>
        <p:spPr>
          <a:xfrm>
            <a:off x="3821430" y="3609975"/>
            <a:ext cx="4530725" cy="583565"/>
          </a:xfrm>
          <a:prstGeom prst="rect">
            <a:avLst/>
          </a:prstGeom>
          <a:noFill/>
        </p:spPr>
        <p:txBody>
          <a:bodyPr wrap="square" rtlCol="0">
            <a:spAutoFit/>
          </a:bodyPr>
          <a:p>
            <a:pPr algn="ctr"/>
            <a:r>
              <a:rPr lang="zh-CN" altLang="en-US" sz="3200">
                <a:latin typeface="微软雅黑" panose="020B0503020204020204" pitchFamily="34" charset="-122"/>
                <a:ea typeface="微软雅黑" panose="020B0503020204020204" pitchFamily="34" charset="-122"/>
              </a:rPr>
              <a:t>解题步骤与</a:t>
            </a:r>
            <a:r>
              <a:rPr lang="zh-CN" altLang="en-US" sz="3200">
                <a:latin typeface="微软雅黑" panose="020B0503020204020204" pitchFamily="34" charset="-122"/>
                <a:ea typeface="微软雅黑" panose="020B0503020204020204" pitchFamily="34" charset="-122"/>
              </a:rPr>
              <a:t>例题</a:t>
            </a:r>
            <a:endParaRPr lang="zh-CN" altLang="en-US" sz="3200">
              <a:latin typeface="微软雅黑" panose="020B0503020204020204" pitchFamily="34" charset="-122"/>
              <a:ea typeface="微软雅黑" panose="020B0503020204020204" pitchFamily="34" charset="-122"/>
            </a:endParaRPr>
          </a:p>
        </p:txBody>
      </p:sp>
    </p:spTree>
    <p:custDataLst>
      <p:tags r:id="rId2"/>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608400" y="137865"/>
            <a:ext cx="10969200" cy="705600"/>
          </a:xfrm>
        </p:spPr>
        <p:txBody>
          <a:bodyPr/>
          <a:lstStyle/>
          <a:p>
            <a:r>
              <a:rPr lang="zh-CN" altLang="en-US"/>
              <a:t>一、解题步骤</a:t>
            </a:r>
            <a:endParaRPr lang="zh-CN" altLang="en-US"/>
          </a:p>
        </p:txBody>
      </p:sp>
      <p:sp>
        <p:nvSpPr>
          <p:cNvPr id="4" name="内容占位符 3"/>
          <p:cNvSpPr/>
          <p:nvPr>
            <p:ph idx="1"/>
          </p:nvPr>
        </p:nvSpPr>
        <p:spPr>
          <a:xfrm>
            <a:off x="608330" y="775970"/>
            <a:ext cx="11148695" cy="4759325"/>
          </a:xfrm>
        </p:spPr>
        <p:txBody>
          <a:bodyPr/>
          <a:p>
            <a:r>
              <a:rPr lang="zh-CN" altLang="en-US" sz="2400" b="1">
                <a:solidFill>
                  <a:schemeClr val="tx1"/>
                </a:solidFill>
                <a:latin typeface="微软雅黑" panose="020B0503020204020204" pitchFamily="34" charset="-122"/>
                <a:cs typeface="微软雅黑" panose="020B0503020204020204" pitchFamily="34" charset="-122"/>
              </a:rPr>
              <a:t>（</a:t>
            </a:r>
            <a:r>
              <a:rPr lang="en-US" altLang="zh-CN" sz="2400" b="1">
                <a:solidFill>
                  <a:schemeClr val="tx1"/>
                </a:solidFill>
                <a:latin typeface="微软雅黑" panose="020B0503020204020204" pitchFamily="34" charset="-122"/>
                <a:cs typeface="微软雅黑" panose="020B0503020204020204" pitchFamily="34" charset="-122"/>
              </a:rPr>
              <a:t>4</a:t>
            </a:r>
            <a:r>
              <a:rPr lang="zh-CN" altLang="en-US" sz="2400" b="1">
                <a:solidFill>
                  <a:schemeClr val="tx1"/>
                </a:solidFill>
                <a:latin typeface="微软雅黑" panose="020B0503020204020204" pitchFamily="34" charset="-122"/>
                <a:cs typeface="微软雅黑" panose="020B0503020204020204" pitchFamily="34" charset="-122"/>
              </a:rPr>
              <a:t>）层次总排序及一致性检验：</a:t>
            </a:r>
            <a:r>
              <a:rPr lang="zh-CN" altLang="en-US" sz="2400" b="1">
                <a:solidFill>
                  <a:srgbClr val="C00000"/>
                </a:solidFill>
                <a:latin typeface="微软雅黑" panose="020B0503020204020204" pitchFamily="34" charset="-122"/>
                <a:cs typeface="微软雅黑" panose="020B0503020204020204" pitchFamily="34" charset="-122"/>
              </a:rPr>
              <a:t>求方案层对目标层的权重（</a:t>
            </a:r>
            <a:r>
              <a:rPr lang="en-US" altLang="zh-CN" sz="2400" b="1">
                <a:solidFill>
                  <a:srgbClr val="C00000"/>
                </a:solidFill>
                <a:latin typeface="微软雅黑" panose="020B0503020204020204" pitchFamily="34" charset="-122"/>
                <a:cs typeface="微软雅黑" panose="020B0503020204020204" pitchFamily="34" charset="-122"/>
              </a:rPr>
              <a:t>b</a:t>
            </a:r>
            <a:r>
              <a:rPr lang="en-US" altLang="zh-CN" sz="2400" b="1">
                <a:solidFill>
                  <a:srgbClr val="C00000"/>
                </a:solidFill>
                <a:latin typeface="微软雅黑" panose="020B0503020204020204" pitchFamily="34" charset="-122"/>
                <a:cs typeface="微软雅黑" panose="020B0503020204020204" pitchFamily="34" charset="-122"/>
              </a:rPr>
              <a:t>1</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b</a:t>
            </a:r>
            <a:r>
              <a:rPr lang="en-US" altLang="zh-CN" sz="2400" b="1">
                <a:solidFill>
                  <a:srgbClr val="C00000"/>
                </a:solidFill>
                <a:latin typeface="微软雅黑" panose="020B0503020204020204" pitchFamily="34" charset="-122"/>
                <a:cs typeface="微软雅黑" panose="020B0503020204020204" pitchFamily="34" charset="-122"/>
              </a:rPr>
              <a:t>2</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b</a:t>
            </a:r>
            <a:r>
              <a:rPr lang="en-US" altLang="zh-CN" sz="2400" b="1">
                <a:solidFill>
                  <a:srgbClr val="C00000"/>
                </a:solidFill>
                <a:latin typeface="微软雅黑" panose="020B0503020204020204" pitchFamily="34" charset="-122"/>
                <a:cs typeface="微软雅黑" panose="020B0503020204020204" pitchFamily="34" charset="-122"/>
              </a:rPr>
              <a:t>3</a:t>
            </a:r>
            <a:r>
              <a:rPr lang="zh-CN" altLang="en-US" sz="2400" b="1">
                <a:solidFill>
                  <a:srgbClr val="C00000"/>
                </a:solidFill>
                <a:latin typeface="微软雅黑" panose="020B0503020204020204" pitchFamily="34" charset="-122"/>
                <a:cs typeface="微软雅黑" panose="020B0503020204020204" pitchFamily="34" charset="-122"/>
              </a:rPr>
              <a:t>）</a:t>
            </a:r>
            <a:endParaRPr lang="zh-CN" altLang="en-US" sz="2400" b="1">
              <a:solidFill>
                <a:srgbClr val="C00000"/>
              </a:solidFill>
              <a:latin typeface="微软雅黑" panose="020B0503020204020204" pitchFamily="34" charset="-122"/>
              <a:cs typeface="微软雅黑" panose="020B0503020204020204" pitchFamily="34" charset="-122"/>
            </a:endParaRPr>
          </a:p>
          <a:p>
            <a:pPr marL="685800" lvl="1" indent="-228600">
              <a:buFont typeface="Wingdings" panose="05000000000000000000" charset="0"/>
              <a:buChar char="Ø"/>
            </a:pPr>
            <a:r>
              <a:rPr lang="en-US" altLang="zh-CN" sz="2400" b="1">
                <a:solidFill>
                  <a:schemeClr val="tx1"/>
                </a:solidFill>
                <a:latin typeface="微软雅黑" panose="020B0503020204020204" pitchFamily="34" charset="-122"/>
                <a:cs typeface="微软雅黑" panose="020B0503020204020204" pitchFamily="34" charset="-122"/>
              </a:rPr>
              <a:t>1.</a:t>
            </a:r>
            <a:r>
              <a:rPr lang="zh-CN" altLang="en-US" sz="2400" b="1">
                <a:solidFill>
                  <a:schemeClr val="tx1"/>
                </a:solidFill>
                <a:latin typeface="微软雅黑" panose="020B0503020204020204" pitchFamily="34" charset="-122"/>
                <a:cs typeface="微软雅黑" panose="020B0503020204020204" pitchFamily="34" charset="-122"/>
              </a:rPr>
              <a:t>计算</a:t>
            </a:r>
            <a:r>
              <a:rPr lang="en-US" altLang="zh-CN" sz="2400" b="1">
                <a:solidFill>
                  <a:schemeClr val="tx1"/>
                </a:solidFill>
                <a:latin typeface="微软雅黑" panose="020B0503020204020204" pitchFamily="34" charset="-122"/>
                <a:cs typeface="微软雅黑" panose="020B0503020204020204" pitchFamily="34" charset="-122"/>
              </a:rPr>
              <a:t>B</a:t>
            </a:r>
            <a:r>
              <a:rPr sz="2400" b="1">
                <a:solidFill>
                  <a:schemeClr val="tx1"/>
                </a:solidFill>
                <a:latin typeface="微软雅黑" panose="020B0503020204020204" pitchFamily="34" charset="-122"/>
                <a:cs typeface="微软雅黑" panose="020B0503020204020204" pitchFamily="34" charset="-122"/>
              </a:rPr>
              <a:t>层对</a:t>
            </a:r>
            <a:r>
              <a:rPr lang="en-US" altLang="zh-CN" sz="2400" b="1">
                <a:solidFill>
                  <a:schemeClr val="tx1"/>
                </a:solidFill>
                <a:latin typeface="微软雅黑" panose="020B0503020204020204" pitchFamily="34" charset="-122"/>
                <a:cs typeface="微软雅黑" panose="020B0503020204020204" pitchFamily="34" charset="-122"/>
              </a:rPr>
              <a:t>Z</a:t>
            </a:r>
            <a:r>
              <a:rPr sz="2400" b="1">
                <a:solidFill>
                  <a:schemeClr val="tx1"/>
                </a:solidFill>
                <a:latin typeface="微软雅黑" panose="020B0503020204020204" pitchFamily="34" charset="-122"/>
                <a:cs typeface="微软雅黑" panose="020B0503020204020204" pitchFamily="34" charset="-122"/>
              </a:rPr>
              <a:t>层的层次总排序：</a:t>
            </a:r>
            <a:endParaRPr lang="zh-CN" altLang="en-US" sz="2400" b="1">
              <a:solidFill>
                <a:schemeClr val="tx1"/>
              </a:solidFill>
              <a:latin typeface="微软雅黑" panose="020B0503020204020204" pitchFamily="34" charset="-122"/>
              <a:cs typeface="微软雅黑" panose="020B0503020204020204" pitchFamily="34" charset="-122"/>
            </a:endParaRPr>
          </a:p>
          <a:p>
            <a:pPr lvl="1">
              <a:buFont typeface="Wingdings" panose="05000000000000000000" charset="0"/>
              <a:buChar char="Ø"/>
            </a:pPr>
            <a:endParaRPr lang="zh-CN" altLang="en-US" sz="2400" b="1">
              <a:solidFill>
                <a:srgbClr val="C00000"/>
              </a:solidFill>
              <a:latin typeface="微软雅黑" panose="020B0503020204020204" pitchFamily="34" charset="-122"/>
              <a:cs typeface="微软雅黑" panose="020B0503020204020204" pitchFamily="34" charset="-122"/>
            </a:endParaRPr>
          </a:p>
          <a:p>
            <a:pPr marL="457200" lvl="1" indent="0">
              <a:lnSpc>
                <a:spcPct val="100000"/>
              </a:lnSpc>
              <a:buFont typeface="Arial" panose="020B0604020202020204" pitchFamily="34" charset="0"/>
              <a:buNone/>
            </a:pPr>
            <a:endParaRPr sz="2400" b="1">
              <a:solidFill>
                <a:schemeClr val="tx1"/>
              </a:solidFill>
              <a:latin typeface="微软雅黑" panose="020B0503020204020204" pitchFamily="34" charset="-122"/>
              <a:cs typeface="微软雅黑" panose="020B0503020204020204" pitchFamily="34" charset="-122"/>
            </a:endParaRPr>
          </a:p>
          <a:p>
            <a:pPr marL="685800" lvl="1" indent="-228600">
              <a:lnSpc>
                <a:spcPct val="100000"/>
              </a:lnSpc>
              <a:buFont typeface="Arial" panose="020B0604020202020204" pitchFamily="34" charset="0"/>
              <a:buChar char="●"/>
            </a:pPr>
            <a:endParaRPr sz="2400" b="1">
              <a:solidFill>
                <a:schemeClr val="tx1"/>
              </a:solidFill>
              <a:latin typeface="微软雅黑" panose="020B0503020204020204" pitchFamily="34" charset="-122"/>
              <a:cs typeface="微软雅黑" panose="020B0503020204020204" pitchFamily="34" charset="-122"/>
            </a:endParaRPr>
          </a:p>
          <a:p>
            <a:pPr marL="914400" lvl="2" indent="0">
              <a:lnSpc>
                <a:spcPct val="100000"/>
              </a:lnSpc>
              <a:buFont typeface="Arial" panose="020B0604020202020204" pitchFamily="34" charset="0"/>
              <a:buNone/>
            </a:pPr>
            <a:endParaRPr sz="2400" b="1">
              <a:solidFill>
                <a:schemeClr val="tx1"/>
              </a:solidFill>
              <a:latin typeface="微软雅黑" panose="020B0503020204020204" pitchFamily="34" charset="-122"/>
              <a:cs typeface="微软雅黑" panose="020B0503020204020204" pitchFamily="34" charset="-122"/>
            </a:endParaRPr>
          </a:p>
        </p:txBody>
      </p:sp>
      <p:pic>
        <p:nvPicPr>
          <p:cNvPr id="2" name="图片 1" descr="7972d3dd457adef016ced65ca4886ce"/>
          <p:cNvPicPr>
            <a:picLocks noChangeAspect="1"/>
          </p:cNvPicPr>
          <p:nvPr/>
        </p:nvPicPr>
        <p:blipFill>
          <a:blip r:embed="rId2"/>
          <a:srcRect l="12742" t="8460" r="13887" b="1404"/>
          <a:stretch>
            <a:fillRect/>
          </a:stretch>
        </p:blipFill>
        <p:spPr>
          <a:xfrm>
            <a:off x="6010910" y="2349500"/>
            <a:ext cx="6170295" cy="3954145"/>
          </a:xfrm>
          <a:prstGeom prst="rect">
            <a:avLst/>
          </a:prstGeom>
        </p:spPr>
      </p:pic>
      <p:pic>
        <p:nvPicPr>
          <p:cNvPr id="14" name="图片 13" descr="55a798746ef56400a05f250d1cfe20e"/>
          <p:cNvPicPr>
            <a:picLocks noChangeAspect="1"/>
          </p:cNvPicPr>
          <p:nvPr/>
        </p:nvPicPr>
        <p:blipFill>
          <a:blip r:embed="rId3"/>
          <a:srcRect l="14495" t="8065" r="8510" b="206"/>
          <a:stretch>
            <a:fillRect/>
          </a:stretch>
        </p:blipFill>
        <p:spPr>
          <a:xfrm>
            <a:off x="0" y="2493010"/>
            <a:ext cx="5993130" cy="3716655"/>
          </a:xfrm>
          <a:prstGeom prst="rect">
            <a:avLst/>
          </a:prstGeom>
        </p:spPr>
      </p:pic>
    </p:spTree>
    <p:custDataLst>
      <p:tags r:id="rId4"/>
    </p:custData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608400" y="137865"/>
            <a:ext cx="10969200" cy="705600"/>
          </a:xfrm>
        </p:spPr>
        <p:txBody>
          <a:bodyPr/>
          <a:lstStyle/>
          <a:p>
            <a:r>
              <a:rPr lang="zh-CN" altLang="en-US"/>
              <a:t>一、解题步骤</a:t>
            </a:r>
            <a:endParaRPr lang="zh-CN" altLang="en-US"/>
          </a:p>
        </p:txBody>
      </p:sp>
      <p:sp>
        <p:nvSpPr>
          <p:cNvPr id="4" name="内容占位符 3"/>
          <p:cNvSpPr/>
          <p:nvPr>
            <p:ph idx="1"/>
          </p:nvPr>
        </p:nvSpPr>
        <p:spPr>
          <a:xfrm>
            <a:off x="608330" y="775970"/>
            <a:ext cx="11148695" cy="4759325"/>
          </a:xfrm>
        </p:spPr>
        <p:txBody>
          <a:bodyPr/>
          <a:p>
            <a:r>
              <a:rPr lang="zh-CN" altLang="en-US" sz="2400" b="1">
                <a:solidFill>
                  <a:schemeClr val="tx1"/>
                </a:solidFill>
                <a:latin typeface="微软雅黑" panose="020B0503020204020204" pitchFamily="34" charset="-122"/>
                <a:cs typeface="微软雅黑" panose="020B0503020204020204" pitchFamily="34" charset="-122"/>
              </a:rPr>
              <a:t>（</a:t>
            </a:r>
            <a:r>
              <a:rPr lang="en-US" altLang="zh-CN" sz="2400" b="1">
                <a:solidFill>
                  <a:schemeClr val="tx1"/>
                </a:solidFill>
                <a:latin typeface="微软雅黑" panose="020B0503020204020204" pitchFamily="34" charset="-122"/>
                <a:cs typeface="微软雅黑" panose="020B0503020204020204" pitchFamily="34" charset="-122"/>
              </a:rPr>
              <a:t>4</a:t>
            </a:r>
            <a:r>
              <a:rPr lang="zh-CN" altLang="en-US" sz="2400" b="1">
                <a:solidFill>
                  <a:schemeClr val="tx1"/>
                </a:solidFill>
                <a:latin typeface="微软雅黑" panose="020B0503020204020204" pitchFamily="34" charset="-122"/>
                <a:cs typeface="微软雅黑" panose="020B0503020204020204" pitchFamily="34" charset="-122"/>
              </a:rPr>
              <a:t>）层次总排序及一致性检验：</a:t>
            </a:r>
            <a:r>
              <a:rPr lang="zh-CN" altLang="en-US" sz="2400" b="1">
                <a:solidFill>
                  <a:srgbClr val="C00000"/>
                </a:solidFill>
                <a:latin typeface="微软雅黑" panose="020B0503020204020204" pitchFamily="34" charset="-122"/>
                <a:cs typeface="微软雅黑" panose="020B0503020204020204" pitchFamily="34" charset="-122"/>
              </a:rPr>
              <a:t>求方案层对目标层的权重（</a:t>
            </a:r>
            <a:r>
              <a:rPr lang="en-US" altLang="zh-CN" sz="2400" b="1">
                <a:solidFill>
                  <a:srgbClr val="C00000"/>
                </a:solidFill>
                <a:latin typeface="微软雅黑" panose="020B0503020204020204" pitchFamily="34" charset="-122"/>
                <a:cs typeface="微软雅黑" panose="020B0503020204020204" pitchFamily="34" charset="-122"/>
              </a:rPr>
              <a:t>b</a:t>
            </a:r>
            <a:r>
              <a:rPr lang="en-US" altLang="zh-CN" sz="2400" b="1">
                <a:solidFill>
                  <a:srgbClr val="C00000"/>
                </a:solidFill>
                <a:latin typeface="微软雅黑" panose="020B0503020204020204" pitchFamily="34" charset="-122"/>
                <a:cs typeface="微软雅黑" panose="020B0503020204020204" pitchFamily="34" charset="-122"/>
              </a:rPr>
              <a:t>1</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b</a:t>
            </a:r>
            <a:r>
              <a:rPr lang="en-US" altLang="zh-CN" sz="2400" b="1">
                <a:solidFill>
                  <a:srgbClr val="C00000"/>
                </a:solidFill>
                <a:latin typeface="微软雅黑" panose="020B0503020204020204" pitchFamily="34" charset="-122"/>
                <a:cs typeface="微软雅黑" panose="020B0503020204020204" pitchFamily="34" charset="-122"/>
              </a:rPr>
              <a:t>2</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b</a:t>
            </a:r>
            <a:r>
              <a:rPr lang="en-US" altLang="zh-CN" sz="2400" b="1">
                <a:solidFill>
                  <a:srgbClr val="C00000"/>
                </a:solidFill>
                <a:latin typeface="微软雅黑" panose="020B0503020204020204" pitchFamily="34" charset="-122"/>
                <a:cs typeface="微软雅黑" panose="020B0503020204020204" pitchFamily="34" charset="-122"/>
              </a:rPr>
              <a:t>3</a:t>
            </a:r>
            <a:r>
              <a:rPr lang="zh-CN" altLang="en-US" sz="2400" b="1">
                <a:solidFill>
                  <a:srgbClr val="C00000"/>
                </a:solidFill>
                <a:latin typeface="微软雅黑" panose="020B0503020204020204" pitchFamily="34" charset="-122"/>
                <a:cs typeface="微软雅黑" panose="020B0503020204020204" pitchFamily="34" charset="-122"/>
              </a:rPr>
              <a:t>）</a:t>
            </a:r>
            <a:endParaRPr lang="zh-CN" altLang="en-US" sz="2400" b="1">
              <a:solidFill>
                <a:srgbClr val="C00000"/>
              </a:solidFill>
              <a:latin typeface="微软雅黑" panose="020B0503020204020204" pitchFamily="34" charset="-122"/>
              <a:cs typeface="微软雅黑" panose="020B0503020204020204" pitchFamily="34" charset="-122"/>
            </a:endParaRPr>
          </a:p>
          <a:p>
            <a:pPr marL="685800" lvl="1" indent="-228600">
              <a:buFont typeface="Wingdings" panose="05000000000000000000" charset="0"/>
              <a:buChar char="Ø"/>
            </a:pPr>
            <a:r>
              <a:rPr lang="en-US" altLang="zh-CN" sz="2400" b="1">
                <a:solidFill>
                  <a:schemeClr val="tx1"/>
                </a:solidFill>
                <a:latin typeface="微软雅黑" panose="020B0503020204020204" pitchFamily="34" charset="-122"/>
                <a:cs typeface="微软雅黑" panose="020B0503020204020204" pitchFamily="34" charset="-122"/>
              </a:rPr>
              <a:t>2.</a:t>
            </a:r>
            <a:r>
              <a:rPr lang="zh-CN" altLang="en-US" sz="2400" b="1">
                <a:solidFill>
                  <a:schemeClr val="tx1"/>
                </a:solidFill>
                <a:latin typeface="微软雅黑" panose="020B0503020204020204" pitchFamily="34" charset="-122"/>
                <a:cs typeface="微软雅黑" panose="020B0503020204020204" pitchFamily="34" charset="-122"/>
              </a:rPr>
              <a:t>一致性检验：</a:t>
            </a:r>
            <a:endParaRPr lang="zh-CN" altLang="en-US" sz="2400" b="1">
              <a:solidFill>
                <a:schemeClr val="tx1"/>
              </a:solidFill>
              <a:latin typeface="微软雅黑" panose="020B0503020204020204" pitchFamily="34" charset="-122"/>
              <a:cs typeface="微软雅黑" panose="020B0503020204020204" pitchFamily="34" charset="-122"/>
            </a:endParaRPr>
          </a:p>
          <a:p>
            <a:pPr lvl="1">
              <a:buFont typeface="Wingdings" panose="05000000000000000000" charset="0"/>
              <a:buChar char="Ø"/>
            </a:pPr>
            <a:endParaRPr lang="zh-CN" altLang="en-US" sz="2400" b="1">
              <a:solidFill>
                <a:srgbClr val="C00000"/>
              </a:solidFill>
              <a:latin typeface="微软雅黑" panose="020B0503020204020204" pitchFamily="34" charset="-122"/>
              <a:cs typeface="微软雅黑" panose="020B0503020204020204" pitchFamily="34" charset="-122"/>
            </a:endParaRPr>
          </a:p>
          <a:p>
            <a:pPr marL="457200" lvl="1" indent="0">
              <a:lnSpc>
                <a:spcPct val="100000"/>
              </a:lnSpc>
              <a:buFont typeface="Arial" panose="020B0604020202020204" pitchFamily="34" charset="0"/>
              <a:buNone/>
            </a:pPr>
            <a:endParaRPr sz="2400" b="1">
              <a:solidFill>
                <a:schemeClr val="tx1"/>
              </a:solidFill>
              <a:latin typeface="微软雅黑" panose="020B0503020204020204" pitchFamily="34" charset="-122"/>
              <a:cs typeface="微软雅黑" panose="020B0503020204020204" pitchFamily="34" charset="-122"/>
            </a:endParaRPr>
          </a:p>
          <a:p>
            <a:pPr marL="685800" lvl="1" indent="-228600">
              <a:lnSpc>
                <a:spcPct val="100000"/>
              </a:lnSpc>
              <a:buFont typeface="Arial" panose="020B0604020202020204" pitchFamily="34" charset="0"/>
              <a:buChar char="●"/>
            </a:pPr>
            <a:endParaRPr sz="2400" b="1">
              <a:solidFill>
                <a:schemeClr val="tx1"/>
              </a:solidFill>
              <a:latin typeface="微软雅黑" panose="020B0503020204020204" pitchFamily="34" charset="-122"/>
              <a:cs typeface="微软雅黑" panose="020B0503020204020204" pitchFamily="34" charset="-122"/>
            </a:endParaRPr>
          </a:p>
          <a:p>
            <a:pPr marL="914400" lvl="2" indent="0">
              <a:lnSpc>
                <a:spcPct val="100000"/>
              </a:lnSpc>
              <a:buFont typeface="Arial" panose="020B0604020202020204" pitchFamily="34" charset="0"/>
              <a:buNone/>
            </a:pPr>
            <a:endParaRPr sz="2400" b="1">
              <a:solidFill>
                <a:schemeClr val="tx1"/>
              </a:solidFill>
              <a:latin typeface="微软雅黑" panose="020B0503020204020204" pitchFamily="34" charset="-122"/>
              <a:cs typeface="微软雅黑" panose="020B0503020204020204" pitchFamily="34" charset="-122"/>
            </a:endParaRPr>
          </a:p>
        </p:txBody>
      </p:sp>
      <p:pic>
        <p:nvPicPr>
          <p:cNvPr id="5" name="图片 4" descr="d22e69cf77f21fd8845656321b4feb4"/>
          <p:cNvPicPr>
            <a:picLocks noChangeAspect="1"/>
          </p:cNvPicPr>
          <p:nvPr/>
        </p:nvPicPr>
        <p:blipFill>
          <a:blip r:embed="rId2"/>
          <a:srcRect l="5568" t="13083" r="7980" b="4772"/>
          <a:stretch>
            <a:fillRect/>
          </a:stretch>
        </p:blipFill>
        <p:spPr>
          <a:xfrm>
            <a:off x="575310" y="2272665"/>
            <a:ext cx="11215370" cy="3764280"/>
          </a:xfrm>
          <a:prstGeom prst="rect">
            <a:avLst/>
          </a:prstGeom>
        </p:spPr>
      </p:pic>
    </p:spTree>
    <p:custDataLst>
      <p:tags r:id="rId3"/>
    </p:custData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608400" y="137865"/>
            <a:ext cx="10969200" cy="705600"/>
          </a:xfrm>
        </p:spPr>
        <p:txBody>
          <a:bodyPr/>
          <a:lstStyle/>
          <a:p>
            <a:r>
              <a:rPr lang="zh-CN" altLang="en-US"/>
              <a:t>二</a:t>
            </a:r>
            <a:r>
              <a:rPr lang="zh-CN" altLang="en-US"/>
              <a:t>、例题</a:t>
            </a:r>
            <a:endParaRPr lang="zh-CN" altLang="en-US"/>
          </a:p>
        </p:txBody>
      </p:sp>
      <p:sp>
        <p:nvSpPr>
          <p:cNvPr id="6" name="内容占位符 5"/>
          <p:cNvSpPr/>
          <p:nvPr>
            <p:ph idx="1"/>
          </p:nvPr>
        </p:nvSpPr>
        <p:spPr>
          <a:xfrm>
            <a:off x="608400" y="1019865"/>
            <a:ext cx="10969200" cy="4759200"/>
          </a:xfrm>
        </p:spPr>
        <p:txBody>
          <a:bodyPr/>
          <a:p>
            <a:r>
              <a:rPr lang="zh-CN" altLang="en-US" sz="2400" b="1">
                <a:solidFill>
                  <a:schemeClr val="tx1"/>
                </a:solidFill>
                <a:latin typeface="微软雅黑" panose="020B0503020204020204" pitchFamily="34" charset="-122"/>
                <a:cs typeface="微软雅黑" panose="020B0503020204020204" pitchFamily="34" charset="-122"/>
              </a:rPr>
              <a:t>（</a:t>
            </a:r>
            <a:r>
              <a:rPr lang="en-US" altLang="zh-CN" sz="2400" b="1">
                <a:solidFill>
                  <a:schemeClr val="tx1"/>
                </a:solidFill>
                <a:latin typeface="微软雅黑" panose="020B0503020204020204" pitchFamily="34" charset="-122"/>
                <a:cs typeface="微软雅黑" panose="020B0503020204020204" pitchFamily="34" charset="-122"/>
              </a:rPr>
              <a:t>1</a:t>
            </a:r>
            <a:r>
              <a:rPr lang="zh-CN" altLang="en-US" sz="2400" b="1">
                <a:solidFill>
                  <a:schemeClr val="tx1"/>
                </a:solidFill>
                <a:latin typeface="微软雅黑" panose="020B0503020204020204" pitchFamily="34" charset="-122"/>
                <a:cs typeface="微软雅黑" panose="020B0503020204020204" pitchFamily="34" charset="-122"/>
              </a:rPr>
              <a:t>）建立层次结构模型：（画图</a:t>
            </a:r>
            <a:r>
              <a:rPr lang="zh-CN" altLang="en-US" sz="2400" b="1">
                <a:solidFill>
                  <a:schemeClr val="tx1"/>
                </a:solidFill>
                <a:latin typeface="微软雅黑" panose="020B0503020204020204" pitchFamily="34" charset="-122"/>
                <a:cs typeface="微软雅黑" panose="020B0503020204020204" pitchFamily="34" charset="-122"/>
              </a:rPr>
              <a:t>）</a:t>
            </a:r>
            <a:endParaRPr lang="zh-CN" altLang="en-US" sz="2400" b="1">
              <a:solidFill>
                <a:schemeClr val="tx1"/>
              </a:solidFill>
              <a:latin typeface="微软雅黑" panose="020B0503020204020204" pitchFamily="34" charset="-122"/>
              <a:cs typeface="微软雅黑" panose="020B0503020204020204" pitchFamily="34" charset="-122"/>
            </a:endParaRPr>
          </a:p>
        </p:txBody>
      </p:sp>
      <p:pic>
        <p:nvPicPr>
          <p:cNvPr id="7" name="图片 6" descr="f1a4bce10ed33d815eeb1be3fc1a15b"/>
          <p:cNvPicPr>
            <a:picLocks noChangeAspect="1"/>
          </p:cNvPicPr>
          <p:nvPr/>
        </p:nvPicPr>
        <p:blipFill>
          <a:blip r:embed="rId2"/>
          <a:stretch>
            <a:fillRect/>
          </a:stretch>
        </p:blipFill>
        <p:spPr>
          <a:xfrm>
            <a:off x="1403350" y="1825625"/>
            <a:ext cx="9385935" cy="5032375"/>
          </a:xfrm>
          <a:prstGeom prst="rect">
            <a:avLst/>
          </a:prstGeom>
        </p:spPr>
      </p:pic>
    </p:spTree>
    <p:custDataLst>
      <p:tags r:id="rId3"/>
    </p:custData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608400" y="137865"/>
            <a:ext cx="10969200" cy="705600"/>
          </a:xfrm>
        </p:spPr>
        <p:txBody>
          <a:bodyPr/>
          <a:lstStyle/>
          <a:p>
            <a:r>
              <a:rPr lang="zh-CN" altLang="en-US"/>
              <a:t>二</a:t>
            </a:r>
            <a:r>
              <a:rPr lang="zh-CN" altLang="en-US"/>
              <a:t>、例题</a:t>
            </a:r>
            <a:endParaRPr lang="zh-CN" altLang="en-US"/>
          </a:p>
        </p:txBody>
      </p:sp>
      <p:sp>
        <p:nvSpPr>
          <p:cNvPr id="6" name="内容占位符 5"/>
          <p:cNvSpPr/>
          <p:nvPr>
            <p:ph idx="1"/>
          </p:nvPr>
        </p:nvSpPr>
        <p:spPr>
          <a:xfrm>
            <a:off x="608400" y="1019865"/>
            <a:ext cx="10969200" cy="4759200"/>
          </a:xfrm>
        </p:spPr>
        <p:txBody>
          <a:bodyPr/>
          <a:p>
            <a:r>
              <a:rPr lang="zh-CN" altLang="en-US" sz="2400" b="1">
                <a:solidFill>
                  <a:schemeClr val="tx1"/>
                </a:solidFill>
                <a:latin typeface="微软雅黑" panose="020B0503020204020204" pitchFamily="34" charset="-122"/>
                <a:cs typeface="微软雅黑" panose="020B0503020204020204" pitchFamily="34" charset="-122"/>
              </a:rPr>
              <a:t>（</a:t>
            </a:r>
            <a:r>
              <a:rPr lang="en-US" altLang="zh-CN" sz="2400" b="1">
                <a:solidFill>
                  <a:schemeClr val="tx1"/>
                </a:solidFill>
                <a:latin typeface="微软雅黑" panose="020B0503020204020204" pitchFamily="34" charset="-122"/>
                <a:cs typeface="微软雅黑" panose="020B0503020204020204" pitchFamily="34" charset="-122"/>
              </a:rPr>
              <a:t>2</a:t>
            </a:r>
            <a:r>
              <a:rPr lang="zh-CN" altLang="en-US" sz="2400" b="1">
                <a:solidFill>
                  <a:schemeClr val="tx1"/>
                </a:solidFill>
                <a:latin typeface="微软雅黑" panose="020B0503020204020204" pitchFamily="34" charset="-122"/>
                <a:cs typeface="微软雅黑" panose="020B0503020204020204" pitchFamily="34" charset="-122"/>
              </a:rPr>
              <a:t>）</a:t>
            </a:r>
            <a:r>
              <a:rPr sz="2400" b="1">
                <a:solidFill>
                  <a:schemeClr val="tx1"/>
                </a:solidFill>
                <a:latin typeface="微软雅黑" panose="020B0503020204020204" pitchFamily="34" charset="-122"/>
                <a:cs typeface="微软雅黑" panose="020B0503020204020204" pitchFamily="34" charset="-122"/>
                <a:sym typeface="+mn-ea"/>
              </a:rPr>
              <a:t>构造成对比较矩阵：（给定）</a:t>
            </a:r>
            <a:endParaRPr lang="zh-CN" altLang="en-US" sz="2400" b="1">
              <a:solidFill>
                <a:schemeClr val="tx1"/>
              </a:solidFill>
              <a:latin typeface="微软雅黑" panose="020B0503020204020204" pitchFamily="34" charset="-122"/>
              <a:cs typeface="微软雅黑" panose="020B0503020204020204" pitchFamily="34" charset="-122"/>
            </a:endParaRPr>
          </a:p>
        </p:txBody>
      </p:sp>
      <p:pic>
        <p:nvPicPr>
          <p:cNvPr id="2" name="图片 1" descr="8f596bf6b97fa20dc7a044853e3fa3a"/>
          <p:cNvPicPr>
            <a:picLocks noChangeAspect="1"/>
          </p:cNvPicPr>
          <p:nvPr/>
        </p:nvPicPr>
        <p:blipFill>
          <a:blip r:embed="rId2"/>
          <a:stretch>
            <a:fillRect/>
          </a:stretch>
        </p:blipFill>
        <p:spPr>
          <a:xfrm>
            <a:off x="0" y="2244725"/>
            <a:ext cx="4827905" cy="3524885"/>
          </a:xfrm>
          <a:prstGeom prst="rect">
            <a:avLst/>
          </a:prstGeom>
        </p:spPr>
      </p:pic>
      <p:cxnSp>
        <p:nvCxnSpPr>
          <p:cNvPr id="13" name="直接箭头连接符 12"/>
          <p:cNvCxnSpPr/>
          <p:nvPr/>
        </p:nvCxnSpPr>
        <p:spPr>
          <a:xfrm flipV="1">
            <a:off x="4827905" y="3982085"/>
            <a:ext cx="771525" cy="15240"/>
          </a:xfrm>
          <a:prstGeom prst="straightConnector1">
            <a:avLst/>
          </a:prstGeom>
          <a:ln w="412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pic>
        <p:nvPicPr>
          <p:cNvPr id="4" name="图片 3" descr="401fbde5d24b3bca2e75f96d4ed1fec"/>
          <p:cNvPicPr>
            <a:picLocks noChangeAspect="1"/>
          </p:cNvPicPr>
          <p:nvPr/>
        </p:nvPicPr>
        <p:blipFill>
          <a:blip r:embed="rId3"/>
          <a:srcRect l="6457" t="2761" r="5653"/>
          <a:stretch>
            <a:fillRect/>
          </a:stretch>
        </p:blipFill>
        <p:spPr>
          <a:xfrm>
            <a:off x="5607685" y="2497455"/>
            <a:ext cx="6584315" cy="2993390"/>
          </a:xfrm>
          <a:prstGeom prst="rect">
            <a:avLst/>
          </a:prstGeom>
        </p:spPr>
      </p:pic>
    </p:spTree>
    <p:custDataLst>
      <p:tags r:id="rId4"/>
    </p:custData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608400" y="137865"/>
            <a:ext cx="10969200" cy="705600"/>
          </a:xfrm>
        </p:spPr>
        <p:txBody>
          <a:bodyPr/>
          <a:lstStyle/>
          <a:p>
            <a:r>
              <a:rPr lang="zh-CN" altLang="en-US"/>
              <a:t>二</a:t>
            </a:r>
            <a:r>
              <a:rPr lang="zh-CN" altLang="en-US"/>
              <a:t>、例题</a:t>
            </a:r>
            <a:endParaRPr lang="zh-CN" altLang="en-US"/>
          </a:p>
        </p:txBody>
      </p:sp>
      <p:sp>
        <p:nvSpPr>
          <p:cNvPr id="6" name="内容占位符 5"/>
          <p:cNvSpPr/>
          <p:nvPr>
            <p:ph idx="1"/>
          </p:nvPr>
        </p:nvSpPr>
        <p:spPr>
          <a:xfrm>
            <a:off x="608400" y="1019865"/>
            <a:ext cx="10969200" cy="4759200"/>
          </a:xfrm>
        </p:spPr>
        <p:txBody>
          <a:bodyPr/>
          <a:p>
            <a:r>
              <a:rPr lang="zh-CN" altLang="en-US" sz="2400" b="1">
                <a:solidFill>
                  <a:schemeClr val="tx1"/>
                </a:solidFill>
                <a:latin typeface="微软雅黑" panose="020B0503020204020204" pitchFamily="34" charset="-122"/>
                <a:cs typeface="微软雅黑" panose="020B0503020204020204" pitchFamily="34" charset="-122"/>
              </a:rPr>
              <a:t>（</a:t>
            </a:r>
            <a:r>
              <a:rPr lang="en-US" altLang="zh-CN" sz="2400" b="1">
                <a:solidFill>
                  <a:schemeClr val="tx1"/>
                </a:solidFill>
                <a:latin typeface="微软雅黑" panose="020B0503020204020204" pitchFamily="34" charset="-122"/>
                <a:cs typeface="微软雅黑" panose="020B0503020204020204" pitchFamily="34" charset="-122"/>
              </a:rPr>
              <a:t>3</a:t>
            </a:r>
            <a:r>
              <a:rPr lang="zh-CN" altLang="en-US" sz="2400" b="1">
                <a:solidFill>
                  <a:schemeClr val="tx1"/>
                </a:solidFill>
                <a:latin typeface="微软雅黑" panose="020B0503020204020204" pitchFamily="34" charset="-122"/>
                <a:cs typeface="微软雅黑" panose="020B0503020204020204" pitchFamily="34" charset="-122"/>
              </a:rPr>
              <a:t>）</a:t>
            </a:r>
            <a:r>
              <a:rPr sz="2400" b="1">
                <a:solidFill>
                  <a:schemeClr val="tx1"/>
                </a:solidFill>
                <a:latin typeface="微软雅黑" panose="020B0503020204020204" pitchFamily="34" charset="-122"/>
                <a:cs typeface="微软雅黑" panose="020B0503020204020204" pitchFamily="34" charset="-122"/>
                <a:sym typeface="+mn-ea"/>
              </a:rPr>
              <a:t>层次单排序及一致性检验：</a:t>
            </a:r>
            <a:endParaRPr lang="zh-CN" altLang="en-US" sz="2400" b="1">
              <a:solidFill>
                <a:schemeClr val="tx1"/>
              </a:solidFill>
              <a:latin typeface="微软雅黑" panose="020B0503020204020204" pitchFamily="34" charset="-122"/>
              <a:cs typeface="微软雅黑" panose="020B0503020204020204" pitchFamily="34" charset="-122"/>
            </a:endParaRPr>
          </a:p>
        </p:txBody>
      </p:sp>
      <p:pic>
        <p:nvPicPr>
          <p:cNvPr id="7" name="图片 6" descr="b30757c809d034dfdb94863f3d661ef"/>
          <p:cNvPicPr>
            <a:picLocks noChangeAspect="1"/>
          </p:cNvPicPr>
          <p:nvPr/>
        </p:nvPicPr>
        <p:blipFill>
          <a:blip r:embed="rId2"/>
          <a:srcRect l="2102" r="8504" b="16218"/>
          <a:stretch>
            <a:fillRect/>
          </a:stretch>
        </p:blipFill>
        <p:spPr>
          <a:xfrm>
            <a:off x="300990" y="2785745"/>
            <a:ext cx="5043170" cy="1286510"/>
          </a:xfrm>
          <a:prstGeom prst="rect">
            <a:avLst/>
          </a:prstGeom>
        </p:spPr>
      </p:pic>
      <p:pic>
        <p:nvPicPr>
          <p:cNvPr id="8" name="图片 7" descr="74d41cc6222931b885e41086ef9f23f"/>
          <p:cNvPicPr>
            <a:picLocks noChangeAspect="1"/>
          </p:cNvPicPr>
          <p:nvPr/>
        </p:nvPicPr>
        <p:blipFill>
          <a:blip r:embed="rId3"/>
          <a:stretch>
            <a:fillRect/>
          </a:stretch>
        </p:blipFill>
        <p:spPr>
          <a:xfrm>
            <a:off x="5586730" y="0"/>
            <a:ext cx="6605270" cy="6849745"/>
          </a:xfrm>
          <a:prstGeom prst="rect">
            <a:avLst/>
          </a:prstGeom>
        </p:spPr>
      </p:pic>
    </p:spTree>
    <p:custDataLst>
      <p:tags r:id="rId4"/>
    </p:custData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608400" y="137865"/>
            <a:ext cx="10969200" cy="705600"/>
          </a:xfrm>
        </p:spPr>
        <p:txBody>
          <a:bodyPr/>
          <a:lstStyle/>
          <a:p>
            <a:r>
              <a:rPr lang="zh-CN" altLang="en-US"/>
              <a:t>二</a:t>
            </a:r>
            <a:r>
              <a:rPr lang="zh-CN" altLang="en-US"/>
              <a:t>、例题</a:t>
            </a:r>
            <a:endParaRPr lang="zh-CN" altLang="en-US"/>
          </a:p>
        </p:txBody>
      </p:sp>
      <p:sp>
        <p:nvSpPr>
          <p:cNvPr id="6" name="内容占位符 5"/>
          <p:cNvSpPr/>
          <p:nvPr>
            <p:ph idx="1"/>
          </p:nvPr>
        </p:nvSpPr>
        <p:spPr>
          <a:xfrm>
            <a:off x="608400" y="725225"/>
            <a:ext cx="10969200" cy="4759200"/>
          </a:xfrm>
        </p:spPr>
        <p:txBody>
          <a:bodyPr/>
          <a:p>
            <a:r>
              <a:rPr lang="zh-CN" altLang="en-US" sz="2400" b="1">
                <a:solidFill>
                  <a:schemeClr val="tx1"/>
                </a:solidFill>
                <a:latin typeface="微软雅黑" panose="020B0503020204020204" pitchFamily="34" charset="-122"/>
                <a:cs typeface="微软雅黑" panose="020B0503020204020204" pitchFamily="34" charset="-122"/>
              </a:rPr>
              <a:t>（</a:t>
            </a:r>
            <a:r>
              <a:rPr lang="en-US" altLang="zh-CN" sz="2400" b="1">
                <a:solidFill>
                  <a:schemeClr val="tx1"/>
                </a:solidFill>
                <a:latin typeface="微软雅黑" panose="020B0503020204020204" pitchFamily="34" charset="-122"/>
                <a:cs typeface="微软雅黑" panose="020B0503020204020204" pitchFamily="34" charset="-122"/>
              </a:rPr>
              <a:t>3</a:t>
            </a:r>
            <a:r>
              <a:rPr lang="zh-CN" altLang="en-US" sz="2400" b="1">
                <a:solidFill>
                  <a:schemeClr val="tx1"/>
                </a:solidFill>
                <a:latin typeface="微软雅黑" panose="020B0503020204020204" pitchFamily="34" charset="-122"/>
                <a:cs typeface="微软雅黑" panose="020B0503020204020204" pitchFamily="34" charset="-122"/>
              </a:rPr>
              <a:t>）</a:t>
            </a:r>
            <a:r>
              <a:rPr sz="2400" b="1">
                <a:solidFill>
                  <a:schemeClr val="tx1"/>
                </a:solidFill>
                <a:latin typeface="微软雅黑" panose="020B0503020204020204" pitchFamily="34" charset="-122"/>
                <a:cs typeface="微软雅黑" panose="020B0503020204020204" pitchFamily="34" charset="-122"/>
                <a:sym typeface="+mn-ea"/>
              </a:rPr>
              <a:t>层次单排序及一致性检验：</a:t>
            </a:r>
            <a:endParaRPr lang="zh-CN" altLang="en-US" sz="2400" b="1">
              <a:solidFill>
                <a:schemeClr val="tx1"/>
              </a:solidFill>
              <a:latin typeface="微软雅黑" panose="020B0503020204020204" pitchFamily="34" charset="-122"/>
              <a:cs typeface="微软雅黑" panose="020B0503020204020204" pitchFamily="34" charset="-122"/>
            </a:endParaRPr>
          </a:p>
        </p:txBody>
      </p:sp>
      <p:pic>
        <p:nvPicPr>
          <p:cNvPr id="2" name="图片 1" descr="addba981bd6f2f192f0638d8720047e"/>
          <p:cNvPicPr>
            <a:picLocks noChangeAspect="1"/>
          </p:cNvPicPr>
          <p:nvPr/>
        </p:nvPicPr>
        <p:blipFill>
          <a:blip r:embed="rId2"/>
          <a:srcRect l="631" t="7668" r="1572" b="3217"/>
          <a:stretch>
            <a:fillRect/>
          </a:stretch>
        </p:blipFill>
        <p:spPr>
          <a:xfrm>
            <a:off x="2461260" y="1270635"/>
            <a:ext cx="7262495" cy="1727200"/>
          </a:xfrm>
          <a:prstGeom prst="rect">
            <a:avLst/>
          </a:prstGeom>
        </p:spPr>
      </p:pic>
      <p:pic>
        <p:nvPicPr>
          <p:cNvPr id="4" name="图片 3" descr="c637f316f9a9630d54cf07999798298"/>
          <p:cNvPicPr>
            <a:picLocks noChangeAspect="1"/>
          </p:cNvPicPr>
          <p:nvPr/>
        </p:nvPicPr>
        <p:blipFill>
          <a:blip r:embed="rId3"/>
          <a:srcRect t="262" r="524" b="3078"/>
          <a:stretch>
            <a:fillRect/>
          </a:stretch>
        </p:blipFill>
        <p:spPr>
          <a:xfrm>
            <a:off x="1329690" y="2997835"/>
            <a:ext cx="9526905" cy="3797300"/>
          </a:xfrm>
          <a:prstGeom prst="rect">
            <a:avLst/>
          </a:prstGeom>
        </p:spPr>
      </p:pic>
      <p:sp>
        <p:nvSpPr>
          <p:cNvPr id="5" name="文本框 4"/>
          <p:cNvSpPr txBox="1"/>
          <p:nvPr/>
        </p:nvSpPr>
        <p:spPr>
          <a:xfrm>
            <a:off x="10856595" y="5981700"/>
            <a:ext cx="1120140" cy="583565"/>
          </a:xfrm>
          <a:prstGeom prst="rect">
            <a:avLst/>
          </a:prstGeom>
          <a:noFill/>
        </p:spPr>
        <p:txBody>
          <a:bodyPr wrap="square" rtlCol="0">
            <a:spAutoFit/>
          </a:bodyPr>
          <a:p>
            <a:r>
              <a:rPr lang="en-US" altLang="zh-CN" sz="3200" b="1"/>
              <a:t>······</a:t>
            </a:r>
            <a:endParaRPr lang="en-US" altLang="zh-CN" sz="3200" b="1"/>
          </a:p>
        </p:txBody>
      </p:sp>
    </p:spTree>
    <p:custDataLst>
      <p:tags r:id="rId4"/>
    </p:custData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608400" y="137865"/>
            <a:ext cx="10969200" cy="705600"/>
          </a:xfrm>
        </p:spPr>
        <p:txBody>
          <a:bodyPr/>
          <a:lstStyle/>
          <a:p>
            <a:r>
              <a:rPr lang="zh-CN" altLang="en-US"/>
              <a:t>二</a:t>
            </a:r>
            <a:r>
              <a:rPr lang="zh-CN" altLang="en-US"/>
              <a:t>、例题</a:t>
            </a:r>
            <a:endParaRPr lang="zh-CN" altLang="en-US"/>
          </a:p>
        </p:txBody>
      </p:sp>
      <p:sp>
        <p:nvSpPr>
          <p:cNvPr id="6" name="内容占位符 5"/>
          <p:cNvSpPr/>
          <p:nvPr>
            <p:ph idx="1"/>
          </p:nvPr>
        </p:nvSpPr>
        <p:spPr>
          <a:xfrm>
            <a:off x="608400" y="725225"/>
            <a:ext cx="10969200" cy="4759200"/>
          </a:xfrm>
        </p:spPr>
        <p:txBody>
          <a:bodyPr/>
          <a:p>
            <a:r>
              <a:rPr lang="zh-CN" altLang="en-US" sz="2400" b="1">
                <a:solidFill>
                  <a:schemeClr val="tx1"/>
                </a:solidFill>
                <a:latin typeface="微软雅黑" panose="020B0503020204020204" pitchFamily="34" charset="-122"/>
                <a:cs typeface="微软雅黑" panose="020B0503020204020204" pitchFamily="34" charset="-122"/>
              </a:rPr>
              <a:t>（</a:t>
            </a:r>
            <a:r>
              <a:rPr lang="en-US" altLang="zh-CN" sz="2400" b="1">
                <a:solidFill>
                  <a:schemeClr val="tx1"/>
                </a:solidFill>
                <a:latin typeface="微软雅黑" panose="020B0503020204020204" pitchFamily="34" charset="-122"/>
                <a:cs typeface="微软雅黑" panose="020B0503020204020204" pitchFamily="34" charset="-122"/>
              </a:rPr>
              <a:t>3</a:t>
            </a:r>
            <a:r>
              <a:rPr lang="zh-CN" altLang="en-US" sz="2400" b="1">
                <a:solidFill>
                  <a:schemeClr val="tx1"/>
                </a:solidFill>
                <a:latin typeface="微软雅黑" panose="020B0503020204020204" pitchFamily="34" charset="-122"/>
                <a:cs typeface="微软雅黑" panose="020B0503020204020204" pitchFamily="34" charset="-122"/>
              </a:rPr>
              <a:t>）</a:t>
            </a:r>
            <a:r>
              <a:rPr sz="2400" b="1">
                <a:solidFill>
                  <a:schemeClr val="tx1"/>
                </a:solidFill>
                <a:latin typeface="微软雅黑" panose="020B0503020204020204" pitchFamily="34" charset="-122"/>
                <a:cs typeface="微软雅黑" panose="020B0503020204020204" pitchFamily="34" charset="-122"/>
                <a:sym typeface="+mn-ea"/>
              </a:rPr>
              <a:t>层次单排序及一致性检验：</a:t>
            </a:r>
            <a:endParaRPr lang="zh-CN" altLang="en-US" sz="2400" b="1">
              <a:solidFill>
                <a:schemeClr val="tx1"/>
              </a:solidFill>
              <a:latin typeface="微软雅黑" panose="020B0503020204020204" pitchFamily="34" charset="-122"/>
              <a:cs typeface="微软雅黑" panose="020B0503020204020204" pitchFamily="34" charset="-122"/>
            </a:endParaRPr>
          </a:p>
        </p:txBody>
      </p:sp>
      <p:pic>
        <p:nvPicPr>
          <p:cNvPr id="5" name="图片 4" descr="13373cdca22e457d00e1c37e467cb28"/>
          <p:cNvPicPr>
            <a:picLocks noChangeAspect="1"/>
          </p:cNvPicPr>
          <p:nvPr/>
        </p:nvPicPr>
        <p:blipFill>
          <a:blip r:embed="rId2"/>
          <a:srcRect b="2262"/>
          <a:stretch>
            <a:fillRect/>
          </a:stretch>
        </p:blipFill>
        <p:spPr>
          <a:xfrm>
            <a:off x="-635" y="1625600"/>
            <a:ext cx="12192635" cy="3858895"/>
          </a:xfrm>
          <a:prstGeom prst="rect">
            <a:avLst/>
          </a:prstGeom>
        </p:spPr>
      </p:pic>
    </p:spTree>
    <p:custDataLst>
      <p:tags r:id="rId3"/>
    </p:custData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608400" y="137865"/>
            <a:ext cx="10969200" cy="705600"/>
          </a:xfrm>
        </p:spPr>
        <p:txBody>
          <a:bodyPr/>
          <a:lstStyle/>
          <a:p>
            <a:r>
              <a:rPr lang="zh-CN" altLang="en-US"/>
              <a:t>二</a:t>
            </a:r>
            <a:r>
              <a:rPr lang="zh-CN" altLang="en-US"/>
              <a:t>、例题</a:t>
            </a:r>
            <a:endParaRPr lang="zh-CN" altLang="en-US"/>
          </a:p>
        </p:txBody>
      </p:sp>
      <p:sp>
        <p:nvSpPr>
          <p:cNvPr id="6" name="内容占位符 5"/>
          <p:cNvSpPr/>
          <p:nvPr>
            <p:ph idx="1"/>
          </p:nvPr>
        </p:nvSpPr>
        <p:spPr>
          <a:xfrm>
            <a:off x="608400" y="725225"/>
            <a:ext cx="10969200" cy="4759200"/>
          </a:xfrm>
        </p:spPr>
        <p:txBody>
          <a:bodyPr/>
          <a:p>
            <a:r>
              <a:rPr lang="zh-CN" altLang="en-US" sz="2400" b="1">
                <a:solidFill>
                  <a:schemeClr val="tx1"/>
                </a:solidFill>
                <a:latin typeface="微软雅黑" panose="020B0503020204020204" pitchFamily="34" charset="-122"/>
                <a:cs typeface="微软雅黑" panose="020B0503020204020204" pitchFamily="34" charset="-122"/>
              </a:rPr>
              <a:t>（</a:t>
            </a:r>
            <a:r>
              <a:rPr lang="en-US" altLang="zh-CN" sz="2400" b="1">
                <a:solidFill>
                  <a:schemeClr val="tx1"/>
                </a:solidFill>
                <a:latin typeface="微软雅黑" panose="020B0503020204020204" pitchFamily="34" charset="-122"/>
                <a:cs typeface="微软雅黑" panose="020B0503020204020204" pitchFamily="34" charset="-122"/>
              </a:rPr>
              <a:t>4</a:t>
            </a:r>
            <a:r>
              <a:rPr lang="zh-CN" altLang="en-US" sz="2400" b="1">
                <a:solidFill>
                  <a:schemeClr val="tx1"/>
                </a:solidFill>
                <a:latin typeface="微软雅黑" panose="020B0503020204020204" pitchFamily="34" charset="-122"/>
                <a:cs typeface="微软雅黑" panose="020B0503020204020204" pitchFamily="34" charset="-122"/>
              </a:rPr>
              <a:t>）</a:t>
            </a:r>
            <a:r>
              <a:rPr sz="2400" b="1">
                <a:solidFill>
                  <a:schemeClr val="tx1"/>
                </a:solidFill>
                <a:latin typeface="微软雅黑" panose="020B0503020204020204" pitchFamily="34" charset="-122"/>
                <a:cs typeface="微软雅黑" panose="020B0503020204020204" pitchFamily="34" charset="-122"/>
                <a:sym typeface="+mn-ea"/>
              </a:rPr>
              <a:t>层次总</a:t>
            </a:r>
            <a:r>
              <a:rPr sz="2400" b="1">
                <a:solidFill>
                  <a:schemeClr val="tx1"/>
                </a:solidFill>
                <a:latin typeface="微软雅黑" panose="020B0503020204020204" pitchFamily="34" charset="-122"/>
                <a:cs typeface="微软雅黑" panose="020B0503020204020204" pitchFamily="34" charset="-122"/>
                <a:sym typeface="+mn-ea"/>
              </a:rPr>
              <a:t>排序及一致性检验：</a:t>
            </a:r>
            <a:endParaRPr lang="zh-CN" altLang="en-US" sz="2400" b="1">
              <a:solidFill>
                <a:schemeClr val="tx1"/>
              </a:solidFill>
              <a:latin typeface="微软雅黑" panose="020B0503020204020204" pitchFamily="34" charset="-122"/>
              <a:cs typeface="微软雅黑" panose="020B0503020204020204" pitchFamily="34" charset="-122"/>
            </a:endParaRPr>
          </a:p>
        </p:txBody>
      </p:sp>
      <p:pic>
        <p:nvPicPr>
          <p:cNvPr id="2" name="图片 1" descr="253c5d7ed7a85bb71a4153dcc8ca92a"/>
          <p:cNvPicPr>
            <a:picLocks noChangeAspect="1"/>
          </p:cNvPicPr>
          <p:nvPr/>
        </p:nvPicPr>
        <p:blipFill>
          <a:blip r:embed="rId2"/>
          <a:srcRect l="2942" t="2948" b="6086"/>
          <a:stretch>
            <a:fillRect/>
          </a:stretch>
        </p:blipFill>
        <p:spPr>
          <a:xfrm>
            <a:off x="470535" y="1285240"/>
            <a:ext cx="11106785" cy="5572760"/>
          </a:xfrm>
          <a:prstGeom prst="rect">
            <a:avLst/>
          </a:prstGeom>
        </p:spPr>
      </p:pic>
    </p:spTree>
    <p:custDataLst>
      <p:tags r:id="rId3"/>
    </p:custData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608400" y="198825"/>
            <a:ext cx="10969200" cy="705600"/>
          </a:xfrm>
        </p:spPr>
        <p:txBody>
          <a:bodyPr/>
          <a:lstStyle/>
          <a:p>
            <a:pPr algn="ctr"/>
            <a:r>
              <a:rPr lang="zh-CN" altLang="en-US"/>
              <a:t>层次分析法的核心思想</a:t>
            </a:r>
            <a:endParaRPr lang="zh-CN" altLang="en-US"/>
          </a:p>
        </p:txBody>
      </p:sp>
      <p:sp>
        <p:nvSpPr>
          <p:cNvPr id="2" name="内容占位符 1"/>
          <p:cNvSpPr>
            <a:spLocks noGrp="1"/>
          </p:cNvSpPr>
          <p:nvPr>
            <p:ph idx="1"/>
            <p:custDataLst>
              <p:tags r:id="rId2"/>
            </p:custDataLst>
          </p:nvPr>
        </p:nvSpPr>
        <p:spPr>
          <a:xfrm>
            <a:off x="420370" y="904240"/>
            <a:ext cx="11344910" cy="4759325"/>
          </a:xfrm>
        </p:spPr>
        <p:txBody>
          <a:bodyPr/>
          <a:lstStyle/>
          <a:p>
            <a:pPr>
              <a:lnSpc>
                <a:spcPct val="150000"/>
              </a:lnSpc>
            </a:pPr>
            <a:r>
              <a:rPr lang="zh-CN" altLang="en-US" sz="2400" dirty="0">
                <a:solidFill>
                  <a:schemeClr val="tx1"/>
                </a:solidFill>
              </a:rPr>
              <a:t>是把复杂问题分解为</a:t>
            </a:r>
            <a:r>
              <a:rPr lang="zh-CN" altLang="en-US" sz="2400" b="1" dirty="0">
                <a:solidFill>
                  <a:schemeClr val="tx1"/>
                </a:solidFill>
              </a:rPr>
              <a:t>若干阶梯层次</a:t>
            </a:r>
            <a:r>
              <a:rPr lang="zh-CN" altLang="en-US" sz="2400" dirty="0">
                <a:solidFill>
                  <a:schemeClr val="tx1"/>
                </a:solidFill>
              </a:rPr>
              <a:t>，在</a:t>
            </a:r>
            <a:r>
              <a:rPr lang="zh-CN" altLang="en-US" sz="2400" b="1" dirty="0">
                <a:solidFill>
                  <a:schemeClr val="tx1"/>
                </a:solidFill>
              </a:rPr>
              <a:t>最低层次</a:t>
            </a:r>
            <a:r>
              <a:rPr lang="zh-CN" altLang="en-US" sz="2400" dirty="0">
                <a:solidFill>
                  <a:schemeClr val="tx1"/>
                </a:solidFill>
              </a:rPr>
              <a:t>通过</a:t>
            </a:r>
            <a:r>
              <a:rPr lang="zh-CN" altLang="en-US" sz="2400" b="1" dirty="0">
                <a:solidFill>
                  <a:schemeClr val="tx1"/>
                </a:solidFill>
              </a:rPr>
              <a:t>两两对比</a:t>
            </a:r>
            <a:r>
              <a:rPr lang="zh-CN" altLang="en-US" sz="2400" dirty="0">
                <a:solidFill>
                  <a:schemeClr val="tx1"/>
                </a:solidFill>
              </a:rPr>
              <a:t>得出各因素的</a:t>
            </a:r>
            <a:r>
              <a:rPr lang="zh-CN" altLang="en-US" sz="2400" b="1" dirty="0">
                <a:solidFill>
                  <a:schemeClr val="tx1"/>
                </a:solidFill>
              </a:rPr>
              <a:t>权重</a:t>
            </a:r>
            <a:r>
              <a:rPr lang="zh-CN" altLang="en-US" sz="2400" dirty="0">
                <a:solidFill>
                  <a:schemeClr val="tx1"/>
                </a:solidFill>
              </a:rPr>
              <a:t>，通过</a:t>
            </a:r>
            <a:r>
              <a:rPr lang="zh-CN" altLang="en-US" sz="2400" b="1" dirty="0">
                <a:solidFill>
                  <a:schemeClr val="tx1"/>
                </a:solidFill>
              </a:rPr>
              <a:t>由低到高的层层分析</a:t>
            </a:r>
            <a:r>
              <a:rPr lang="zh-CN" altLang="en-US" sz="2400" dirty="0">
                <a:solidFill>
                  <a:schemeClr val="tx1"/>
                </a:solidFill>
              </a:rPr>
              <a:t>计算，最后计算出</a:t>
            </a:r>
            <a:r>
              <a:rPr lang="zh-CN" altLang="en-US" sz="2400" b="1" dirty="0">
                <a:solidFill>
                  <a:schemeClr val="tx1"/>
                </a:solidFill>
              </a:rPr>
              <a:t>各方案对总目标</a:t>
            </a:r>
            <a:r>
              <a:rPr lang="zh-CN" altLang="en-US" sz="2400" dirty="0">
                <a:solidFill>
                  <a:schemeClr val="tx1"/>
                </a:solidFill>
              </a:rPr>
              <a:t>的权数，权数最大的方案即为最优方案。</a:t>
            </a:r>
            <a:endParaRPr lang="zh-CN" altLang="en-US" sz="2400" dirty="0">
              <a:solidFill>
                <a:schemeClr val="tx1"/>
              </a:solidFill>
            </a:endParaRPr>
          </a:p>
        </p:txBody>
      </p:sp>
      <p:pic>
        <p:nvPicPr>
          <p:cNvPr id="5" name="图片 4" descr="0993884f79f49d87f0f59aed11a5b4f"/>
          <p:cNvPicPr>
            <a:picLocks noChangeAspect="1"/>
          </p:cNvPicPr>
          <p:nvPr/>
        </p:nvPicPr>
        <p:blipFill>
          <a:blip r:embed="rId3"/>
          <a:srcRect l="7072" t="8886" r="10294" b="4568"/>
          <a:stretch>
            <a:fillRect/>
          </a:stretch>
        </p:blipFill>
        <p:spPr>
          <a:xfrm>
            <a:off x="2138680" y="2652395"/>
            <a:ext cx="7914640" cy="4205605"/>
          </a:xfrm>
          <a:prstGeom prst="rect">
            <a:avLst/>
          </a:prstGeom>
        </p:spPr>
      </p:pic>
    </p:spTree>
    <p:custDataLst>
      <p:tags r:id="rId4"/>
    </p:custData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608400" y="137865"/>
            <a:ext cx="10969200" cy="705600"/>
          </a:xfrm>
        </p:spPr>
        <p:txBody>
          <a:bodyPr/>
          <a:lstStyle/>
          <a:p>
            <a:r>
              <a:rPr lang="zh-CN" altLang="en-US"/>
              <a:t>一、解题步骤</a:t>
            </a:r>
            <a:endParaRPr lang="zh-CN" altLang="en-US"/>
          </a:p>
        </p:txBody>
      </p:sp>
      <p:sp>
        <p:nvSpPr>
          <p:cNvPr id="4" name="内容占位符 3"/>
          <p:cNvSpPr/>
          <p:nvPr>
            <p:ph idx="1"/>
          </p:nvPr>
        </p:nvSpPr>
        <p:spPr>
          <a:xfrm>
            <a:off x="608400" y="1019865"/>
            <a:ext cx="10969200" cy="4759200"/>
          </a:xfrm>
        </p:spPr>
        <p:txBody>
          <a:bodyPr/>
          <a:p>
            <a:r>
              <a:rPr lang="zh-CN" altLang="en-US" sz="2400" b="1">
                <a:solidFill>
                  <a:schemeClr val="tx1"/>
                </a:solidFill>
                <a:latin typeface="微软雅黑" panose="020B0503020204020204" pitchFamily="34" charset="-122"/>
                <a:cs typeface="微软雅黑" panose="020B0503020204020204" pitchFamily="34" charset="-122"/>
              </a:rPr>
              <a:t>（</a:t>
            </a:r>
            <a:r>
              <a:rPr lang="en-US" altLang="zh-CN" sz="2400" b="1">
                <a:solidFill>
                  <a:schemeClr val="tx1"/>
                </a:solidFill>
                <a:latin typeface="微软雅黑" panose="020B0503020204020204" pitchFamily="34" charset="-122"/>
                <a:cs typeface="微软雅黑" panose="020B0503020204020204" pitchFamily="34" charset="-122"/>
              </a:rPr>
              <a:t>1</a:t>
            </a:r>
            <a:r>
              <a:rPr lang="zh-CN" altLang="en-US" sz="2400" b="1">
                <a:solidFill>
                  <a:schemeClr val="tx1"/>
                </a:solidFill>
                <a:latin typeface="微软雅黑" panose="020B0503020204020204" pitchFamily="34" charset="-122"/>
                <a:cs typeface="微软雅黑" panose="020B0503020204020204" pitchFamily="34" charset="-122"/>
              </a:rPr>
              <a:t>）建立层次结构模型：（画图</a:t>
            </a:r>
            <a:r>
              <a:rPr lang="zh-CN" altLang="en-US" sz="2400" b="1">
                <a:solidFill>
                  <a:schemeClr val="tx1"/>
                </a:solidFill>
                <a:latin typeface="微软雅黑" panose="020B0503020204020204" pitchFamily="34" charset="-122"/>
                <a:cs typeface="微软雅黑" panose="020B0503020204020204" pitchFamily="34" charset="-122"/>
              </a:rPr>
              <a:t>）</a:t>
            </a:r>
            <a:endParaRPr lang="zh-CN" altLang="en-US" sz="2400" b="1">
              <a:solidFill>
                <a:schemeClr val="tx1"/>
              </a:solidFill>
              <a:latin typeface="微软雅黑" panose="020B0503020204020204" pitchFamily="34" charset="-122"/>
              <a:cs typeface="微软雅黑" panose="020B0503020204020204" pitchFamily="34" charset="-122"/>
            </a:endParaRPr>
          </a:p>
        </p:txBody>
      </p:sp>
      <p:pic>
        <p:nvPicPr>
          <p:cNvPr id="5" name="图片 4" descr="952826db51e834e8620d278c107f84d"/>
          <p:cNvPicPr>
            <a:picLocks noChangeAspect="1"/>
          </p:cNvPicPr>
          <p:nvPr/>
        </p:nvPicPr>
        <p:blipFill>
          <a:blip r:embed="rId2"/>
          <a:srcRect l="7197" t="5788" r="2317" b="3418"/>
          <a:stretch>
            <a:fillRect/>
          </a:stretch>
        </p:blipFill>
        <p:spPr>
          <a:xfrm>
            <a:off x="608330" y="1731010"/>
            <a:ext cx="11020425" cy="5126990"/>
          </a:xfrm>
          <a:prstGeom prst="rect">
            <a:avLst/>
          </a:prstGeom>
        </p:spPr>
      </p:pic>
    </p:spTree>
    <p:custDataLst>
      <p:tags r:id="rId3"/>
    </p:custData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608400" y="137865"/>
            <a:ext cx="10969200" cy="705600"/>
          </a:xfrm>
        </p:spPr>
        <p:txBody>
          <a:bodyPr/>
          <a:lstStyle/>
          <a:p>
            <a:r>
              <a:rPr lang="zh-CN" altLang="en-US"/>
              <a:t>一、解题步骤</a:t>
            </a:r>
            <a:endParaRPr lang="zh-CN" altLang="en-US"/>
          </a:p>
        </p:txBody>
      </p:sp>
      <p:sp>
        <p:nvSpPr>
          <p:cNvPr id="4" name="内容占位符 3"/>
          <p:cNvSpPr/>
          <p:nvPr>
            <p:ph idx="1"/>
          </p:nvPr>
        </p:nvSpPr>
        <p:spPr>
          <a:xfrm>
            <a:off x="608400" y="1019865"/>
            <a:ext cx="10969200" cy="4759200"/>
          </a:xfrm>
        </p:spPr>
        <p:txBody>
          <a:bodyPr/>
          <a:p>
            <a:r>
              <a:rPr lang="zh-CN" altLang="en-US" sz="2400" b="1">
                <a:solidFill>
                  <a:schemeClr val="tx1"/>
                </a:solidFill>
                <a:latin typeface="微软雅黑" panose="020B0503020204020204" pitchFamily="34" charset="-122"/>
                <a:cs typeface="微软雅黑" panose="020B0503020204020204" pitchFamily="34" charset="-122"/>
              </a:rPr>
              <a:t>（</a:t>
            </a:r>
            <a:r>
              <a:rPr lang="en-US" altLang="zh-CN" sz="2400" b="1">
                <a:solidFill>
                  <a:schemeClr val="tx1"/>
                </a:solidFill>
                <a:latin typeface="微软雅黑" panose="020B0503020204020204" pitchFamily="34" charset="-122"/>
                <a:cs typeface="微软雅黑" panose="020B0503020204020204" pitchFamily="34" charset="-122"/>
              </a:rPr>
              <a:t>2</a:t>
            </a:r>
            <a:r>
              <a:rPr lang="zh-CN" altLang="en-US" sz="2400" b="1">
                <a:solidFill>
                  <a:schemeClr val="tx1"/>
                </a:solidFill>
                <a:latin typeface="微软雅黑" panose="020B0503020204020204" pitchFamily="34" charset="-122"/>
                <a:cs typeface="微软雅黑" panose="020B0503020204020204" pitchFamily="34" charset="-122"/>
              </a:rPr>
              <a:t>）构造成对比较矩阵：（给定）</a:t>
            </a:r>
            <a:endParaRPr lang="zh-CN" altLang="en-US" sz="2400" b="1">
              <a:solidFill>
                <a:schemeClr val="tx1"/>
              </a:solidFill>
              <a:latin typeface="微软雅黑" panose="020B0503020204020204" pitchFamily="34" charset="-122"/>
              <a:cs typeface="微软雅黑" panose="020B0503020204020204" pitchFamily="34" charset="-122"/>
            </a:endParaRPr>
          </a:p>
        </p:txBody>
      </p:sp>
      <p:pic>
        <p:nvPicPr>
          <p:cNvPr id="6" name="图片 5" descr="ce451d782c3962f2a8062b314a2fc24"/>
          <p:cNvPicPr>
            <a:picLocks noChangeAspect="1"/>
          </p:cNvPicPr>
          <p:nvPr/>
        </p:nvPicPr>
        <p:blipFill>
          <a:blip r:embed="rId2"/>
          <a:srcRect l="1831" t="3442" r="16465" b="15136"/>
          <a:stretch>
            <a:fillRect/>
          </a:stretch>
        </p:blipFill>
        <p:spPr>
          <a:xfrm>
            <a:off x="17145" y="1645285"/>
            <a:ext cx="8218170" cy="5212715"/>
          </a:xfrm>
          <a:prstGeom prst="rect">
            <a:avLst/>
          </a:prstGeom>
        </p:spPr>
      </p:pic>
      <p:pic>
        <p:nvPicPr>
          <p:cNvPr id="7" name="图片 6" descr="83b11dc5eed4ac28e619931cc35a993"/>
          <p:cNvPicPr>
            <a:picLocks noChangeAspect="1"/>
          </p:cNvPicPr>
          <p:nvPr/>
        </p:nvPicPr>
        <p:blipFill>
          <a:blip r:embed="rId3"/>
          <a:srcRect l="57188" b="75162"/>
          <a:stretch>
            <a:fillRect/>
          </a:stretch>
        </p:blipFill>
        <p:spPr>
          <a:xfrm>
            <a:off x="7865110" y="3399155"/>
            <a:ext cx="4326890" cy="183261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608400" y="137865"/>
            <a:ext cx="10969200" cy="705600"/>
          </a:xfrm>
        </p:spPr>
        <p:txBody>
          <a:bodyPr/>
          <a:lstStyle/>
          <a:p>
            <a:r>
              <a:rPr lang="zh-CN" altLang="en-US"/>
              <a:t>一、解题步骤</a:t>
            </a:r>
            <a:endParaRPr lang="zh-CN" altLang="en-US"/>
          </a:p>
        </p:txBody>
      </p:sp>
      <p:sp>
        <p:nvSpPr>
          <p:cNvPr id="4" name="内容占位符 3"/>
          <p:cNvSpPr/>
          <p:nvPr>
            <p:ph idx="1"/>
          </p:nvPr>
        </p:nvSpPr>
        <p:spPr>
          <a:xfrm>
            <a:off x="608400" y="715065"/>
            <a:ext cx="10969200" cy="4759200"/>
          </a:xfrm>
        </p:spPr>
        <p:txBody>
          <a:bodyPr/>
          <a:p>
            <a:r>
              <a:rPr lang="zh-CN" altLang="en-US" sz="2400" b="1">
                <a:solidFill>
                  <a:schemeClr val="tx1"/>
                </a:solidFill>
                <a:latin typeface="微软雅黑" panose="020B0503020204020204" pitchFamily="34" charset="-122"/>
                <a:cs typeface="微软雅黑" panose="020B0503020204020204" pitchFamily="34" charset="-122"/>
              </a:rPr>
              <a:t>（</a:t>
            </a:r>
            <a:r>
              <a:rPr lang="en-US" altLang="zh-CN" sz="2400" b="1">
                <a:solidFill>
                  <a:schemeClr val="tx1"/>
                </a:solidFill>
                <a:latin typeface="微软雅黑" panose="020B0503020204020204" pitchFamily="34" charset="-122"/>
                <a:cs typeface="微软雅黑" panose="020B0503020204020204" pitchFamily="34" charset="-122"/>
              </a:rPr>
              <a:t>3</a:t>
            </a:r>
            <a:r>
              <a:rPr lang="zh-CN" altLang="en-US" sz="2400" b="1">
                <a:solidFill>
                  <a:schemeClr val="tx1"/>
                </a:solidFill>
                <a:latin typeface="微软雅黑" panose="020B0503020204020204" pitchFamily="34" charset="-122"/>
                <a:cs typeface="微软雅黑" panose="020B0503020204020204" pitchFamily="34" charset="-122"/>
              </a:rPr>
              <a:t>）层次单排序及一致性检验：</a:t>
            </a:r>
            <a:r>
              <a:rPr lang="zh-CN" altLang="en-US" sz="2400" b="1">
                <a:solidFill>
                  <a:srgbClr val="C00000"/>
                </a:solidFill>
                <a:latin typeface="微软雅黑" panose="020B0503020204020204" pitchFamily="34" charset="-122"/>
                <a:cs typeface="微软雅黑" panose="020B0503020204020204" pitchFamily="34" charset="-122"/>
              </a:rPr>
              <a:t>求准则层对目标层的权重（</a:t>
            </a:r>
            <a:r>
              <a:rPr lang="en-US" altLang="zh-CN" sz="2400" b="1">
                <a:solidFill>
                  <a:srgbClr val="C00000"/>
                </a:solidFill>
                <a:latin typeface="微软雅黑" panose="020B0503020204020204" pitchFamily="34" charset="-122"/>
                <a:cs typeface="微软雅黑" panose="020B0503020204020204" pitchFamily="34" charset="-122"/>
              </a:rPr>
              <a:t>a1</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a2</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a3</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a4</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a5</a:t>
            </a:r>
            <a:r>
              <a:rPr lang="zh-CN" altLang="en-US" sz="2400" b="1">
                <a:solidFill>
                  <a:srgbClr val="C00000"/>
                </a:solidFill>
                <a:latin typeface="微软雅黑" panose="020B0503020204020204" pitchFamily="34" charset="-122"/>
                <a:cs typeface="微软雅黑" panose="020B0503020204020204" pitchFamily="34" charset="-122"/>
              </a:rPr>
              <a:t>）、求方案层对准则层的权重（</a:t>
            </a:r>
            <a:r>
              <a:rPr lang="en-US" altLang="zh-CN" sz="2400" b="1">
                <a:solidFill>
                  <a:srgbClr val="C00000"/>
                </a:solidFill>
                <a:latin typeface="微软雅黑" panose="020B0503020204020204" pitchFamily="34" charset="-122"/>
                <a:cs typeface="微软雅黑" panose="020B0503020204020204" pitchFamily="34" charset="-122"/>
              </a:rPr>
              <a:t>A1:b11</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b12</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b13</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A2</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b21</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b22</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b23......</a:t>
            </a:r>
            <a:r>
              <a:rPr lang="zh-CN" altLang="en-US" sz="2400" b="1">
                <a:solidFill>
                  <a:srgbClr val="C00000"/>
                </a:solidFill>
                <a:latin typeface="微软雅黑" panose="020B0503020204020204" pitchFamily="34" charset="-122"/>
                <a:cs typeface="微软雅黑" panose="020B0503020204020204" pitchFamily="34" charset="-122"/>
              </a:rPr>
              <a:t>）</a:t>
            </a:r>
            <a:endParaRPr lang="zh-CN" altLang="en-US" sz="2400" b="1">
              <a:solidFill>
                <a:srgbClr val="C00000"/>
              </a:solidFill>
              <a:latin typeface="微软雅黑" panose="020B0503020204020204" pitchFamily="34" charset="-122"/>
              <a:cs typeface="微软雅黑" panose="020B0503020204020204" pitchFamily="34" charset="-122"/>
            </a:endParaRPr>
          </a:p>
          <a:p>
            <a:pPr lvl="1">
              <a:lnSpc>
                <a:spcPct val="100000"/>
              </a:lnSpc>
              <a:buFont typeface="Wingdings" panose="05000000000000000000" charset="0"/>
              <a:buChar char="Ø"/>
            </a:pPr>
            <a:r>
              <a:rPr sz="2400" b="1">
                <a:solidFill>
                  <a:schemeClr val="tx1"/>
                </a:solidFill>
                <a:latin typeface="微软雅黑" panose="020B0503020204020204" pitchFamily="34" charset="-122"/>
                <a:cs typeface="微软雅黑" panose="020B0503020204020204" pitchFamily="34" charset="-122"/>
              </a:rPr>
              <a:t>判断是一致性矩阵还是非一致矩阵</a:t>
            </a:r>
            <a:endParaRPr sz="2400" b="1">
              <a:solidFill>
                <a:schemeClr val="tx1"/>
              </a:solidFill>
              <a:latin typeface="微软雅黑" panose="020B0503020204020204" pitchFamily="34" charset="-122"/>
              <a:cs typeface="微软雅黑" panose="020B0503020204020204" pitchFamily="34" charset="-122"/>
            </a:endParaRPr>
          </a:p>
          <a:p>
            <a:pPr marL="685800" lvl="1" indent="-228600">
              <a:lnSpc>
                <a:spcPct val="100000"/>
              </a:lnSpc>
              <a:buFont typeface="Arial" panose="020B0604020202020204" pitchFamily="34" charset="0"/>
              <a:buChar char="●"/>
            </a:pPr>
            <a:endParaRPr sz="2400" b="1">
              <a:solidFill>
                <a:schemeClr val="tx1"/>
              </a:solidFill>
              <a:latin typeface="微软雅黑" panose="020B0503020204020204" pitchFamily="34" charset="-122"/>
              <a:cs typeface="微软雅黑" panose="020B0503020204020204" pitchFamily="34" charset="-122"/>
            </a:endParaRPr>
          </a:p>
          <a:p>
            <a:pPr marL="685800" lvl="1" indent="-228600">
              <a:lnSpc>
                <a:spcPct val="100000"/>
              </a:lnSpc>
              <a:buFont typeface="Arial" panose="020B0604020202020204" pitchFamily="34" charset="0"/>
              <a:buChar char="●"/>
            </a:pPr>
            <a:endParaRPr sz="2400" b="1">
              <a:solidFill>
                <a:schemeClr val="tx1"/>
              </a:solidFill>
              <a:latin typeface="微软雅黑" panose="020B0503020204020204" pitchFamily="34" charset="-122"/>
              <a:cs typeface="微软雅黑" panose="020B0503020204020204" pitchFamily="34" charset="-122"/>
            </a:endParaRPr>
          </a:p>
          <a:p>
            <a:pPr marL="914400" lvl="2" indent="0">
              <a:lnSpc>
                <a:spcPct val="100000"/>
              </a:lnSpc>
              <a:buFont typeface="Arial" panose="020B0604020202020204" pitchFamily="34" charset="0"/>
              <a:buNone/>
            </a:pPr>
            <a:endParaRPr sz="2400" b="1">
              <a:solidFill>
                <a:schemeClr val="tx1"/>
              </a:solidFill>
              <a:latin typeface="微软雅黑" panose="020B0503020204020204" pitchFamily="34" charset="-122"/>
              <a:cs typeface="微软雅黑" panose="020B0503020204020204" pitchFamily="34" charset="-122"/>
            </a:endParaRPr>
          </a:p>
        </p:txBody>
      </p:sp>
      <p:pic>
        <p:nvPicPr>
          <p:cNvPr id="2" name="图片 1" descr="8f5c6db6bd6929338229a8a66e2936d"/>
          <p:cNvPicPr>
            <a:picLocks noChangeAspect="1"/>
          </p:cNvPicPr>
          <p:nvPr/>
        </p:nvPicPr>
        <p:blipFill>
          <a:blip r:embed="rId2"/>
          <a:srcRect l="2437" t="26211" r="1092" b="13128"/>
          <a:stretch>
            <a:fillRect/>
          </a:stretch>
        </p:blipFill>
        <p:spPr>
          <a:xfrm>
            <a:off x="1244600" y="2790190"/>
            <a:ext cx="9703435" cy="850900"/>
          </a:xfrm>
          <a:prstGeom prst="rect">
            <a:avLst/>
          </a:prstGeom>
        </p:spPr>
      </p:pic>
      <p:sp>
        <p:nvSpPr>
          <p:cNvPr id="8" name="文本框 7"/>
          <p:cNvSpPr txBox="1"/>
          <p:nvPr/>
        </p:nvSpPr>
        <p:spPr>
          <a:xfrm>
            <a:off x="6551295" y="4777740"/>
            <a:ext cx="2705100" cy="1383665"/>
          </a:xfrm>
          <a:prstGeom prst="rect">
            <a:avLst/>
          </a:prstGeom>
          <a:noFill/>
        </p:spPr>
        <p:txBody>
          <a:bodyPr wrap="square" rtlCol="0">
            <a:spAutoFit/>
          </a:bodyPr>
          <a:p>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验证：</a:t>
            </a:r>
            <a:r>
              <a:rPr lang="en-US" altLang="zh-CN" sz="2800">
                <a:latin typeface="微软雅黑" panose="020B0503020204020204" pitchFamily="34" charset="-122"/>
                <a:ea typeface="微软雅黑" panose="020B0503020204020204" pitchFamily="34" charset="-122"/>
                <a:cs typeface="微软雅黑" panose="020B0503020204020204" pitchFamily="34" charset="-122"/>
              </a:rPr>
              <a:t>b21=b23*b31</a:t>
            </a:r>
            <a:endParaRPr lang="en-US" altLang="zh-CN" sz="2800">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2800">
                <a:latin typeface="微软雅黑" panose="020B0503020204020204" pitchFamily="34" charset="-122"/>
                <a:ea typeface="微软雅黑" panose="020B0503020204020204" pitchFamily="34" charset="-122"/>
                <a:cs typeface="微软雅黑" panose="020B0503020204020204" pitchFamily="34" charset="-122"/>
              </a:rPr>
              <a:t>1=3*1/3</a:t>
            </a:r>
            <a:endParaRPr lang="en-US" altLang="zh-CN" sz="2800">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2" name="直接箭头连接符 11"/>
          <p:cNvCxnSpPr/>
          <p:nvPr/>
        </p:nvCxnSpPr>
        <p:spPr>
          <a:xfrm flipV="1">
            <a:off x="5594985" y="5440680"/>
            <a:ext cx="956310" cy="19050"/>
          </a:xfrm>
          <a:prstGeom prst="straightConnector1">
            <a:avLst/>
          </a:prstGeom>
          <a:ln w="412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flipV="1">
            <a:off x="9104630" y="5459730"/>
            <a:ext cx="956310" cy="19050"/>
          </a:xfrm>
          <a:prstGeom prst="straightConnector1">
            <a:avLst/>
          </a:prstGeom>
          <a:ln w="412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10136505" y="5177155"/>
            <a:ext cx="2047875" cy="583565"/>
          </a:xfrm>
          <a:prstGeom prst="rect">
            <a:avLst/>
          </a:prstGeom>
          <a:noFill/>
        </p:spPr>
        <p:txBody>
          <a:bodyPr wrap="square" rtlCol="0">
            <a:spAutoFit/>
          </a:bodyPr>
          <a:p>
            <a:r>
              <a:rPr lang="zh-CN" altLang="en-US" sz="3200" b="1" u="heavy">
                <a:solidFill>
                  <a:srgbClr val="C00000"/>
                </a:solidFill>
              </a:rPr>
              <a:t>一致矩阵</a:t>
            </a:r>
            <a:endParaRPr lang="zh-CN" altLang="en-US" sz="3200" b="1" u="heavy">
              <a:solidFill>
                <a:srgbClr val="C00000"/>
              </a:solidFill>
            </a:endParaRPr>
          </a:p>
        </p:txBody>
      </p:sp>
      <p:pic>
        <p:nvPicPr>
          <p:cNvPr id="5" name="图片 4" descr="2746b5dd46af3f7d9ffd16eafefe9d5"/>
          <p:cNvPicPr>
            <a:picLocks noChangeAspect="1"/>
          </p:cNvPicPr>
          <p:nvPr/>
        </p:nvPicPr>
        <p:blipFill>
          <a:blip r:embed="rId3"/>
          <a:srcRect l="4407" t="5796" r="12083" b="19254"/>
          <a:stretch>
            <a:fillRect/>
          </a:stretch>
        </p:blipFill>
        <p:spPr>
          <a:xfrm>
            <a:off x="393065" y="4265295"/>
            <a:ext cx="5201920" cy="2369820"/>
          </a:xfrm>
          <a:prstGeom prst="rect">
            <a:avLst/>
          </a:prstGeom>
        </p:spPr>
      </p:pic>
      <p:sp>
        <p:nvSpPr>
          <p:cNvPr id="6" name="文本框 5"/>
          <p:cNvSpPr txBox="1"/>
          <p:nvPr/>
        </p:nvSpPr>
        <p:spPr>
          <a:xfrm>
            <a:off x="0" y="3337560"/>
            <a:ext cx="690880" cy="706755"/>
          </a:xfrm>
          <a:prstGeom prst="rect">
            <a:avLst/>
          </a:prstGeom>
          <a:noFill/>
        </p:spPr>
        <p:txBody>
          <a:bodyPr wrap="none" rtlCol="0" anchor="t">
            <a:spAutoFit/>
          </a:bodyPr>
          <a:p>
            <a:r>
              <a:rPr lang="zh-CN" altLang="en-US" sz="4000" b="1">
                <a:solidFill>
                  <a:srgbClr val="C00000"/>
                </a:solidFill>
                <a:latin typeface="Calibri" panose="020F0502020204030204" charset="0"/>
              </a:rPr>
              <a:t>①</a:t>
            </a:r>
            <a:endParaRPr lang="zh-CN" altLang="en-US" sz="4000" b="1">
              <a:solidFill>
                <a:srgbClr val="C00000"/>
              </a:solidFill>
              <a:latin typeface="Calibri" panose="020F0502020204030204" charset="0"/>
            </a:endParaRPr>
          </a:p>
        </p:txBody>
      </p:sp>
      <p:sp>
        <p:nvSpPr>
          <p:cNvPr id="10" name="文本框 9"/>
          <p:cNvSpPr txBox="1"/>
          <p:nvPr/>
        </p:nvSpPr>
        <p:spPr>
          <a:xfrm>
            <a:off x="690880" y="3641090"/>
            <a:ext cx="2047875" cy="583565"/>
          </a:xfrm>
          <a:prstGeom prst="rect">
            <a:avLst/>
          </a:prstGeom>
          <a:noFill/>
        </p:spPr>
        <p:txBody>
          <a:bodyPr wrap="square" rtlCol="0">
            <a:spAutoFit/>
          </a:bodyPr>
          <a:p>
            <a:r>
              <a:rPr lang="zh-CN" altLang="en-US" sz="3200" b="1">
                <a:solidFill>
                  <a:srgbClr val="C00000"/>
                </a:solidFill>
              </a:rPr>
              <a:t>一致矩阵：</a:t>
            </a:r>
            <a:endParaRPr lang="zh-CN" altLang="en-US" sz="3200" b="1">
              <a:solidFill>
                <a:srgbClr val="C00000"/>
              </a:solidFill>
            </a:endParaRPr>
          </a:p>
        </p:txBody>
      </p:sp>
    </p:spTree>
    <p:custDataLst>
      <p:tags r:id="rId4"/>
    </p:custData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52705" y="177800"/>
            <a:ext cx="690880" cy="706755"/>
          </a:xfrm>
          <a:prstGeom prst="rect">
            <a:avLst/>
          </a:prstGeom>
          <a:noFill/>
        </p:spPr>
        <p:txBody>
          <a:bodyPr wrap="none" rtlCol="0" anchor="t">
            <a:spAutoFit/>
          </a:bodyPr>
          <a:p>
            <a:r>
              <a:rPr lang="zh-CN" altLang="en-US" sz="4000" b="1">
                <a:solidFill>
                  <a:srgbClr val="C00000"/>
                </a:solidFill>
                <a:latin typeface="Calibri" panose="020F0502020204030204" charset="0"/>
              </a:rPr>
              <a:t>①</a:t>
            </a:r>
            <a:endParaRPr lang="zh-CN" altLang="en-US" sz="4000" b="1">
              <a:solidFill>
                <a:srgbClr val="C00000"/>
              </a:solidFill>
              <a:latin typeface="Calibri" panose="020F0502020204030204" charset="0"/>
            </a:endParaRPr>
          </a:p>
        </p:txBody>
      </p:sp>
      <p:sp>
        <p:nvSpPr>
          <p:cNvPr id="10" name="文本框 9"/>
          <p:cNvSpPr txBox="1"/>
          <p:nvPr/>
        </p:nvSpPr>
        <p:spPr>
          <a:xfrm>
            <a:off x="743585" y="300990"/>
            <a:ext cx="7034530" cy="583565"/>
          </a:xfrm>
          <a:prstGeom prst="rect">
            <a:avLst/>
          </a:prstGeom>
          <a:noFill/>
        </p:spPr>
        <p:txBody>
          <a:bodyPr wrap="square" rtlCol="0">
            <a:spAutoFit/>
          </a:bodyPr>
          <a:p>
            <a:r>
              <a:rPr lang="zh-CN" altLang="en-US" sz="3200" b="1">
                <a:solidFill>
                  <a:srgbClr val="C00000"/>
                </a:solidFill>
              </a:rPr>
              <a:t>一致矩阵：（不需要进行一致性检验</a:t>
            </a:r>
            <a:r>
              <a:rPr lang="zh-CN" altLang="en-US" sz="3200" b="1">
                <a:solidFill>
                  <a:srgbClr val="C00000"/>
                </a:solidFill>
              </a:rPr>
              <a:t>）</a:t>
            </a:r>
            <a:endParaRPr lang="zh-CN" altLang="en-US" sz="3200" b="1">
              <a:solidFill>
                <a:srgbClr val="C00000"/>
              </a:solidFill>
            </a:endParaRPr>
          </a:p>
        </p:txBody>
      </p:sp>
      <p:pic>
        <p:nvPicPr>
          <p:cNvPr id="2" name="图片 1" descr="9d675c0506e28ca380551b5d36f7eb8"/>
          <p:cNvPicPr>
            <a:picLocks noChangeAspect="1"/>
          </p:cNvPicPr>
          <p:nvPr/>
        </p:nvPicPr>
        <p:blipFill>
          <a:blip r:embed="rId1"/>
          <a:srcRect b="52380"/>
          <a:stretch>
            <a:fillRect/>
          </a:stretch>
        </p:blipFill>
        <p:spPr>
          <a:xfrm>
            <a:off x="1066800" y="1724025"/>
            <a:ext cx="10058400" cy="2407920"/>
          </a:xfrm>
          <a:prstGeom prst="rect">
            <a:avLst/>
          </a:prstGeom>
        </p:spPr>
      </p:pic>
      <p:pic>
        <p:nvPicPr>
          <p:cNvPr id="3" name="图片 2" descr="509a5811b8892d18da807ae27e3f449"/>
          <p:cNvPicPr>
            <a:picLocks noChangeAspect="1"/>
          </p:cNvPicPr>
          <p:nvPr/>
        </p:nvPicPr>
        <p:blipFill>
          <a:blip r:embed="rId2"/>
          <a:srcRect l="2667" r="18951" b="15863"/>
          <a:stretch>
            <a:fillRect/>
          </a:stretch>
        </p:blipFill>
        <p:spPr>
          <a:xfrm>
            <a:off x="2962910" y="4391660"/>
            <a:ext cx="6259195" cy="1337310"/>
          </a:xfrm>
          <a:prstGeom prst="rect">
            <a:avLst/>
          </a:prstGeom>
        </p:spPr>
      </p:pic>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52705" y="177800"/>
            <a:ext cx="690880" cy="706755"/>
          </a:xfrm>
          <a:prstGeom prst="rect">
            <a:avLst/>
          </a:prstGeom>
          <a:noFill/>
        </p:spPr>
        <p:txBody>
          <a:bodyPr wrap="none" rtlCol="0" anchor="t">
            <a:spAutoFit/>
          </a:bodyPr>
          <a:p>
            <a:r>
              <a:rPr lang="zh-CN" altLang="en-US" sz="4000" b="1">
                <a:solidFill>
                  <a:srgbClr val="C00000"/>
                </a:solidFill>
                <a:latin typeface="Calibri" panose="020F0502020204030204" charset="0"/>
              </a:rPr>
              <a:t>①</a:t>
            </a:r>
            <a:endParaRPr lang="zh-CN" altLang="en-US" sz="4000" b="1">
              <a:solidFill>
                <a:srgbClr val="C00000"/>
              </a:solidFill>
              <a:latin typeface="Calibri" panose="020F0502020204030204" charset="0"/>
            </a:endParaRPr>
          </a:p>
        </p:txBody>
      </p:sp>
      <p:sp>
        <p:nvSpPr>
          <p:cNvPr id="10" name="文本框 9"/>
          <p:cNvSpPr txBox="1"/>
          <p:nvPr/>
        </p:nvSpPr>
        <p:spPr>
          <a:xfrm>
            <a:off x="743585" y="300990"/>
            <a:ext cx="7034530" cy="583565"/>
          </a:xfrm>
          <a:prstGeom prst="rect">
            <a:avLst/>
          </a:prstGeom>
          <a:noFill/>
        </p:spPr>
        <p:txBody>
          <a:bodyPr wrap="square" rtlCol="0">
            <a:spAutoFit/>
          </a:bodyPr>
          <a:p>
            <a:r>
              <a:rPr lang="zh-CN" altLang="en-US" sz="3200" b="1">
                <a:solidFill>
                  <a:srgbClr val="C00000"/>
                </a:solidFill>
              </a:rPr>
              <a:t>一致矩阵：（不需要进行一致性检验</a:t>
            </a:r>
            <a:r>
              <a:rPr lang="zh-CN" altLang="en-US" sz="3200" b="1">
                <a:solidFill>
                  <a:srgbClr val="C00000"/>
                </a:solidFill>
              </a:rPr>
              <a:t>）</a:t>
            </a:r>
            <a:endParaRPr lang="zh-CN" altLang="en-US" sz="3200" b="1">
              <a:solidFill>
                <a:srgbClr val="C00000"/>
              </a:solidFill>
            </a:endParaRPr>
          </a:p>
        </p:txBody>
      </p:sp>
      <p:pic>
        <p:nvPicPr>
          <p:cNvPr id="8" name="图片 7" descr="2866fcab0c799719af873bdfd4cdf46"/>
          <p:cNvPicPr>
            <a:picLocks noChangeAspect="1"/>
          </p:cNvPicPr>
          <p:nvPr/>
        </p:nvPicPr>
        <p:blipFill>
          <a:blip r:embed="rId1"/>
          <a:srcRect l="7986" t="3360" r="3157" b="1559"/>
          <a:stretch>
            <a:fillRect/>
          </a:stretch>
        </p:blipFill>
        <p:spPr>
          <a:xfrm>
            <a:off x="681355" y="1317625"/>
            <a:ext cx="10829925" cy="5443220"/>
          </a:xfrm>
          <a:prstGeom prst="rect">
            <a:avLst/>
          </a:prstGeom>
        </p:spPr>
      </p:pic>
      <p:sp>
        <p:nvSpPr>
          <p:cNvPr id="9" name="文本框 8"/>
          <p:cNvSpPr txBox="1"/>
          <p:nvPr/>
        </p:nvSpPr>
        <p:spPr>
          <a:xfrm>
            <a:off x="743585" y="962660"/>
            <a:ext cx="1605280" cy="521970"/>
          </a:xfrm>
          <a:prstGeom prst="rect">
            <a:avLst/>
          </a:prstGeom>
          <a:noFill/>
        </p:spPr>
        <p:txBody>
          <a:bodyPr wrap="none" rtlCol="0" anchor="t">
            <a:spAutoFit/>
          </a:bodyPr>
          <a:p>
            <a:r>
              <a:rPr lang="zh-CN" altLang="en-US" sz="2800" b="1">
                <a:latin typeface="微软雅黑" panose="020B0503020204020204" pitchFamily="34" charset="-122"/>
                <a:cs typeface="微软雅黑" panose="020B0503020204020204" pitchFamily="34" charset="-122"/>
                <a:sym typeface="+mn-ea"/>
              </a:rPr>
              <a:t>和积法：</a:t>
            </a:r>
            <a:endParaRPr lang="zh-CN" altLang="en-US" sz="2800" b="1">
              <a:latin typeface="微软雅黑" panose="020B0503020204020204" pitchFamily="34" charset="-122"/>
              <a:cs typeface="微软雅黑" panose="020B0503020204020204" pitchFamily="34" charset="-122"/>
              <a:sym typeface="+mn-ea"/>
            </a:endParaRPr>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608400" y="137865"/>
            <a:ext cx="10969200" cy="705600"/>
          </a:xfrm>
        </p:spPr>
        <p:txBody>
          <a:bodyPr/>
          <a:lstStyle/>
          <a:p>
            <a:r>
              <a:rPr lang="zh-CN" altLang="en-US"/>
              <a:t>一、解题步骤</a:t>
            </a:r>
            <a:endParaRPr lang="zh-CN" altLang="en-US"/>
          </a:p>
        </p:txBody>
      </p:sp>
      <p:sp>
        <p:nvSpPr>
          <p:cNvPr id="4" name="内容占位符 3"/>
          <p:cNvSpPr/>
          <p:nvPr>
            <p:ph idx="1"/>
          </p:nvPr>
        </p:nvSpPr>
        <p:spPr>
          <a:xfrm>
            <a:off x="608400" y="776025"/>
            <a:ext cx="10969200" cy="4759200"/>
          </a:xfrm>
        </p:spPr>
        <p:txBody>
          <a:bodyPr/>
          <a:p>
            <a:r>
              <a:rPr lang="zh-CN" altLang="en-US" sz="2400" b="1">
                <a:solidFill>
                  <a:schemeClr val="tx1"/>
                </a:solidFill>
                <a:latin typeface="微软雅黑" panose="020B0503020204020204" pitchFamily="34" charset="-122"/>
                <a:cs typeface="微软雅黑" panose="020B0503020204020204" pitchFamily="34" charset="-122"/>
              </a:rPr>
              <a:t>（</a:t>
            </a:r>
            <a:r>
              <a:rPr lang="en-US" altLang="zh-CN" sz="2400" b="1">
                <a:solidFill>
                  <a:schemeClr val="tx1"/>
                </a:solidFill>
                <a:latin typeface="微软雅黑" panose="020B0503020204020204" pitchFamily="34" charset="-122"/>
                <a:cs typeface="微软雅黑" panose="020B0503020204020204" pitchFamily="34" charset="-122"/>
              </a:rPr>
              <a:t>3</a:t>
            </a:r>
            <a:r>
              <a:rPr lang="zh-CN" altLang="en-US" sz="2400" b="1">
                <a:solidFill>
                  <a:schemeClr val="tx1"/>
                </a:solidFill>
                <a:latin typeface="微软雅黑" panose="020B0503020204020204" pitchFamily="34" charset="-122"/>
                <a:cs typeface="微软雅黑" panose="020B0503020204020204" pitchFamily="34" charset="-122"/>
              </a:rPr>
              <a:t>）层次单排序及一致性检验：</a:t>
            </a:r>
            <a:r>
              <a:rPr lang="zh-CN" altLang="en-US" sz="2400" b="1">
                <a:solidFill>
                  <a:srgbClr val="C00000"/>
                </a:solidFill>
                <a:latin typeface="微软雅黑" panose="020B0503020204020204" pitchFamily="34" charset="-122"/>
                <a:cs typeface="微软雅黑" panose="020B0503020204020204" pitchFamily="34" charset="-122"/>
              </a:rPr>
              <a:t>求准则层对目标层的权重（</a:t>
            </a:r>
            <a:r>
              <a:rPr lang="en-US" altLang="zh-CN" sz="2400" b="1">
                <a:solidFill>
                  <a:srgbClr val="C00000"/>
                </a:solidFill>
                <a:latin typeface="微软雅黑" panose="020B0503020204020204" pitchFamily="34" charset="-122"/>
                <a:cs typeface="微软雅黑" panose="020B0503020204020204" pitchFamily="34" charset="-122"/>
              </a:rPr>
              <a:t>a1</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a2</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a3</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a4</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a5</a:t>
            </a:r>
            <a:r>
              <a:rPr lang="zh-CN" altLang="en-US" sz="2400" b="1">
                <a:solidFill>
                  <a:srgbClr val="C00000"/>
                </a:solidFill>
                <a:latin typeface="微软雅黑" panose="020B0503020204020204" pitchFamily="34" charset="-122"/>
                <a:cs typeface="微软雅黑" panose="020B0503020204020204" pitchFamily="34" charset="-122"/>
              </a:rPr>
              <a:t>）、求方案层对准则层的权重（</a:t>
            </a:r>
            <a:r>
              <a:rPr lang="en-US" altLang="zh-CN" sz="2400" b="1">
                <a:solidFill>
                  <a:srgbClr val="C00000"/>
                </a:solidFill>
                <a:latin typeface="微软雅黑" panose="020B0503020204020204" pitchFamily="34" charset="-122"/>
                <a:cs typeface="微软雅黑" panose="020B0503020204020204" pitchFamily="34" charset="-122"/>
              </a:rPr>
              <a:t>A1:b11</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b12</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b13</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A2</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b21</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b22</a:t>
            </a:r>
            <a:r>
              <a:rPr sz="2400" b="1">
                <a:solidFill>
                  <a:srgbClr val="C00000"/>
                </a:solidFill>
                <a:latin typeface="微软雅黑" panose="020B0503020204020204" pitchFamily="34" charset="-122"/>
                <a:cs typeface="微软雅黑" panose="020B0503020204020204" pitchFamily="34" charset="-122"/>
              </a:rPr>
              <a:t>、</a:t>
            </a:r>
            <a:r>
              <a:rPr lang="en-US" altLang="zh-CN" sz="2400" b="1">
                <a:solidFill>
                  <a:srgbClr val="C00000"/>
                </a:solidFill>
                <a:latin typeface="微软雅黑" panose="020B0503020204020204" pitchFamily="34" charset="-122"/>
                <a:cs typeface="微软雅黑" panose="020B0503020204020204" pitchFamily="34" charset="-122"/>
              </a:rPr>
              <a:t>b23......</a:t>
            </a:r>
            <a:r>
              <a:rPr lang="zh-CN" altLang="en-US" sz="2400" b="1">
                <a:solidFill>
                  <a:srgbClr val="C00000"/>
                </a:solidFill>
                <a:latin typeface="微软雅黑" panose="020B0503020204020204" pitchFamily="34" charset="-122"/>
                <a:cs typeface="微软雅黑" panose="020B0503020204020204" pitchFamily="34" charset="-122"/>
              </a:rPr>
              <a:t>）</a:t>
            </a:r>
            <a:endParaRPr lang="zh-CN" altLang="en-US" sz="2400" b="1">
              <a:solidFill>
                <a:srgbClr val="C00000"/>
              </a:solidFill>
              <a:latin typeface="微软雅黑" panose="020B0503020204020204" pitchFamily="34" charset="-122"/>
              <a:cs typeface="微软雅黑" panose="020B0503020204020204" pitchFamily="34" charset="-122"/>
            </a:endParaRPr>
          </a:p>
          <a:p>
            <a:pPr lvl="1">
              <a:lnSpc>
                <a:spcPct val="100000"/>
              </a:lnSpc>
              <a:buFont typeface="Wingdings" panose="05000000000000000000" charset="0"/>
              <a:buChar char="Ø"/>
            </a:pPr>
            <a:r>
              <a:rPr sz="2400" b="1">
                <a:solidFill>
                  <a:schemeClr val="tx1"/>
                </a:solidFill>
                <a:latin typeface="微软雅黑" panose="020B0503020204020204" pitchFamily="34" charset="-122"/>
                <a:cs typeface="微软雅黑" panose="020B0503020204020204" pitchFamily="34" charset="-122"/>
              </a:rPr>
              <a:t>判断是一致性矩阵还是非一致矩阵</a:t>
            </a:r>
            <a:endParaRPr sz="2400" b="1">
              <a:solidFill>
                <a:schemeClr val="tx1"/>
              </a:solidFill>
              <a:latin typeface="微软雅黑" panose="020B0503020204020204" pitchFamily="34" charset="-122"/>
              <a:cs typeface="微软雅黑" panose="020B0503020204020204" pitchFamily="34" charset="-122"/>
            </a:endParaRPr>
          </a:p>
          <a:p>
            <a:pPr marL="685800" lvl="1" indent="-228600">
              <a:lnSpc>
                <a:spcPct val="100000"/>
              </a:lnSpc>
              <a:buFont typeface="Arial" panose="020B0604020202020204" pitchFamily="34" charset="0"/>
              <a:buChar char="●"/>
            </a:pPr>
            <a:endParaRPr sz="2400" b="1">
              <a:solidFill>
                <a:schemeClr val="tx1"/>
              </a:solidFill>
              <a:latin typeface="微软雅黑" panose="020B0503020204020204" pitchFamily="34" charset="-122"/>
              <a:cs typeface="微软雅黑" panose="020B0503020204020204" pitchFamily="34" charset="-122"/>
            </a:endParaRPr>
          </a:p>
          <a:p>
            <a:pPr marL="685800" lvl="1" indent="-228600">
              <a:lnSpc>
                <a:spcPct val="100000"/>
              </a:lnSpc>
              <a:buFont typeface="Arial" panose="020B0604020202020204" pitchFamily="34" charset="0"/>
              <a:buChar char="●"/>
            </a:pPr>
            <a:endParaRPr sz="2400" b="1">
              <a:solidFill>
                <a:schemeClr val="tx1"/>
              </a:solidFill>
              <a:latin typeface="微软雅黑" panose="020B0503020204020204" pitchFamily="34" charset="-122"/>
              <a:cs typeface="微软雅黑" panose="020B0503020204020204" pitchFamily="34" charset="-122"/>
            </a:endParaRPr>
          </a:p>
          <a:p>
            <a:pPr marL="914400" lvl="2" indent="0">
              <a:lnSpc>
                <a:spcPct val="100000"/>
              </a:lnSpc>
              <a:buFont typeface="Arial" panose="020B0604020202020204" pitchFamily="34" charset="0"/>
              <a:buNone/>
            </a:pPr>
            <a:endParaRPr sz="2400" b="1">
              <a:solidFill>
                <a:schemeClr val="tx1"/>
              </a:solidFill>
              <a:latin typeface="微软雅黑" panose="020B0503020204020204" pitchFamily="34" charset="-122"/>
              <a:cs typeface="微软雅黑" panose="020B0503020204020204" pitchFamily="34" charset="-122"/>
            </a:endParaRPr>
          </a:p>
        </p:txBody>
      </p:sp>
      <p:sp>
        <p:nvSpPr>
          <p:cNvPr id="8" name="文本框 7"/>
          <p:cNvSpPr txBox="1"/>
          <p:nvPr/>
        </p:nvSpPr>
        <p:spPr>
          <a:xfrm>
            <a:off x="6351905" y="4859655"/>
            <a:ext cx="2515235" cy="1198880"/>
          </a:xfrm>
          <a:prstGeom prst="rect">
            <a:avLst/>
          </a:prstGeom>
          <a:noFill/>
        </p:spPr>
        <p:txBody>
          <a:bodyPr wrap="square" rtlCol="0">
            <a:spAutoFit/>
          </a:bodyPr>
          <a:p>
            <a:r>
              <a:rPr lang="zh-CN" altLang="en-US" sz="2400" b="1">
                <a:latin typeface="微软雅黑" panose="020B0503020204020204" pitchFamily="34" charset="-122"/>
                <a:ea typeface="微软雅黑" panose="020B0503020204020204" pitchFamily="34" charset="-122"/>
                <a:cs typeface="微软雅黑" panose="020B0503020204020204" pitchFamily="34" charset="-122"/>
              </a:rPr>
              <a:t>验证：</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b21=b23*b31</a:t>
            </a:r>
            <a:endParaRPr lang="en-US" altLang="zh-CN" sz="2400">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2400">
                <a:latin typeface="微软雅黑" panose="020B0503020204020204" pitchFamily="34" charset="-122"/>
                <a:ea typeface="微软雅黑" panose="020B0503020204020204" pitchFamily="34" charset="-122"/>
                <a:cs typeface="微软雅黑" panose="020B0503020204020204" pitchFamily="34" charset="-122"/>
              </a:rPr>
              <a:t>1/2≠2*1</a:t>
            </a:r>
            <a:endParaRPr lang="en-US" altLang="zh-CN" sz="240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9" name="图片 8" descr="5b3525169d70603ef5319fda7b445fd"/>
          <p:cNvPicPr>
            <a:picLocks noChangeAspect="1"/>
          </p:cNvPicPr>
          <p:nvPr/>
        </p:nvPicPr>
        <p:blipFill>
          <a:blip r:embed="rId2"/>
          <a:srcRect l="7417" t="8899" r="8370" b="6072"/>
          <a:stretch>
            <a:fillRect/>
          </a:stretch>
        </p:blipFill>
        <p:spPr>
          <a:xfrm>
            <a:off x="470535" y="3854450"/>
            <a:ext cx="4902200" cy="2927350"/>
          </a:xfrm>
          <a:prstGeom prst="rect">
            <a:avLst/>
          </a:prstGeom>
        </p:spPr>
      </p:pic>
      <p:cxnSp>
        <p:nvCxnSpPr>
          <p:cNvPr id="12" name="直接箭头连接符 11"/>
          <p:cNvCxnSpPr/>
          <p:nvPr/>
        </p:nvCxnSpPr>
        <p:spPr>
          <a:xfrm flipV="1">
            <a:off x="5372735" y="5430520"/>
            <a:ext cx="956310" cy="19050"/>
          </a:xfrm>
          <a:prstGeom prst="straightConnector1">
            <a:avLst/>
          </a:prstGeom>
          <a:ln w="412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flipV="1">
            <a:off x="8689340" y="5449570"/>
            <a:ext cx="956310" cy="19050"/>
          </a:xfrm>
          <a:prstGeom prst="straightConnector1">
            <a:avLst/>
          </a:prstGeom>
          <a:ln w="412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9645650" y="5147945"/>
            <a:ext cx="2323465" cy="583565"/>
          </a:xfrm>
          <a:prstGeom prst="rect">
            <a:avLst/>
          </a:prstGeom>
          <a:noFill/>
        </p:spPr>
        <p:txBody>
          <a:bodyPr wrap="square" rtlCol="0">
            <a:spAutoFit/>
          </a:bodyPr>
          <a:p>
            <a:r>
              <a:rPr lang="zh-CN" altLang="en-US" sz="3200" b="1" u="heavy">
                <a:solidFill>
                  <a:srgbClr val="C00000"/>
                </a:solidFill>
              </a:rPr>
              <a:t>非一致矩阵</a:t>
            </a:r>
            <a:endParaRPr lang="zh-CN" altLang="en-US" sz="3200" b="1" u="heavy">
              <a:solidFill>
                <a:srgbClr val="C00000"/>
              </a:solidFill>
            </a:endParaRPr>
          </a:p>
        </p:txBody>
      </p:sp>
      <p:sp>
        <p:nvSpPr>
          <p:cNvPr id="7" name="文本框 6"/>
          <p:cNvSpPr txBox="1"/>
          <p:nvPr/>
        </p:nvSpPr>
        <p:spPr>
          <a:xfrm>
            <a:off x="0" y="3075305"/>
            <a:ext cx="690880" cy="706755"/>
          </a:xfrm>
          <a:prstGeom prst="rect">
            <a:avLst/>
          </a:prstGeom>
          <a:noFill/>
        </p:spPr>
        <p:txBody>
          <a:bodyPr wrap="none" rtlCol="0" anchor="t">
            <a:spAutoFit/>
          </a:bodyPr>
          <a:p>
            <a:r>
              <a:rPr lang="zh-CN" altLang="en-US" sz="4000" b="1">
                <a:solidFill>
                  <a:srgbClr val="C00000"/>
                </a:solidFill>
                <a:latin typeface="微软雅黑" panose="020B0503020204020204" pitchFamily="34" charset="-122"/>
                <a:ea typeface="微软雅黑" panose="020B0503020204020204" pitchFamily="34" charset="-122"/>
              </a:rPr>
              <a:t>②</a:t>
            </a:r>
            <a:endParaRPr lang="zh-CN" altLang="en-US" sz="4000" b="1">
              <a:solidFill>
                <a:srgbClr val="C00000"/>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9645650" y="5147945"/>
            <a:ext cx="2323465" cy="583565"/>
          </a:xfrm>
          <a:prstGeom prst="rect">
            <a:avLst/>
          </a:prstGeom>
          <a:noFill/>
        </p:spPr>
        <p:txBody>
          <a:bodyPr wrap="square" rtlCol="0">
            <a:spAutoFit/>
          </a:bodyPr>
          <a:p>
            <a:r>
              <a:rPr lang="zh-CN" altLang="en-US" sz="3200" b="1" u="heavy">
                <a:solidFill>
                  <a:srgbClr val="C00000"/>
                </a:solidFill>
              </a:rPr>
              <a:t>非一致矩阵</a:t>
            </a:r>
            <a:endParaRPr lang="zh-CN" altLang="en-US" sz="3200" b="1" u="heavy">
              <a:solidFill>
                <a:srgbClr val="C00000"/>
              </a:solidFill>
            </a:endParaRPr>
          </a:p>
        </p:txBody>
      </p:sp>
      <p:sp>
        <p:nvSpPr>
          <p:cNvPr id="11" name="文本框 10"/>
          <p:cNvSpPr txBox="1"/>
          <p:nvPr/>
        </p:nvSpPr>
        <p:spPr>
          <a:xfrm>
            <a:off x="690880" y="3198495"/>
            <a:ext cx="2501900" cy="583565"/>
          </a:xfrm>
          <a:prstGeom prst="rect">
            <a:avLst/>
          </a:prstGeom>
          <a:noFill/>
        </p:spPr>
        <p:txBody>
          <a:bodyPr wrap="square" rtlCol="0">
            <a:spAutoFit/>
          </a:bodyPr>
          <a:p>
            <a:r>
              <a:rPr lang="zh-CN" altLang="en-US" sz="3200" b="1">
                <a:solidFill>
                  <a:srgbClr val="C00000"/>
                </a:solidFill>
              </a:rPr>
              <a:t>非</a:t>
            </a:r>
            <a:r>
              <a:rPr lang="zh-CN" altLang="en-US" sz="3200" b="1">
                <a:solidFill>
                  <a:srgbClr val="C00000"/>
                </a:solidFill>
              </a:rPr>
              <a:t>一致矩阵：</a:t>
            </a:r>
            <a:endParaRPr lang="zh-CN" altLang="en-US" sz="3200" b="1">
              <a:solidFill>
                <a:srgbClr val="C00000"/>
              </a:solidFill>
            </a:endParaRPr>
          </a:p>
        </p:txBody>
      </p:sp>
    </p:spTree>
    <p:custDataLst>
      <p:tags r:id="rId3"/>
    </p:custData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743585" y="300990"/>
            <a:ext cx="7383145" cy="583565"/>
          </a:xfrm>
          <a:prstGeom prst="rect">
            <a:avLst/>
          </a:prstGeom>
          <a:noFill/>
        </p:spPr>
        <p:txBody>
          <a:bodyPr wrap="square" rtlCol="0">
            <a:spAutoFit/>
          </a:bodyPr>
          <a:p>
            <a:r>
              <a:rPr lang="zh-CN" altLang="en-US" sz="3200" b="1">
                <a:solidFill>
                  <a:srgbClr val="C00000"/>
                </a:solidFill>
              </a:rPr>
              <a:t>非</a:t>
            </a:r>
            <a:r>
              <a:rPr lang="zh-CN" altLang="en-US" sz="3200" b="1">
                <a:solidFill>
                  <a:srgbClr val="C00000"/>
                </a:solidFill>
              </a:rPr>
              <a:t>一致矩阵：（需要进行一致性检验</a:t>
            </a:r>
            <a:r>
              <a:rPr lang="zh-CN" altLang="en-US" sz="3200" b="1">
                <a:solidFill>
                  <a:srgbClr val="C00000"/>
                </a:solidFill>
              </a:rPr>
              <a:t>）</a:t>
            </a:r>
            <a:endParaRPr lang="zh-CN" altLang="en-US" sz="3200" b="1">
              <a:solidFill>
                <a:srgbClr val="C00000"/>
              </a:solidFill>
            </a:endParaRPr>
          </a:p>
        </p:txBody>
      </p:sp>
      <p:sp>
        <p:nvSpPr>
          <p:cNvPr id="9" name="文本框 8"/>
          <p:cNvSpPr txBox="1"/>
          <p:nvPr/>
        </p:nvSpPr>
        <p:spPr>
          <a:xfrm>
            <a:off x="743585" y="881380"/>
            <a:ext cx="1605280" cy="521970"/>
          </a:xfrm>
          <a:prstGeom prst="rect">
            <a:avLst/>
          </a:prstGeom>
          <a:noFill/>
        </p:spPr>
        <p:txBody>
          <a:bodyPr wrap="none" rtlCol="0" anchor="t">
            <a:spAutoFit/>
          </a:bodyPr>
          <a:p>
            <a:r>
              <a:rPr lang="zh-CN" altLang="en-US" sz="2800" b="1">
                <a:latin typeface="微软雅黑" panose="020B0503020204020204" pitchFamily="34" charset="-122"/>
                <a:cs typeface="微软雅黑" panose="020B0503020204020204" pitchFamily="34" charset="-122"/>
                <a:sym typeface="+mn-ea"/>
              </a:rPr>
              <a:t>和积法：</a:t>
            </a:r>
            <a:endParaRPr lang="zh-CN" altLang="en-US" sz="2800" b="1">
              <a:latin typeface="微软雅黑" panose="020B0503020204020204" pitchFamily="34" charset="-122"/>
              <a:cs typeface="微软雅黑" panose="020B0503020204020204" pitchFamily="34" charset="-122"/>
              <a:sym typeface="+mn-ea"/>
            </a:endParaRPr>
          </a:p>
        </p:txBody>
      </p:sp>
      <p:sp>
        <p:nvSpPr>
          <p:cNvPr id="7" name="文本框 6"/>
          <p:cNvSpPr txBox="1"/>
          <p:nvPr/>
        </p:nvSpPr>
        <p:spPr>
          <a:xfrm>
            <a:off x="52705" y="177800"/>
            <a:ext cx="690880" cy="706755"/>
          </a:xfrm>
          <a:prstGeom prst="rect">
            <a:avLst/>
          </a:prstGeom>
          <a:noFill/>
        </p:spPr>
        <p:txBody>
          <a:bodyPr wrap="none" rtlCol="0" anchor="t">
            <a:spAutoFit/>
          </a:bodyPr>
          <a:p>
            <a:r>
              <a:rPr lang="zh-CN" altLang="en-US" sz="4000" b="1">
                <a:solidFill>
                  <a:srgbClr val="C00000"/>
                </a:solidFill>
                <a:latin typeface="微软雅黑" panose="020B0503020204020204" pitchFamily="34" charset="-122"/>
                <a:ea typeface="微软雅黑" panose="020B0503020204020204" pitchFamily="34" charset="-122"/>
              </a:rPr>
              <a:t>②</a:t>
            </a:r>
            <a:endParaRPr lang="zh-CN" altLang="en-US" sz="4000" b="1">
              <a:solidFill>
                <a:srgbClr val="C00000"/>
              </a:solidFill>
              <a:latin typeface="微软雅黑" panose="020B0503020204020204" pitchFamily="34" charset="-122"/>
              <a:ea typeface="微软雅黑" panose="020B0503020204020204" pitchFamily="34" charset="-122"/>
            </a:endParaRPr>
          </a:p>
        </p:txBody>
      </p:sp>
      <p:pic>
        <p:nvPicPr>
          <p:cNvPr id="2" name="图片 1" descr="43977462a56d104482900033a652e16"/>
          <p:cNvPicPr>
            <a:picLocks noChangeAspect="1"/>
          </p:cNvPicPr>
          <p:nvPr/>
        </p:nvPicPr>
        <p:blipFill>
          <a:blip r:embed="rId1"/>
          <a:srcRect l="1051" t="22742" r="826"/>
          <a:stretch>
            <a:fillRect/>
          </a:stretch>
        </p:blipFill>
        <p:spPr>
          <a:xfrm>
            <a:off x="0" y="1409065"/>
            <a:ext cx="6149340" cy="4100195"/>
          </a:xfrm>
          <a:prstGeom prst="rect">
            <a:avLst/>
          </a:prstGeom>
        </p:spPr>
      </p:pic>
      <p:pic>
        <p:nvPicPr>
          <p:cNvPr id="3" name="图片 2" descr="509a5811b8892d18da807ae27e3f449"/>
          <p:cNvPicPr>
            <a:picLocks noChangeAspect="1"/>
          </p:cNvPicPr>
          <p:nvPr/>
        </p:nvPicPr>
        <p:blipFill>
          <a:blip r:embed="rId2"/>
          <a:srcRect l="2667" r="18951" b="15863"/>
          <a:stretch>
            <a:fillRect/>
          </a:stretch>
        </p:blipFill>
        <p:spPr>
          <a:xfrm>
            <a:off x="0" y="5478780"/>
            <a:ext cx="6259195" cy="1337310"/>
          </a:xfrm>
          <a:prstGeom prst="rect">
            <a:avLst/>
          </a:prstGeom>
        </p:spPr>
      </p:pic>
      <p:sp>
        <p:nvSpPr>
          <p:cNvPr id="4" name="文本框 3"/>
          <p:cNvSpPr txBox="1"/>
          <p:nvPr/>
        </p:nvSpPr>
        <p:spPr>
          <a:xfrm>
            <a:off x="-40640" y="5229225"/>
            <a:ext cx="317500" cy="460375"/>
          </a:xfrm>
          <a:prstGeom prst="rect">
            <a:avLst/>
          </a:prstGeom>
          <a:noFill/>
        </p:spPr>
        <p:txBody>
          <a:bodyPr wrap="square" rtlCol="0">
            <a:spAutoFit/>
          </a:bodyPr>
          <a:p>
            <a:r>
              <a:rPr lang="en-US" altLang="zh-CN" sz="2400"/>
              <a:t>f</a:t>
            </a:r>
            <a:r>
              <a:rPr lang="zh-CN" altLang="en-US" sz="2400"/>
              <a:t>）</a:t>
            </a:r>
            <a:endParaRPr lang="zh-CN" altLang="en-US" sz="2400"/>
          </a:p>
        </p:txBody>
      </p:sp>
      <p:pic>
        <p:nvPicPr>
          <p:cNvPr id="5" name="图片 4" descr="db855f94eac17a8c25ea1a9a1eb5620"/>
          <p:cNvPicPr>
            <a:picLocks noChangeAspect="1"/>
          </p:cNvPicPr>
          <p:nvPr/>
        </p:nvPicPr>
        <p:blipFill>
          <a:blip r:embed="rId3"/>
          <a:srcRect l="7879" t="7919" r="6477"/>
          <a:stretch>
            <a:fillRect/>
          </a:stretch>
        </p:blipFill>
        <p:spPr>
          <a:xfrm>
            <a:off x="6261100" y="1823085"/>
            <a:ext cx="5930900" cy="3406140"/>
          </a:xfrm>
          <a:prstGeom prst="rect">
            <a:avLst/>
          </a:prstGeom>
        </p:spPr>
      </p:pic>
      <p:sp>
        <p:nvSpPr>
          <p:cNvPr id="11" name="文本框 10"/>
          <p:cNvSpPr txBox="1"/>
          <p:nvPr/>
        </p:nvSpPr>
        <p:spPr>
          <a:xfrm>
            <a:off x="6259195" y="1267460"/>
            <a:ext cx="1753870" cy="368300"/>
          </a:xfrm>
          <a:prstGeom prst="rect">
            <a:avLst/>
          </a:prstGeom>
          <a:noFill/>
        </p:spPr>
        <p:txBody>
          <a:bodyPr wrap="square" rtlCol="0">
            <a:spAutoFit/>
          </a:bodyPr>
          <a:p>
            <a:r>
              <a:rPr lang="zh-CN" altLang="en-US" b="1">
                <a:latin typeface="微软雅黑" panose="020B0503020204020204" pitchFamily="34" charset="-122"/>
                <a:ea typeface="微软雅黑" panose="020B0503020204020204" pitchFamily="34" charset="-122"/>
                <a:cs typeface="微软雅黑" panose="020B0503020204020204" pitchFamily="34" charset="-122"/>
              </a:rPr>
              <a:t>查表得出</a:t>
            </a:r>
            <a:r>
              <a:rPr lang="en-US" altLang="zh-CN" b="1">
                <a:latin typeface="微软雅黑" panose="020B0503020204020204" pitchFamily="34" charset="-122"/>
                <a:ea typeface="微软雅黑" panose="020B0503020204020204" pitchFamily="34" charset="-122"/>
                <a:cs typeface="微软雅黑" panose="020B0503020204020204" pitchFamily="34" charset="-122"/>
              </a:rPr>
              <a:t>RI</a:t>
            </a:r>
            <a:endParaRPr lang="en-US" altLang="zh-CN" b="1">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矩形 11"/>
          <p:cNvSpPr/>
          <p:nvPr/>
        </p:nvSpPr>
        <p:spPr>
          <a:xfrm>
            <a:off x="7464425" y="3277235"/>
            <a:ext cx="3709035" cy="681355"/>
          </a:xfrm>
          <a:prstGeom prst="rect">
            <a:avLst/>
          </a:prstGeom>
          <a:noFill/>
          <a:ln w="38100">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13" name="直接连接符 12"/>
          <p:cNvCxnSpPr/>
          <p:nvPr/>
        </p:nvCxnSpPr>
        <p:spPr>
          <a:xfrm flipV="1">
            <a:off x="9715500" y="4321175"/>
            <a:ext cx="2462530" cy="20955"/>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6259195" y="4806950"/>
            <a:ext cx="1417320" cy="635"/>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ISCONTENTSTITLE" val="0"/>
  <p:tag name="KSO_WM_UNIT_ISNUMDGMTITLE" val="0"/>
  <p:tag name="KSO_WM_UNIT_PRESET_TEXT" val="空白演示"/>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176_1*a*1"/>
  <p:tag name="KSO_WM_TEMPLATE_CATEGORY" val="custom"/>
  <p:tag name="KSO_WM_TEMPLATE_INDEX" val="20205176"/>
  <p:tag name="KSO_WM_UNIT_LAYERLEVEL" val="1"/>
  <p:tag name="KSO_WM_TAG_VERSION" val="1.0"/>
  <p:tag name="KSO_WM_BEAUTIFY_FLAG" val="#wm#"/>
</p:tagLst>
</file>

<file path=ppt/tags/tag64.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65.xml><?xml version="1.0" encoding="utf-8"?>
<p:tagLst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66.xml><?xml version="1.0" encoding="utf-8"?>
<p:tagLst xmlns:p="http://schemas.openxmlformats.org/presentationml/2006/main">
  <p:tag name="KSO_WM_UNIT_PRESET_TEXT" val="单击此处添加正文"/>
  <p:tag name="KSO_WM_UNIT_NOCLEAR" val="0"/>
  <p:tag name="KSO_WM_UNIT_SHOW_EDIT_AREA_INDICATION" val="1"/>
  <p:tag name="KSO_WM_UNIT_VALUE" val="689"/>
  <p:tag name="KSO_WM_UNIT_HIGHLIGHT" val="0"/>
  <p:tag name="KSO_WM_UNIT_COMPATIBLE" val="0"/>
  <p:tag name="KSO_WM_UNIT_DIAGRAM_ISNUMVISUAL" val="0"/>
  <p:tag name="KSO_WM_UNIT_DIAGRAM_ISREFERUNIT" val="0"/>
  <p:tag name="KSO_WM_UNIT_TYPE" val="f"/>
  <p:tag name="KSO_WM_UNIT_INDEX" val="1"/>
  <p:tag name="KSO_WM_UNIT_ID" val="custom20205176_13*f*1"/>
  <p:tag name="KSO_WM_TEMPLATE_CATEGORY" val="custom"/>
  <p:tag name="KSO_WM_TEMPLATE_INDEX" val="20205176"/>
  <p:tag name="KSO_WM_UNIT_LAYERLEVEL" val="1"/>
  <p:tag name="KSO_WM_TAG_VERSION" val="1.0"/>
  <p:tag name="KSO_WM_BEAUTIFY_FLAG" val="#wm#"/>
</p:tagLst>
</file>

<file path=ppt/tags/tag67.xml><?xml version="1.0" encoding="utf-8"?>
<p:tagLst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68.xml><?xml version="1.0" encoding="utf-8"?>
<p:tagLst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69.xml><?xml version="1.0" encoding="utf-8"?>
<p:tagLst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71.xml><?xml version="1.0" encoding="utf-8"?>
<p:tagLst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72.xml><?xml version="1.0" encoding="utf-8"?>
<p:tagLst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73.xml><?xml version="1.0" encoding="utf-8"?>
<p:tagLst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74.xml><?xml version="1.0" encoding="utf-8"?>
<p:tagLst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75.xml><?xml version="1.0" encoding="utf-8"?>
<p:tagLst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76.xml><?xml version="1.0" encoding="utf-8"?>
<p:tagLst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77.xml><?xml version="1.0" encoding="utf-8"?>
<p:tagLst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78.xml><?xml version="1.0" encoding="utf-8"?>
<p:tagLst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79.xml><?xml version="1.0" encoding="utf-8"?>
<p:tagLst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81.xml><?xml version="1.0" encoding="utf-8"?>
<p:tagLst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82.xml><?xml version="1.0" encoding="utf-8"?>
<p:tagLst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83.xml><?xml version="1.0" encoding="utf-8"?>
<p:tagLst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84.xml><?xml version="1.0" encoding="utf-8"?>
<p:tagLst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85.xml><?xml version="1.0" encoding="utf-8"?>
<p:tagLst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86.xml><?xml version="1.0" encoding="utf-8"?>
<p:tagLst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87.xml><?xml version="1.0" encoding="utf-8"?>
<p:tagLst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88.xml><?xml version="1.0" encoding="utf-8"?>
<p:tagLst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89.xml><?xml version="1.0" encoding="utf-8"?>
<p:tagLst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91.xml><?xml version="1.0" encoding="utf-8"?>
<p:tagLst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92.xml><?xml version="1.0" encoding="utf-8"?>
<p:tagLst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93.xml><?xml version="1.0" encoding="utf-8"?>
<p:tagLst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94.xml><?xml version="1.0" encoding="utf-8"?>
<p:tagLst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744</Words>
  <Application>WPS 演示</Application>
  <PresentationFormat>宽屏</PresentationFormat>
  <Paragraphs>116</Paragraphs>
  <Slides>17</Slides>
  <Notes>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Arial</vt:lpstr>
      <vt:lpstr>宋体</vt:lpstr>
      <vt:lpstr>Wingdings</vt:lpstr>
      <vt:lpstr>微软雅黑</vt:lpstr>
      <vt:lpstr>Wingdings</vt:lpstr>
      <vt:lpstr>Calibri</vt:lpstr>
      <vt:lpstr>Arial Unicode MS</vt:lpstr>
      <vt:lpstr>Office 主题​​</vt:lpstr>
      <vt:lpstr>层次分析法（AHP)</vt:lpstr>
      <vt:lpstr>层次分析法的核心思想</vt:lpstr>
      <vt:lpstr>一、解题步骤</vt:lpstr>
      <vt:lpstr>一、解题步骤</vt:lpstr>
      <vt:lpstr>一、解题步骤</vt:lpstr>
      <vt:lpstr>PowerPoint 演示文稿</vt:lpstr>
      <vt:lpstr>PowerPoint 演示文稿</vt:lpstr>
      <vt:lpstr>一、解题步骤</vt:lpstr>
      <vt:lpstr>PowerPoint 演示文稿</vt:lpstr>
      <vt:lpstr>一、解题步骤</vt:lpstr>
      <vt:lpstr>一、解题步骤</vt:lpstr>
      <vt:lpstr>二、例题</vt:lpstr>
      <vt:lpstr>二、例题</vt:lpstr>
      <vt:lpstr>二、例题</vt:lpstr>
      <vt:lpstr>二、例题</vt:lpstr>
      <vt:lpstr>二、例题</vt:lpstr>
      <vt:lpstr>二、例题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陈一诺</cp:lastModifiedBy>
  <cp:revision>183</cp:revision>
  <dcterms:created xsi:type="dcterms:W3CDTF">2019-06-19T02:08:00Z</dcterms:created>
  <dcterms:modified xsi:type="dcterms:W3CDTF">2024-04-03T03:38:36Z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2052-11.1.0.10009</vt:lpwstr>
  </property>
</Properties>
</file>