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62" r:id="rId3"/>
    <p:sldId id="318" r:id="rId4"/>
    <p:sldId id="304" r:id="rId5"/>
    <p:sldId id="305" r:id="rId6"/>
    <p:sldId id="310" r:id="rId7"/>
    <p:sldId id="306" r:id="rId8"/>
    <p:sldId id="308" r:id="rId9"/>
    <p:sldId id="299" r:id="rId10"/>
    <p:sldId id="300" r:id="rId11"/>
    <p:sldId id="291" r:id="rId12"/>
    <p:sldId id="294" r:id="rId13"/>
    <p:sldId id="295" r:id="rId14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5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CC"/>
    <a:srgbClr val="E1F3FF"/>
    <a:srgbClr val="D5EEFF"/>
    <a:srgbClr val="3399FF"/>
    <a:srgbClr val="9BD7FF"/>
    <a:srgbClr val="EEE7A0"/>
    <a:srgbClr val="FC311C"/>
    <a:srgbClr val="A933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570"/>
    <p:restoredTop sz="99885"/>
  </p:normalViewPr>
  <p:slideViewPr>
    <p:cSldViewPr showGuides="1">
      <p:cViewPr varScale="1">
        <p:scale>
          <a:sx n="69" d="100"/>
          <a:sy n="69" d="100"/>
        </p:scale>
        <p:origin x="834" y="72"/>
      </p:cViewPr>
      <p:guideLst>
        <p:guide orient="horz" pos="2160"/>
        <p:guide pos="2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6.png"/><Relationship Id="rId9" Type="http://schemas.openxmlformats.org/officeDocument/2006/relationships/image" Target="../media/image1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6.png"/><Relationship Id="rId9" Type="http://schemas.openxmlformats.org/officeDocument/2006/relationships/image" Target="../media/image1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rotWithShape="0">
          <a:gsLst>
            <a:gs pos="0">
              <a:srgbClr val="000000"/>
            </a:gs>
            <a:gs pos="100000">
              <a:schemeClr val="accent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23" descr="metal2"/>
          <p:cNvPicPr>
            <a:picLocks noChangeAspect="1"/>
          </p:cNvPicPr>
          <p:nvPr/>
        </p:nvPicPr>
        <p:blipFill>
          <a:blip r:embed="rId2">
            <a:lum contrast="35999"/>
          </a:blip>
          <a:stretch>
            <a:fillRect/>
          </a:stretch>
        </p:blipFill>
        <p:spPr>
          <a:xfrm>
            <a:off x="8280400" y="2889250"/>
            <a:ext cx="71438" cy="396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124" descr="metal2"/>
          <p:cNvPicPr>
            <a:picLocks noChangeAspect="1"/>
          </p:cNvPicPr>
          <p:nvPr/>
        </p:nvPicPr>
        <p:blipFill>
          <a:blip r:embed="rId2">
            <a:lum contrast="35999"/>
          </a:blip>
          <a:stretch>
            <a:fillRect/>
          </a:stretch>
        </p:blipFill>
        <p:spPr>
          <a:xfrm>
            <a:off x="5832475" y="4941888"/>
            <a:ext cx="71438" cy="1916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122" descr="metal2"/>
          <p:cNvPicPr>
            <a:picLocks noChangeAspect="1"/>
          </p:cNvPicPr>
          <p:nvPr/>
        </p:nvPicPr>
        <p:blipFill>
          <a:blip r:embed="rId2">
            <a:lum contrast="35999"/>
          </a:blip>
          <a:stretch>
            <a:fillRect/>
          </a:stretch>
        </p:blipFill>
        <p:spPr>
          <a:xfrm>
            <a:off x="6516688" y="3968750"/>
            <a:ext cx="71437" cy="288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Picture 105" descr="space2"/>
          <p:cNvPicPr/>
          <p:nvPr/>
        </p:nvPicPr>
        <p:blipFill>
          <a:blip r:embed="rId3">
            <a:lum bright="70001" contrast="-70000"/>
          </a:blip>
          <a:stretch>
            <a:fillRect/>
          </a:stretch>
        </p:blipFill>
        <p:spPr>
          <a:xfrm>
            <a:off x="0" y="-26987"/>
            <a:ext cx="5651500" cy="259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Picture 106" descr="space2"/>
          <p:cNvPicPr/>
          <p:nvPr/>
        </p:nvPicPr>
        <p:blipFill>
          <a:blip r:embed="rId4">
            <a:lum bright="100000"/>
          </a:blip>
          <a:stretch>
            <a:fillRect/>
          </a:stretch>
        </p:blipFill>
        <p:spPr>
          <a:xfrm>
            <a:off x="4535488" y="7938"/>
            <a:ext cx="4608512" cy="3421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Picture 120" descr="metal2"/>
          <p:cNvPicPr>
            <a:picLocks noChangeAspect="1"/>
          </p:cNvPicPr>
          <p:nvPr/>
        </p:nvPicPr>
        <p:blipFill>
          <a:blip r:embed="rId2">
            <a:lum contrast="35999"/>
          </a:blip>
          <a:stretch>
            <a:fillRect/>
          </a:stretch>
        </p:blipFill>
        <p:spPr>
          <a:xfrm>
            <a:off x="7920038" y="2168525"/>
            <a:ext cx="73025" cy="468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Picture 116" descr="metal2"/>
          <p:cNvPicPr>
            <a:picLocks noChangeAspect="1"/>
          </p:cNvPicPr>
          <p:nvPr/>
        </p:nvPicPr>
        <p:blipFill>
          <a:blip r:embed="rId2">
            <a:lum contrast="35999"/>
          </a:blip>
          <a:stretch>
            <a:fillRect/>
          </a:stretch>
        </p:blipFill>
        <p:spPr>
          <a:xfrm>
            <a:off x="7019925" y="1700213"/>
            <a:ext cx="73025" cy="5157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Picture 99" descr="box_line_small"/>
          <p:cNvPicPr>
            <a:picLocks noChangeAspect="1"/>
          </p:cNvPicPr>
          <p:nvPr/>
        </p:nvPicPr>
        <p:blipFill>
          <a:blip r:embed="rId5">
            <a:lum contrast="66000"/>
          </a:blip>
          <a:stretch>
            <a:fillRect/>
          </a:stretch>
        </p:blipFill>
        <p:spPr>
          <a:xfrm>
            <a:off x="7488238" y="836613"/>
            <a:ext cx="71437" cy="6021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" name="Picture 119" descr="box_reflex"/>
          <p:cNvPicPr>
            <a:picLocks noChangeAspect="1"/>
          </p:cNvPicPr>
          <p:nvPr/>
        </p:nvPicPr>
        <p:blipFill>
          <a:blip r:embed="rId6">
            <a:lum contrast="41999"/>
          </a:blip>
          <a:stretch>
            <a:fillRect/>
          </a:stretch>
        </p:blipFill>
        <p:spPr>
          <a:xfrm>
            <a:off x="7848600" y="2025650"/>
            <a:ext cx="209550" cy="21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Rectangle 121"/>
          <p:cNvSpPr>
            <a:spLocks noChangeArrowheads="1"/>
          </p:cNvSpPr>
          <p:nvPr/>
        </p:nvSpPr>
        <p:spPr bwMode="auto">
          <a:xfrm>
            <a:off x="0" y="5373688"/>
            <a:ext cx="9144000" cy="1484313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tint val="0"/>
                  <a:invGamma/>
                  <a:alpha val="0"/>
                </a:schemeClr>
              </a:gs>
              <a:gs pos="100000">
                <a:schemeClr val="tx2"/>
              </a:gs>
            </a:gsLst>
            <a:lin ang="540000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60" name="Picture 129" descr="box_reflex"/>
          <p:cNvPicPr>
            <a:picLocks noChangeAspect="1"/>
          </p:cNvPicPr>
          <p:nvPr/>
        </p:nvPicPr>
        <p:blipFill>
          <a:blip r:embed="rId7">
            <a:lum contrast="35999"/>
          </a:blip>
          <a:stretch>
            <a:fillRect/>
          </a:stretch>
        </p:blipFill>
        <p:spPr>
          <a:xfrm>
            <a:off x="5762625" y="4837113"/>
            <a:ext cx="206375" cy="21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Picture 132" descr="box_reflex"/>
          <p:cNvPicPr>
            <a:picLocks noChangeAspect="1"/>
          </p:cNvPicPr>
          <p:nvPr/>
        </p:nvPicPr>
        <p:blipFill>
          <a:blip r:embed="rId8">
            <a:lum contrast="35999"/>
          </a:blip>
          <a:stretch>
            <a:fillRect/>
          </a:stretch>
        </p:blipFill>
        <p:spPr>
          <a:xfrm>
            <a:off x="6913563" y="1558925"/>
            <a:ext cx="276225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2" name="Picture 137" descr="box_reflex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8963" y="2781300"/>
            <a:ext cx="209550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3" name="Picture 138" descr="box_reflex"/>
          <p:cNvPicPr>
            <a:picLocks noChangeAspect="1"/>
          </p:cNvPicPr>
          <p:nvPr/>
        </p:nvPicPr>
        <p:blipFill>
          <a:blip r:embed="rId6">
            <a:lum contrast="41999"/>
          </a:blip>
          <a:stretch>
            <a:fillRect/>
          </a:stretch>
        </p:blipFill>
        <p:spPr>
          <a:xfrm>
            <a:off x="6443663" y="3824288"/>
            <a:ext cx="209550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4" name="Picture 139" descr="box_reflex"/>
          <p:cNvPicPr>
            <a:picLocks noChangeAspect="1"/>
          </p:cNvPicPr>
          <p:nvPr/>
        </p:nvPicPr>
        <p:blipFill>
          <a:blip r:embed="rId9">
            <a:lum contrast="41999"/>
          </a:blip>
          <a:stretch>
            <a:fillRect/>
          </a:stretch>
        </p:blipFill>
        <p:spPr>
          <a:xfrm>
            <a:off x="7380288" y="692150"/>
            <a:ext cx="282575" cy="28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503238" y="1887538"/>
            <a:ext cx="6337300" cy="1143000"/>
          </a:xfrm>
        </p:spPr>
        <p:txBody>
          <a:bodyPr/>
          <a:lstStyle>
            <a:lvl1pPr>
              <a:defRPr sz="36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/>
            <a:r>
              <a:rPr lang="en-US" altLang="ko-KR" strike="noStrike" noProof="1"/>
              <a:t>Click to edit Master title style</a:t>
            </a:r>
          </a:p>
        </p:txBody>
      </p:sp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31913" y="3068638"/>
            <a:ext cx="4572000" cy="533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 b="0"/>
            </a:lvl1pPr>
          </a:lstStyle>
          <a:p>
            <a:pPr fontAlgn="base"/>
            <a:r>
              <a:rPr lang="en-US" altLang="ko-KR" strike="noStrike" noProof="1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0063" y="0"/>
            <a:ext cx="2078037" cy="61293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2775" y="0"/>
            <a:ext cx="6084888" cy="61293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763" y="0"/>
            <a:ext cx="7200900" cy="69215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2775" y="1608138"/>
            <a:ext cx="4081463" cy="4521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846638" y="1608138"/>
            <a:ext cx="4081462" cy="2184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846638" y="3944938"/>
            <a:ext cx="4081462" cy="2184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rotWithShape="0">
          <a:gsLst>
            <a:gs pos="0">
              <a:srgbClr val="000000"/>
            </a:gs>
            <a:gs pos="100000">
              <a:schemeClr val="accent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23" descr="metal2"/>
          <p:cNvPicPr>
            <a:picLocks noChangeAspect="1"/>
          </p:cNvPicPr>
          <p:nvPr/>
        </p:nvPicPr>
        <p:blipFill>
          <a:blip r:embed="rId2">
            <a:lum contrast="35999"/>
          </a:blip>
          <a:stretch>
            <a:fillRect/>
          </a:stretch>
        </p:blipFill>
        <p:spPr>
          <a:xfrm>
            <a:off x="8280400" y="2889250"/>
            <a:ext cx="71438" cy="396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124" descr="metal2"/>
          <p:cNvPicPr>
            <a:picLocks noChangeAspect="1"/>
          </p:cNvPicPr>
          <p:nvPr/>
        </p:nvPicPr>
        <p:blipFill>
          <a:blip r:embed="rId2">
            <a:lum contrast="35999"/>
          </a:blip>
          <a:stretch>
            <a:fillRect/>
          </a:stretch>
        </p:blipFill>
        <p:spPr>
          <a:xfrm>
            <a:off x="5832475" y="4941888"/>
            <a:ext cx="71438" cy="1916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122" descr="metal2"/>
          <p:cNvPicPr>
            <a:picLocks noChangeAspect="1"/>
          </p:cNvPicPr>
          <p:nvPr/>
        </p:nvPicPr>
        <p:blipFill>
          <a:blip r:embed="rId2">
            <a:lum contrast="35999"/>
          </a:blip>
          <a:stretch>
            <a:fillRect/>
          </a:stretch>
        </p:blipFill>
        <p:spPr>
          <a:xfrm>
            <a:off x="6516688" y="3968750"/>
            <a:ext cx="71437" cy="288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Picture 105" descr="space2"/>
          <p:cNvPicPr/>
          <p:nvPr/>
        </p:nvPicPr>
        <p:blipFill>
          <a:blip r:embed="rId3">
            <a:lum bright="70001" contrast="-70000"/>
          </a:blip>
          <a:stretch>
            <a:fillRect/>
          </a:stretch>
        </p:blipFill>
        <p:spPr>
          <a:xfrm>
            <a:off x="0" y="-26987"/>
            <a:ext cx="5651500" cy="259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Picture 106" descr="space2"/>
          <p:cNvPicPr/>
          <p:nvPr/>
        </p:nvPicPr>
        <p:blipFill>
          <a:blip r:embed="rId4">
            <a:lum bright="100000"/>
          </a:blip>
          <a:stretch>
            <a:fillRect/>
          </a:stretch>
        </p:blipFill>
        <p:spPr>
          <a:xfrm>
            <a:off x="4535488" y="7938"/>
            <a:ext cx="4608512" cy="3421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Picture 120" descr="metal2"/>
          <p:cNvPicPr>
            <a:picLocks noChangeAspect="1"/>
          </p:cNvPicPr>
          <p:nvPr/>
        </p:nvPicPr>
        <p:blipFill>
          <a:blip r:embed="rId2">
            <a:lum contrast="35999"/>
          </a:blip>
          <a:stretch>
            <a:fillRect/>
          </a:stretch>
        </p:blipFill>
        <p:spPr>
          <a:xfrm>
            <a:off x="7920038" y="2168525"/>
            <a:ext cx="73025" cy="468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Picture 116" descr="metal2"/>
          <p:cNvPicPr>
            <a:picLocks noChangeAspect="1"/>
          </p:cNvPicPr>
          <p:nvPr/>
        </p:nvPicPr>
        <p:blipFill>
          <a:blip r:embed="rId2">
            <a:lum contrast="35999"/>
          </a:blip>
          <a:stretch>
            <a:fillRect/>
          </a:stretch>
        </p:blipFill>
        <p:spPr>
          <a:xfrm>
            <a:off x="7019925" y="1700213"/>
            <a:ext cx="73025" cy="5157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Picture 99" descr="box_line_small"/>
          <p:cNvPicPr>
            <a:picLocks noChangeAspect="1"/>
          </p:cNvPicPr>
          <p:nvPr/>
        </p:nvPicPr>
        <p:blipFill>
          <a:blip r:embed="rId5">
            <a:lum contrast="66000"/>
          </a:blip>
          <a:stretch>
            <a:fillRect/>
          </a:stretch>
        </p:blipFill>
        <p:spPr>
          <a:xfrm>
            <a:off x="7488238" y="836613"/>
            <a:ext cx="71437" cy="6021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" name="Picture 119" descr="box_reflex"/>
          <p:cNvPicPr>
            <a:picLocks noChangeAspect="1"/>
          </p:cNvPicPr>
          <p:nvPr/>
        </p:nvPicPr>
        <p:blipFill>
          <a:blip r:embed="rId6">
            <a:lum contrast="41999"/>
          </a:blip>
          <a:stretch>
            <a:fillRect/>
          </a:stretch>
        </p:blipFill>
        <p:spPr>
          <a:xfrm>
            <a:off x="7848600" y="2025650"/>
            <a:ext cx="209550" cy="21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Rectangle 121"/>
          <p:cNvSpPr>
            <a:spLocks noChangeArrowheads="1"/>
          </p:cNvSpPr>
          <p:nvPr/>
        </p:nvSpPr>
        <p:spPr bwMode="auto">
          <a:xfrm>
            <a:off x="0" y="5373688"/>
            <a:ext cx="9144000" cy="1484313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tint val="0"/>
                  <a:invGamma/>
                  <a:alpha val="0"/>
                </a:schemeClr>
              </a:gs>
              <a:gs pos="100000">
                <a:schemeClr val="tx2"/>
              </a:gs>
            </a:gsLst>
            <a:lin ang="540000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60" name="Picture 129" descr="box_reflex"/>
          <p:cNvPicPr>
            <a:picLocks noChangeAspect="1"/>
          </p:cNvPicPr>
          <p:nvPr/>
        </p:nvPicPr>
        <p:blipFill>
          <a:blip r:embed="rId7">
            <a:lum contrast="35999"/>
          </a:blip>
          <a:stretch>
            <a:fillRect/>
          </a:stretch>
        </p:blipFill>
        <p:spPr>
          <a:xfrm>
            <a:off x="5762625" y="4837113"/>
            <a:ext cx="206375" cy="21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Picture 132" descr="box_reflex"/>
          <p:cNvPicPr>
            <a:picLocks noChangeAspect="1"/>
          </p:cNvPicPr>
          <p:nvPr/>
        </p:nvPicPr>
        <p:blipFill>
          <a:blip r:embed="rId8">
            <a:lum contrast="35999"/>
          </a:blip>
          <a:stretch>
            <a:fillRect/>
          </a:stretch>
        </p:blipFill>
        <p:spPr>
          <a:xfrm>
            <a:off x="6913563" y="1558925"/>
            <a:ext cx="276225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2" name="Picture 137" descr="box_reflex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8963" y="2781300"/>
            <a:ext cx="209550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3" name="Picture 138" descr="box_reflex"/>
          <p:cNvPicPr>
            <a:picLocks noChangeAspect="1"/>
          </p:cNvPicPr>
          <p:nvPr/>
        </p:nvPicPr>
        <p:blipFill>
          <a:blip r:embed="rId6">
            <a:lum contrast="41999"/>
          </a:blip>
          <a:stretch>
            <a:fillRect/>
          </a:stretch>
        </p:blipFill>
        <p:spPr>
          <a:xfrm>
            <a:off x="6443663" y="3824288"/>
            <a:ext cx="209550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4" name="Picture 139" descr="box_reflex"/>
          <p:cNvPicPr>
            <a:picLocks noChangeAspect="1"/>
          </p:cNvPicPr>
          <p:nvPr/>
        </p:nvPicPr>
        <p:blipFill>
          <a:blip r:embed="rId9">
            <a:lum contrast="41999"/>
          </a:blip>
          <a:stretch>
            <a:fillRect/>
          </a:stretch>
        </p:blipFill>
        <p:spPr>
          <a:xfrm>
            <a:off x="7380288" y="692150"/>
            <a:ext cx="282575" cy="28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503238" y="1887538"/>
            <a:ext cx="6337300" cy="1143000"/>
          </a:xfrm>
        </p:spPr>
        <p:txBody>
          <a:bodyPr/>
          <a:lstStyle>
            <a:lvl1pPr>
              <a:defRPr sz="36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/>
            <a:r>
              <a:rPr lang="en-US" altLang="ko-KR" strike="noStrike" noProof="1"/>
              <a:t>Click to edit Master title style</a:t>
            </a:r>
          </a:p>
        </p:txBody>
      </p:sp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31913" y="3068638"/>
            <a:ext cx="4572000" cy="533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 b="0"/>
            </a:lvl1pPr>
          </a:lstStyle>
          <a:p>
            <a:pPr fontAlgn="base"/>
            <a:r>
              <a:rPr lang="en-US" altLang="ko-KR" strike="noStrike" noProof="1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2775" y="1608138"/>
            <a:ext cx="4081463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46638" y="1608138"/>
            <a:ext cx="4081462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0063" y="0"/>
            <a:ext cx="2078037" cy="61293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2775" y="0"/>
            <a:ext cx="6084888" cy="61293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763" y="0"/>
            <a:ext cx="7200900" cy="69215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2775" y="1608138"/>
            <a:ext cx="4081463" cy="4521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846638" y="1608138"/>
            <a:ext cx="4081462" cy="2184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846638" y="3944938"/>
            <a:ext cx="4081462" cy="2184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2775" y="1608138"/>
            <a:ext cx="4081463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46638" y="1608138"/>
            <a:ext cx="4081462" cy="452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2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100000">
              <a:schemeClr val="accent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8" descr="Untitled-25"/>
          <p:cNvPicPr>
            <a:picLocks noChangeAspect="1"/>
          </p:cNvPicPr>
          <p:nvPr/>
        </p:nvPicPr>
        <p:blipFill>
          <a:blip r:embed="rId14">
            <a:lum contrast="24000"/>
          </a:blip>
          <a:stretch>
            <a:fillRect/>
          </a:stretch>
        </p:blipFill>
        <p:spPr>
          <a:xfrm>
            <a:off x="6372225" y="6381750"/>
            <a:ext cx="2771775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112" descr="box_reflex_transparent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723313" y="6453188"/>
            <a:ext cx="277812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93" descr="space2"/>
          <p:cNvPicPr/>
          <p:nvPr/>
        </p:nvPicPr>
        <p:blipFill>
          <a:blip r:embed="rId16">
            <a:lum bright="100000" contrast="100000"/>
          </a:blip>
          <a:stretch>
            <a:fillRect/>
          </a:stretch>
        </p:blipFill>
        <p:spPr>
          <a:xfrm>
            <a:off x="539750" y="-26987"/>
            <a:ext cx="5111750" cy="3132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10" name="Rectangle 22"/>
          <p:cNvSpPr>
            <a:spLocks noGrp="1" noChangeArrowheads="1"/>
          </p:cNvSpPr>
          <p:nvPr>
            <p:ph type="body" idx="1"/>
          </p:nvPr>
        </p:nvSpPr>
        <p:spPr bwMode="gray">
          <a:xfrm>
            <a:off x="612775" y="1608138"/>
            <a:ext cx="8315325" cy="4521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fontAlgn="base"/>
            <a:r>
              <a:rPr lang="en-US" altLang="ko-KR" strike="noStrike" noProof="1" smtClean="0"/>
              <a:t>Click to edit Master text styles</a:t>
            </a:r>
          </a:p>
          <a:p>
            <a:pPr lvl="1" fontAlgn="base"/>
            <a:r>
              <a:rPr lang="en-US" altLang="ko-KR" strike="noStrike" noProof="1" smtClean="0"/>
              <a:t>Second level</a:t>
            </a:r>
          </a:p>
          <a:p>
            <a:pPr lvl="2" fontAlgn="base"/>
            <a:r>
              <a:rPr lang="en-US" altLang="ko-KR" strike="noStrike" noProof="1" smtClean="0"/>
              <a:t>Third level</a:t>
            </a:r>
          </a:p>
          <a:p>
            <a:pPr lvl="3" fontAlgn="base"/>
            <a:r>
              <a:rPr lang="en-US" altLang="ko-KR" strike="noStrike" noProof="1" smtClean="0"/>
              <a:t>Fourth level</a:t>
            </a:r>
          </a:p>
          <a:p>
            <a:pPr lvl="4" fontAlgn="base"/>
            <a:r>
              <a:rPr lang="en-US" altLang="ko-KR" strike="noStrike" noProof="1" smtClean="0"/>
              <a:t>Fifth level</a:t>
            </a:r>
          </a:p>
        </p:txBody>
      </p:sp>
      <p:sp>
        <p:nvSpPr>
          <p:cNvPr id="1030" name="Rectangle 21"/>
          <p:cNvSpPr>
            <a:spLocks noGrp="1"/>
          </p:cNvSpPr>
          <p:nvPr>
            <p:ph type="title"/>
          </p:nvPr>
        </p:nvSpPr>
        <p:spPr>
          <a:xfrm>
            <a:off x="1655763" y="0"/>
            <a:ext cx="7200900" cy="692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ko-KR" dirty="0"/>
              <a:t>Click to edit Master title style</a:t>
            </a:r>
          </a:p>
        </p:txBody>
      </p:sp>
      <p:pic>
        <p:nvPicPr>
          <p:cNvPr id="1031" name="Picture 71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752600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Picture 72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281238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Picture 73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11463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Picture 74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340100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5" name="Picture 75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70325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6" name="Picture 76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398963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7" name="Picture 77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929188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8" name="Picture 78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457825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9" name="Picture 79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988050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0" name="Picture 80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16688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1" name="Picture 81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046913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2" name="Picture 82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575550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3" name="Picture 83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105775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4" name="Picture 84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636000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5" name="Picture 88" descr="space2"/>
          <p:cNvPicPr/>
          <p:nvPr/>
        </p:nvPicPr>
        <p:blipFill>
          <a:blip r:embed="rId18">
            <a:lum bright="100000"/>
          </a:blip>
          <a:stretch>
            <a:fillRect/>
          </a:stretch>
        </p:blipFill>
        <p:spPr>
          <a:xfrm>
            <a:off x="4535488" y="7938"/>
            <a:ext cx="4608512" cy="342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74" name="Rectangle 86"/>
          <p:cNvSpPr>
            <a:spLocks noChangeArrowheads="1"/>
          </p:cNvSpPr>
          <p:nvPr/>
        </p:nvSpPr>
        <p:spPr bwMode="gray">
          <a:xfrm>
            <a:off x="6408738" y="6500813"/>
            <a:ext cx="2735263" cy="204788"/>
          </a:xfrm>
          <a:prstGeom prst="rect">
            <a:avLst/>
          </a:prstGeom>
          <a:noFill/>
          <a:ln w="25400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Gulim" pitchFamily="34" charset="-127"/>
                <a:cs typeface="+mn-cs"/>
              </a:rPr>
              <a:t>Your company slogan</a:t>
            </a:r>
          </a:p>
        </p:txBody>
      </p:sp>
      <p:pic>
        <p:nvPicPr>
          <p:cNvPr id="1047" name="Picture 111" descr="box_reflex_transparent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46063" y="69850"/>
            <a:ext cx="1089025" cy="11271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Blip>
          <a:blip r:embed="rId20"/>
        </a:buBlip>
        <a:defRPr sz="20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Char char="§"/>
        <a:defRPr sz="20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j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Char char="§"/>
        <a:defRPr sz="20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j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Char char="ü"/>
        <a:defRPr sz="20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j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Char char="ü"/>
        <a:defRPr sz="20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j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Char char="ü"/>
        <a:defRPr sz="20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j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Char char="ü"/>
        <a:defRPr sz="20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j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Char char="ü"/>
        <a:defRPr sz="20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j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Char char="ü"/>
        <a:defRPr sz="20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j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100000">
              <a:schemeClr val="accent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8" descr="Untitled-25"/>
          <p:cNvPicPr>
            <a:picLocks noChangeAspect="1"/>
          </p:cNvPicPr>
          <p:nvPr/>
        </p:nvPicPr>
        <p:blipFill>
          <a:blip r:embed="rId14">
            <a:lum contrast="24000"/>
          </a:blip>
          <a:stretch>
            <a:fillRect/>
          </a:stretch>
        </p:blipFill>
        <p:spPr>
          <a:xfrm>
            <a:off x="6372225" y="6381750"/>
            <a:ext cx="2771775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112" descr="box_reflex_transparent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723313" y="6453188"/>
            <a:ext cx="277812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93" descr="space2"/>
          <p:cNvPicPr/>
          <p:nvPr/>
        </p:nvPicPr>
        <p:blipFill>
          <a:blip r:embed="rId16">
            <a:lum bright="100000" contrast="100000"/>
          </a:blip>
          <a:stretch>
            <a:fillRect/>
          </a:stretch>
        </p:blipFill>
        <p:spPr>
          <a:xfrm>
            <a:off x="539750" y="-26987"/>
            <a:ext cx="5111750" cy="3132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10" name="Rectangle 22"/>
          <p:cNvSpPr>
            <a:spLocks noGrp="1" noChangeArrowheads="1"/>
          </p:cNvSpPr>
          <p:nvPr>
            <p:ph type="body" idx="1"/>
          </p:nvPr>
        </p:nvSpPr>
        <p:spPr bwMode="gray">
          <a:xfrm>
            <a:off x="612775" y="1608138"/>
            <a:ext cx="8315325" cy="4521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fontAlgn="base"/>
            <a:r>
              <a:rPr lang="en-US" altLang="ko-KR" strike="noStrike" noProof="1" smtClean="0"/>
              <a:t>Click to edit Master text styles</a:t>
            </a:r>
          </a:p>
          <a:p>
            <a:pPr lvl="1" fontAlgn="base"/>
            <a:r>
              <a:rPr lang="en-US" altLang="ko-KR" strike="noStrike" noProof="1" smtClean="0"/>
              <a:t>Second level</a:t>
            </a:r>
          </a:p>
          <a:p>
            <a:pPr lvl="2" fontAlgn="base"/>
            <a:r>
              <a:rPr lang="en-US" altLang="ko-KR" strike="noStrike" noProof="1" smtClean="0"/>
              <a:t>Third level</a:t>
            </a:r>
          </a:p>
          <a:p>
            <a:pPr lvl="3" fontAlgn="base"/>
            <a:r>
              <a:rPr lang="en-US" altLang="ko-KR" strike="noStrike" noProof="1" smtClean="0"/>
              <a:t>Fourth level</a:t>
            </a:r>
          </a:p>
          <a:p>
            <a:pPr lvl="4" fontAlgn="base"/>
            <a:r>
              <a:rPr lang="en-US" altLang="ko-KR" strike="noStrike" noProof="1" smtClean="0"/>
              <a:t>Fifth level</a:t>
            </a:r>
          </a:p>
        </p:txBody>
      </p:sp>
      <p:sp>
        <p:nvSpPr>
          <p:cNvPr id="1030" name="Rectangle 21"/>
          <p:cNvSpPr>
            <a:spLocks noGrp="1"/>
          </p:cNvSpPr>
          <p:nvPr>
            <p:ph type="title"/>
          </p:nvPr>
        </p:nvSpPr>
        <p:spPr>
          <a:xfrm>
            <a:off x="1655763" y="0"/>
            <a:ext cx="7200900" cy="692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ko-KR" dirty="0"/>
              <a:t>Click to edit Master title style</a:t>
            </a:r>
          </a:p>
        </p:txBody>
      </p:sp>
      <p:pic>
        <p:nvPicPr>
          <p:cNvPr id="1031" name="Picture 71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752600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Picture 72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281238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Picture 73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11463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Picture 74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340100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5" name="Picture 75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70325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6" name="Picture 76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398963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7" name="Picture 77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929188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8" name="Picture 78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457825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9" name="Picture 79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988050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0" name="Picture 80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16688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1" name="Picture 81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046913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2" name="Picture 82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575550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3" name="Picture 83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105775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4" name="Picture 84" descr="box_reflex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636000" y="800100"/>
            <a:ext cx="111125" cy="11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5" name="Picture 88" descr="space2"/>
          <p:cNvPicPr/>
          <p:nvPr/>
        </p:nvPicPr>
        <p:blipFill>
          <a:blip r:embed="rId18">
            <a:lum bright="100000"/>
          </a:blip>
          <a:stretch>
            <a:fillRect/>
          </a:stretch>
        </p:blipFill>
        <p:spPr>
          <a:xfrm>
            <a:off x="4535488" y="7938"/>
            <a:ext cx="4608512" cy="342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74" name="Rectangle 86"/>
          <p:cNvSpPr>
            <a:spLocks noChangeArrowheads="1"/>
          </p:cNvSpPr>
          <p:nvPr/>
        </p:nvSpPr>
        <p:spPr bwMode="gray">
          <a:xfrm>
            <a:off x="6408738" y="6500813"/>
            <a:ext cx="2735263" cy="204788"/>
          </a:xfrm>
          <a:prstGeom prst="rect">
            <a:avLst/>
          </a:prstGeom>
          <a:noFill/>
          <a:ln w="25400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Gulim" pitchFamily="34" charset="-127"/>
                <a:cs typeface="+mn-cs"/>
              </a:rPr>
              <a:t>Your company slogan</a:t>
            </a:r>
          </a:p>
        </p:txBody>
      </p:sp>
      <p:pic>
        <p:nvPicPr>
          <p:cNvPr id="1047" name="Picture 111" descr="box_reflex_transparent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46063" y="69850"/>
            <a:ext cx="1089025" cy="11271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Blip>
          <a:blip r:embed="rId20"/>
        </a:buBlip>
        <a:defRPr sz="20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Char char="§"/>
        <a:defRPr sz="20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j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Char char="§"/>
        <a:defRPr sz="20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j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Char char="ü"/>
        <a:defRPr sz="20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j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Char char="ü"/>
        <a:defRPr sz="20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j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Char char="ü"/>
        <a:defRPr sz="20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j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Char char="ü"/>
        <a:defRPr sz="20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j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Char char="ü"/>
        <a:defRPr sz="20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j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Wingdings" panose="05000000000000000000" pitchFamily="2" charset="2"/>
        <a:buChar char="ü"/>
        <a:defRPr sz="20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j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tags" Target="../tags/tag21.xml"/><Relationship Id="rId3" Type="http://schemas.openxmlformats.org/officeDocument/2006/relationships/tags" Target="../tags/tag6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tags" Target="../tags/tag20.xml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20" Type="http://schemas.openxmlformats.org/officeDocument/2006/relationships/tags" Target="../tags/tag23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10" Type="http://schemas.openxmlformats.org/officeDocument/2006/relationships/tags" Target="../tags/tag13.xml"/><Relationship Id="rId19" Type="http://schemas.openxmlformats.org/officeDocument/2006/relationships/tags" Target="../tags/tag22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Relationship Id="rId22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2"/>
          <p:cNvSpPr>
            <a:spLocks noGrp="1"/>
          </p:cNvSpPr>
          <p:nvPr>
            <p:ph type="subTitle" sz="quarter" idx="1"/>
          </p:nvPr>
        </p:nvSpPr>
        <p:spPr>
          <a:xfrm>
            <a:off x="971550" y="5084763"/>
            <a:ext cx="4572000" cy="533400"/>
          </a:xfrm>
        </p:spPr>
        <p:txBody>
          <a:bodyPr vert="horz" wrap="square" lIns="91440" tIns="45720" rIns="91440" bIns="45720" anchor="t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</a:pPr>
            <a:r>
              <a:rPr kumimoji="0" lang="zh-CN" altLang="en-US" sz="2800" b="0" i="0" u="none" strike="noStrike" kern="0" cap="none" spc="0" normalizeH="0" baseline="0" noProof="1">
                <a:solidFill>
                  <a:schemeClr val="tx2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华北电力大学法政系</a:t>
            </a:r>
            <a:endParaRPr kumimoji="0" lang="en-US" altLang="ko-KR" sz="2800" b="0" i="0" u="none" strike="noStrike" kern="0" cap="none" spc="0" normalizeH="0" baseline="0" noProof="1">
              <a:solidFill>
                <a:schemeClr val="tx2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</a:pPr>
            <a:endParaRPr kumimoji="0" lang="ko-KR" altLang="en-US" sz="1800" b="0" i="0" u="none" strike="noStrike" kern="0" cap="none" spc="0" normalizeH="0" baseline="0" noProof="1">
              <a:solidFill>
                <a:schemeClr val="bg1"/>
              </a:solidFill>
              <a:effectLst/>
              <a:latin typeface="华文中宋" panose="02010600040101010101" pitchFamily="2" charset="-122"/>
              <a:ea typeface="Gulim" pitchFamily="34" charset="-127"/>
              <a:cs typeface="+mn-cs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 sz="quarter"/>
          </p:nvPr>
        </p:nvSpPr>
        <p:spPr>
          <a:xfrm>
            <a:off x="224155" y="1694180"/>
            <a:ext cx="7275195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rPr>
              <a:t>西方行政思想史</a:t>
            </a:r>
          </a:p>
        </p:txBody>
      </p:sp>
      <p:sp>
        <p:nvSpPr>
          <p:cNvPr id="3075" name="矩形 5"/>
          <p:cNvSpPr/>
          <p:nvPr/>
        </p:nvSpPr>
        <p:spPr>
          <a:xfrm>
            <a:off x="215900" y="1160463"/>
            <a:ext cx="6642100" cy="3698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b="1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076" name="矩形 6"/>
          <p:cNvSpPr/>
          <p:nvPr/>
        </p:nvSpPr>
        <p:spPr>
          <a:xfrm>
            <a:off x="368300" y="1312863"/>
            <a:ext cx="6642100" cy="3698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b="1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1655763" y="333375"/>
            <a:ext cx="7200900" cy="871538"/>
          </a:xfrm>
        </p:spPr>
        <p:txBody>
          <a:bodyPr wrap="square" lIns="91440" tIns="45720" rIns="91440" bIns="45720" anchor="ctr" anchorCtr="0"/>
          <a:lstStyle/>
          <a:p>
            <a:pPr eaLnBrk="1" hangingPunct="1"/>
            <a:r>
              <a:rPr lang="zh-CN" altLang="en-US" dirty="0">
                <a:solidFill>
                  <a:schemeClr val="bg1"/>
                </a:solidFill>
                <a:ea typeface="宋体" panose="02010600030101010101" pitchFamily="2" charset="-122"/>
              </a:rPr>
              <a:t>四、西方行政学史的极简版</a:t>
            </a:r>
            <a:r>
              <a:rPr lang="en-US" altLang="zh-CN" dirty="0">
                <a:solidFill>
                  <a:schemeClr val="bg1"/>
                </a:solidFill>
                <a:ea typeface="宋体" panose="02010600030101010101" pitchFamily="2" charset="-122"/>
              </a:rPr>
              <a:t/>
            </a:r>
            <a:br>
              <a:rPr lang="en-US" altLang="zh-CN" dirty="0">
                <a:solidFill>
                  <a:schemeClr val="bg1"/>
                </a:solidFill>
                <a:ea typeface="宋体" panose="02010600030101010101" pitchFamily="2" charset="-122"/>
              </a:rPr>
            </a:br>
            <a:endParaRPr lang="zh-CN" altLang="zh-CN" dirty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-274955" y="871220"/>
            <a:ext cx="9467850" cy="554291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Blip>
                <a:blip r:embed="rId2"/>
              </a:buBlip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第一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阶段：传统公共行政学（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19C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末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~20C70s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）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zh-CN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179388" y="1160463"/>
            <a:ext cx="8785225" cy="5040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2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588" y="6413500"/>
            <a:ext cx="1943100" cy="38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5" descr="C:\Users\caoliyuan\Desktop\20110304110401557_87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8" y="2239963"/>
            <a:ext cx="2700337" cy="4367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7663" y="2239963"/>
            <a:ext cx="3089275" cy="4367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3463" y="2155825"/>
            <a:ext cx="3022600" cy="4451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450" y="0"/>
            <a:ext cx="8135938" cy="692150"/>
          </a:xfrm>
        </p:spPr>
        <p:txBody>
          <a:bodyPr wrap="square" lIns="91440" tIns="45720" rIns="91440" bIns="45720" anchor="ctr" anchorCtr="0"/>
          <a:lstStyle/>
          <a:p>
            <a:r>
              <a:rPr lang="zh-CN" altLang="en-US" dirty="0"/>
              <a:t>第二阶段：公共管理学（</a:t>
            </a:r>
            <a:r>
              <a:rPr lang="en-US" altLang="zh-CN" sz="2800" dirty="0"/>
              <a:t>20C80S~20C</a:t>
            </a:r>
            <a:r>
              <a:rPr lang="zh-CN" altLang="en-US" sz="2800" dirty="0"/>
              <a:t>末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Blip>
                <a:blip r:embed="rId2"/>
              </a:buBlip>
              <a:defRPr/>
            </a:pP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555" name="Picture 3" descr="C:\Users\caoliyuan\Desktop\923603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8587" y="908050"/>
            <a:ext cx="4392612" cy="5908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8325" y="908050"/>
            <a:ext cx="3743325" cy="594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Picture 4" descr="C:\Users\caoliyuan\Desktop\59874aQpdq_b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5488" y="872490"/>
            <a:ext cx="4716462" cy="5956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 anchorCtr="0"/>
          <a:lstStyle/>
          <a:p>
            <a:r>
              <a:rPr lang="zh-CN" altLang="en-US" dirty="0"/>
              <a:t>第三阶段：后新公共管理（</a:t>
            </a:r>
            <a:r>
              <a:rPr lang="en-US" altLang="zh-CN" dirty="0"/>
              <a:t>21C</a:t>
            </a:r>
            <a:r>
              <a:rPr lang="zh-CN" altLang="en-US" dirty="0"/>
              <a:t>至今）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Tx/>
              <a:buFont typeface="Wingdings" panose="05000000000000000000" pitchFamily="2" charset="2"/>
              <a:buBlip>
                <a:blip r:embed="rId3"/>
              </a:buBlip>
              <a:defRPr/>
            </a:pP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578" name="Picture 2" descr="C:\Users\caoliyuan\Desktop\01200000024156134391630478961_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900" y="944563"/>
            <a:ext cx="4197350" cy="5724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535488" y="960438"/>
            <a:ext cx="4357687" cy="5788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1007745" y="116205"/>
            <a:ext cx="6817995" cy="4116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71550" y="-44450"/>
            <a:ext cx="7019925" cy="748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571500" y="969645"/>
            <a:ext cx="5083175" cy="58889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48405" y="857250"/>
            <a:ext cx="5311140" cy="5101590"/>
          </a:xfrm>
        </p:spPr>
        <p:txBody>
          <a:bodyPr/>
          <a:lstStyle/>
          <a:p>
            <a:pPr algn="l" latinLnBrk="0">
              <a:lnSpc>
                <a:spcPct val="200000"/>
              </a:lnSpc>
            </a:pPr>
            <a:r>
              <a:rPr lang="zh-CN" altLang="en-US" sz="24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提出</a:t>
            </a:r>
            <a:r>
              <a:rPr lang="zh-CN" altLang="en-US" sz="2400">
                <a:latin typeface="华文中宋" panose="02010600040101010101" pitchFamily="2" charset="-122"/>
                <a:ea typeface="华文中宋" panose="02010600040101010101" pitchFamily="2" charset="-122"/>
              </a:rPr>
              <a:t>与创立时期</a:t>
            </a:r>
            <a:r>
              <a:rPr lang="zh-CN" altLang="en-US" sz="1600" b="0">
                <a:latin typeface="华文中宋" panose="02010600040101010101" pitchFamily="2" charset="-122"/>
                <a:ea typeface="华文中宋" panose="02010600040101010101" pitchFamily="2" charset="-122"/>
              </a:rPr>
              <a:t>威尔逊、古德诺、泰勒、法约尔</a:t>
            </a:r>
            <a:br>
              <a:rPr lang="zh-CN" altLang="en-US" sz="1600" b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24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正统</a:t>
            </a:r>
            <a:r>
              <a:rPr lang="zh-CN" altLang="en-US" sz="2400">
                <a:latin typeface="华文中宋" panose="02010600040101010101" pitchFamily="2" charset="-122"/>
                <a:ea typeface="华文中宋" panose="02010600040101010101" pitchFamily="2" charset="-122"/>
              </a:rPr>
              <a:t>时期</a:t>
            </a:r>
            <a:r>
              <a:rPr lang="zh-CN" altLang="en-US" sz="1600" b="0">
                <a:latin typeface="华文中宋" panose="02010600040101010101" pitchFamily="2" charset="-122"/>
                <a:ea typeface="华文中宋" panose="02010600040101010101" pitchFamily="2" charset="-122"/>
              </a:rPr>
              <a:t>韦伯、怀特、古利克、厄威克、福莱特</a:t>
            </a:r>
            <a:r>
              <a:rPr lang="zh-CN" altLang="en-US" sz="2400">
                <a:latin typeface="华文中宋" panose="02010600040101010101" pitchFamily="2" charset="-122"/>
                <a:ea typeface="华文中宋" panose="02010600040101010101" pitchFamily="2" charset="-122"/>
              </a:rPr>
              <a:t/>
            </a:r>
            <a:br>
              <a:rPr lang="zh-CN" altLang="en-US" sz="240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24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批评</a:t>
            </a:r>
            <a:r>
              <a:rPr lang="zh-CN" altLang="en-US" sz="2400">
                <a:latin typeface="华文中宋" panose="02010600040101010101" pitchFamily="2" charset="-122"/>
                <a:ea typeface="华文中宋" panose="02010600040101010101" pitchFamily="2" charset="-122"/>
              </a:rPr>
              <a:t>与转变时期</a:t>
            </a:r>
            <a:r>
              <a:rPr lang="zh-CN" altLang="en-US" sz="1600" b="0">
                <a:latin typeface="华文中宋" panose="02010600040101010101" pitchFamily="2" charset="-122"/>
                <a:ea typeface="华文中宋" panose="02010600040101010101" pitchFamily="2" charset="-122"/>
              </a:rPr>
              <a:t>巴纳德、西蒙、沃尔多、帕金森</a:t>
            </a:r>
            <a:br>
              <a:rPr lang="zh-CN" altLang="en-US" sz="1600" b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1600" b="0">
                <a:latin typeface="华文中宋" panose="02010600040101010101" pitchFamily="2" charset="-122"/>
                <a:ea typeface="华文中宋" panose="02010600040101010101" pitchFamily="2" charset="-122"/>
              </a:rPr>
              <a:t>           </a:t>
            </a:r>
            <a:r>
              <a:rPr lang="zh-CN" altLang="en-US" sz="1600" b="0">
                <a:latin typeface="华文中宋" panose="02010600040101010101" pitchFamily="2" charset="-122"/>
                <a:ea typeface="华文中宋" panose="02010600040101010101" pitchFamily="2" charset="-122"/>
              </a:rPr>
              <a:t>麦格雷戈、林德布洛姆</a:t>
            </a:r>
            <a:br>
              <a:rPr lang="zh-CN" altLang="en-US" sz="1600" b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24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应用</a:t>
            </a:r>
            <a:r>
              <a:rPr lang="zh-CN" altLang="en-US" sz="2400">
                <a:latin typeface="华文中宋" panose="02010600040101010101" pitchFamily="2" charset="-122"/>
                <a:ea typeface="华文中宋" panose="02010600040101010101" pitchFamily="2" charset="-122"/>
              </a:rPr>
              <a:t>与发展时期</a:t>
            </a:r>
            <a:r>
              <a:rPr lang="zh-CN" altLang="en-US" sz="1600" b="0">
                <a:latin typeface="华文中宋" panose="02010600040101010101" pitchFamily="2" charset="-122"/>
                <a:ea typeface="华文中宋" panose="02010600040101010101" pitchFamily="2" charset="-122"/>
              </a:rPr>
              <a:t>德罗尔、彼得、里格斯</a:t>
            </a:r>
            <a:br>
              <a:rPr lang="zh-CN" altLang="en-US" sz="1600" b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24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挑战</a:t>
            </a:r>
            <a:r>
              <a:rPr lang="zh-CN" altLang="en-US" sz="2400">
                <a:latin typeface="华文中宋" panose="02010600040101010101" pitchFamily="2" charset="-122"/>
                <a:ea typeface="华文中宋" panose="02010600040101010101" pitchFamily="2" charset="-122"/>
              </a:rPr>
              <a:t>与创新时期</a:t>
            </a:r>
            <a:r>
              <a:rPr lang="zh-CN" altLang="en-US" sz="1600" b="0">
                <a:latin typeface="华文中宋" panose="02010600040101010101" pitchFamily="2" charset="-122"/>
                <a:ea typeface="华文中宋" panose="02010600040101010101" pitchFamily="2" charset="-122"/>
              </a:rPr>
              <a:t>弗雷德里克森、费德勒、德鲁克</a:t>
            </a:r>
            <a:br>
              <a:rPr lang="zh-CN" altLang="en-US" sz="1600" b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24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总结</a:t>
            </a:r>
            <a:r>
              <a:rPr lang="zh-CN" altLang="en-US" sz="2400">
                <a:latin typeface="华文中宋" panose="02010600040101010101" pitchFamily="2" charset="-122"/>
                <a:ea typeface="华文中宋" panose="02010600040101010101" pitchFamily="2" charset="-122"/>
              </a:rPr>
              <a:t>与探索时期</a:t>
            </a:r>
            <a:r>
              <a:rPr lang="zh-CN" altLang="en-US" sz="1600" b="0">
                <a:latin typeface="华文中宋" panose="02010600040101010101" pitchFamily="2" charset="-122"/>
                <a:ea typeface="华文中宋" panose="02010600040101010101" pitchFamily="2" charset="-122"/>
              </a:rPr>
              <a:t>布坎南、奥斯本、登哈特、罗森布洛姆</a:t>
            </a:r>
          </a:p>
        </p:txBody>
      </p:sp>
      <p:pic>
        <p:nvPicPr>
          <p:cNvPr id="4112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588" y="6413500"/>
            <a:ext cx="1943100" cy="38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标题 1"/>
          <p:cNvSpPr>
            <a:spLocks noGrp="1"/>
          </p:cNvSpPr>
          <p:nvPr/>
        </p:nvSpPr>
        <p:spPr>
          <a:xfrm>
            <a:off x="1584008" y="153035"/>
            <a:ext cx="7200900" cy="6921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  <a:ea typeface="HY견고딕" pitchFamily="18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  <a:ea typeface="HY견고딕" pitchFamily="18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  <a:ea typeface="HY견고딕" pitchFamily="18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  <a:ea typeface="HY견고딕" pitchFamily="18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  <a:ea typeface="HY견고딕" pitchFamily="18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  <a:ea typeface="HY견고딕" pitchFamily="18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  <a:ea typeface="HY견고딕" pitchFamily="18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  <a:ea typeface="HY견고딕" pitchFamily="18" charset="-127"/>
              </a:defRPr>
            </a:lvl9pPr>
          </a:lstStyle>
          <a:p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一、西方行政学的历史概览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50825" y="0"/>
            <a:ext cx="4097655" cy="6858635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/>
        </p:nvSpPr>
        <p:spPr>
          <a:xfrm>
            <a:off x="2997200" y="229235"/>
            <a:ext cx="6147435" cy="5729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latinLnBrk="0">
              <a:lnSpc>
                <a:spcPct val="200000"/>
              </a:lnSpc>
            </a:pPr>
            <a:r>
              <a:rPr lang="zh-CN" altLang="en-US" sz="2000" b="0">
                <a:latin typeface="华文中宋" panose="02010600040101010101" pitchFamily="2" charset="-122"/>
                <a:ea typeface="华文中宋" panose="02010600040101010101" pitchFamily="2" charset="-122"/>
              </a:rPr>
              <a:t>第一编  </a:t>
            </a:r>
            <a:r>
              <a:rPr lang="zh-CN" altLang="en-US" sz="20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理论基础  公共行政的工具理性与价值理性</a:t>
            </a:r>
            <a:endParaRPr lang="zh-CN" altLang="en-US" sz="2000" b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zh-CN" altLang="en-US" sz="2000" b="0">
                <a:latin typeface="华文中宋" panose="02010600040101010101" pitchFamily="2" charset="-122"/>
                <a:ea typeface="华文中宋" panose="02010600040101010101" pitchFamily="2" charset="-122"/>
              </a:rPr>
              <a:t>第二编  </a:t>
            </a:r>
            <a:r>
              <a:rPr lang="zh-CN" altLang="en-US" sz="20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工具理性取向的西方公共行政学理论的发展</a:t>
            </a:r>
          </a:p>
          <a:p>
            <a:pPr algn="l" latinLnBrk="0">
              <a:lnSpc>
                <a:spcPct val="200000"/>
              </a:lnSpc>
            </a:pPr>
            <a:r>
              <a:rPr lang="en-US" altLang="zh-CN" sz="1400" b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</a:t>
            </a:r>
            <a:r>
              <a:rPr lang="zh-CN" altLang="en-US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传统公共行政学理论：工具理性的兴起</a:t>
            </a:r>
          </a:p>
          <a:p>
            <a:pPr algn="l" latinLnBrk="0">
              <a:lnSpc>
                <a:spcPct val="200000"/>
              </a:lnSpc>
            </a:pPr>
            <a:r>
              <a:rPr lang="zh-CN" altLang="en-US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</a:t>
            </a:r>
            <a:r>
              <a:rPr lang="zh-CN" altLang="en-US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民营化理论：工具理性的传承</a:t>
            </a:r>
          </a:p>
          <a:p>
            <a:pPr algn="l" latinLnBrk="0">
              <a:lnSpc>
                <a:spcPct val="200000"/>
              </a:lnSpc>
            </a:pPr>
            <a:r>
              <a:rPr lang="zh-CN" altLang="en-US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</a:t>
            </a:r>
            <a:r>
              <a:rPr lang="zh-CN" altLang="en-US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新公共管理：工具理性的高涨</a:t>
            </a:r>
          </a:p>
          <a:p>
            <a:pPr algn="l" latinLnBrk="0">
              <a:lnSpc>
                <a:spcPct val="200000"/>
              </a:lnSpc>
            </a:pPr>
            <a:r>
              <a:rPr lang="zh-CN" altLang="en-US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</a:t>
            </a:r>
            <a:r>
              <a:rPr lang="zh-CN" altLang="en-US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整体性治理理论：价值理性和工具理性的整合</a:t>
            </a:r>
          </a:p>
          <a:p>
            <a:pPr algn="l" latinLnBrk="0">
              <a:lnSpc>
                <a:spcPct val="200000"/>
              </a:lnSpc>
            </a:pPr>
            <a:r>
              <a:rPr lang="zh-CN" altLang="en-US" sz="2000" b="0">
                <a:latin typeface="华文中宋" panose="02010600040101010101" pitchFamily="2" charset="-122"/>
                <a:ea typeface="华文中宋" panose="02010600040101010101" pitchFamily="2" charset="-122"/>
              </a:rPr>
              <a:t>第三编  </a:t>
            </a:r>
            <a:r>
              <a:rPr lang="zh-CN" altLang="en-US" sz="20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价值理性取向的西方公共行政学理论的变迁</a:t>
            </a:r>
            <a:endParaRPr lang="zh-CN" altLang="en-US" sz="2000" b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1400" b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</a:t>
            </a:r>
            <a:r>
              <a:rPr lang="zh-CN" altLang="en-US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新公共行政理论：价值理性的觉醒</a:t>
            </a:r>
          </a:p>
          <a:p>
            <a:pPr algn="l" latinLnBrk="0">
              <a:lnSpc>
                <a:spcPct val="200000"/>
              </a:lnSpc>
            </a:pPr>
            <a:r>
              <a:rPr lang="en-US" altLang="zh-CN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</a:t>
            </a:r>
            <a:r>
              <a:rPr lang="zh-CN" altLang="en-US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民主行政理论：价值理性的传承</a:t>
            </a:r>
          </a:p>
          <a:p>
            <a:pPr algn="l" latinLnBrk="0">
              <a:lnSpc>
                <a:spcPct val="200000"/>
              </a:lnSpc>
            </a:pPr>
            <a:r>
              <a:rPr lang="zh-CN" altLang="en-US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</a:t>
            </a:r>
            <a:r>
              <a:rPr lang="zh-CN" altLang="en-US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新公共服务理论：价值理性的高涨</a:t>
            </a:r>
          </a:p>
          <a:p>
            <a:pPr algn="l" latinLnBrk="0">
              <a:lnSpc>
                <a:spcPct val="200000"/>
              </a:lnSpc>
            </a:pPr>
            <a:r>
              <a:rPr lang="zh-CN" altLang="en-US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</a:t>
            </a:r>
            <a:r>
              <a:rPr lang="zh-CN" altLang="en-US" sz="16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公共价值管理理论：价值理性与工具理性的融合</a:t>
            </a:r>
          </a:p>
        </p:txBody>
      </p:sp>
      <p:pic>
        <p:nvPicPr>
          <p:cNvPr id="4112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588" y="6413500"/>
            <a:ext cx="1943100" cy="38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06095" y="0"/>
            <a:ext cx="4564380" cy="68586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59860" y="358775"/>
            <a:ext cx="5213985" cy="6054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latinLnBrk="0" hangingPunct="1">
              <a:lnSpc>
                <a:spcPts val="3100"/>
              </a:lnSpc>
              <a:buClrTx/>
              <a:buSzTx/>
              <a:buNone/>
            </a:pPr>
            <a:r>
              <a:rPr lang="zh-CN" altLang="en-US" sz="2000" b="1">
                <a:solidFill>
                  <a:schemeClr val="bg1"/>
                </a:solidFill>
              </a:rPr>
              <a:t>第一章　学术争论的问题根基：基于现代性的历史考察</a:t>
            </a:r>
          </a:p>
          <a:p>
            <a:pPr algn="ctr" eaLnBrk="1" latinLnBrk="0" hangingPunct="1">
              <a:lnSpc>
                <a:spcPts val="3100"/>
              </a:lnSpc>
              <a:buClrTx/>
              <a:buSzTx/>
              <a:buNone/>
            </a:pPr>
            <a:r>
              <a:rPr lang="zh-CN" altLang="en-US" sz="2000" b="1">
                <a:solidFill>
                  <a:schemeClr val="bg1"/>
                </a:solidFill>
              </a:rPr>
              <a:t>第二章　学术争论的舞台：行政国家的兴起与扩张</a:t>
            </a:r>
          </a:p>
          <a:p>
            <a:pPr algn="ctr" eaLnBrk="1" latinLnBrk="0" hangingPunct="1">
              <a:lnSpc>
                <a:spcPts val="3100"/>
              </a:lnSpc>
              <a:buClrTx/>
              <a:buSzTx/>
              <a:buNone/>
            </a:pPr>
            <a:r>
              <a:rPr lang="zh-CN" altLang="en-US" sz="2000" b="1">
                <a:solidFill>
                  <a:schemeClr val="bg1"/>
                </a:solidFill>
              </a:rPr>
              <a:t>第三章　西蒙路径：作为行政科学的公共行政学</a:t>
            </a:r>
          </a:p>
          <a:p>
            <a:pPr algn="ctr" eaLnBrk="1" latinLnBrk="0" hangingPunct="1">
              <a:lnSpc>
                <a:spcPts val="3100"/>
              </a:lnSpc>
              <a:buClrTx/>
              <a:buSzTx/>
              <a:buNone/>
            </a:pPr>
            <a:r>
              <a:rPr lang="zh-CN" altLang="en-US" sz="2000" b="1">
                <a:solidFill>
                  <a:schemeClr val="bg1"/>
                </a:solidFill>
              </a:rPr>
              <a:t>第四章　沃尔多路径：作为政治哲学的公共行政学</a:t>
            </a:r>
          </a:p>
          <a:p>
            <a:pPr algn="ctr" eaLnBrk="1" latinLnBrk="0" hangingPunct="1">
              <a:lnSpc>
                <a:spcPts val="3100"/>
              </a:lnSpc>
              <a:buNone/>
            </a:pPr>
            <a:r>
              <a:rPr lang="zh-CN" altLang="en-US" sz="2000" b="1">
                <a:solidFill>
                  <a:schemeClr val="bg1"/>
                </a:solidFill>
              </a:rPr>
              <a:t>第五章　西蒙-沃尔多争论：两种研究路径的交锋</a:t>
            </a:r>
          </a:p>
          <a:p>
            <a:pPr algn="ctr" eaLnBrk="1" latinLnBrk="0" hangingPunct="1">
              <a:lnSpc>
                <a:spcPts val="3100"/>
              </a:lnSpc>
              <a:buNone/>
            </a:pPr>
            <a:r>
              <a:rPr lang="zh-CN" altLang="en-US" sz="2000" b="1">
                <a:solidFill>
                  <a:schemeClr val="bg1"/>
                </a:solidFill>
              </a:rPr>
              <a:t>第六章　公共行政学多元研究路径的竞逐与共生</a:t>
            </a:r>
          </a:p>
          <a:p>
            <a:pPr algn="ctr" eaLnBrk="1" latinLnBrk="0" hangingPunct="1">
              <a:lnSpc>
                <a:spcPts val="3100"/>
              </a:lnSpc>
              <a:buNone/>
            </a:pPr>
            <a:r>
              <a:rPr lang="zh-CN" altLang="en-US" sz="2000" b="1">
                <a:solidFill>
                  <a:schemeClr val="bg1"/>
                </a:solidFill>
              </a:rPr>
              <a:t>第七章　超越现代性：公共行政学的未来之路</a:t>
            </a:r>
          </a:p>
          <a:p>
            <a:pPr algn="ctr" eaLnBrk="1" latinLnBrk="0" hangingPunct="1">
              <a:lnSpc>
                <a:spcPts val="3100"/>
              </a:lnSpc>
              <a:buNone/>
            </a:pPr>
            <a:r>
              <a:rPr lang="zh-CN" altLang="en-US" sz="2000" b="1">
                <a:solidFill>
                  <a:schemeClr val="bg1"/>
                </a:solidFill>
              </a:rPr>
              <a:t>第八章　公共行政学发展的中国路径</a:t>
            </a:r>
          </a:p>
        </p:txBody>
      </p:sp>
      <p:pic>
        <p:nvPicPr>
          <p:cNvPr id="4112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588" y="6413500"/>
            <a:ext cx="1943100" cy="38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77240" y="0"/>
            <a:ext cx="4551045" cy="73590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73805" y="75565"/>
            <a:ext cx="5924550" cy="66363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eaLnBrk="1" latinLnBrk="0" hangingPunct="1">
              <a:lnSpc>
                <a:spcPct val="200000"/>
              </a:lnSpc>
            </a:pPr>
            <a:r>
              <a:rPr lang="zh-CN" altLang="en-US" sz="1800" b="1">
                <a:solidFill>
                  <a:schemeClr val="bg1"/>
                </a:solidFill>
              </a:rPr>
              <a:t>第1章 导论：走进公共行政学世界</a:t>
            </a:r>
          </a:p>
          <a:p>
            <a:pPr eaLnBrk="1" latinLnBrk="0" hangingPunct="1">
              <a:lnSpc>
                <a:spcPct val="200000"/>
              </a:lnSpc>
            </a:pPr>
            <a:r>
              <a:rPr lang="zh-CN" altLang="en-US" sz="1800" b="1">
                <a:solidFill>
                  <a:schemeClr val="bg1"/>
                </a:solidFill>
              </a:rPr>
              <a:t>第2章 起源：美国进步时代与行政国家的产生</a:t>
            </a:r>
          </a:p>
          <a:p>
            <a:pPr eaLnBrk="1" latinLnBrk="0" hangingPunct="1">
              <a:lnSpc>
                <a:spcPct val="200000"/>
              </a:lnSpc>
            </a:pPr>
            <a:r>
              <a:rPr lang="zh-CN" altLang="en-US" sz="1800" b="1">
                <a:solidFill>
                  <a:schemeClr val="bg1"/>
                </a:solidFill>
              </a:rPr>
              <a:t>第3章 基石：政治行政二分、科层制与科学管理</a:t>
            </a:r>
          </a:p>
          <a:p>
            <a:pPr eaLnBrk="1" latinLnBrk="0" hangingPunct="1">
              <a:lnSpc>
                <a:spcPct val="200000"/>
              </a:lnSpc>
            </a:pPr>
            <a:r>
              <a:rPr lang="zh-CN" altLang="en-US" sz="1800" b="1">
                <a:solidFill>
                  <a:schemeClr val="bg1"/>
                </a:solidFill>
              </a:rPr>
              <a:t>第4章 初创：公共行政学的产生</a:t>
            </a:r>
          </a:p>
          <a:p>
            <a:pPr eaLnBrk="1" latinLnBrk="0" hangingPunct="1">
              <a:lnSpc>
                <a:spcPct val="200000"/>
              </a:lnSpc>
            </a:pPr>
            <a:r>
              <a:rPr lang="zh-CN" altLang="en-US" sz="1800" b="1">
                <a:solidFill>
                  <a:schemeClr val="bg1"/>
                </a:solidFill>
              </a:rPr>
              <a:t>第5章 危机：学科科学化及其争论</a:t>
            </a:r>
          </a:p>
          <a:p>
            <a:pPr eaLnBrk="1" latinLnBrk="0" hangingPunct="1">
              <a:lnSpc>
                <a:spcPct val="200000"/>
              </a:lnSpc>
            </a:pPr>
            <a:r>
              <a:rPr lang="zh-CN" altLang="en-US" sz="1800" b="1">
                <a:solidFill>
                  <a:schemeClr val="bg1"/>
                </a:solidFill>
              </a:rPr>
              <a:t>第6章 分异：实现民主行政的不同理解</a:t>
            </a:r>
          </a:p>
          <a:p>
            <a:pPr eaLnBrk="1" latinLnBrk="0" hangingPunct="1">
              <a:lnSpc>
                <a:spcPct val="200000"/>
              </a:lnSpc>
            </a:pPr>
            <a:r>
              <a:rPr lang="zh-CN" altLang="en-US" sz="1800" b="1">
                <a:solidFill>
                  <a:schemeClr val="bg1"/>
                </a:solidFill>
              </a:rPr>
              <a:t>第7章 深化：管理主义的再兴起</a:t>
            </a:r>
          </a:p>
          <a:p>
            <a:pPr eaLnBrk="1" latinLnBrk="0" hangingPunct="1">
              <a:lnSpc>
                <a:spcPct val="200000"/>
              </a:lnSpc>
            </a:pPr>
            <a:r>
              <a:rPr lang="zh-CN" altLang="en-US" sz="1800" b="1">
                <a:solidFill>
                  <a:schemeClr val="bg1"/>
                </a:solidFill>
              </a:rPr>
              <a:t>第8章 反思：宪政主义对管理主义的批判</a:t>
            </a:r>
          </a:p>
          <a:p>
            <a:pPr eaLnBrk="1" latinLnBrk="0" hangingPunct="1">
              <a:lnSpc>
                <a:spcPct val="200000"/>
              </a:lnSpc>
            </a:pPr>
            <a:r>
              <a:rPr lang="zh-CN" altLang="en-US" sz="1800" b="1">
                <a:solidFill>
                  <a:schemeClr val="bg1"/>
                </a:solidFill>
              </a:rPr>
              <a:t>第9章 重组：治理理论与公共行政的多元主体</a:t>
            </a:r>
          </a:p>
          <a:p>
            <a:pPr eaLnBrk="1" latinLnBrk="0" hangingPunct="1">
              <a:lnSpc>
                <a:spcPct val="200000"/>
              </a:lnSpc>
            </a:pPr>
            <a:r>
              <a:rPr lang="zh-CN" altLang="en-US" sz="1800" b="1">
                <a:solidFill>
                  <a:schemeClr val="bg1"/>
                </a:solidFill>
              </a:rPr>
              <a:t>第10章 解构：后现代公共行政</a:t>
            </a:r>
          </a:p>
          <a:p>
            <a:pPr eaLnBrk="1" latinLnBrk="0" hangingPunct="1">
              <a:lnSpc>
                <a:spcPct val="200000"/>
              </a:lnSpc>
            </a:pPr>
            <a:r>
              <a:rPr lang="zh-CN" altLang="en-US" sz="1800" b="1">
                <a:solidFill>
                  <a:schemeClr val="bg1"/>
                </a:solidFill>
              </a:rPr>
              <a:t>第11章 总结：公共行政学的认识论分野</a:t>
            </a:r>
          </a:p>
        </p:txBody>
      </p:sp>
      <p:pic>
        <p:nvPicPr>
          <p:cNvPr id="4112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588" y="6413500"/>
            <a:ext cx="1943100" cy="38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635"/>
            <a:ext cx="4443095" cy="68573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40" y="-12065"/>
            <a:ext cx="5121275" cy="68700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1805" y="635"/>
            <a:ext cx="4799965" cy="6857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7635" y="0"/>
            <a:ext cx="5073650" cy="69348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5225" y="635"/>
            <a:ext cx="5438775" cy="6982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>
            <p:custDataLst>
              <p:tags r:id="rId1"/>
            </p:custDataLst>
          </p:nvPr>
        </p:nvSpPr>
        <p:spPr>
          <a:xfrm rot="20056323">
            <a:off x="3036949" y="2815333"/>
            <a:ext cx="1074377" cy="317725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700" y="890588"/>
            <a:ext cx="8810625" cy="4560887"/>
          </a:xfrm>
        </p:spPr>
        <p:txBody>
          <a:bodyPr anchor="t" anchorCtr="0"/>
          <a:lstStyle/>
          <a:p>
            <a:pPr marL="0" indent="0" eaLnBrk="1" hangingPunct="1">
              <a:buNone/>
            </a:pPr>
            <a:endParaRPr lang="zh-CN" altLang="en-US" sz="2000" dirty="0">
              <a:solidFill>
                <a:srgbClr val="10243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89112" name="组合 89111"/>
          <p:cNvGrpSpPr/>
          <p:nvPr/>
        </p:nvGrpSpPr>
        <p:grpSpPr>
          <a:xfrm>
            <a:off x="1099953" y="1441032"/>
            <a:ext cx="6964263" cy="4094024"/>
            <a:chOff x="732" y="1226"/>
            <a:chExt cx="4356" cy="2474"/>
          </a:xfrm>
        </p:grpSpPr>
        <p:sp>
          <p:nvSpPr>
            <p:cNvPr id="89092" name="任意多边形 89091"/>
            <p:cNvSpPr>
              <a:spLocks noEditPoints="1"/>
            </p:cNvSpPr>
            <p:nvPr>
              <p:custDataLst>
                <p:tags r:id="rId4"/>
              </p:custDataLst>
            </p:nvPr>
          </p:nvSpPr>
          <p:spPr>
            <a:xfrm rot="-1358056">
              <a:off x="877" y="1765"/>
              <a:ext cx="3839" cy="1527"/>
            </a:xfrm>
            <a:custGeom>
              <a:avLst/>
              <a:gdLst/>
              <a:ahLst/>
              <a:cxnLst/>
              <a:rect l="0" t="0" r="0" b="0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07" name="椭圆 89106"/>
            <p:cNvSpPr/>
            <p:nvPr>
              <p:custDataLst>
                <p:tags r:id="rId5"/>
              </p:custDataLst>
            </p:nvPr>
          </p:nvSpPr>
          <p:spPr>
            <a:xfrm rot="20056323">
              <a:off x="3125" y="1498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89108" name="椭圆 89107"/>
            <p:cNvSpPr/>
            <p:nvPr>
              <p:custDataLst>
                <p:tags r:id="rId6"/>
              </p:custDataLst>
            </p:nvPr>
          </p:nvSpPr>
          <p:spPr>
            <a:xfrm rot="-1543677">
              <a:off x="4416" y="182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09" name="椭圆 89108"/>
            <p:cNvSpPr/>
            <p:nvPr>
              <p:custDataLst>
                <p:tags r:id="rId7"/>
              </p:custDataLst>
            </p:nvPr>
          </p:nvSpPr>
          <p:spPr>
            <a:xfrm rot="20056323">
              <a:off x="2364" y="3452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10" name="椭圆 89109"/>
            <p:cNvSpPr/>
            <p:nvPr>
              <p:custDataLst>
                <p:tags r:id="rId8"/>
              </p:custDataLst>
            </p:nvPr>
          </p:nvSpPr>
          <p:spPr>
            <a:xfrm rot="20056323">
              <a:off x="3675" y="2990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11" name="椭圆 89110"/>
            <p:cNvSpPr/>
            <p:nvPr>
              <p:custDataLst>
                <p:tags r:id="rId9"/>
              </p:custDataLst>
            </p:nvPr>
          </p:nvSpPr>
          <p:spPr>
            <a:xfrm rot="20056323">
              <a:off x="1087" y="3097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89093" name="椭圆 89092"/>
            <p:cNvSpPr/>
            <p:nvPr>
              <p:custDataLst>
                <p:tags r:id="rId10"/>
              </p:custDataLst>
            </p:nvPr>
          </p:nvSpPr>
          <p:spPr>
            <a:xfrm>
              <a:off x="2687" y="1226"/>
              <a:ext cx="720" cy="69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lstStyle/>
            <a:p>
              <a:endParaRPr dirty="0"/>
            </a:p>
          </p:txBody>
        </p:sp>
        <p:sp>
          <p:nvSpPr>
            <p:cNvPr id="89094" name="椭圆 89093"/>
            <p:cNvSpPr/>
            <p:nvPr>
              <p:custDataLst>
                <p:tags r:id="rId11"/>
              </p:custDataLst>
            </p:nvPr>
          </p:nvSpPr>
          <p:spPr>
            <a:xfrm>
              <a:off x="732" y="2633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373"/>
                    <a:invGamma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lstStyle/>
            <a:p>
              <a:endParaRPr dirty="0"/>
            </a:p>
          </p:txBody>
        </p:sp>
        <p:sp>
          <p:nvSpPr>
            <p:cNvPr id="89095" name="椭圆 89094"/>
            <p:cNvSpPr/>
            <p:nvPr>
              <p:custDataLst>
                <p:tags r:id="rId12"/>
              </p:custDataLst>
            </p:nvPr>
          </p:nvSpPr>
          <p:spPr>
            <a:xfrm>
              <a:off x="1979" y="3006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lstStyle/>
            <a:p>
              <a:endParaRPr dirty="0"/>
            </a:p>
          </p:txBody>
        </p:sp>
        <p:sp>
          <p:nvSpPr>
            <p:cNvPr id="89096" name="椭圆 89095"/>
            <p:cNvSpPr/>
            <p:nvPr>
              <p:custDataLst>
                <p:tags r:id="rId13"/>
              </p:custDataLst>
            </p:nvPr>
          </p:nvSpPr>
          <p:spPr>
            <a:xfrm>
              <a:off x="3317" y="2568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lstStyle/>
            <a:p>
              <a:endParaRPr dirty="0"/>
            </a:p>
          </p:txBody>
        </p:sp>
        <p:sp>
          <p:nvSpPr>
            <p:cNvPr id="89097" name="椭圆 89096"/>
            <p:cNvSpPr/>
            <p:nvPr>
              <p:custDataLst>
                <p:tags r:id="rId14"/>
              </p:custDataLst>
            </p:nvPr>
          </p:nvSpPr>
          <p:spPr>
            <a:xfrm>
              <a:off x="4072" y="1420"/>
              <a:ext cx="680" cy="695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lstStyle/>
            <a:p>
              <a:endParaRPr b="1" dirty="0"/>
            </a:p>
          </p:txBody>
        </p:sp>
        <p:sp>
          <p:nvSpPr>
            <p:cNvPr id="89098" name="文本框 89097"/>
            <p:cNvSpPr txBox="1"/>
            <p:nvPr>
              <p:custDataLst>
                <p:tags r:id="rId15"/>
              </p:custDataLst>
            </p:nvPr>
          </p:nvSpPr>
          <p:spPr>
            <a:xfrm>
              <a:off x="771" y="2784"/>
              <a:ext cx="718" cy="8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noAutofit/>
            </a:bodyPr>
            <a:lstStyle/>
            <a:p>
              <a:pPr algn="l" eaLnBrk="0" hangingPunct="0"/>
              <a:r>
                <a:rPr lang="zh-CN" altLang="en-US" b="1" dirty="0">
                  <a:solidFill>
                    <a:schemeClr val="bg1"/>
                  </a:solidFill>
                  <a:latin typeface="Verdana" panose="020B0604030504040204" pitchFamily="34" charset="0"/>
                </a:rPr>
                <a:t>新公共管理阶段</a:t>
              </a:r>
            </a:p>
          </p:txBody>
        </p:sp>
        <p:sp>
          <p:nvSpPr>
            <p:cNvPr id="89099" name="文本框 89098"/>
            <p:cNvSpPr txBox="1"/>
            <p:nvPr>
              <p:custDataLst>
                <p:tags r:id="rId16"/>
              </p:custDataLst>
            </p:nvPr>
          </p:nvSpPr>
          <p:spPr>
            <a:xfrm>
              <a:off x="2726" y="1443"/>
              <a:ext cx="757" cy="2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l" eaLnBrk="0" hangingPunct="0"/>
              <a:r>
                <a:rPr lang="zh-CN" altLang="en-US" b="1" dirty="0">
                  <a:solidFill>
                    <a:schemeClr val="bg1"/>
                  </a:solidFill>
                  <a:latin typeface="Verdana" panose="020B0604030504040204" pitchFamily="34" charset="0"/>
                </a:rPr>
                <a:t>建构阶段</a:t>
              </a:r>
            </a:p>
          </p:txBody>
        </p:sp>
        <p:sp>
          <p:nvSpPr>
            <p:cNvPr id="89100" name="文本框 89099"/>
            <p:cNvSpPr txBox="1"/>
            <p:nvPr>
              <p:custDataLst>
                <p:tags r:id="rId17"/>
              </p:custDataLst>
            </p:nvPr>
          </p:nvSpPr>
          <p:spPr>
            <a:xfrm>
              <a:off x="4125" y="1594"/>
              <a:ext cx="658" cy="3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l" eaLnBrk="0" hangingPunct="0"/>
              <a:r>
                <a:rPr lang="zh-CN" altLang="en-US" b="1">
                  <a:solidFill>
                    <a:schemeClr val="bg1"/>
                  </a:solidFill>
                  <a:latin typeface="Verdana" panose="020B0604030504040204" pitchFamily="34" charset="0"/>
                </a:rPr>
                <a:t>行为主义阶段</a:t>
              </a:r>
            </a:p>
          </p:txBody>
        </p:sp>
        <p:sp>
          <p:nvSpPr>
            <p:cNvPr id="89101" name="文本框 89100"/>
            <p:cNvSpPr txBox="1"/>
            <p:nvPr>
              <p:custDataLst>
                <p:tags r:id="rId18"/>
              </p:custDataLst>
            </p:nvPr>
          </p:nvSpPr>
          <p:spPr>
            <a:xfrm>
              <a:off x="3407" y="2706"/>
              <a:ext cx="640" cy="3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l" eaLnBrk="0" hangingPunct="0"/>
              <a:r>
                <a:rPr lang="zh-CN" altLang="en-US" b="1" dirty="0">
                  <a:solidFill>
                    <a:schemeClr val="bg1"/>
                  </a:solidFill>
                  <a:latin typeface="Verdana" panose="020B0604030504040204" pitchFamily="34" charset="0"/>
                </a:rPr>
                <a:t>公共政策阶段</a:t>
              </a:r>
            </a:p>
          </p:txBody>
        </p:sp>
        <p:sp>
          <p:nvSpPr>
            <p:cNvPr id="89102" name="文本框 89101"/>
            <p:cNvSpPr txBox="1"/>
            <p:nvPr>
              <p:custDataLst>
                <p:tags r:id="rId19"/>
              </p:custDataLst>
            </p:nvPr>
          </p:nvSpPr>
          <p:spPr>
            <a:xfrm>
              <a:off x="2031" y="3166"/>
              <a:ext cx="771" cy="3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l" eaLnBrk="0" hangingPunct="0"/>
              <a:r>
                <a:rPr lang="zh-CN" altLang="en-US" b="1" dirty="0">
                  <a:solidFill>
                    <a:schemeClr val="bg1"/>
                  </a:solidFill>
                  <a:latin typeface="Verdana" panose="020B0604030504040204" pitchFamily="34" charset="0"/>
                </a:rPr>
                <a:t>新公共行政阶段</a:t>
              </a:r>
            </a:p>
          </p:txBody>
        </p:sp>
        <p:sp>
          <p:nvSpPr>
            <p:cNvPr id="89103" name="文本框 89102"/>
            <p:cNvSpPr txBox="1"/>
            <p:nvPr>
              <p:custDataLst>
                <p:tags r:id="rId20"/>
              </p:custDataLst>
            </p:nvPr>
          </p:nvSpPr>
          <p:spPr>
            <a:xfrm>
              <a:off x="1365" y="2231"/>
              <a:ext cx="2933" cy="4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chemeClr val="bg1"/>
                  </a:solidFill>
                </a:rPr>
                <a:t>行政管理学</a:t>
              </a:r>
            </a:p>
            <a:p>
              <a:pPr algn="ctr" eaLnBrk="0" hangingPunct="0"/>
              <a:r>
                <a:rPr lang="en-US" altLang="zh-CN" sz="2000" b="1" dirty="0">
                  <a:solidFill>
                    <a:schemeClr val="bg1"/>
                  </a:solidFill>
                </a:rPr>
                <a:t>Public Administration</a:t>
              </a:r>
            </a:p>
          </p:txBody>
        </p:sp>
      </p:grpSp>
      <p:sp>
        <p:nvSpPr>
          <p:cNvPr id="4" name="椭圆 3"/>
          <p:cNvSpPr/>
          <p:nvPr>
            <p:custDataLst>
              <p:tags r:id="rId2"/>
            </p:custDataLst>
          </p:nvPr>
        </p:nvSpPr>
        <p:spPr>
          <a:xfrm>
            <a:off x="2406013" y="2107098"/>
            <a:ext cx="1149519" cy="1148445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35686"/>
                  <a:invGamma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lstStyle/>
          <a:p>
            <a:endParaRPr dirty="0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550921" y="2181353"/>
            <a:ext cx="1023216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 eaLnBrk="0" hangingPunct="0"/>
            <a:r>
              <a:rPr lang="zh-CN" altLang="en-US" b="1" dirty="0">
                <a:solidFill>
                  <a:schemeClr val="bg1"/>
                </a:solidFill>
                <a:latin typeface="Verdana" panose="020B0604030504040204" pitchFamily="34" charset="0"/>
              </a:rPr>
              <a:t>后新公共管理阶段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9863" y="80645"/>
            <a:ext cx="7200900" cy="692150"/>
          </a:xfrm>
        </p:spPr>
        <p:txBody>
          <a:bodyPr/>
          <a:lstStyle/>
          <a:p>
            <a:r>
              <a:rPr lang="zh-CN" altLang="en-US">
                <a:ea typeface="宋体" panose="02010600030101010101" pitchFamily="2" charset="-122"/>
              </a:rPr>
              <a:t>二、西方行政学史的提炼概括版</a:t>
            </a:r>
          </a:p>
        </p:txBody>
      </p:sp>
      <p:pic>
        <p:nvPicPr>
          <p:cNvPr id="5123" name="Picture 4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732588" y="6413500"/>
            <a:ext cx="1943100" cy="38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0"/>
                                        <p:tgtEl>
                                          <p:spTgt spid="89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195" y="773430"/>
            <a:ext cx="9187815" cy="608457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439863" y="80645"/>
            <a:ext cx="7200900" cy="692150"/>
          </a:xfrm>
        </p:spPr>
        <p:txBody>
          <a:bodyPr/>
          <a:lstStyle/>
          <a:p>
            <a:r>
              <a:rPr lang="zh-CN" altLang="en-US">
                <a:ea typeface="宋体" panose="02010600030101010101" pitchFamily="2" charset="-122"/>
              </a:rPr>
              <a:t>三、西方行政学史的断代史版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YzZjViY2RkNjBjNjdmMjc2OTlkZTJkZWMzNWUxMG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720,&quot;width&quot;:6720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115,&quot;width&quot;:6862.49921259842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250,&quot;width&quot;:5250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inbin">
  <a:themeElements>
    <a:clrScheme name="sinbin 1">
      <a:dk1>
        <a:srgbClr val="000000"/>
      </a:dk1>
      <a:lt1>
        <a:srgbClr val="FFFFFF"/>
      </a:lt1>
      <a:dk2>
        <a:srgbClr val="FFFFFF"/>
      </a:dk2>
      <a:lt2>
        <a:srgbClr val="C0C0C0"/>
      </a:lt2>
      <a:accent1>
        <a:srgbClr val="0099FF"/>
      </a:accent1>
      <a:accent2>
        <a:srgbClr val="0068AE"/>
      </a:accent2>
      <a:accent3>
        <a:srgbClr val="FFFFFF"/>
      </a:accent3>
      <a:accent4>
        <a:srgbClr val="000000"/>
      </a:accent4>
      <a:accent5>
        <a:srgbClr val="AACAFF"/>
      </a:accent5>
      <a:accent6>
        <a:srgbClr val="005E9D"/>
      </a:accent6>
      <a:hlink>
        <a:srgbClr val="0099FF"/>
      </a:hlink>
      <a:folHlink>
        <a:srgbClr val="878FA5"/>
      </a:folHlink>
    </a:clrScheme>
    <a:fontScheme name="sinbin">
      <a:majorFont>
        <a:latin typeface="Verdana"/>
        <a:ea typeface="HY견고딕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noFill/>
          <a:prstDash val="solid"/>
          <a:round/>
          <a:headEnd type="none" w="med" len="med"/>
          <a:tailEnd type="none" w="med" len="med"/>
        </a:ln>
        <a:scene3d>
          <a:camera prst="legacyObliqueBottomRight"/>
          <a:lightRig rig="legacyNormal3" dir="b"/>
        </a:scene3d>
        <a:sp3d extrusionH="163500" prstMaterial="legacyMetal">
          <a:bevelT w="13500" h="13500" prst="angle"/>
          <a:bevelB w="13500" h="13500" prst="angle"/>
          <a:extrusionClr>
            <a:schemeClr val="accent2"/>
          </a:extrusionClr>
        </a:sp3d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noFill/>
          <a:prstDash val="solid"/>
          <a:round/>
          <a:headEnd type="none" w="med" len="med"/>
          <a:tailEnd type="none" w="med" len="med"/>
        </a:ln>
        <a:scene3d>
          <a:camera prst="legacyObliqueBottomRight"/>
          <a:lightRig rig="legacyNormal3" dir="b"/>
        </a:scene3d>
        <a:sp3d extrusionH="163500" prstMaterial="legacyMetal">
          <a:bevelT w="13500" h="13500" prst="angle"/>
          <a:bevelB w="13500" h="13500" prst="angle"/>
          <a:extrusionClr>
            <a:schemeClr val="accent2"/>
          </a:extrusionClr>
        </a:sp3d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</a:defRPr>
        </a:defPPr>
      </a:lstStyle>
    </a:lnDef>
  </a:objectDefaults>
  <a:extraClrSchemeLst>
    <a:extraClrScheme>
      <a:clrScheme name="sinbin 1">
        <a:dk1>
          <a:srgbClr val="000000"/>
        </a:dk1>
        <a:lt1>
          <a:srgbClr val="FFFFFF"/>
        </a:lt1>
        <a:dk2>
          <a:srgbClr val="FFFFFF"/>
        </a:dk2>
        <a:lt2>
          <a:srgbClr val="C0C0C0"/>
        </a:lt2>
        <a:accent1>
          <a:srgbClr val="0099FF"/>
        </a:accent1>
        <a:accent2>
          <a:srgbClr val="0068AE"/>
        </a:accent2>
        <a:accent3>
          <a:srgbClr val="FFFFFF"/>
        </a:accent3>
        <a:accent4>
          <a:srgbClr val="000000"/>
        </a:accent4>
        <a:accent5>
          <a:srgbClr val="AACAFF"/>
        </a:accent5>
        <a:accent6>
          <a:srgbClr val="005E9D"/>
        </a:accent6>
        <a:hlink>
          <a:srgbClr val="0099FF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bin 2">
        <a:dk1>
          <a:srgbClr val="000000"/>
        </a:dk1>
        <a:lt1>
          <a:srgbClr val="FFFFFF"/>
        </a:lt1>
        <a:dk2>
          <a:srgbClr val="FFFFFF"/>
        </a:dk2>
        <a:lt2>
          <a:srgbClr val="C0C0C0"/>
        </a:lt2>
        <a:accent1>
          <a:srgbClr val="91ACC7"/>
        </a:accent1>
        <a:accent2>
          <a:srgbClr val="253C53"/>
        </a:accent2>
        <a:accent3>
          <a:srgbClr val="FFFFFF"/>
        </a:accent3>
        <a:accent4>
          <a:srgbClr val="000000"/>
        </a:accent4>
        <a:accent5>
          <a:srgbClr val="C7D2E0"/>
        </a:accent5>
        <a:accent6>
          <a:srgbClr val="20354A"/>
        </a:accent6>
        <a:hlink>
          <a:srgbClr val="BACBD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bin 3">
        <a:dk1>
          <a:srgbClr val="000000"/>
        </a:dk1>
        <a:lt1>
          <a:srgbClr val="FFFFFF"/>
        </a:lt1>
        <a:dk2>
          <a:srgbClr val="FFFFFF"/>
        </a:dk2>
        <a:lt2>
          <a:srgbClr val="C0C0C0"/>
        </a:lt2>
        <a:accent1>
          <a:srgbClr val="A28DED"/>
        </a:accent1>
        <a:accent2>
          <a:srgbClr val="390060"/>
        </a:accent2>
        <a:accent3>
          <a:srgbClr val="FFFFFF"/>
        </a:accent3>
        <a:accent4>
          <a:srgbClr val="000000"/>
        </a:accent4>
        <a:accent5>
          <a:srgbClr val="CEC5F4"/>
        </a:accent5>
        <a:accent6>
          <a:srgbClr val="330056"/>
        </a:accent6>
        <a:hlink>
          <a:srgbClr val="BB97EF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inbin">
  <a:themeElements>
    <a:clrScheme name="sinbin 1">
      <a:dk1>
        <a:srgbClr val="000000"/>
      </a:dk1>
      <a:lt1>
        <a:srgbClr val="FFFFFF"/>
      </a:lt1>
      <a:dk2>
        <a:srgbClr val="FFFFFF"/>
      </a:dk2>
      <a:lt2>
        <a:srgbClr val="C0C0C0"/>
      </a:lt2>
      <a:accent1>
        <a:srgbClr val="0099FF"/>
      </a:accent1>
      <a:accent2>
        <a:srgbClr val="0068AE"/>
      </a:accent2>
      <a:accent3>
        <a:srgbClr val="FFFFFF"/>
      </a:accent3>
      <a:accent4>
        <a:srgbClr val="000000"/>
      </a:accent4>
      <a:accent5>
        <a:srgbClr val="AACAFF"/>
      </a:accent5>
      <a:accent6>
        <a:srgbClr val="005E9D"/>
      </a:accent6>
      <a:hlink>
        <a:srgbClr val="0099FF"/>
      </a:hlink>
      <a:folHlink>
        <a:srgbClr val="878FA5"/>
      </a:folHlink>
    </a:clrScheme>
    <a:fontScheme name="sinbin">
      <a:majorFont>
        <a:latin typeface="Verdana"/>
        <a:ea typeface="HY견고딕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noFill/>
          <a:prstDash val="solid"/>
          <a:round/>
          <a:headEnd type="none" w="med" len="med"/>
          <a:tailEnd type="none" w="med" len="med"/>
        </a:ln>
        <a:scene3d>
          <a:camera prst="legacyObliqueBottomRight"/>
          <a:lightRig rig="legacyNormal3" dir="b"/>
        </a:scene3d>
        <a:sp3d extrusionH="163500" prstMaterial="legacyMetal">
          <a:bevelT w="13500" h="13500" prst="angle"/>
          <a:bevelB w="13500" h="13500" prst="angle"/>
          <a:extrusionClr>
            <a:schemeClr val="accent2"/>
          </a:extrusionClr>
        </a:sp3d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noFill/>
          <a:prstDash val="solid"/>
          <a:round/>
          <a:headEnd type="none" w="med" len="med"/>
          <a:tailEnd type="none" w="med" len="med"/>
        </a:ln>
        <a:scene3d>
          <a:camera prst="legacyObliqueBottomRight"/>
          <a:lightRig rig="legacyNormal3" dir="b"/>
        </a:scene3d>
        <a:sp3d extrusionH="163500" prstMaterial="legacyMetal">
          <a:bevelT w="13500" h="13500" prst="angle"/>
          <a:bevelB w="13500" h="13500" prst="angle"/>
          <a:extrusionClr>
            <a:schemeClr val="accent2"/>
          </a:extrusionClr>
        </a:sp3d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</a:defRPr>
        </a:defPPr>
      </a:lstStyle>
    </a:lnDef>
  </a:objectDefaults>
  <a:extraClrSchemeLst>
    <a:extraClrScheme>
      <a:clrScheme name="sinbin 1">
        <a:dk1>
          <a:srgbClr val="000000"/>
        </a:dk1>
        <a:lt1>
          <a:srgbClr val="FFFFFF"/>
        </a:lt1>
        <a:dk2>
          <a:srgbClr val="FFFFFF"/>
        </a:dk2>
        <a:lt2>
          <a:srgbClr val="C0C0C0"/>
        </a:lt2>
        <a:accent1>
          <a:srgbClr val="0099FF"/>
        </a:accent1>
        <a:accent2>
          <a:srgbClr val="0068AE"/>
        </a:accent2>
        <a:accent3>
          <a:srgbClr val="FFFFFF"/>
        </a:accent3>
        <a:accent4>
          <a:srgbClr val="000000"/>
        </a:accent4>
        <a:accent5>
          <a:srgbClr val="AACAFF"/>
        </a:accent5>
        <a:accent6>
          <a:srgbClr val="005E9D"/>
        </a:accent6>
        <a:hlink>
          <a:srgbClr val="0099FF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bin 2">
        <a:dk1>
          <a:srgbClr val="000000"/>
        </a:dk1>
        <a:lt1>
          <a:srgbClr val="FFFFFF"/>
        </a:lt1>
        <a:dk2>
          <a:srgbClr val="FFFFFF"/>
        </a:dk2>
        <a:lt2>
          <a:srgbClr val="C0C0C0"/>
        </a:lt2>
        <a:accent1>
          <a:srgbClr val="91ACC7"/>
        </a:accent1>
        <a:accent2>
          <a:srgbClr val="253C53"/>
        </a:accent2>
        <a:accent3>
          <a:srgbClr val="FFFFFF"/>
        </a:accent3>
        <a:accent4>
          <a:srgbClr val="000000"/>
        </a:accent4>
        <a:accent5>
          <a:srgbClr val="C7D2E0"/>
        </a:accent5>
        <a:accent6>
          <a:srgbClr val="20354A"/>
        </a:accent6>
        <a:hlink>
          <a:srgbClr val="BACBD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bin 3">
        <a:dk1>
          <a:srgbClr val="000000"/>
        </a:dk1>
        <a:lt1>
          <a:srgbClr val="FFFFFF"/>
        </a:lt1>
        <a:dk2>
          <a:srgbClr val="FFFFFF"/>
        </a:dk2>
        <a:lt2>
          <a:srgbClr val="C0C0C0"/>
        </a:lt2>
        <a:accent1>
          <a:srgbClr val="A28DED"/>
        </a:accent1>
        <a:accent2>
          <a:srgbClr val="390060"/>
        </a:accent2>
        <a:accent3>
          <a:srgbClr val="FFFFFF"/>
        </a:accent3>
        <a:accent4>
          <a:srgbClr val="000000"/>
        </a:accent4>
        <a:accent5>
          <a:srgbClr val="CEC5F4"/>
        </a:accent5>
        <a:accent6>
          <a:srgbClr val="330056"/>
        </a:accent6>
        <a:hlink>
          <a:srgbClr val="BB97EF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339</Words>
  <Application>Microsoft Office PowerPoint</Application>
  <PresentationFormat>全屏显示(4:3)</PresentationFormat>
  <Paragraphs>50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Gulim</vt:lpstr>
      <vt:lpstr>HY견고딕</vt:lpstr>
      <vt:lpstr>黑体</vt:lpstr>
      <vt:lpstr>华文中宋</vt:lpstr>
      <vt:lpstr>宋体</vt:lpstr>
      <vt:lpstr>Arial</vt:lpstr>
      <vt:lpstr>Verdana</vt:lpstr>
      <vt:lpstr>Wingdings</vt:lpstr>
      <vt:lpstr>sinbin</vt:lpstr>
      <vt:lpstr>1_sinbin</vt:lpstr>
      <vt:lpstr>西方行政思想史</vt:lpstr>
      <vt:lpstr>PowerPoint 演示文稿</vt:lpstr>
      <vt:lpstr>提出与创立时期威尔逊、古德诺、泰勒、法约尔 正统时期韦伯、怀特、古利克、厄威克、福莱特 批评与转变时期巴纳德、西蒙、沃尔多、帕金森            麦格雷戈、林德布洛姆 应用与发展时期德罗尔、彼得、里格斯 挑战与创新时期弗雷德里克森、费德勒、德鲁克 总结与探索时期布坎南、奥斯本、登哈特、罗森布洛姆</vt:lpstr>
      <vt:lpstr>PowerPoint 演示文稿</vt:lpstr>
      <vt:lpstr>PowerPoint 演示文稿</vt:lpstr>
      <vt:lpstr>PowerPoint 演示文稿</vt:lpstr>
      <vt:lpstr>PowerPoint 演示文稿</vt:lpstr>
      <vt:lpstr>二、西方行政学史的提炼概括版</vt:lpstr>
      <vt:lpstr>三、西方行政学史的断代史版</vt:lpstr>
      <vt:lpstr>四、西方行政学史的极简版 </vt:lpstr>
      <vt:lpstr>第二阶段：公共管理学（20C80S~20C末）</vt:lpstr>
      <vt:lpstr>第三阶段：后新公共管理（21C至今）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040TGp_time_mono</dc:title>
  <dc:creator>ThemeGallery</dc:creator>
  <cp:lastModifiedBy>USER-</cp:lastModifiedBy>
  <cp:revision>169</cp:revision>
  <dcterms:created xsi:type="dcterms:W3CDTF">2003-08-21T08:11:00Z</dcterms:created>
  <dcterms:modified xsi:type="dcterms:W3CDTF">2024-02-27T01:25:29Z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AFFF457460D14F758879A19D40E4A215_12</vt:lpwstr>
  </property>
</Properties>
</file>