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 ContentType="application/msword"/>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3"/>
    <p:sldId id="257" r:id="rId4"/>
    <p:sldId id="266" r:id="rId5"/>
    <p:sldId id="300" r:id="rId6"/>
    <p:sldId id="362" r:id="rId7"/>
    <p:sldId id="258" r:id="rId8"/>
    <p:sldId id="268" r:id="rId9"/>
    <p:sldId id="269" r:id="rId10"/>
    <p:sldId id="267" r:id="rId11"/>
    <p:sldId id="320" r:id="rId12"/>
    <p:sldId id="270" r:id="rId13"/>
    <p:sldId id="384" r:id="rId14"/>
    <p:sldId id="278" r:id="rId15"/>
    <p:sldId id="271" r:id="rId16"/>
    <p:sldId id="346" r:id="rId17"/>
    <p:sldId id="335" r:id="rId18"/>
    <p:sldId id="399" r:id="rId19"/>
    <p:sldId id="282" r:id="rId20"/>
    <p:sldId id="272" r:id="rId21"/>
    <p:sldId id="280" r:id="rId22"/>
    <p:sldId id="274" r:id="rId23"/>
    <p:sldId id="279" r:id="rId24"/>
    <p:sldId id="357" r:id="rId25"/>
    <p:sldId id="434" r:id="rId26"/>
    <p:sldId id="427" r:id="rId27"/>
    <p:sldId id="435" r:id="rId28"/>
    <p:sldId id="275" r:id="rId29"/>
    <p:sldId id="276" r:id="rId30"/>
    <p:sldId id="283" r:id="rId31"/>
    <p:sldId id="259" r:id="rId32"/>
    <p:sldId id="433" r:id="rId33"/>
  </p:sldIdLst>
  <p:sldSz cx="9144000" cy="6858000" type="screen4x3"/>
  <p:notesSz cx="6858000" cy="9144000"/>
  <p:custDataLst>
    <p:tags r:id="rId3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4" userDrawn="1">
          <p15:clr>
            <a:srgbClr val="A4A3A4"/>
          </p15:clr>
        </p15:guide>
        <p15:guide id="2" pos="29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669900"/>
    <a:srgbClr val="80C175"/>
    <a:srgbClr val="4D4D4D"/>
    <a:srgbClr val="777777"/>
    <a:srgbClr val="2D36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6" d="100"/>
          <a:sy n="66" d="100"/>
        </p:scale>
        <p:origin x="-636" y="-102"/>
      </p:cViewPr>
      <p:guideLst>
        <p:guide orient="horz" pos="2154"/>
        <p:guide pos="291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8.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41.emf"/><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28600" y="2971800"/>
            <a:ext cx="4038600" cy="1470025"/>
          </a:xfrm>
        </p:spPr>
        <p:txBody>
          <a:bodyPr/>
          <a:lstStyle>
            <a:lvl1pPr>
              <a:defRPr sz="3600"/>
            </a:lvl1pPr>
          </a:lstStyle>
          <a:p>
            <a:pPr lvl="0"/>
            <a:r>
              <a:rPr lang="zh-CN" altLang="en-US" noProof="0"/>
              <a:t>单击此处编辑母版标题样式</a:t>
            </a:r>
            <a:endParaRPr lang="en-US" altLang="zh-CN" noProof="0"/>
          </a:p>
        </p:txBody>
      </p:sp>
      <p:sp>
        <p:nvSpPr>
          <p:cNvPr id="4099" name="Rectangle 3"/>
          <p:cNvSpPr>
            <a:spLocks noGrp="1" noChangeArrowheads="1"/>
          </p:cNvSpPr>
          <p:nvPr>
            <p:ph type="subTitle" idx="1"/>
          </p:nvPr>
        </p:nvSpPr>
        <p:spPr>
          <a:xfrm>
            <a:off x="228600" y="4343400"/>
            <a:ext cx="4038600" cy="762000"/>
          </a:xfrm>
        </p:spPr>
        <p:txBody>
          <a:bodyPr/>
          <a:lstStyle>
            <a:lvl1pPr marL="0" indent="0">
              <a:buFontTx/>
              <a:buNone/>
              <a:defRPr sz="1800" b="1"/>
            </a:lvl1pPr>
          </a:lstStyle>
          <a:p>
            <a:pPr lvl="0"/>
            <a:r>
              <a:rPr lang="zh-CN" altLang="en-US" noProof="0"/>
              <a:t>单击此处编辑母版副标题样式</a:t>
            </a:r>
            <a:endParaRPr lang="en-US" altLang="zh-CN"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01DCDDA-6DE7-4EBF-AAC3-35DBEEB67DD3}"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A82D20C-943D-4AEB-852C-164A13D22EBC}"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0"/>
            <a:ext cx="2057400" cy="612616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0"/>
            <a:ext cx="6019800" cy="6126163"/>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EC9347D-0F96-463E-9662-D71108F77BF6}"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7CCEA1E-B3DE-4E9D-A796-FDAE9A2E05D1}"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57B0A03-6E4D-404F-AA74-9445B74C288C}"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14400"/>
            <a:ext cx="35814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191000" y="914400"/>
            <a:ext cx="3581400" cy="5211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BBC66AD-3406-43FB-8FB0-A35542BAD42D}"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AD568A85-B788-4E01-8E7D-D63D61900F7E}"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ABDB0A39-E076-4AB8-B007-2505EC7EC5BF}"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1E4C434A-3837-45FB-9819-811FB856104E}"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CEA8749-8B7B-44DF-8945-EB192421E9F0}"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174D60E-7D8B-478F-8678-F6B589CE19C1}"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762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Rectangle 3"/>
          <p:cNvSpPr>
            <a:spLocks noGrp="1" noChangeArrowheads="1"/>
          </p:cNvSpPr>
          <p:nvPr>
            <p:ph type="body" idx="1"/>
          </p:nvPr>
        </p:nvSpPr>
        <p:spPr bwMode="auto">
          <a:xfrm>
            <a:off x="457200" y="914400"/>
            <a:ext cx="7315200" cy="52117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a:defRPr sz="1400">
                <a:ea typeface="宋体" panose="02010600030101010101"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a:defRPr sz="1400">
                <a:ea typeface="宋体" panose="02010600030101010101"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a:defRPr sz="1400">
                <a:ea typeface="宋体" panose="02010600030101010101" pitchFamily="2" charset="-122"/>
              </a:defRPr>
            </a:lvl1pPr>
          </a:lstStyle>
          <a:p>
            <a:pPr>
              <a:defRPr/>
            </a:pPr>
            <a:fld id="{2800CD1E-38C1-4FB2-AB12-2E8E349EFB75}"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hyperlink" Target="&#35270;&#39057;&#26448;&#26009;/&#19996;&#21335;&#26032;&#38395;&#30524;&#183;&#20844;&#20849;&#26381;&#21153;%20%20&#25919;&#24220;&#36141;&#20080;&#65306;&#25552;&#20986;&#26631;&#20934;%20%20&#20844;&#24179;&#31454;&#20105;%20%20&#21152;&#24378;&#30417;&#30563;%20%20%5b&#31119;&#24314;&#21355;&#35270;&#26032;&#38395;%5d_&#39640;&#28165;.avi" TargetMode="External"/><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1" Type="http://schemas.openxmlformats.org/officeDocument/2006/relationships/slideLayout" Target="../slideLayouts/slideLayout2.xml"/><Relationship Id="rId10" Type="http://schemas.openxmlformats.org/officeDocument/2006/relationships/image" Target="../media/image17.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4.xml"/><Relationship Id="rId1" Type="http://schemas.openxmlformats.org/officeDocument/2006/relationships/slide" Target="slide1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slide" Target="slide11.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hyperlink" Target="&#35270;&#39057;&#26448;&#26009;/&#19968;&#32452;&#36229;&#29123;&#30340;&#12298;&#31038;&#20250;&#20027;&#20041;&#26680;&#24515;&#20215;&#20540;&#35266;&#12299;&#23459;&#20256;&#29255;,%20&#20320;&#21916;&#29233;&#30340;&#26126;&#26143;&#37117;&#22312;&#36825;&#20102;_&#26631;&#28165;.avi" TargetMode="Externa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hyperlink" Target="&#35270;&#39057;&#26448;&#26009;\&#25945;&#32946;&#37096;&#22522;&#25945;&#21496;&#30340;&#21496;&#38271;&#20204;&#65292;&#31361;&#28982;&#29157;&#36215;&#26469;&#65281;-_&#26631;&#28165;.avi" TargetMode="Externa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slide" Target="slide1.xml"/><Relationship Id="rId6" Type="http://schemas.openxmlformats.org/officeDocument/2006/relationships/hyperlink" Target="1b75e1e778ab4226a01cc32efb364384.doc" TargetMode="External"/><Relationship Id="rId5" Type="http://schemas.openxmlformats.org/officeDocument/2006/relationships/slide" Target="slide17.xml"/><Relationship Id="rId4" Type="http://schemas.openxmlformats.org/officeDocument/2006/relationships/slide" Target="slide19.xml"/><Relationship Id="rId3" Type="http://schemas.openxmlformats.org/officeDocument/2006/relationships/hyperlink" Target="&#35270;&#39057;&#26448;&#26009;\&#27982;&#21335;%20&#8220;&#20840;&#22269;&#25991;&#26126;&#22478;&#24066;&#8221;&#25346;&#29260;_&#39640;&#28165;.avi" TargetMode="External"/><Relationship Id="rId2" Type="http://schemas.openxmlformats.org/officeDocument/2006/relationships/slide" Target="slide18.xml"/><Relationship Id="rId1" Type="http://schemas.openxmlformats.org/officeDocument/2006/relationships/hyperlink" Target="&#22269;&#23478;&#21457;&#25913;&#22996;&#65306;&#24320;&#36767;&#39318;&#20010;&#22269;&#23478;&#37096;&#22996;&#23618;&#38754;PPP&#39033;&#30446;&#24211;%20%20&#30475;&#19996;&#26041;%20150526_&#39640;&#28165;.mp4" TargetMode="Externa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slide" Target="slide16.xml"/><Relationship Id="rId2" Type="http://schemas.openxmlformats.org/officeDocument/2006/relationships/image" Target="../media/image30.png"/><Relationship Id="rId1" Type="http://schemas.openxmlformats.org/officeDocument/2006/relationships/hyperlink" Target="4918783303579750332_zw.pdf" TargetMode="Externa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slide" Target="slide16.xml"/><Relationship Id="rId2" Type="http://schemas.openxmlformats.org/officeDocument/2006/relationships/image" Target="../media/image34.png"/><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hyperlink" Target="&#35270;&#39057;&#26448;&#26009;\&#27993;&#27743;&#26194;&#20986;&#20840;&#22269;&#39318;&#24352;&#30465;&#32423;&#37096;&#38376;&#8220;&#36131;&#20219;&#28165;&#21333;&#8221;%20%20&#30334;&#22995;&#36861;&#36131;&#26377;&#20102;&#21046;&#24230;&#20381;&#25454;%5b&#27993;&#27743;&#26032;&#38395;&#32852;&#25773;%5d_&#39640;&#28165;.avi" TargetMode="Externa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9" Type="http://schemas.openxmlformats.org/officeDocument/2006/relationships/oleObject" Target="../embeddings/Document2.doc"/><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slide" Target="slide19.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38.emf"/><Relationship Id="rId2" Type="http://schemas.openxmlformats.org/officeDocument/2006/relationships/oleObject" Target="../embeddings/Document1.doc"/><Relationship Id="rId19" Type="http://schemas.openxmlformats.org/officeDocument/2006/relationships/vmlDrawing" Target="../drawings/vmlDrawing1.vml"/><Relationship Id="rId18" Type="http://schemas.openxmlformats.org/officeDocument/2006/relationships/slideLayout" Target="../slideLayouts/slideLayout2.xml"/><Relationship Id="rId17" Type="http://schemas.openxmlformats.org/officeDocument/2006/relationships/image" Target="../media/image41.emf"/><Relationship Id="rId16" Type="http://schemas.openxmlformats.org/officeDocument/2006/relationships/oleObject" Target="../embeddings/Document4.doc"/><Relationship Id="rId15" Type="http://schemas.openxmlformats.org/officeDocument/2006/relationships/tags" Target="../tags/tag7.xml"/><Relationship Id="rId14" Type="http://schemas.openxmlformats.org/officeDocument/2006/relationships/hyperlink" Target="&#35270;&#39057;&#26448;&#26009;/&#12304;&#21271;&#20140;&#22823;&#23398;&#25919;&#24220;&#21019;&#26032;&#35762;&#22363;&#12305;&#20446;&#21487;&#24179;%20&#26262;&#22330;&#35270;&#39057;_&#26631;&#28165;.avi" TargetMode="External"/><Relationship Id="rId13" Type="http://schemas.openxmlformats.org/officeDocument/2006/relationships/image" Target="../media/image40.emf"/><Relationship Id="rId12" Type="http://schemas.openxmlformats.org/officeDocument/2006/relationships/oleObject" Target="../embeddings/Document3.doc"/><Relationship Id="rId11" Type="http://schemas.openxmlformats.org/officeDocument/2006/relationships/tags" Target="../tags/tag6.xml"/><Relationship Id="rId10" Type="http://schemas.openxmlformats.org/officeDocument/2006/relationships/image" Target="../media/image39.emf"/><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7.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slide" Target="slide21.xml"/><Relationship Id="rId6" Type="http://schemas.openxmlformats.org/officeDocument/2006/relationships/image" Target="../media/image45.jpeg"/><Relationship Id="rId5" Type="http://schemas.openxmlformats.org/officeDocument/2006/relationships/hyperlink" Target="&#35270;&#39057;&#26448;&#26009;\2008%20&#21271;&#20140;&#22885;&#36816;&#20250;&#24320;&#24149;&#24335;%20&#31934;&#21326;&#29255;&#27573;%20Highlights_&#39640;&#28165;.mp4" TargetMode="External"/><Relationship Id="rId4" Type="http://schemas.openxmlformats.org/officeDocument/2006/relationships/image" Target="../media/image44.png"/><Relationship Id="rId3" Type="http://schemas.openxmlformats.org/officeDocument/2006/relationships/hyperlink" Target="2013&#33945;&#29305;&#21033;&#23572;&#26053;&#28216;&#23459;&#20256;&#29255;Best%20of%20Montreal%202013_&#39640;&#28165;.mp4" TargetMode="External"/><Relationship Id="rId2" Type="http://schemas.openxmlformats.org/officeDocument/2006/relationships/image" Target="../media/image43.jpeg"/><Relationship Id="rId1" Type="http://schemas.openxmlformats.org/officeDocument/2006/relationships/image" Target="../media/image4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5.xml"/><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image" Target="../media/image50.jpeg"/><Relationship Id="rId4" Type="http://schemas.openxmlformats.org/officeDocument/2006/relationships/image" Target="../media/image49.jpeg"/><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slide" Target="slide23.xml"/><Relationship Id="rId2" Type="http://schemas.openxmlformats.org/officeDocument/2006/relationships/image" Target="../media/image52.png"/><Relationship Id="rId1"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6.jpeg"/><Relationship Id="rId1" Type="http://schemas.openxmlformats.org/officeDocument/2006/relationships/image" Target="../media/image5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270;&#39057;&#26448;&#26009;/&#22403;&#22334;&#20998;&#31867;&#20652;&#29983;&#20102;&#21738;&#20123;&#26032;&#34892;&#19994;&#65311;_&#39640;&#28165;.avi"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8.png"/><Relationship Id="rId1" Type="http://schemas.openxmlformats.org/officeDocument/2006/relationships/image" Target="../media/image57.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21331;&#21035;&#26519;&#31995;&#21015;&#25705;&#30331;&#26102;&#20195;_&#31070;&#32463;&#23849;&#28291;_&#39640;&#28165;.mp4" TargetMode="Externa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22269;&#23478;&#21457;&#25913;&#22996;&#65306;&#24320;&#36767;&#39318;&#20010;&#22269;&#23478;&#37096;&#22996;&#23618;&#38754;PPP&#39033;&#30446;&#24211;%20%20&#30475;&#19996;&#26041;%20150526_&#39640;&#28165;.mp4" TargetMode="Externa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9.xml"/><Relationship Id="rId2" Type="http://schemas.openxmlformats.org/officeDocument/2006/relationships/hyperlink" Target="&#35270;&#39057;&#26448;&#26009;/&#23609;&#30456;&#26480;&#20877;&#28041;&#27602;&#34987;&#25235;%20&#21448;&#31435;&#21151;&#30340;&#26397;&#38451;&#32676;&#20247;&#24590;&#26679;&#28860;&#25104;&#65311;_&#39640;&#28165;.mp4" TargetMode="Externa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1.xm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ctrTitle"/>
          </p:nvPr>
        </p:nvSpPr>
        <p:spPr>
          <a:xfrm>
            <a:off x="-252413" y="2349500"/>
            <a:ext cx="5148263" cy="2879725"/>
          </a:xfrm>
        </p:spPr>
        <p:txBody>
          <a:bodyPr/>
          <a:lstStyle/>
          <a:p>
            <a:pPr algn="ctr" eaLnBrk="1" hangingPunct="1">
              <a:lnSpc>
                <a:spcPct val="150000"/>
              </a:lnSpc>
            </a:pPr>
            <a:r>
              <a:rPr lang="zh-CN" altLang="en-US" sz="4800" b="1">
                <a:solidFill>
                  <a:srgbClr val="000000"/>
                </a:solidFill>
                <a:latin typeface="黑体" panose="02010609060101010101" pitchFamily="2" charset="-122"/>
                <a:ea typeface="黑体" panose="02010609060101010101" pitchFamily="2" charset="-122"/>
              </a:rPr>
              <a:t>第二阶段</a:t>
            </a:r>
            <a:br>
              <a:rPr lang="en-US" altLang="zh-CN" sz="4800" b="1">
                <a:solidFill>
                  <a:srgbClr val="000000"/>
                </a:solidFill>
                <a:latin typeface="黑体" panose="02010609060101010101" pitchFamily="2" charset="-122"/>
                <a:ea typeface="黑体" panose="02010609060101010101" pitchFamily="2" charset="-122"/>
              </a:rPr>
            </a:br>
            <a:r>
              <a:rPr lang="zh-CN" altLang="en-US" sz="4800" b="1">
                <a:solidFill>
                  <a:srgbClr val="000000"/>
                </a:solidFill>
                <a:latin typeface="黑体" panose="02010609060101010101" pitchFamily="2" charset="-122"/>
                <a:ea typeface="黑体" panose="02010609060101010101" pitchFamily="2" charset="-122"/>
              </a:rPr>
              <a:t>公共管理学</a:t>
            </a:r>
            <a:endParaRPr lang="en-US" altLang="zh-CN" sz="4800" b="1">
              <a:solidFill>
                <a:srgbClr val="000000"/>
              </a:solidFill>
              <a:latin typeface="黑体" panose="02010609060101010101" pitchFamily="2" charset="-122"/>
              <a:ea typeface="黑体" panose="0201060906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44450" y="462915"/>
            <a:ext cx="9167495" cy="5059045"/>
          </a:xfrm>
          <a:prstGeom prst="rect">
            <a:avLst/>
          </a:prstGeom>
        </p:spPr>
      </p:pic>
      <p:pic>
        <p:nvPicPr>
          <p:cNvPr id="5" name="图片 4"/>
          <p:cNvPicPr>
            <a:picLocks noChangeAspect="1"/>
          </p:cNvPicPr>
          <p:nvPr/>
        </p:nvPicPr>
        <p:blipFill>
          <a:blip r:embed="rId2"/>
          <a:stretch>
            <a:fillRect/>
          </a:stretch>
        </p:blipFill>
        <p:spPr>
          <a:xfrm>
            <a:off x="-12065" y="0"/>
            <a:ext cx="9312910" cy="6911975"/>
          </a:xfrm>
          <a:prstGeom prst="rect">
            <a:avLst/>
          </a:prstGeom>
        </p:spPr>
      </p:pic>
      <p:pic>
        <p:nvPicPr>
          <p:cNvPr id="6" name="图片 5"/>
          <p:cNvPicPr>
            <a:picLocks noChangeAspect="1"/>
          </p:cNvPicPr>
          <p:nvPr/>
        </p:nvPicPr>
        <p:blipFill>
          <a:blip r:embed="rId3"/>
          <a:stretch>
            <a:fillRect/>
          </a:stretch>
        </p:blipFill>
        <p:spPr>
          <a:xfrm>
            <a:off x="457200" y="-635"/>
            <a:ext cx="8339455" cy="6912610"/>
          </a:xfrm>
          <a:prstGeom prst="rect">
            <a:avLst/>
          </a:prstGeom>
        </p:spPr>
      </p:pic>
      <p:pic>
        <p:nvPicPr>
          <p:cNvPr id="7" name="图片 6"/>
          <p:cNvPicPr>
            <a:picLocks noChangeAspect="1"/>
          </p:cNvPicPr>
          <p:nvPr/>
        </p:nvPicPr>
        <p:blipFill>
          <a:blip r:embed="rId4"/>
          <a:stretch>
            <a:fillRect/>
          </a:stretch>
        </p:blipFill>
        <p:spPr>
          <a:xfrm>
            <a:off x="-12065" y="-26670"/>
            <a:ext cx="5962650" cy="6911340"/>
          </a:xfrm>
          <a:prstGeom prst="rect">
            <a:avLst/>
          </a:prstGeom>
        </p:spPr>
      </p:pic>
      <p:pic>
        <p:nvPicPr>
          <p:cNvPr id="8" name="图片 7"/>
          <p:cNvPicPr>
            <a:picLocks noChangeAspect="1"/>
          </p:cNvPicPr>
          <p:nvPr/>
        </p:nvPicPr>
        <p:blipFill>
          <a:blip r:embed="rId5"/>
          <a:stretch>
            <a:fillRect/>
          </a:stretch>
        </p:blipFill>
        <p:spPr>
          <a:xfrm>
            <a:off x="1904365" y="0"/>
            <a:ext cx="7307580" cy="6988175"/>
          </a:xfrm>
          <a:prstGeom prst="rect">
            <a:avLst/>
          </a:prstGeom>
        </p:spPr>
      </p:pic>
      <p:pic>
        <p:nvPicPr>
          <p:cNvPr id="9" name="图片 8"/>
          <p:cNvPicPr>
            <a:picLocks noChangeAspect="1"/>
          </p:cNvPicPr>
          <p:nvPr/>
        </p:nvPicPr>
        <p:blipFill>
          <a:blip r:embed="rId6"/>
          <a:stretch>
            <a:fillRect/>
          </a:stretch>
        </p:blipFill>
        <p:spPr>
          <a:xfrm>
            <a:off x="107950" y="-26035"/>
            <a:ext cx="8902700" cy="6938010"/>
          </a:xfrm>
          <a:prstGeom prst="rect">
            <a:avLst/>
          </a:prstGeom>
        </p:spPr>
      </p:pic>
      <p:pic>
        <p:nvPicPr>
          <p:cNvPr id="10" name="图片 9"/>
          <p:cNvPicPr>
            <a:picLocks noChangeAspect="1"/>
          </p:cNvPicPr>
          <p:nvPr/>
        </p:nvPicPr>
        <p:blipFill>
          <a:blip r:embed="rId7"/>
          <a:stretch>
            <a:fillRect/>
          </a:stretch>
        </p:blipFill>
        <p:spPr>
          <a:xfrm>
            <a:off x="-12065" y="-40005"/>
            <a:ext cx="9366250" cy="6938645"/>
          </a:xfrm>
          <a:prstGeom prst="rect">
            <a:avLst/>
          </a:prstGeom>
        </p:spPr>
      </p:pic>
      <p:pic>
        <p:nvPicPr>
          <p:cNvPr id="11" name="图片 10"/>
          <p:cNvPicPr>
            <a:picLocks noChangeAspect="1"/>
          </p:cNvPicPr>
          <p:nvPr/>
        </p:nvPicPr>
        <p:blipFill>
          <a:blip r:embed="rId8"/>
          <a:stretch>
            <a:fillRect/>
          </a:stretch>
        </p:blipFill>
        <p:spPr>
          <a:xfrm>
            <a:off x="-12065" y="0"/>
            <a:ext cx="9366885" cy="6858000"/>
          </a:xfrm>
          <a:prstGeom prst="rect">
            <a:avLst/>
          </a:prstGeom>
        </p:spPr>
      </p:pic>
      <p:pic>
        <p:nvPicPr>
          <p:cNvPr id="12" name="图片 11">
            <a:hlinkClick r:id="rId9" action="ppaction://hlinkfile"/>
          </p:cNvPr>
          <p:cNvPicPr>
            <a:picLocks noChangeAspect="1"/>
          </p:cNvPicPr>
          <p:nvPr/>
        </p:nvPicPr>
        <p:blipFill>
          <a:blip r:embed="rId10"/>
          <a:stretch>
            <a:fillRect/>
          </a:stretch>
        </p:blipFill>
        <p:spPr>
          <a:xfrm>
            <a:off x="337185" y="56515"/>
            <a:ext cx="8578850" cy="6931660"/>
          </a:xfrm>
          <a:prstGeom prst="rect">
            <a:avLst/>
          </a:prstGeom>
        </p:spPr>
      </p:pic>
      <p:sp>
        <p:nvSpPr>
          <p:cNvPr id="3" name="右箭头 2">
            <a:hlinkClick r:id="" action="ppaction://hlinkshowjump?jump=previousslide"/>
          </p:cNvPr>
          <p:cNvSpPr/>
          <p:nvPr/>
        </p:nvSpPr>
        <p:spPr>
          <a:xfrm>
            <a:off x="8839200" y="6629400"/>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heel(1)">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heel(1)">
                                      <p:cBhvr>
                                        <p:cTn id="4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1138" y="0"/>
            <a:ext cx="9372601" cy="762000"/>
          </a:xfrm>
        </p:spPr>
        <p:txBody>
          <a:bodyPr/>
          <a:lstStyle/>
          <a:p>
            <a:pPr eaLnBrk="1" hangingPunct="1">
              <a:lnSpc>
                <a:spcPct val="90000"/>
              </a:lnSpc>
            </a:pPr>
            <a:r>
              <a:rPr lang="zh-CN" altLang="en-US" sz="3200" b="1">
                <a:latin typeface="华文琥珀" panose="02010800040101010101" charset="-122"/>
                <a:ea typeface="华文琥珀" panose="02010800040101010101" charset="-122"/>
                <a:cs typeface="华文琥珀" panose="02010800040101010101" charset="-122"/>
              </a:rPr>
              <a:t>（四）有使命感的政府：改变照章办事的组织</a:t>
            </a:r>
            <a:endParaRPr lang="zh-CN" altLang="en-US" sz="3200" b="1">
              <a:latin typeface="华文琥珀" panose="02010800040101010101" charset="-122"/>
              <a:ea typeface="华文琥珀" panose="02010800040101010101" charset="-122"/>
              <a:cs typeface="华文琥珀" panose="02010800040101010101" charset="-122"/>
            </a:endParaRPr>
          </a:p>
        </p:txBody>
      </p:sp>
      <p:sp>
        <p:nvSpPr>
          <p:cNvPr id="3" name="内容占位符 2"/>
          <p:cNvSpPr>
            <a:spLocks noGrp="1"/>
          </p:cNvSpPr>
          <p:nvPr>
            <p:ph idx="1"/>
          </p:nvPr>
        </p:nvSpPr>
        <p:spPr>
          <a:xfrm>
            <a:off x="152400" y="609600"/>
            <a:ext cx="8839200" cy="6248400"/>
          </a:xfrm>
        </p:spPr>
        <p:txBody>
          <a:bodyPr/>
          <a:lstStyle/>
          <a:p>
            <a:pPr marL="0" indent="0">
              <a:buFontTx/>
              <a:buNone/>
            </a:pPr>
            <a:r>
              <a:rPr lang="en-US" altLang="zh-CN" sz="2800" dirty="0">
                <a:ea typeface="宋体" panose="02010600030101010101" pitchFamily="2" charset="-122"/>
              </a:rPr>
              <a:t>1</a:t>
            </a:r>
            <a:r>
              <a:rPr lang="zh-CN" altLang="en-US" sz="2800" dirty="0">
                <a:ea typeface="宋体" panose="02010600030101010101" pitchFamily="2" charset="-122"/>
              </a:rPr>
              <a:t>、有使命感的组织的好处</a:t>
            </a:r>
            <a:endParaRPr lang="en-US" altLang="zh-CN" sz="2800"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）有使命感的组织的效率超过照章办事的组织</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）有使命感的组织办事更有成效</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）有使命感的组织的革新精神超过照章办事的组织</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4</a:t>
            </a:r>
            <a:r>
              <a:rPr lang="zh-CN" altLang="en-US" dirty="0">
                <a:ea typeface="宋体" panose="02010600030101010101" pitchFamily="2" charset="-122"/>
              </a:rPr>
              <a:t>）有使命感的组织的灵活性胜过照章办事的组织</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5</a:t>
            </a:r>
            <a:r>
              <a:rPr lang="zh-CN" altLang="en-US" dirty="0">
                <a:ea typeface="宋体" panose="02010600030101010101" pitchFamily="2" charset="-122"/>
              </a:rPr>
              <a:t>）有使命感的组织的士气高于照章办事的组织</a:t>
            </a:r>
            <a:endParaRPr lang="en-US" altLang="zh-CN" dirty="0">
              <a:ea typeface="宋体" panose="02010600030101010101" pitchFamily="2" charset="-122"/>
            </a:endParaRPr>
          </a:p>
          <a:p>
            <a:pPr marL="0" indent="0">
              <a:buFontTx/>
              <a:buNone/>
            </a:pPr>
            <a:endParaRPr lang="en-US" altLang="zh-CN" dirty="0">
              <a:ea typeface="宋体" panose="02010600030101010101" pitchFamily="2" charset="-122"/>
            </a:endParaRPr>
          </a:p>
          <a:p>
            <a:pPr marL="0" indent="0">
              <a:buFontTx/>
              <a:buNone/>
            </a:pPr>
            <a:r>
              <a:rPr lang="en-US" altLang="zh-CN" sz="2800" dirty="0">
                <a:ea typeface="宋体" panose="02010600030101010101" pitchFamily="2" charset="-122"/>
              </a:rPr>
              <a:t>2</a:t>
            </a:r>
            <a:r>
              <a:rPr lang="zh-CN" altLang="en-US" sz="2800" dirty="0">
                <a:ea typeface="宋体" panose="02010600030101010101" pitchFamily="2" charset="-122"/>
              </a:rPr>
              <a:t>、建立有使命感的政府的前提条件</a:t>
            </a:r>
            <a:endParaRPr lang="en-US" altLang="zh-CN" sz="2800"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）清除多年积累的规章和过时的陋习带来的重负</a:t>
            </a:r>
            <a:endParaRPr lang="en-US" altLang="zh-CN" dirty="0">
              <a:ea typeface="宋体" panose="02010600030101010101" pitchFamily="2" charset="-122"/>
            </a:endParaRPr>
          </a:p>
          <a:p>
            <a:pPr marL="0" indent="0">
              <a:buFontTx/>
              <a:buNone/>
            </a:pPr>
            <a:r>
              <a:rPr lang="en-US" altLang="zh-CN" dirty="0">
                <a:ea typeface="宋体" panose="02010600030101010101" pitchFamily="2" charset="-122"/>
              </a:rPr>
              <a:t> </a:t>
            </a:r>
            <a:r>
              <a:rPr lang="zh-CN" altLang="en-US" dirty="0">
                <a:ea typeface="宋体" panose="02010600030101010101" pitchFamily="2" charset="-122"/>
              </a:rPr>
              <a:t>“日落”法、</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）建立有使命感的预算制度</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）改变照章办事的人事制度</a:t>
            </a:r>
            <a:endParaRPr lang="zh-CN" altLang="en-US" dirty="0">
              <a:ea typeface="宋体" panose="02010600030101010101" pitchFamily="2" charset="-122"/>
            </a:endParaRPr>
          </a:p>
        </p:txBody>
      </p:sp>
      <p:sp>
        <p:nvSpPr>
          <p:cNvPr id="5" name="Rectangle 2"/>
          <p:cNvSpPr txBox="1">
            <a:spLocks noChangeArrowheads="1"/>
          </p:cNvSpPr>
          <p:nvPr/>
        </p:nvSpPr>
        <p:spPr bwMode="auto">
          <a:xfrm>
            <a:off x="2001044" y="4723040"/>
            <a:ext cx="1884363"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审查委员会、</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6" name="Rectangle 2">
            <a:hlinkClick r:id="rId1" action="ppaction://hlinksldjump"/>
          </p:cNvPr>
          <p:cNvSpPr txBox="1">
            <a:spLocks noChangeArrowheads="1"/>
          </p:cNvSpPr>
          <p:nvPr/>
        </p:nvSpPr>
        <p:spPr bwMode="auto">
          <a:xfrm>
            <a:off x="3885407" y="4719865"/>
            <a:ext cx="2513012"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零基预算</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4" name="棱台 3">
            <a:hlinkClick r:id="rId2" action="ppaction://hlinksldjump"/>
          </p:cNvPr>
          <p:cNvSpPr/>
          <p:nvPr/>
        </p:nvSpPr>
        <p:spPr>
          <a:xfrm>
            <a:off x="8753475" y="6608763"/>
            <a:ext cx="381000" cy="228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图片 3"/>
          <p:cNvPicPr>
            <a:picLocks noChangeAspect="1"/>
          </p:cNvPicPr>
          <p:nvPr/>
        </p:nvPicPr>
        <p:blipFill>
          <a:blip r:embed="rId1"/>
          <a:stretch>
            <a:fillRect/>
          </a:stretch>
        </p:blipFill>
        <p:spPr>
          <a:xfrm>
            <a:off x="536575" y="-794385"/>
            <a:ext cx="6631305" cy="7524115"/>
          </a:xfrm>
          <a:prstGeom prst="rect">
            <a:avLst/>
          </a:prstGeom>
        </p:spPr>
      </p:pic>
      <p:pic>
        <p:nvPicPr>
          <p:cNvPr id="7" name="图片 6"/>
          <p:cNvPicPr>
            <a:picLocks noChangeAspect="1"/>
          </p:cNvPicPr>
          <p:nvPr/>
        </p:nvPicPr>
        <p:blipFill>
          <a:blip r:embed="rId2"/>
          <a:stretch>
            <a:fillRect/>
          </a:stretch>
        </p:blipFill>
        <p:spPr>
          <a:xfrm>
            <a:off x="1748155" y="-333375"/>
            <a:ext cx="5648325" cy="7967980"/>
          </a:xfrm>
          <a:prstGeom prst="rect">
            <a:avLst/>
          </a:prstGeom>
        </p:spPr>
      </p:pic>
      <p:pic>
        <p:nvPicPr>
          <p:cNvPr id="6" name="图片 5"/>
          <p:cNvPicPr>
            <a:picLocks noChangeAspect="1"/>
          </p:cNvPicPr>
          <p:nvPr/>
        </p:nvPicPr>
        <p:blipFill>
          <a:blip r:embed="rId3"/>
          <a:stretch>
            <a:fillRect/>
          </a:stretch>
        </p:blipFill>
        <p:spPr>
          <a:xfrm>
            <a:off x="3385185" y="-333375"/>
            <a:ext cx="5781675" cy="8563610"/>
          </a:xfrm>
          <a:prstGeom prst="rect">
            <a:avLst/>
          </a:prstGeom>
        </p:spPr>
      </p:pic>
      <p:sp>
        <p:nvSpPr>
          <p:cNvPr id="3" name="内容占位符 2"/>
          <p:cNvSpPr/>
          <p:nvPr>
            <p:ph idx="1"/>
          </p:nvPr>
        </p:nvSpPr>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endParaRPr lang="zh-CN" altLang="en-US">
              <a:ea typeface="宋体" panose="02010600030101010101" pitchFamily="2" charset="-122"/>
            </a:endParaRPr>
          </a:p>
        </p:txBody>
      </p:sp>
      <p:pic>
        <p:nvPicPr>
          <p:cNvPr id="1027" name="Picture 3" descr="C:\Users\caoliyuan\Desktop\8ea64a9e19e08405a32c73598d3ec5ca.jpg"/>
          <p:cNvPicPr>
            <a:picLocks noChangeAspect="1" noChangeArrowheads="1"/>
          </p:cNvPicPr>
          <p:nvPr/>
        </p:nvPicPr>
        <p:blipFill>
          <a:blip r:embed="rId1"/>
          <a:srcRect/>
          <a:stretch>
            <a:fillRect/>
          </a:stretch>
        </p:blipFill>
        <p:spPr bwMode="auto">
          <a:xfrm>
            <a:off x="0" y="0"/>
            <a:ext cx="9278938" cy="6842125"/>
          </a:xfrm>
          <a:prstGeom prst="rect">
            <a:avLst/>
          </a:prstGeom>
          <a:noFill/>
          <a:ln w="9525">
            <a:noFill/>
            <a:miter lim="800000"/>
            <a:headEnd/>
            <a:tailEnd/>
          </a:ln>
        </p:spPr>
      </p:pic>
      <p:pic>
        <p:nvPicPr>
          <p:cNvPr id="1031" name="Picture 7" descr="C:\Users\caoliyuan\Desktop\8a6680a4f2821a65a4c00b6699cd43ea.jpg"/>
          <p:cNvPicPr>
            <a:picLocks noGrp="1" noChangeAspect="1" noChangeArrowheads="1"/>
          </p:cNvPicPr>
          <p:nvPr>
            <p:ph idx="1"/>
          </p:nvPr>
        </p:nvPicPr>
        <p:blipFill>
          <a:blip r:embed="rId2"/>
          <a:srcRect/>
          <a:stretch>
            <a:fillRect/>
          </a:stretch>
        </p:blipFill>
        <p:spPr>
          <a:xfrm>
            <a:off x="36513" y="0"/>
            <a:ext cx="9296400" cy="6864350"/>
          </a:xfrm>
        </p:spPr>
      </p:pic>
      <p:pic>
        <p:nvPicPr>
          <p:cNvPr id="1032" name="Picture 8" descr="C:\Users\caoliyuan\Desktop\5d9744d5be6456473aa0c68d02fed280.jpg"/>
          <p:cNvPicPr>
            <a:picLocks noChangeAspect="1" noChangeArrowheads="1"/>
          </p:cNvPicPr>
          <p:nvPr/>
        </p:nvPicPr>
        <p:blipFill>
          <a:blip r:embed="rId3"/>
          <a:srcRect/>
          <a:stretch>
            <a:fillRect/>
          </a:stretch>
        </p:blipFill>
        <p:spPr bwMode="auto">
          <a:xfrm>
            <a:off x="-16828" y="0"/>
            <a:ext cx="9296401" cy="6832600"/>
          </a:xfrm>
          <a:prstGeom prst="rect">
            <a:avLst/>
          </a:prstGeom>
          <a:noFill/>
          <a:ln w="9525">
            <a:noFill/>
            <a:miter lim="800000"/>
            <a:headEnd/>
            <a:tailEnd/>
          </a:ln>
        </p:spPr>
      </p:pic>
      <p:sp>
        <p:nvSpPr>
          <p:cNvPr id="4" name="棱台 3">
            <a:hlinkClick r:id="rId4" action="ppaction://hlinksldjump"/>
          </p:cNvPr>
          <p:cNvSpPr/>
          <p:nvPr/>
        </p:nvSpPr>
        <p:spPr>
          <a:xfrm>
            <a:off x="8915400" y="6629400"/>
            <a:ext cx="363538" cy="2286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 name="图片 2"/>
          <p:cNvPicPr>
            <a:picLocks noChangeAspect="1"/>
          </p:cNvPicPr>
          <p:nvPr/>
        </p:nvPicPr>
        <p:blipFill>
          <a:blip r:embed="rId5"/>
          <a:stretch>
            <a:fillRect/>
          </a:stretch>
        </p:blipFill>
        <p:spPr>
          <a:xfrm>
            <a:off x="86360" y="97790"/>
            <a:ext cx="8971280" cy="6734810"/>
          </a:xfrm>
          <a:prstGeom prst="rect">
            <a:avLst/>
          </a:prstGeom>
        </p:spPr>
      </p:pic>
      <p:pic>
        <p:nvPicPr>
          <p:cNvPr id="5" name="图片 4"/>
          <p:cNvPicPr>
            <a:picLocks noChangeAspect="1"/>
          </p:cNvPicPr>
          <p:nvPr/>
        </p:nvPicPr>
        <p:blipFill>
          <a:blip r:embed="rId6"/>
          <a:stretch>
            <a:fillRect/>
          </a:stretch>
        </p:blipFill>
        <p:spPr>
          <a:xfrm>
            <a:off x="36830" y="46990"/>
            <a:ext cx="9242425" cy="7514590"/>
          </a:xfrm>
          <a:prstGeom prst="rect">
            <a:avLst/>
          </a:prstGeom>
        </p:spPr>
      </p:pic>
      <p:pic>
        <p:nvPicPr>
          <p:cNvPr id="6" name="图片 5"/>
          <p:cNvPicPr>
            <a:picLocks noChangeAspect="1"/>
          </p:cNvPicPr>
          <p:nvPr/>
        </p:nvPicPr>
        <p:blipFill>
          <a:blip r:embed="rId7"/>
          <a:stretch>
            <a:fillRect/>
          </a:stretch>
        </p:blipFill>
        <p:spPr>
          <a:xfrm>
            <a:off x="29845" y="432435"/>
            <a:ext cx="9303385" cy="6400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in)">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31"/>
                                        </p:tgtEl>
                                        <p:attrNameLst>
                                          <p:attrName>style.visibility</p:attrName>
                                        </p:attrNameLst>
                                      </p:cBhvr>
                                      <p:to>
                                        <p:strVal val="visible"/>
                                      </p:to>
                                    </p:set>
                                    <p:animEffect transition="in" filter="circle(in)">
                                      <p:cBhvr>
                                        <p:cTn id="12" dur="2000"/>
                                        <p:tgtEl>
                                          <p:spTgt spid="103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32"/>
                                        </p:tgtEl>
                                        <p:attrNameLst>
                                          <p:attrName>style.visibility</p:attrName>
                                        </p:attrNameLst>
                                      </p:cBhvr>
                                      <p:to>
                                        <p:strVal val="visible"/>
                                      </p:to>
                                    </p:set>
                                    <p:animEffect transition="in" filter="circle(in)">
                                      <p:cBhvr>
                                        <p:cTn id="17" dur="2000"/>
                                        <p:tgtEl>
                                          <p:spTgt spid="103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heckerboard(across)">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heckerboard(across)">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heckerboard(across)">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lstStyle/>
          <a:p>
            <a:pPr marL="0" indent="0">
              <a:buFontTx/>
              <a:buNone/>
            </a:pPr>
            <a:endParaRPr lang="en-US" altLang="zh-CN" sz="2800" dirty="0">
              <a:ea typeface="宋体" panose="02010600030101010101" pitchFamily="2" charset="-122"/>
            </a:endParaRPr>
          </a:p>
          <a:p>
            <a:pPr marL="0" indent="0">
              <a:buFontTx/>
              <a:buNone/>
            </a:pPr>
            <a:endParaRPr lang="en-US" altLang="zh-CN" sz="2800" dirty="0">
              <a:ea typeface="宋体" panose="02010600030101010101" pitchFamily="2" charset="-122"/>
            </a:endParaRPr>
          </a:p>
          <a:p>
            <a:pPr marL="0" indent="0">
              <a:buFontTx/>
              <a:buNone/>
            </a:pPr>
            <a:r>
              <a:rPr lang="en-US" altLang="zh-CN" sz="2800" dirty="0">
                <a:ea typeface="宋体" panose="02010600030101010101" pitchFamily="2" charset="-122"/>
              </a:rPr>
              <a:t>3</a:t>
            </a:r>
            <a:r>
              <a:rPr lang="zh-CN" altLang="en-US" sz="2800" dirty="0">
                <a:ea typeface="宋体" panose="02010600030101010101" pitchFamily="2" charset="-122"/>
              </a:rPr>
              <a:t>、建立有使命感的组织的途径</a:t>
            </a:r>
            <a:endParaRPr lang="en-US" altLang="zh-CN" sz="2800" dirty="0">
              <a:ea typeface="宋体" panose="02010600030101010101" pitchFamily="2" charset="-122"/>
            </a:endParaRPr>
          </a:p>
          <a:p>
            <a:pPr marL="0" indent="0">
              <a:buFontTx/>
              <a:buNone/>
            </a:pPr>
            <a:endParaRPr lang="zh-CN" altLang="en-US"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）制定一项使命声明</a:t>
            </a:r>
            <a:endParaRPr lang="en-US" altLang="zh-CN" dirty="0">
              <a:ea typeface="宋体" panose="02010600030101010101" pitchFamily="2" charset="-122"/>
            </a:endParaRPr>
          </a:p>
          <a:p>
            <a:pPr marL="0" indent="0">
              <a:buFontTx/>
              <a:buNone/>
            </a:pPr>
            <a:endParaRPr lang="zh-CN" altLang="en-US"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）根据使命而不是根据分管范围进行组织</a:t>
            </a:r>
            <a:endParaRPr lang="en-US" altLang="zh-CN" dirty="0">
              <a:ea typeface="宋体" panose="02010600030101010101" pitchFamily="2" charset="-122"/>
            </a:endParaRPr>
          </a:p>
          <a:p>
            <a:pPr marL="0" indent="0">
              <a:buFontTx/>
              <a:buNone/>
            </a:pPr>
            <a:endParaRPr lang="zh-CN" altLang="en-US"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）建立围绕使命的文化</a:t>
            </a:r>
            <a:endParaRPr lang="en-US" altLang="zh-CN" dirty="0">
              <a:ea typeface="宋体" panose="02010600030101010101" pitchFamily="2" charset="-122"/>
            </a:endParaRPr>
          </a:p>
          <a:p>
            <a:pPr marL="0" indent="0">
              <a:buFontTx/>
              <a:buNone/>
            </a:pPr>
            <a:endParaRPr lang="en-US" altLang="zh-CN" dirty="0">
              <a:ea typeface="宋体" panose="02010600030101010101" pitchFamily="2" charset="-122"/>
            </a:endParaRPr>
          </a:p>
          <a:p>
            <a:pPr marL="0" indent="0">
              <a:buFontTx/>
              <a:buNone/>
            </a:pPr>
            <a:endParaRPr lang="en-US" altLang="zh-CN" dirty="0">
              <a:ea typeface="宋体" panose="02010600030101010101" pitchFamily="2" charset="-122"/>
            </a:endParaRPr>
          </a:p>
          <a:p>
            <a:pPr marL="0" indent="0">
              <a:buFontTx/>
              <a:buNone/>
            </a:pPr>
            <a:endParaRPr lang="zh-CN" altLang="en-US" dirty="0">
              <a:ea typeface="宋体" panose="02010600030101010101" pitchFamily="2" charset="-122"/>
            </a:endParaRPr>
          </a:p>
        </p:txBody>
      </p:sp>
      <p:sp>
        <p:nvSpPr>
          <p:cNvPr id="9" name="棱台 8">
            <a:hlinkClick r:id="rId1" action="ppaction://hlinksldjump"/>
          </p:cNvPr>
          <p:cNvSpPr/>
          <p:nvPr/>
        </p:nvSpPr>
        <p:spPr>
          <a:xfrm>
            <a:off x="8672512" y="6577012"/>
            <a:ext cx="471488" cy="17462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a:hlinkClick r:id="rId1" action="ppaction://hlinkfile"/>
          </p:cNvPr>
          <p:cNvPicPr>
            <a:picLocks noGrp="1" noChangeAspect="1"/>
          </p:cNvPicPr>
          <p:nvPr>
            <p:ph idx="1"/>
          </p:nvPr>
        </p:nvPicPr>
        <p:blipFill>
          <a:blip r:embed="rId2"/>
          <a:stretch>
            <a:fillRect/>
          </a:stretch>
        </p:blipFill>
        <p:spPr>
          <a:xfrm>
            <a:off x="335915" y="125730"/>
            <a:ext cx="8596630" cy="6860540"/>
          </a:xfrm>
          <a:prstGeom prst="rect">
            <a:avLst/>
          </a:prstGeom>
        </p:spPr>
      </p:pic>
      <p:pic>
        <p:nvPicPr>
          <p:cNvPr id="5" name="图片 4">
            <a:hlinkClick r:id="rId1" action="ppaction://hlinkfile"/>
          </p:cNvPr>
          <p:cNvPicPr>
            <a:picLocks noChangeAspect="1"/>
          </p:cNvPicPr>
          <p:nvPr/>
        </p:nvPicPr>
        <p:blipFill>
          <a:blip r:embed="rId3"/>
          <a:stretch>
            <a:fillRect/>
          </a:stretch>
        </p:blipFill>
        <p:spPr>
          <a:xfrm>
            <a:off x="909955" y="710565"/>
            <a:ext cx="7324725" cy="8874125"/>
          </a:xfrm>
          <a:prstGeom prst="rect">
            <a:avLst/>
          </a:prstGeom>
        </p:spPr>
      </p:pic>
      <p:pic>
        <p:nvPicPr>
          <p:cNvPr id="3" name="图片 2">
            <a:hlinkClick r:id="rId4" action="ppaction://hlinkfile"/>
          </p:cNvPr>
          <p:cNvPicPr>
            <a:picLocks noChangeAspect="1"/>
          </p:cNvPicPr>
          <p:nvPr/>
        </p:nvPicPr>
        <p:blipFill>
          <a:blip r:embed="rId5"/>
          <a:stretch>
            <a:fillRect/>
          </a:stretch>
        </p:blipFill>
        <p:spPr>
          <a:xfrm>
            <a:off x="-13335" y="125730"/>
            <a:ext cx="8248015" cy="6878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980" y="473710"/>
            <a:ext cx="9304020" cy="762000"/>
          </a:xfrm>
        </p:spPr>
        <p:txBody>
          <a:bodyPr/>
          <a:lstStyle/>
          <a:p>
            <a:r>
              <a:rPr lang="zh-CN" altLang="en-US" sz="3200" dirty="0">
                <a:latin typeface="华文琥珀" panose="02010800040101010101" charset="-122"/>
                <a:ea typeface="华文琥珀" panose="02010800040101010101" charset="-122"/>
                <a:cs typeface="华文琥珀" panose="02010800040101010101" charset="-122"/>
                <a:sym typeface="+mn-ea"/>
              </a:rPr>
              <a:t>（五）讲究效果的政府：按效果而不是按投入拨款</a:t>
            </a:r>
            <a:br>
              <a:rPr lang="en-US" altLang="zh-CN" dirty="0">
                <a:solidFill>
                  <a:schemeClr val="bg1"/>
                </a:solidFill>
                <a:latin typeface="华文琥珀" panose="02010800040101010101" charset="-122"/>
                <a:ea typeface="华文琥珀" panose="02010800040101010101" charset="-122"/>
                <a:cs typeface="华文琥珀" panose="02010800040101010101" charset="-122"/>
              </a:rPr>
            </a:br>
            <a:endParaRPr lang="zh-CN" altLang="en-US"/>
          </a:p>
        </p:txBody>
      </p:sp>
      <p:sp>
        <p:nvSpPr>
          <p:cNvPr id="3" name="内容占位符 2"/>
          <p:cNvSpPr>
            <a:spLocks noGrp="1"/>
          </p:cNvSpPr>
          <p:nvPr>
            <p:ph idx="1"/>
          </p:nvPr>
        </p:nvSpPr>
        <p:spPr>
          <a:xfrm>
            <a:off x="276225" y="889000"/>
            <a:ext cx="8754110" cy="5237480"/>
          </a:xfrm>
        </p:spPr>
        <p:txBody>
          <a:bodyPr/>
          <a:lstStyle/>
          <a:p>
            <a:pPr marL="0" indent="0">
              <a:buFontTx/>
              <a:buNone/>
            </a:pPr>
            <a:r>
              <a:rPr lang="en-US" altLang="zh-CN" dirty="0">
                <a:ea typeface="宋体" panose="02010600030101010101" pitchFamily="2" charset="-122"/>
                <a:sym typeface="+mn-ea"/>
              </a:rPr>
              <a:t>1</a:t>
            </a:r>
            <a:r>
              <a:rPr lang="zh-CN" altLang="en-US" dirty="0">
                <a:ea typeface="宋体" panose="02010600030101010101" pitchFamily="2" charset="-122"/>
                <a:sym typeface="+mn-ea"/>
              </a:rPr>
              <a:t>、业绩测量的力量</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1</a:t>
            </a:r>
            <a:r>
              <a:rPr lang="zh-CN" altLang="en-US" dirty="0">
                <a:ea typeface="宋体" panose="02010600030101010101" pitchFamily="2" charset="-122"/>
                <a:sym typeface="+mn-ea"/>
              </a:rPr>
              <a:t>）测量能推动工作；</a:t>
            </a:r>
            <a:endParaRPr lang="zh-CN" altLang="en-US" dirty="0">
              <a:ea typeface="宋体" panose="02010600030101010101" pitchFamily="2" charset="-122"/>
              <a:sym typeface="+mn-ea"/>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2</a:t>
            </a:r>
            <a:r>
              <a:rPr lang="zh-CN" altLang="en-US" dirty="0">
                <a:ea typeface="宋体" panose="02010600030101010101" pitchFamily="2" charset="-122"/>
                <a:sym typeface="+mn-ea"/>
              </a:rPr>
              <a:t>）若不测定效果，就不能辨别成功还是失败；</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3</a:t>
            </a:r>
            <a:r>
              <a:rPr lang="zh-CN" altLang="en-US" dirty="0">
                <a:ea typeface="宋体" panose="02010600030101010101" pitchFamily="2" charset="-122"/>
                <a:sym typeface="+mn-ea"/>
              </a:rPr>
              <a:t>）看不到成功，就不能给予奖励；</a:t>
            </a:r>
            <a:endParaRPr lang="zh-CN" altLang="en-US" dirty="0">
              <a:ea typeface="宋体" panose="02010600030101010101" pitchFamily="2" charset="-122"/>
              <a:sym typeface="+mn-ea"/>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4</a:t>
            </a:r>
            <a:r>
              <a:rPr lang="zh-CN" altLang="en-US" dirty="0">
                <a:ea typeface="宋体" panose="02010600030101010101" pitchFamily="2" charset="-122"/>
                <a:sym typeface="+mn-ea"/>
              </a:rPr>
              <a:t>）不能奖励成功，就有可能是在奖励失败；</a:t>
            </a:r>
            <a:endParaRPr lang="zh-CN" altLang="en-US" dirty="0">
              <a:ea typeface="宋体" panose="02010600030101010101" pitchFamily="2" charset="-122"/>
              <a:sym typeface="+mn-ea"/>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5</a:t>
            </a:r>
            <a:r>
              <a:rPr lang="zh-CN" altLang="en-US" dirty="0">
                <a:ea typeface="宋体" panose="02010600030101010101" pitchFamily="2" charset="-122"/>
                <a:sym typeface="+mn-ea"/>
              </a:rPr>
              <a:t>）看不到成功，就不能从中学习；</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6</a:t>
            </a:r>
            <a:r>
              <a:rPr lang="zh-CN" altLang="en-US" dirty="0">
                <a:ea typeface="宋体" panose="02010600030101010101" pitchFamily="2" charset="-122"/>
                <a:sym typeface="+mn-ea"/>
              </a:rPr>
              <a:t>）看不到失败，就不能纠正失败；</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7</a:t>
            </a:r>
            <a:r>
              <a:rPr lang="zh-CN" altLang="en-US" dirty="0">
                <a:ea typeface="宋体" panose="02010600030101010101" pitchFamily="2" charset="-122"/>
                <a:sym typeface="+mn-ea"/>
              </a:rPr>
              <a:t>）展示成果，能赢得公众支持。</a:t>
            </a:r>
            <a:endParaRPr lang="en-US" altLang="zh-CN" dirty="0">
              <a:ea typeface="宋体" panose="02010600030101010101" pitchFamily="2" charset="-122"/>
            </a:endParaRPr>
          </a:p>
          <a:p>
            <a:pPr marL="0" indent="0">
              <a:buFontTx/>
              <a:buNone/>
            </a:pPr>
            <a:r>
              <a:rPr lang="en-US" altLang="zh-CN" dirty="0">
                <a:ea typeface="宋体" panose="02010600030101010101" pitchFamily="2" charset="-122"/>
                <a:sym typeface="+mn-ea"/>
              </a:rPr>
              <a:t>2</a:t>
            </a:r>
            <a:r>
              <a:rPr lang="zh-CN" altLang="en-US" dirty="0">
                <a:ea typeface="宋体" panose="02010600030101010101" pitchFamily="2" charset="-122"/>
                <a:sym typeface="+mn-ea"/>
              </a:rPr>
              <a:t>、让业绩测量发挥作用的方法</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1</a:t>
            </a:r>
            <a:r>
              <a:rPr lang="zh-CN" altLang="en-US" dirty="0">
                <a:ea typeface="宋体" panose="02010600030101010101" pitchFamily="2" charset="-122"/>
                <a:sym typeface="+mn-ea"/>
              </a:rPr>
              <a:t>）按业绩付酬</a:t>
            </a:r>
            <a:endParaRPr lang="en-US" altLang="zh-CN" dirty="0">
              <a:ea typeface="宋体" panose="02010600030101010101" pitchFamily="2" charset="-122"/>
            </a:endParaRPr>
          </a:p>
          <a:p>
            <a:pPr marL="0" indent="0">
              <a:buFontTx/>
              <a:buNone/>
            </a:pPr>
            <a:endParaRPr lang="en-US" altLang="zh-CN" dirty="0">
              <a:ea typeface="宋体" panose="02010600030101010101" pitchFamily="2" charset="-122"/>
            </a:endParaRPr>
          </a:p>
          <a:p>
            <a:endParaRPr lang="zh-CN" altLang="en-US"/>
          </a:p>
        </p:txBody>
      </p:sp>
      <p:sp>
        <p:nvSpPr>
          <p:cNvPr id="4" name="Rectangle 2">
            <a:hlinkClick r:id="rId1" action="ppaction://hlinkfile"/>
          </p:cNvPr>
          <p:cNvSpPr txBox="1">
            <a:spLocks noChangeArrowheads="1"/>
          </p:cNvSpPr>
          <p:nvPr/>
        </p:nvSpPr>
        <p:spPr bwMode="auto">
          <a:xfrm>
            <a:off x="276066" y="5290139"/>
            <a:ext cx="360045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a:t>
            </a:r>
            <a:r>
              <a:rPr lang="en-US" altLang="zh-CN" sz="2400" kern="0" dirty="0">
                <a:solidFill>
                  <a:schemeClr val="tx1"/>
                </a:solidFill>
                <a:latin typeface="宋体" panose="02010600030101010101" pitchFamily="2" charset="-122"/>
                <a:ea typeface="宋体" panose="02010600030101010101" pitchFamily="2" charset="-122"/>
              </a:rPr>
              <a:t>2</a:t>
            </a:r>
            <a:r>
              <a:rPr lang="zh-CN" altLang="en-US" sz="2400" kern="0" dirty="0">
                <a:solidFill>
                  <a:schemeClr val="tx1"/>
                </a:solidFill>
                <a:latin typeface="宋体" panose="02010600030101010101" pitchFamily="2" charset="-122"/>
                <a:ea typeface="宋体" panose="02010600030101010101" pitchFamily="2" charset="-122"/>
              </a:rPr>
              <a:t>）按业绩进行管理</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5" name="Rectangle 2">
            <a:hlinkClick r:id="rId1" action="ppaction://hlinkfile"/>
          </p:cNvPr>
          <p:cNvSpPr txBox="1">
            <a:spLocks noChangeArrowheads="1"/>
          </p:cNvSpPr>
          <p:nvPr/>
        </p:nvSpPr>
        <p:spPr bwMode="auto">
          <a:xfrm>
            <a:off x="276180" y="5671184"/>
            <a:ext cx="28956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a:t>
            </a:r>
            <a:r>
              <a:rPr lang="en-US" altLang="zh-CN" sz="2400" kern="0" dirty="0">
                <a:solidFill>
                  <a:schemeClr val="tx1"/>
                </a:solidFill>
                <a:latin typeface="宋体" panose="02010600030101010101" pitchFamily="2" charset="-122"/>
                <a:ea typeface="宋体" panose="02010600030101010101" pitchFamily="2" charset="-122"/>
              </a:rPr>
              <a:t>3</a:t>
            </a:r>
            <a:r>
              <a:rPr lang="zh-CN" altLang="en-US" sz="2400" kern="0" dirty="0">
                <a:solidFill>
                  <a:schemeClr val="tx1"/>
                </a:solidFill>
                <a:latin typeface="宋体" panose="02010600030101010101" pitchFamily="2" charset="-122"/>
                <a:ea typeface="宋体" panose="02010600030101010101" pitchFamily="2" charset="-122"/>
              </a:rPr>
              <a:t>）企业家式预算</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12" name="左大括号 11"/>
          <p:cNvSpPr/>
          <p:nvPr/>
        </p:nvSpPr>
        <p:spPr>
          <a:xfrm>
            <a:off x="3580130" y="5109845"/>
            <a:ext cx="296545" cy="1504315"/>
          </a:xfrm>
          <a:prstGeom prst="leftBrace">
            <a:avLst>
              <a:gd name="adj1" fmla="val 10869"/>
              <a:gd name="adj2" fmla="val 50000"/>
            </a:avLst>
          </a:prstGeom>
          <a:noFill/>
          <a:ln w="76200">
            <a:solidFill>
              <a:srgbClr val="FFFF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endParaRPr>
          </a:p>
        </p:txBody>
      </p:sp>
      <p:sp>
        <p:nvSpPr>
          <p:cNvPr id="13" name="Rectangle 2"/>
          <p:cNvSpPr txBox="1">
            <a:spLocks noChangeArrowheads="1"/>
          </p:cNvSpPr>
          <p:nvPr/>
        </p:nvSpPr>
        <p:spPr bwMode="auto">
          <a:xfrm>
            <a:off x="4034268" y="4909185"/>
            <a:ext cx="28956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按使命作预算</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14" name="Rectangle 2"/>
          <p:cNvSpPr txBox="1">
            <a:spLocks noChangeArrowheads="1"/>
          </p:cNvSpPr>
          <p:nvPr/>
        </p:nvSpPr>
        <p:spPr bwMode="auto">
          <a:xfrm>
            <a:off x="4034404" y="5383076"/>
            <a:ext cx="28956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按产出作预算</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15" name="Rectangle 2"/>
          <p:cNvSpPr txBox="1">
            <a:spLocks noChangeArrowheads="1"/>
          </p:cNvSpPr>
          <p:nvPr/>
        </p:nvSpPr>
        <p:spPr bwMode="auto">
          <a:xfrm>
            <a:off x="4034086" y="5856513"/>
            <a:ext cx="28956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按效果作预算</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16" name="Rectangle 2"/>
          <p:cNvSpPr txBox="1">
            <a:spLocks noChangeArrowheads="1"/>
          </p:cNvSpPr>
          <p:nvPr/>
        </p:nvSpPr>
        <p:spPr bwMode="auto">
          <a:xfrm>
            <a:off x="4033996" y="6330449"/>
            <a:ext cx="28956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按顾客需要作预算</a:t>
            </a:r>
            <a:endParaRPr lang="zh-CN" altLang="en-US" sz="2400" kern="0" dirty="0">
              <a:solidFill>
                <a:schemeClr val="tx1"/>
              </a:solidFill>
              <a:latin typeface="宋体" panose="02010600030101010101" pitchFamily="2" charset="-122"/>
              <a:ea typeface="宋体" panose="02010600030101010101" pitchFamily="2" charset="-122"/>
            </a:endParaRPr>
          </a:p>
        </p:txBody>
      </p:sp>
      <p:sp>
        <p:nvSpPr>
          <p:cNvPr id="10" name="五角星 9">
            <a:hlinkClick r:id="rId2" action="ppaction://hlinksldjump"/>
          </p:cNvPr>
          <p:cNvSpPr/>
          <p:nvPr/>
        </p:nvSpPr>
        <p:spPr>
          <a:xfrm>
            <a:off x="5288914" y="3118666"/>
            <a:ext cx="385763" cy="381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五角星 16">
            <a:hlinkClick r:id="rId3" action="ppaction://hlinkfile"/>
          </p:cNvPr>
          <p:cNvSpPr/>
          <p:nvPr/>
        </p:nvSpPr>
        <p:spPr>
          <a:xfrm>
            <a:off x="4902834" y="3948611"/>
            <a:ext cx="385763" cy="381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棱台 5">
            <a:hlinkClick r:id="rId4" action="ppaction://hlinksldjump"/>
          </p:cNvPr>
          <p:cNvSpPr/>
          <p:nvPr/>
        </p:nvSpPr>
        <p:spPr>
          <a:xfrm flipV="1">
            <a:off x="8665029" y="6564311"/>
            <a:ext cx="471488" cy="2825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五角星 6">
            <a:hlinkClick r:id="rId5" action="ppaction://hlinksldjump"/>
          </p:cNvPr>
          <p:cNvSpPr/>
          <p:nvPr/>
        </p:nvSpPr>
        <p:spPr>
          <a:xfrm>
            <a:off x="3490594" y="1347651"/>
            <a:ext cx="385763" cy="381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8" name="五角星 7">
            <a:hlinkClick r:id="rId6" action="ppaction://hlinkfile"/>
          </p:cNvPr>
          <p:cNvSpPr/>
          <p:nvPr/>
        </p:nvSpPr>
        <p:spPr>
          <a:xfrm>
            <a:off x="5288914" y="2248716"/>
            <a:ext cx="385763" cy="381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9" name="五角星 8">
            <a:hlinkClick r:id="rId7" action="ppaction://hlinksldjump"/>
          </p:cNvPr>
          <p:cNvSpPr/>
          <p:nvPr/>
        </p:nvSpPr>
        <p:spPr>
          <a:xfrm>
            <a:off x="6770369" y="1798501"/>
            <a:ext cx="385763" cy="381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up)">
                                      <p:cBhvr>
                                        <p:cTn id="75" dur="500"/>
                                        <p:tgtEl>
                                          <p:spTgt spid="12"/>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13"/>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15"/>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bldLvl="0" animBg="1"/>
      <p:bldP spid="13" grpId="0"/>
      <p:bldP spid="14" grpId="0"/>
      <p:bldP spid="15" grpId="0"/>
      <p:bldP spid="16" grpId="0"/>
      <p:bldP spid="10" grpId="0" animBg="1"/>
      <p:bldP spid="17" grpId="0" bldLvl="0" animBg="1"/>
      <p:bldP spid="7" grpId="0" bldLvl="0" animBg="1"/>
      <p:bldP spid="8" grpId="0" bldLvl="0" animBg="1"/>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a:hlinkClick r:id="rId1" action="ppaction://hlinkfile"/>
          </p:cNvPr>
          <p:cNvPicPr>
            <a:picLocks noChangeAspect="1"/>
          </p:cNvPicPr>
          <p:nvPr>
            <p:ph idx="1"/>
          </p:nvPr>
        </p:nvPicPr>
        <p:blipFill>
          <a:blip r:embed="rId2"/>
          <a:stretch>
            <a:fillRect/>
          </a:stretch>
        </p:blipFill>
        <p:spPr>
          <a:xfrm>
            <a:off x="139700" y="151765"/>
            <a:ext cx="8864600" cy="6401435"/>
          </a:xfrm>
          <a:prstGeom prst="rect">
            <a:avLst/>
          </a:prstGeom>
        </p:spPr>
      </p:pic>
      <p:sp>
        <p:nvSpPr>
          <p:cNvPr id="5" name="棱台 4">
            <a:hlinkClick r:id="rId3" action="ppaction://hlinksldjump"/>
          </p:cNvPr>
          <p:cNvSpPr/>
          <p:nvPr/>
        </p:nvSpPr>
        <p:spPr>
          <a:xfrm>
            <a:off x="8672512" y="6553200"/>
            <a:ext cx="471488" cy="17462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7" name="图片 6"/>
          <p:cNvPicPr>
            <a:picLocks noChangeAspect="1"/>
          </p:cNvPicPr>
          <p:nvPr/>
        </p:nvPicPr>
        <p:blipFill>
          <a:blip r:embed="rId4"/>
          <a:stretch>
            <a:fillRect/>
          </a:stretch>
        </p:blipFill>
        <p:spPr>
          <a:xfrm>
            <a:off x="-85725" y="-130175"/>
            <a:ext cx="8938895" cy="6858000"/>
          </a:xfrm>
          <a:prstGeom prst="rect">
            <a:avLst/>
          </a:prstGeom>
        </p:spPr>
      </p:pic>
      <p:pic>
        <p:nvPicPr>
          <p:cNvPr id="8" name="图片 7">
            <a:hlinkClick r:id="rId1" action="ppaction://hlinkfile"/>
          </p:cNvPr>
          <p:cNvPicPr>
            <a:picLocks noChangeAspect="1"/>
          </p:cNvPicPr>
          <p:nvPr/>
        </p:nvPicPr>
        <p:blipFill>
          <a:blip r:embed="rId5"/>
          <a:stretch>
            <a:fillRect/>
          </a:stretch>
        </p:blipFill>
        <p:spPr>
          <a:xfrm>
            <a:off x="-85725" y="828675"/>
            <a:ext cx="9144000" cy="5200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a:solidFill>
                  <a:srgbClr val="C00000"/>
                </a:solidFill>
              </a:rPr>
              <a:t>全国文明城市（区）名单</a:t>
            </a:r>
            <a:endParaRPr lang="zh-CN" altLang="en-US" b="1" dirty="0">
              <a:solidFill>
                <a:srgbClr val="C00000"/>
              </a:solidFill>
            </a:endParaRPr>
          </a:p>
        </p:txBody>
      </p:sp>
      <p:sp>
        <p:nvSpPr>
          <p:cNvPr id="3" name="内容占位符 2"/>
          <p:cNvSpPr>
            <a:spLocks noGrp="1"/>
          </p:cNvSpPr>
          <p:nvPr>
            <p:ph idx="1"/>
          </p:nvPr>
        </p:nvSpPr>
        <p:spPr>
          <a:xfrm>
            <a:off x="0" y="609600"/>
            <a:ext cx="8991600" cy="5516563"/>
          </a:xfrm>
        </p:spPr>
        <p:txBody>
          <a:bodyPr/>
          <a:lstStyle/>
          <a:p>
            <a:pPr>
              <a:lnSpc>
                <a:spcPct val="150000"/>
              </a:lnSpc>
            </a:pPr>
            <a:r>
              <a:rPr lang="zh-CN" altLang="en-US" sz="2800" b="1" dirty="0">
                <a:solidFill>
                  <a:srgbClr val="C00000"/>
                </a:solidFill>
              </a:rPr>
              <a:t>省会城市：武汉市、南昌市、哈尔滨市、合肥市、西安市、沈阳市；</a:t>
            </a:r>
            <a:endParaRPr lang="zh-CN" altLang="en-US" sz="2800" b="1" dirty="0">
              <a:solidFill>
                <a:srgbClr val="C00000"/>
              </a:solidFill>
            </a:endParaRPr>
          </a:p>
          <a:p>
            <a:pPr>
              <a:lnSpc>
                <a:spcPct val="150000"/>
              </a:lnSpc>
            </a:pPr>
            <a:r>
              <a:rPr lang="zh-CN" altLang="en-US" sz="2800" b="1" dirty="0">
                <a:solidFill>
                  <a:srgbClr val="C00000"/>
                </a:solidFill>
              </a:rPr>
              <a:t>地级市：威海市、潍坊市、广安市、许昌市、东营市、镇江市、绍兴市、濮阳市、岳阳市、金昌市、三明市、铜陵市、珠海市、株洲市、芜湖市、宝鸡市、无锡市、佛山市、泰州市、泉州市、温州市、漳州市；</a:t>
            </a:r>
            <a:endParaRPr lang="zh-CN" altLang="en-US" sz="2800" b="1" dirty="0">
              <a:solidFill>
                <a:srgbClr val="C00000"/>
              </a:solidFill>
            </a:endParaRPr>
          </a:p>
          <a:p>
            <a:pPr>
              <a:lnSpc>
                <a:spcPct val="150000"/>
              </a:lnSpc>
            </a:pPr>
            <a:r>
              <a:rPr lang="zh-CN" altLang="en-US" sz="2800" b="1" dirty="0">
                <a:solidFill>
                  <a:srgbClr val="C00000"/>
                </a:solidFill>
              </a:rPr>
              <a:t>直辖市城区：上海市奉贤区、北京市海淀区、重庆市南岸区、天津市河西区；</a:t>
            </a:r>
            <a:endParaRPr lang="zh-CN" altLang="en-US" sz="2800" b="1" dirty="0">
              <a:solidFill>
                <a:srgbClr val="C00000"/>
              </a:solidFill>
            </a:endParaRPr>
          </a:p>
          <a:p>
            <a:pPr>
              <a:lnSpc>
                <a:spcPct val="150000"/>
              </a:lnSpc>
            </a:pPr>
            <a:r>
              <a:rPr lang="zh-CN" altLang="en-US" sz="2800" b="1" dirty="0">
                <a:solidFill>
                  <a:srgbClr val="C00000"/>
                </a:solidFill>
              </a:rPr>
              <a:t>县级市：济源市、石河子市</a:t>
            </a:r>
            <a:endParaRPr lang="zh-CN" altLang="en-US" sz="2800" b="1" dirty="0">
              <a:solidFill>
                <a:srgbClr val="C00000"/>
              </a:solidFill>
            </a:endParaRPr>
          </a:p>
        </p:txBody>
      </p:sp>
      <p:pic>
        <p:nvPicPr>
          <p:cNvPr id="6" name="图片 5"/>
          <p:cNvPicPr>
            <a:picLocks noChangeAspect="1"/>
          </p:cNvPicPr>
          <p:nvPr/>
        </p:nvPicPr>
        <p:blipFill>
          <a:blip r:embed="rId1"/>
          <a:stretch>
            <a:fillRect/>
          </a:stretch>
        </p:blipFill>
        <p:spPr>
          <a:xfrm>
            <a:off x="0" y="0"/>
            <a:ext cx="5715000" cy="6727825"/>
          </a:xfrm>
          <a:prstGeom prst="rect">
            <a:avLst/>
          </a:prstGeom>
        </p:spPr>
      </p:pic>
      <p:pic>
        <p:nvPicPr>
          <p:cNvPr id="5" name="图片 4"/>
          <p:cNvPicPr>
            <a:picLocks noChangeAspect="1"/>
          </p:cNvPicPr>
          <p:nvPr/>
        </p:nvPicPr>
        <p:blipFill>
          <a:blip r:embed="rId2"/>
          <a:stretch>
            <a:fillRect/>
          </a:stretch>
        </p:blipFill>
        <p:spPr>
          <a:xfrm>
            <a:off x="3429000" y="0"/>
            <a:ext cx="5715000" cy="6553835"/>
          </a:xfrm>
          <a:prstGeom prst="rect">
            <a:avLst/>
          </a:prstGeom>
        </p:spPr>
      </p:pic>
      <p:sp>
        <p:nvSpPr>
          <p:cNvPr id="16" name="棱台 15">
            <a:hlinkClick r:id="rId3" action="ppaction://hlinksldjump"/>
          </p:cNvPr>
          <p:cNvSpPr/>
          <p:nvPr/>
        </p:nvSpPr>
        <p:spPr>
          <a:xfrm>
            <a:off x="8672512" y="6553200"/>
            <a:ext cx="471488" cy="17462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pic>
        <p:nvPicPr>
          <p:cNvPr id="4" name="图片 3"/>
          <p:cNvPicPr>
            <a:picLocks noChangeAspect="1"/>
          </p:cNvPicPr>
          <p:nvPr/>
        </p:nvPicPr>
        <p:blipFill>
          <a:blip r:embed="rId4"/>
          <a:stretch>
            <a:fillRect/>
          </a:stretch>
        </p:blipFill>
        <p:spPr>
          <a:xfrm>
            <a:off x="64770" y="-90170"/>
            <a:ext cx="9768205" cy="6898005"/>
          </a:xfrm>
          <a:prstGeom prst="rect">
            <a:avLst/>
          </a:prstGeom>
        </p:spPr>
      </p:pic>
      <p:pic>
        <p:nvPicPr>
          <p:cNvPr id="7" name="图片 6"/>
          <p:cNvPicPr>
            <a:picLocks noChangeAspect="1"/>
          </p:cNvPicPr>
          <p:nvPr/>
        </p:nvPicPr>
        <p:blipFill>
          <a:blip r:embed="rId5"/>
          <a:stretch>
            <a:fillRect/>
          </a:stretch>
        </p:blipFill>
        <p:spPr>
          <a:xfrm>
            <a:off x="-76200" y="-457200"/>
            <a:ext cx="10181590" cy="7848600"/>
          </a:xfrm>
          <a:prstGeom prst="rect">
            <a:avLst/>
          </a:prstGeom>
        </p:spPr>
      </p:pic>
      <p:pic>
        <p:nvPicPr>
          <p:cNvPr id="8" name="图片 7"/>
          <p:cNvPicPr>
            <a:picLocks noChangeAspect="1"/>
          </p:cNvPicPr>
          <p:nvPr/>
        </p:nvPicPr>
        <p:blipFill>
          <a:blip r:embed="rId6"/>
          <a:stretch>
            <a:fillRect/>
          </a:stretch>
        </p:blipFill>
        <p:spPr>
          <a:xfrm>
            <a:off x="-228600" y="381000"/>
            <a:ext cx="11018520" cy="68630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21285" y="494665"/>
            <a:ext cx="9211310" cy="762000"/>
          </a:xfrm>
        </p:spPr>
        <p:txBody>
          <a:bodyPr/>
          <a:lstStyle/>
          <a:p>
            <a:pPr algn="ctr" eaLnBrk="1" hangingPunct="1"/>
            <a:r>
              <a:rPr lang="zh-CN" altLang="en-US" sz="3200" dirty="0">
                <a:latin typeface="华文琥珀" panose="02010800040101010101" charset="-122"/>
                <a:ea typeface="华文琥珀" panose="02010800040101010101" charset="-122"/>
                <a:cs typeface="华文琥珀" panose="02010800040101010101" charset="-122"/>
              </a:rPr>
              <a:t>（六）受顾客驱使的政府：满足顾客的需要，不是官僚政治的需要</a:t>
            </a:r>
            <a:br>
              <a:rPr lang="en-US" altLang="zh-CN" sz="3200" dirty="0">
                <a:latin typeface="华文琥珀" panose="02010800040101010101" charset="-122"/>
                <a:ea typeface="华文琥珀" panose="02010800040101010101" charset="-122"/>
                <a:cs typeface="华文琥珀" panose="02010800040101010101" charset="-122"/>
              </a:rPr>
            </a:br>
            <a:endParaRPr lang="en-US" altLang="zh-CN" sz="3200" dirty="0">
              <a:latin typeface="华文琥珀" panose="02010800040101010101" charset="-122"/>
              <a:ea typeface="华文琥珀" panose="02010800040101010101" charset="-122"/>
              <a:cs typeface="华文琥珀" panose="02010800040101010101" charset="-122"/>
            </a:endParaRPr>
          </a:p>
        </p:txBody>
      </p:sp>
      <p:sp>
        <p:nvSpPr>
          <p:cNvPr id="15363" name="Rectangle 3"/>
          <p:cNvSpPr>
            <a:spLocks noGrp="1" noChangeArrowheads="1"/>
          </p:cNvSpPr>
          <p:nvPr>
            <p:ph type="body" idx="1"/>
          </p:nvPr>
        </p:nvSpPr>
        <p:spPr>
          <a:xfrm>
            <a:off x="51435" y="925195"/>
            <a:ext cx="9159240" cy="6178550"/>
          </a:xfrm>
        </p:spPr>
        <p:txBody>
          <a:bodyPr/>
          <a:lstStyle/>
          <a:p>
            <a:pPr marL="0" indent="0" eaLnBrk="1" hangingPunct="1">
              <a:buFontTx/>
              <a:buNone/>
            </a:pPr>
            <a:r>
              <a:rPr lang="en-US" altLang="zh-CN" dirty="0">
                <a:ea typeface="宋体" panose="02010600030101010101" pitchFamily="2" charset="-122"/>
              </a:rPr>
              <a:t>1</a:t>
            </a:r>
            <a:r>
              <a:rPr lang="zh-CN" altLang="en-US" dirty="0">
                <a:ea typeface="宋体" panose="02010600030101010101" pitchFamily="2" charset="-122"/>
              </a:rPr>
              <a:t>、社会背景：</a:t>
            </a:r>
            <a:r>
              <a:rPr lang="zh-CN" altLang="en-US" sz="2000" dirty="0">
                <a:ea typeface="宋体" panose="02010600030101010101" pitchFamily="2" charset="-122"/>
              </a:rPr>
              <a:t>官僚机器生产的“标准件”与“马赛克”社会之间的矛盾</a:t>
            </a:r>
            <a:endParaRPr lang="zh-CN" altLang="en-US" dirty="0">
              <a:ea typeface="宋体" panose="02010600030101010101" pitchFamily="2" charset="-122"/>
            </a:endParaRPr>
          </a:p>
          <a:p>
            <a:pPr marL="0" indent="0" eaLnBrk="1" hangingPunct="1">
              <a:buFontTx/>
              <a:buNone/>
            </a:pPr>
            <a:r>
              <a:rPr lang="en-US" altLang="zh-CN" dirty="0">
                <a:ea typeface="宋体" panose="02010600030101010101" pitchFamily="2" charset="-122"/>
              </a:rPr>
              <a:t>2</a:t>
            </a:r>
            <a:r>
              <a:rPr lang="zh-CN" altLang="en-US" dirty="0">
                <a:ea typeface="宋体" panose="02010600030101010101" pitchFamily="2" charset="-122"/>
              </a:rPr>
              <a:t>、受顾客驱使的政府的优点：</a:t>
            </a:r>
            <a:endParaRPr lang="en-US" altLang="zh-CN"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1</a:t>
            </a:r>
            <a:r>
              <a:rPr lang="zh-CN" altLang="en-US" sz="2000" dirty="0">
                <a:ea typeface="宋体" panose="02010600030101010101" pitchFamily="2" charset="-122"/>
              </a:rPr>
              <a:t>）顾客驱使的制度迫使服务提供者对它们的顾客负有责任</a:t>
            </a:r>
            <a:endParaRPr lang="en-US" altLang="zh-CN"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2</a:t>
            </a:r>
            <a:r>
              <a:rPr lang="zh-CN" altLang="en-US" sz="2000" dirty="0">
                <a:ea typeface="宋体" panose="02010600030101010101" pitchFamily="2" charset="-122"/>
              </a:rPr>
              <a:t>）顾客驱使的制度使选择提供者的决定不受政治影响</a:t>
            </a:r>
            <a:endParaRPr lang="zh-CN" altLang="en-US"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3</a:t>
            </a:r>
            <a:r>
              <a:rPr lang="zh-CN" altLang="en-US" sz="2000" dirty="0">
                <a:ea typeface="宋体" panose="02010600030101010101" pitchFamily="2" charset="-122"/>
              </a:rPr>
              <a:t>）顾客驱使的制度促进更多的革新</a:t>
            </a:r>
            <a:endParaRPr lang="en-US" altLang="zh-CN"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4</a:t>
            </a:r>
            <a:r>
              <a:rPr lang="zh-CN" altLang="en-US" sz="2000" dirty="0">
                <a:ea typeface="宋体" panose="02010600030101010101" pitchFamily="2" charset="-122"/>
              </a:rPr>
              <a:t>）顾客驱使的制度让人们在不同种类服务之间作出选择</a:t>
            </a:r>
            <a:endParaRPr lang="en-US" altLang="zh-CN"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5</a:t>
            </a:r>
            <a:r>
              <a:rPr lang="zh-CN" altLang="en-US" sz="2000" dirty="0">
                <a:ea typeface="宋体" panose="02010600030101010101" pitchFamily="2" charset="-122"/>
              </a:rPr>
              <a:t>）顾客驱使的制度浪费较少，因为它们使供求相适应</a:t>
            </a:r>
            <a:endParaRPr lang="en-US" altLang="zh-CN"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6</a:t>
            </a:r>
            <a:r>
              <a:rPr lang="zh-CN" altLang="en-US" sz="2000" dirty="0">
                <a:ea typeface="宋体" panose="02010600030101010101" pitchFamily="2" charset="-122"/>
              </a:rPr>
              <a:t>）顾客驱使的制度授权顾客作出选择，而被授权的顾客成为更加尽责的顾客</a:t>
            </a:r>
            <a:endParaRPr lang="en-US" altLang="zh-CN"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7</a:t>
            </a:r>
            <a:r>
              <a:rPr lang="zh-CN" altLang="en-US" sz="2000" dirty="0">
                <a:ea typeface="宋体" panose="02010600030101010101" pitchFamily="2" charset="-122"/>
              </a:rPr>
              <a:t>）顾客驱使的制度创造更多公平的机会；等等</a:t>
            </a:r>
            <a:endParaRPr lang="zh-CN" altLang="en-US" sz="2000" dirty="0">
              <a:ea typeface="宋体" panose="02010600030101010101" pitchFamily="2" charset="-122"/>
            </a:endParaRPr>
          </a:p>
          <a:p>
            <a:pPr marL="0" indent="0" eaLnBrk="1" hangingPunct="1">
              <a:buFontTx/>
              <a:buNone/>
            </a:pPr>
            <a:r>
              <a:rPr lang="en-US" altLang="zh-CN" dirty="0">
                <a:ea typeface="宋体" panose="02010600030101010101" pitchFamily="2" charset="-122"/>
              </a:rPr>
              <a:t>3</a:t>
            </a:r>
            <a:r>
              <a:rPr lang="zh-CN" altLang="en-US" dirty="0">
                <a:ea typeface="宋体" panose="02010600030101010101" pitchFamily="2" charset="-122"/>
              </a:rPr>
              <a:t>、受顾客驱使的政府的建设路径：</a:t>
            </a:r>
            <a:endParaRPr lang="zh-CN" altLang="en-US"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1</a:t>
            </a:r>
            <a:r>
              <a:rPr lang="zh-CN" altLang="en-US" sz="2000" dirty="0">
                <a:ea typeface="宋体" panose="02010600030101010101" pitchFamily="2" charset="-122"/>
              </a:rPr>
              <a:t>）靠拢顾客、聆听顾客的声音</a:t>
            </a:r>
            <a:endParaRPr lang="zh-CN" altLang="en-US"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2</a:t>
            </a:r>
            <a:r>
              <a:rPr lang="zh-CN" altLang="en-US" sz="2000" dirty="0">
                <a:ea typeface="宋体" panose="02010600030101010101" pitchFamily="2" charset="-122"/>
              </a:rPr>
              <a:t>）把顾客放在驾驶员座位上</a:t>
            </a:r>
            <a:endParaRPr lang="zh-CN" altLang="en-US" sz="2000" dirty="0">
              <a:ea typeface="宋体" panose="02010600030101010101" pitchFamily="2" charset="-122"/>
            </a:endParaRPr>
          </a:p>
          <a:p>
            <a:pPr marL="0" indent="0" eaLnBrk="1" latinLnBrk="0" hangingPunct="1">
              <a:lnSpc>
                <a:spcPct val="150000"/>
              </a:lnSpc>
              <a:spcBef>
                <a:spcPts val="0"/>
              </a:spcBef>
              <a:buFontTx/>
              <a:buNone/>
            </a:pPr>
            <a:r>
              <a:rPr lang="zh-CN" altLang="en-US" sz="2000" dirty="0">
                <a:ea typeface="宋体" panose="02010600030101010101" pitchFamily="2" charset="-122"/>
              </a:rPr>
              <a:t>（</a:t>
            </a:r>
            <a:r>
              <a:rPr lang="en-US" altLang="zh-CN" sz="2000" dirty="0">
                <a:ea typeface="宋体" panose="02010600030101010101" pitchFamily="2" charset="-122"/>
              </a:rPr>
              <a:t>3</a:t>
            </a:r>
            <a:r>
              <a:rPr lang="zh-CN" altLang="en-US" sz="2000" dirty="0">
                <a:ea typeface="宋体" panose="02010600030101010101" pitchFamily="2" charset="-122"/>
              </a:rPr>
              <a:t>）把受机构驱使的政府倒转过来</a:t>
            </a:r>
            <a:endParaRPr lang="zh-CN" altLang="en-US" sz="2000" dirty="0">
              <a:ea typeface="宋体" panose="02010600030101010101" pitchFamily="2" charset="-122"/>
            </a:endParaRPr>
          </a:p>
          <a:p>
            <a:pPr marL="0" indent="0" eaLnBrk="1" hangingPunct="1">
              <a:buFontTx/>
              <a:buNone/>
            </a:pP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 </a:t>
            </a:r>
            <a:endParaRPr lang="en-US" altLang="zh-CN" dirty="0">
              <a:ea typeface="宋体" panose="02010600030101010101" pitchFamily="2" charset="-122"/>
            </a:endParaRPr>
          </a:p>
          <a:p>
            <a:pPr marL="0" indent="0" eaLnBrk="1" hangingPunct="1">
              <a:buFontTx/>
              <a:buNone/>
            </a:pPr>
            <a:endParaRPr lang="en-US" altLang="zh-CN" dirty="0">
              <a:ea typeface="宋体" panose="02010600030101010101" pitchFamily="2" charset="-122"/>
            </a:endParaRPr>
          </a:p>
        </p:txBody>
      </p:sp>
      <p:sp>
        <p:nvSpPr>
          <p:cNvPr id="4" name="五角星 3">
            <a:hlinkClick r:id="rId1" action="ppaction://hlinkfile"/>
          </p:cNvPr>
          <p:cNvSpPr/>
          <p:nvPr/>
        </p:nvSpPr>
        <p:spPr>
          <a:xfrm>
            <a:off x="7010400" y="1828800"/>
            <a:ext cx="259715"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左大括号 11"/>
          <p:cNvSpPr/>
          <p:nvPr/>
        </p:nvSpPr>
        <p:spPr>
          <a:xfrm>
            <a:off x="-121285" y="2103120"/>
            <a:ext cx="354965" cy="2936875"/>
          </a:xfrm>
          <a:prstGeom prst="leftBrace">
            <a:avLst>
              <a:gd name="adj1" fmla="val 10869"/>
              <a:gd name="adj2" fmla="val 50000"/>
            </a:avLst>
          </a:prstGeom>
          <a:noFill/>
          <a:ln w="76200">
            <a:solidFill>
              <a:srgbClr val="FFFF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schemeClr val="bg1"/>
              </a:solidFill>
            </a:endParaRPr>
          </a:p>
        </p:txBody>
      </p:sp>
      <p:sp>
        <p:nvSpPr>
          <p:cNvPr id="2" name="五角星 1">
            <a:hlinkClick r:id="rId2" action="ppaction://hlinksldjump"/>
          </p:cNvPr>
          <p:cNvSpPr/>
          <p:nvPr/>
        </p:nvSpPr>
        <p:spPr>
          <a:xfrm>
            <a:off x="4501515" y="2819400"/>
            <a:ext cx="259715"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棱台 9">
            <a:hlinkClick r:id="rId3" action="ppaction://hlinksldjump"/>
          </p:cNvPr>
          <p:cNvSpPr/>
          <p:nvPr/>
        </p:nvSpPr>
        <p:spPr>
          <a:xfrm flipV="1">
            <a:off x="8665029" y="6564311"/>
            <a:ext cx="471488" cy="2825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5363">
                                            <p:txEl>
                                              <p:pRg st="10" end="10"/>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5363">
                                            <p:txEl>
                                              <p:pRg st="11" end="11"/>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536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388938" y="0"/>
            <a:ext cx="8229600" cy="762000"/>
          </a:xfrm>
        </p:spPr>
        <p:txBody>
          <a:bodyPr/>
          <a:lstStyle/>
          <a:p>
            <a:pPr algn="ctr" eaLnBrk="1" hangingPunct="1"/>
            <a:r>
              <a:rPr lang="zh-CN" altLang="en-US">
                <a:latin typeface="华文琥珀" panose="02010800040101010101" charset="-122"/>
                <a:ea typeface="华文琥珀" panose="02010800040101010101" charset="-122"/>
                <a:cs typeface="华文琥珀" panose="02010800040101010101" charset="-122"/>
              </a:rPr>
              <a:t>第一章   改革政府</a:t>
            </a:r>
            <a:endParaRPr lang="en-US" altLang="zh-CN">
              <a:latin typeface="华文琥珀" panose="02010800040101010101" charset="-122"/>
              <a:ea typeface="华文琥珀" panose="02010800040101010101" charset="-122"/>
              <a:cs typeface="华文琥珀" panose="02010800040101010101" charset="-122"/>
            </a:endParaRPr>
          </a:p>
        </p:txBody>
      </p:sp>
      <p:sp>
        <p:nvSpPr>
          <p:cNvPr id="14338" name="Rectangle 3"/>
          <p:cNvSpPr>
            <a:spLocks noGrp="1" noChangeArrowheads="1"/>
          </p:cNvSpPr>
          <p:nvPr>
            <p:ph type="body" idx="1"/>
          </p:nvPr>
        </p:nvSpPr>
        <p:spPr>
          <a:xfrm>
            <a:off x="687388" y="622300"/>
            <a:ext cx="9982200" cy="6119813"/>
          </a:xfrm>
        </p:spPr>
        <p:txBody>
          <a:bodyPr/>
          <a:lstStyle/>
          <a:p>
            <a:pPr marL="0" indent="0" eaLnBrk="1" hangingPunct="1">
              <a:buFontTx/>
              <a:buNone/>
            </a:pPr>
            <a:r>
              <a:rPr lang="zh-CN" altLang="en-US" dirty="0">
                <a:ea typeface="宋体" panose="02010600030101010101" pitchFamily="2" charset="-122"/>
              </a:rPr>
              <a:t>                                  </a:t>
            </a:r>
            <a:r>
              <a:rPr lang="zh-CN" altLang="en-US" dirty="0">
                <a:latin typeface="华文中宋" panose="02010600040101010101" charset="-122"/>
                <a:ea typeface="华文中宋" panose="02010600040101010101" charset="-122"/>
                <a:cs typeface="华文中宋" panose="02010600040101010101" charset="-122"/>
              </a:rPr>
              <a:t>一 、生平简介（一）</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1</a:t>
            </a:r>
            <a:r>
              <a:rPr lang="zh-CN" altLang="en-US" dirty="0">
                <a:latin typeface="华文中宋" panose="02010600040101010101" charset="-122"/>
                <a:ea typeface="华文中宋" panose="02010600040101010101" charset="-122"/>
                <a:cs typeface="华文中宋" panose="02010600040101010101" charset="-122"/>
              </a:rPr>
              <a:t>、早年以优异的成绩毕业于著名的斯坦</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r>
              <a:rPr lang="zh-CN" altLang="en-US" dirty="0">
                <a:latin typeface="华文中宋" panose="02010600040101010101" charset="-122"/>
                <a:ea typeface="华文中宋" panose="02010600040101010101" charset="-122"/>
                <a:cs typeface="华文中宋" panose="02010600040101010101" charset="-122"/>
              </a:rPr>
              <a:t>福大学，曾担任耶鲁大学客座讲师。</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2</a:t>
            </a:r>
            <a:r>
              <a:rPr lang="zh-CN" altLang="en-US" dirty="0">
                <a:latin typeface="华文中宋" panose="02010600040101010101" charset="-122"/>
                <a:ea typeface="华文中宋" panose="02010600040101010101" charset="-122"/>
                <a:cs typeface="华文中宋" panose="02010600040101010101" charset="-122"/>
              </a:rPr>
              <a:t>、现任进步政策研究所研究员，同时兼</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r>
              <a:rPr lang="zh-CN" altLang="en-US" dirty="0">
                <a:latin typeface="华文中宋" panose="02010600040101010101" charset="-122"/>
                <a:ea typeface="华文中宋" panose="02010600040101010101" charset="-122"/>
                <a:cs typeface="华文中宋" panose="02010600040101010101" charset="-122"/>
              </a:rPr>
              <a:t>任美国州长政策顾问委员会成员和内布拉</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r>
              <a:rPr lang="zh-CN" altLang="en-US" dirty="0">
                <a:latin typeface="华文中宋" panose="02010600040101010101" charset="-122"/>
                <a:ea typeface="华文中宋" panose="02010600040101010101" charset="-122"/>
                <a:cs typeface="华文中宋" panose="02010600040101010101" charset="-122"/>
              </a:rPr>
              <a:t>斯加州研究和发展局委员会委员。</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r>
              <a:rPr lang="zh-CN" altLang="en-US" dirty="0">
                <a:latin typeface="华文中宋" panose="02010600040101010101" charset="-122"/>
                <a:ea typeface="华文中宋" panose="02010600040101010101" charset="-122"/>
                <a:cs typeface="华文中宋" panose="02010600040101010101" charset="-122"/>
              </a:rPr>
              <a:t>长期担任共和党和民主党主要政府领导人</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r>
              <a:rPr lang="zh-CN" altLang="en-US" dirty="0">
                <a:latin typeface="华文中宋" panose="02010600040101010101" charset="-122"/>
                <a:ea typeface="华文中宋" panose="02010600040101010101" charset="-122"/>
                <a:cs typeface="华文中宋" panose="02010600040101010101" charset="-122"/>
              </a:rPr>
              <a:t>和候选人的顾问，经常为</a:t>
            </a:r>
            <a:r>
              <a:rPr lang="en-US" altLang="zh-CN" dirty="0">
                <a:latin typeface="华文中宋" panose="02010600040101010101" charset="-122"/>
                <a:ea typeface="华文中宋" panose="02010600040101010101" charset="-122"/>
                <a:cs typeface="华文中宋" panose="02010600040101010101" charset="-122"/>
              </a:rPr>
              <a:t>《</a:t>
            </a:r>
            <a:r>
              <a:rPr lang="zh-CN" altLang="en-US" dirty="0">
                <a:latin typeface="华文中宋" panose="02010600040101010101" charset="-122"/>
                <a:ea typeface="华文中宋" panose="02010600040101010101" charset="-122"/>
                <a:cs typeface="华文中宋" panose="02010600040101010101" charset="-122"/>
              </a:rPr>
              <a:t>华盛顿邮报</a:t>
            </a:r>
            <a:r>
              <a:rPr lang="en-US" altLang="zh-CN" dirty="0">
                <a:latin typeface="华文中宋" panose="02010600040101010101" charset="-122"/>
                <a:ea typeface="华文中宋" panose="02010600040101010101" charset="-122"/>
                <a:cs typeface="华文中宋" panose="02010600040101010101" charset="-122"/>
              </a:rPr>
              <a:t>》</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r>
              <a:rPr lang="zh-CN" altLang="en-US" dirty="0">
                <a:latin typeface="华文中宋" panose="02010600040101010101" charset="-122"/>
                <a:ea typeface="华文中宋" panose="02010600040101010101" charset="-122"/>
                <a:cs typeface="华文中宋" panose="02010600040101010101" charset="-122"/>
              </a:rPr>
              <a:t>等刊物撰稿。</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3</a:t>
            </a:r>
            <a:r>
              <a:rPr lang="zh-CN" altLang="en-US" dirty="0">
                <a:latin typeface="华文中宋" panose="02010600040101010101" charset="-122"/>
                <a:ea typeface="华文中宋" panose="02010600040101010101" charset="-122"/>
                <a:cs typeface="华文中宋" panose="02010600040101010101" charset="-122"/>
              </a:rPr>
              <a:t>、</a:t>
            </a:r>
            <a:r>
              <a:rPr lang="en-US" altLang="zh-CN" dirty="0">
                <a:latin typeface="华文中宋" panose="02010600040101010101" charset="-122"/>
                <a:ea typeface="华文中宋" panose="02010600040101010101" charset="-122"/>
                <a:cs typeface="华文中宋" panose="02010600040101010101" charset="-122"/>
              </a:rPr>
              <a:t>《</a:t>
            </a:r>
            <a:r>
              <a:rPr lang="zh-CN" altLang="en-US" dirty="0">
                <a:latin typeface="华文中宋" panose="02010600040101010101" charset="-122"/>
                <a:ea typeface="华文中宋" panose="02010600040101010101" charset="-122"/>
                <a:cs typeface="华文中宋" panose="02010600040101010101" charset="-122"/>
              </a:rPr>
              <a:t>民主的实验室</a:t>
            </a:r>
            <a:r>
              <a:rPr lang="en-US" altLang="zh-CN" dirty="0">
                <a:latin typeface="华文中宋" panose="02010600040101010101" charset="-122"/>
                <a:ea typeface="华文中宋" panose="02010600040101010101" charset="-122"/>
                <a:cs typeface="华文中宋" panose="02010600040101010101" charset="-122"/>
              </a:rPr>
              <a:t>》</a:t>
            </a:r>
            <a:r>
              <a:rPr lang="zh-CN" altLang="en-US" dirty="0">
                <a:latin typeface="华文中宋" panose="02010600040101010101" charset="-122"/>
                <a:ea typeface="华文中宋" panose="02010600040101010101" charset="-122"/>
                <a:cs typeface="华文中宋" panose="02010600040101010101" charset="-122"/>
              </a:rPr>
              <a:t>、</a:t>
            </a:r>
            <a:r>
              <a:rPr lang="en-US" altLang="zh-CN" dirty="0">
                <a:latin typeface="华文中宋" panose="02010600040101010101" charset="-122"/>
                <a:ea typeface="华文中宋" panose="02010600040101010101" charset="-122"/>
                <a:cs typeface="华文中宋" panose="02010600040101010101" charset="-122"/>
              </a:rPr>
              <a:t>《</a:t>
            </a:r>
            <a:r>
              <a:rPr lang="zh-CN" altLang="en-US" dirty="0">
                <a:latin typeface="华文中宋" panose="02010600040101010101" charset="-122"/>
                <a:ea typeface="华文中宋" panose="02010600040101010101" charset="-122"/>
                <a:cs typeface="华文中宋" panose="02010600040101010101" charset="-122"/>
              </a:rPr>
              <a:t>改革政府</a:t>
            </a:r>
            <a:r>
              <a:rPr lang="en-US" altLang="zh-CN" dirty="0">
                <a:latin typeface="华文中宋" panose="02010600040101010101" charset="-122"/>
                <a:ea typeface="华文中宋" panose="02010600040101010101" charset="-122"/>
                <a:cs typeface="华文中宋" panose="02010600040101010101" charset="-122"/>
              </a:rPr>
              <a:t>》</a:t>
            </a:r>
            <a:r>
              <a:rPr lang="zh-CN" altLang="en-US" dirty="0">
                <a:latin typeface="华文中宋" panose="02010600040101010101" charset="-122"/>
                <a:ea typeface="华文中宋" panose="02010600040101010101" charset="-122"/>
                <a:cs typeface="华文中宋" panose="02010600040101010101" charset="-122"/>
              </a:rPr>
              <a:t>和</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r>
              <a:rPr lang="zh-CN" altLang="en-US" dirty="0">
                <a:latin typeface="华文中宋" panose="02010600040101010101" charset="-122"/>
                <a:ea typeface="华文中宋" panose="02010600040101010101" charset="-122"/>
                <a:cs typeface="华文中宋" panose="02010600040101010101" charset="-122"/>
              </a:rPr>
              <a:t>摒弃官僚制</a:t>
            </a:r>
            <a:r>
              <a:rPr lang="en-US" altLang="zh-CN" dirty="0">
                <a:latin typeface="华文中宋" panose="02010600040101010101" charset="-122"/>
                <a:ea typeface="华文中宋" panose="02010600040101010101" charset="-122"/>
                <a:cs typeface="华文中宋" panose="02010600040101010101" charset="-122"/>
              </a:rPr>
              <a:t>》</a:t>
            </a:r>
            <a:r>
              <a:rPr lang="zh-CN" altLang="en-US" dirty="0">
                <a:latin typeface="华文中宋" panose="02010600040101010101" charset="-122"/>
                <a:ea typeface="华文中宋" panose="02010600040101010101" charset="-122"/>
                <a:cs typeface="华文中宋" panose="02010600040101010101" charset="-122"/>
              </a:rPr>
              <a:t>，被誉为“政府再造大师”</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latin typeface="华文中宋" panose="02010600040101010101" charset="-122"/>
                <a:ea typeface="华文中宋" panose="02010600040101010101" charset="-122"/>
                <a:cs typeface="华文中宋" panose="02010600040101010101" charset="-122"/>
              </a:rPr>
              <a:t>                                  </a:t>
            </a:r>
            <a:endParaRPr lang="en-US" altLang="zh-CN" dirty="0">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dirty="0">
                <a:ea typeface="宋体" panose="02010600030101010101" pitchFamily="2" charset="-122"/>
              </a:rPr>
              <a:t> </a:t>
            </a:r>
            <a:r>
              <a:rPr lang="zh-CN" altLang="en-US" dirty="0">
                <a:ea typeface="宋体" panose="02010600030101010101" pitchFamily="2" charset="-122"/>
              </a:rPr>
              <a:t>                                      </a:t>
            </a: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                                                                            </a:t>
            </a:r>
            <a:endParaRPr lang="en-US" altLang="zh-CN" dirty="0">
              <a:ea typeface="宋体" panose="02010600030101010101" pitchFamily="2" charset="-122"/>
            </a:endParaRPr>
          </a:p>
          <a:p>
            <a:pPr marL="0" indent="0" eaLnBrk="1" hangingPunct="1">
              <a:buFontTx/>
              <a:buNone/>
            </a:pPr>
            <a:endParaRPr lang="en-US" altLang="zh-CN" dirty="0">
              <a:ea typeface="宋体" panose="02010600030101010101" pitchFamily="2" charset="-122"/>
            </a:endParaRPr>
          </a:p>
        </p:txBody>
      </p:sp>
      <p:sp>
        <p:nvSpPr>
          <p:cNvPr id="14340" name="Rectangle 2"/>
          <p:cNvSpPr txBox="1">
            <a:spLocks noChangeArrowheads="1"/>
          </p:cNvSpPr>
          <p:nvPr/>
        </p:nvSpPr>
        <p:spPr bwMode="auto">
          <a:xfrm>
            <a:off x="708025" y="5267325"/>
            <a:ext cx="2159000" cy="762000"/>
          </a:xfrm>
          <a:prstGeom prst="rect">
            <a:avLst/>
          </a:prstGeom>
          <a:noFill/>
          <a:ln w="9525">
            <a:noFill/>
            <a:miter lim="800000"/>
          </a:ln>
        </p:spPr>
        <p:txBody>
          <a:bodyPr anchor="ctr"/>
          <a:lstStyle/>
          <a:p>
            <a:r>
              <a:rPr lang="zh-CN" altLang="en-US" sz="2400">
                <a:latin typeface="Times New Roman" panose="02020603050405020304" pitchFamily="18" charset="0"/>
              </a:rPr>
              <a:t>戴维 </a:t>
            </a:r>
            <a:r>
              <a:rPr lang="en-US" altLang="zh-CN" sz="2400" b="1">
                <a:latin typeface="Times New Roman" panose="02020603050405020304" pitchFamily="18" charset="0"/>
              </a:rPr>
              <a:t>· </a:t>
            </a:r>
            <a:r>
              <a:rPr lang="zh-CN" altLang="en-US" sz="2400">
                <a:latin typeface="Times New Roman" panose="02020603050405020304" pitchFamily="18" charset="0"/>
              </a:rPr>
              <a:t>奥斯本</a:t>
            </a:r>
            <a:endParaRPr lang="en-US" altLang="zh-CN" sz="2400">
              <a:latin typeface="Times New Roman" panose="02020603050405020304" pitchFamily="18" charset="0"/>
            </a:endParaRPr>
          </a:p>
          <a:p>
            <a:r>
              <a:rPr lang="en-US" altLang="zh-CN" sz="2400">
                <a:latin typeface="Times New Roman" panose="02020603050405020304" pitchFamily="18" charset="0"/>
              </a:rPr>
              <a:t>David Osborne </a:t>
            </a:r>
            <a:endParaRPr lang="en-US" altLang="zh-CN" sz="2400">
              <a:latin typeface="Times New Roman" panose="02020603050405020304" pitchFamily="18" charset="0"/>
            </a:endParaRPr>
          </a:p>
        </p:txBody>
      </p:sp>
      <p:sp>
        <p:nvSpPr>
          <p:cNvPr id="14341" name="AutoShape 2" descr="http://img4.imgtn.bdimg.com/it/u=1688946144,3128908622&amp;fm=21&amp;gp=0.jpg"/>
          <p:cNvSpPr>
            <a:spLocks noChangeAspect="1" noChangeArrowheads="1"/>
          </p:cNvSpPr>
          <p:nvPr/>
        </p:nvSpPr>
        <p:spPr bwMode="auto">
          <a:xfrm>
            <a:off x="155575" y="-144463"/>
            <a:ext cx="304800" cy="304801"/>
          </a:xfrm>
          <a:prstGeom prst="rect">
            <a:avLst/>
          </a:prstGeom>
          <a:noFill/>
          <a:ln w="9525">
            <a:noFill/>
            <a:miter lim="800000"/>
          </a:ln>
        </p:spPr>
        <p:txBody>
          <a:bodyPr/>
          <a:lstStyle/>
          <a:p>
            <a:endParaRPr lang="zh-CN" altLang="en-US"/>
          </a:p>
        </p:txBody>
      </p:sp>
      <p:pic>
        <p:nvPicPr>
          <p:cNvPr id="2" name="图片 1" descr="300"/>
          <p:cNvPicPr>
            <a:picLocks noChangeAspect="1"/>
          </p:cNvPicPr>
          <p:nvPr/>
        </p:nvPicPr>
        <p:blipFill>
          <a:blip r:embed="rId1"/>
          <a:stretch>
            <a:fillRect/>
          </a:stretch>
        </p:blipFill>
        <p:spPr>
          <a:xfrm>
            <a:off x="229235" y="896620"/>
            <a:ext cx="3237230" cy="4370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3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32"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out)">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4338">
                                            <p:txEl>
                                              <p:pRg st="6" end="6"/>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4338">
                                            <p:txEl>
                                              <p:pRg st="8" end="8"/>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4338">
                                            <p:txEl>
                                              <p:pRg st="9" end="9"/>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4338">
                                            <p:txEl>
                                              <p:pRg st="10" end="10"/>
                                            </p:txEl>
                                          </p:spTgt>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433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custDataLst>
              <p:tags r:id="rId1"/>
            </p:custDataLst>
          </p:nvPr>
        </p:nvGraphicFramePr>
        <p:xfrm>
          <a:off x="-36286" y="-25400"/>
          <a:ext cx="8991600" cy="7251290"/>
        </p:xfrm>
        <a:graphic>
          <a:graphicData uri="http://schemas.openxmlformats.org/presentationml/2006/ole">
            <mc:AlternateContent xmlns:mc="http://schemas.openxmlformats.org/markup-compatibility/2006">
              <mc:Choice xmlns:v="urn:schemas-microsoft-com:vml" Requires="v">
                <p:oleObj spid="_x0000_s2184" name="Document" r:id="rId2" imgW="6645910" imgH="5360035" progId="Word.Document.8">
                  <p:embed/>
                </p:oleObj>
              </mc:Choice>
              <mc:Fallback>
                <p:oleObj name="Document" r:id="rId2" imgW="6645910" imgH="5360035" progId="Word.Document.8">
                  <p:embed/>
                  <p:pic>
                    <p:nvPicPr>
                      <p:cNvPr id="0" name="图片 2173"/>
                      <p:cNvPicPr/>
                      <p:nvPr/>
                    </p:nvPicPr>
                    <p:blipFill>
                      <a:blip r:embed="rId3"/>
                      <a:stretch>
                        <a:fillRect/>
                      </a:stretch>
                    </p:blipFill>
                    <p:spPr>
                      <a:xfrm>
                        <a:off x="-36286" y="-25400"/>
                        <a:ext cx="8991600" cy="7251290"/>
                      </a:xfrm>
                      <a:prstGeom prst="rect">
                        <a:avLst/>
                      </a:prstGeom>
                    </p:spPr>
                  </p:pic>
                </p:oleObj>
              </mc:Fallback>
            </mc:AlternateContent>
          </a:graphicData>
        </a:graphic>
      </p:graphicFrame>
      <p:sp>
        <p:nvSpPr>
          <p:cNvPr id="2" name="标题 1"/>
          <p:cNvSpPr>
            <a:spLocks noGrp="1"/>
          </p:cNvSpPr>
          <p:nvPr>
            <p:ph type="title"/>
            <p:custDataLst>
              <p:tags r:id="rId4"/>
            </p:custDataLst>
          </p:nvPr>
        </p:nvSpPr>
        <p:spPr/>
        <p:txBody>
          <a:bodyPr/>
          <a:lstStyle/>
          <a:p>
            <a:endParaRPr lang="zh-CN" altLang="en-US"/>
          </a:p>
        </p:txBody>
      </p:sp>
      <p:sp>
        <p:nvSpPr>
          <p:cNvPr id="3" name="内容占位符 2"/>
          <p:cNvSpPr>
            <a:spLocks noGrp="1"/>
          </p:cNvSpPr>
          <p:nvPr>
            <p:ph idx="1"/>
            <p:custDataLst>
              <p:tags r:id="rId5"/>
            </p:custDataLst>
          </p:nvPr>
        </p:nvSpPr>
        <p:spPr/>
        <p:txBody>
          <a:bodyPr/>
          <a:lstStyle/>
          <a:p>
            <a:endParaRPr lang="zh-CN" altLang="en-US" dirty="0"/>
          </a:p>
        </p:txBody>
      </p:sp>
      <p:sp>
        <p:nvSpPr>
          <p:cNvPr id="7" name="棱台 6">
            <a:hlinkClick r:id="rId6" action="ppaction://hlinksldjump"/>
          </p:cNvPr>
          <p:cNvSpPr/>
          <p:nvPr>
            <p:custDataLst>
              <p:tags r:id="rId7"/>
            </p:custDataLst>
          </p:nvPr>
        </p:nvSpPr>
        <p:spPr>
          <a:xfrm flipV="1">
            <a:off x="8665029" y="6564311"/>
            <a:ext cx="471488" cy="2825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aphicFrame>
        <p:nvGraphicFramePr>
          <p:cNvPr id="5" name="对象 4"/>
          <p:cNvGraphicFramePr>
            <a:graphicFrameLocks noChangeAspect="1"/>
          </p:cNvGraphicFramePr>
          <p:nvPr>
            <p:custDataLst>
              <p:tags r:id="rId8"/>
            </p:custDataLst>
          </p:nvPr>
        </p:nvGraphicFramePr>
        <p:xfrm>
          <a:off x="0" y="0"/>
          <a:ext cx="9144000" cy="7562613"/>
        </p:xfrm>
        <a:graphic>
          <a:graphicData uri="http://schemas.openxmlformats.org/presentationml/2006/ole">
            <mc:AlternateContent xmlns:mc="http://schemas.openxmlformats.org/markup-compatibility/2006">
              <mc:Choice xmlns:v="urn:schemas-microsoft-com:vml" Requires="v">
                <p:oleObj spid="_x0000_s2185" name="Document" r:id="rId9" imgW="7641590" imgH="6620510" progId="Word.Document.8">
                  <p:embed/>
                </p:oleObj>
              </mc:Choice>
              <mc:Fallback>
                <p:oleObj name="Document" r:id="rId9" imgW="7641590" imgH="6620510" progId="Word.Document.8">
                  <p:embed/>
                  <p:pic>
                    <p:nvPicPr>
                      <p:cNvPr id="0" name="图片 2174"/>
                      <p:cNvPicPr/>
                      <p:nvPr/>
                    </p:nvPicPr>
                    <p:blipFill>
                      <a:blip r:embed="rId10"/>
                      <a:stretch>
                        <a:fillRect/>
                      </a:stretch>
                    </p:blipFill>
                    <p:spPr>
                      <a:xfrm>
                        <a:off x="0" y="0"/>
                        <a:ext cx="9144000" cy="7562613"/>
                      </a:xfrm>
                      <a:prstGeom prst="rect">
                        <a:avLst/>
                      </a:prstGeom>
                    </p:spPr>
                  </p:pic>
                </p:oleObj>
              </mc:Fallback>
            </mc:AlternateContent>
          </a:graphicData>
        </a:graphic>
      </p:graphicFrame>
      <p:graphicFrame>
        <p:nvGraphicFramePr>
          <p:cNvPr id="4" name="对象 3"/>
          <p:cNvGraphicFramePr>
            <a:graphicFrameLocks noChangeAspect="1"/>
          </p:cNvGraphicFramePr>
          <p:nvPr>
            <p:custDataLst>
              <p:tags r:id="rId11"/>
            </p:custDataLst>
          </p:nvPr>
        </p:nvGraphicFramePr>
        <p:xfrm>
          <a:off x="-7483" y="36286"/>
          <a:ext cx="9144000" cy="7438478"/>
        </p:xfrm>
        <a:graphic>
          <a:graphicData uri="http://schemas.openxmlformats.org/presentationml/2006/ole">
            <mc:AlternateContent xmlns:mc="http://schemas.openxmlformats.org/markup-compatibility/2006">
              <mc:Choice xmlns:v="urn:schemas-microsoft-com:vml" Requires="v">
                <p:oleObj spid="_x0000_s2186" name="Document" r:id="rId12" imgW="6645910" imgH="7287895" progId="Word.Document.8">
                  <p:embed/>
                </p:oleObj>
              </mc:Choice>
              <mc:Fallback>
                <p:oleObj name="Document" r:id="rId12" imgW="6645910" imgH="7287895" progId="Word.Document.8">
                  <p:embed/>
                  <p:pic>
                    <p:nvPicPr>
                      <p:cNvPr id="0" name="图片 2175"/>
                      <p:cNvPicPr/>
                      <p:nvPr/>
                    </p:nvPicPr>
                    <p:blipFill>
                      <a:blip r:embed="rId13"/>
                      <a:stretch>
                        <a:fillRect/>
                      </a:stretch>
                    </p:blipFill>
                    <p:spPr>
                      <a:xfrm>
                        <a:off x="-7483" y="36286"/>
                        <a:ext cx="9144000" cy="7438478"/>
                      </a:xfrm>
                      <a:prstGeom prst="rect">
                        <a:avLst/>
                      </a:prstGeom>
                    </p:spPr>
                  </p:pic>
                </p:oleObj>
              </mc:Fallback>
            </mc:AlternateContent>
          </a:graphicData>
        </a:graphic>
      </p:graphicFrame>
      <p:graphicFrame>
        <p:nvGraphicFramePr>
          <p:cNvPr id="8" name="对象 7">
            <a:hlinkClick r:id="rId14" action="ppaction://hlinkfile"/>
          </p:cNvPr>
          <p:cNvGraphicFramePr>
            <a:graphicFrameLocks noChangeAspect="1"/>
          </p:cNvGraphicFramePr>
          <p:nvPr>
            <p:custDataLst>
              <p:tags r:id="rId15"/>
            </p:custDataLst>
          </p:nvPr>
        </p:nvGraphicFramePr>
        <p:xfrm>
          <a:off x="-36195" y="-247650"/>
          <a:ext cx="9129395" cy="7536815"/>
        </p:xfrm>
        <a:graphic>
          <a:graphicData uri="http://schemas.openxmlformats.org/presentationml/2006/ole">
            <mc:AlternateContent xmlns:mc="http://schemas.openxmlformats.org/markup-compatibility/2006">
              <mc:Choice xmlns:v="urn:schemas-microsoft-com:vml" Requires="v">
                <p:oleObj spid="_x0000_s2187" name="Document" r:id="rId16" imgW="5274310" imgH="8380730" progId="Word.Document.8">
                  <p:embed/>
                </p:oleObj>
              </mc:Choice>
              <mc:Fallback>
                <p:oleObj name="Document" r:id="rId16" imgW="5274310" imgH="8380730" progId="Word.Document.8">
                  <p:embed/>
                  <p:pic>
                    <p:nvPicPr>
                      <p:cNvPr id="0" name="图片 2176"/>
                      <p:cNvPicPr/>
                      <p:nvPr/>
                    </p:nvPicPr>
                    <p:blipFill>
                      <a:blip r:embed="rId17"/>
                      <a:stretch>
                        <a:fillRect/>
                      </a:stretch>
                    </p:blipFill>
                    <p:spPr>
                      <a:xfrm>
                        <a:off x="-36195" y="-247650"/>
                        <a:ext cx="9129395" cy="7536815"/>
                      </a:xfrm>
                      <a:prstGeom prst="rect">
                        <a:avLst/>
                      </a:prstGeom>
                    </p:spPr>
                  </p:pic>
                </p:oleObj>
              </mc:Fallback>
            </mc:AlternateContent>
          </a:graphicData>
        </a:graphic>
      </p:graphicFrame>
      <p:sp>
        <p:nvSpPr>
          <p:cNvPr id="10" name="棱台 9">
            <a:hlinkClick r:id="rId6" action="ppaction://hlinksldjump"/>
          </p:cNvPr>
          <p:cNvSpPr/>
          <p:nvPr/>
        </p:nvSpPr>
        <p:spPr>
          <a:xfrm flipV="1">
            <a:off x="8686619" y="6361111"/>
            <a:ext cx="471488" cy="2825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4800" y="0"/>
            <a:ext cx="8569325" cy="762000"/>
          </a:xfrm>
        </p:spPr>
        <p:txBody>
          <a:bodyPr/>
          <a:lstStyle/>
          <a:p>
            <a:pPr algn="ctr" eaLnBrk="1" hangingPunct="1"/>
            <a:r>
              <a:rPr lang="zh-CN" altLang="en-US" sz="3200">
                <a:latin typeface="华文琥珀" panose="02010800040101010101" charset="-122"/>
                <a:ea typeface="华文琥珀" panose="02010800040101010101" charset="-122"/>
                <a:cs typeface="华文琥珀" panose="02010800040101010101" charset="-122"/>
              </a:rPr>
              <a:t>（七）有事业心的政府：有收益而不是浪费</a:t>
            </a:r>
            <a:endParaRPr lang="en-US" altLang="zh-CN" sz="3200">
              <a:latin typeface="华文琥珀" panose="02010800040101010101" charset="-122"/>
              <a:ea typeface="华文琥珀" panose="02010800040101010101" charset="-122"/>
              <a:cs typeface="华文琥珀" panose="02010800040101010101" charset="-122"/>
            </a:endParaRPr>
          </a:p>
        </p:txBody>
      </p:sp>
      <p:sp>
        <p:nvSpPr>
          <p:cNvPr id="15363" name="Rectangle 3"/>
          <p:cNvSpPr>
            <a:spLocks noGrp="1" noChangeArrowheads="1"/>
          </p:cNvSpPr>
          <p:nvPr>
            <p:ph type="body" idx="1"/>
          </p:nvPr>
        </p:nvSpPr>
        <p:spPr>
          <a:xfrm>
            <a:off x="0" y="685800"/>
            <a:ext cx="9067800" cy="5867400"/>
          </a:xfrm>
        </p:spPr>
        <p:txBody>
          <a:bodyPr/>
          <a:lstStyle/>
          <a:p>
            <a:pPr marL="0" indent="0" eaLnBrk="1" hangingPunct="1">
              <a:buFontTx/>
              <a:buNone/>
              <a:defRPr/>
            </a:pPr>
            <a:r>
              <a:rPr lang="en-US" altLang="zh-CN" dirty="0">
                <a:ea typeface="宋体" panose="02010600030101010101" pitchFamily="2" charset="-122"/>
              </a:rPr>
              <a:t>1</a:t>
            </a:r>
            <a:r>
              <a:rPr lang="zh-CN" altLang="en-US" dirty="0">
                <a:ea typeface="宋体" panose="02010600030101010101" pitchFamily="2" charset="-122"/>
              </a:rPr>
              <a:t>、把利润动机转向公众使用</a:t>
            </a:r>
            <a:endParaRPr lang="zh-CN" altLang="en-US" dirty="0">
              <a:ea typeface="宋体" panose="02010600030101010101" pitchFamily="2" charset="-122"/>
            </a:endParaRPr>
          </a:p>
          <a:p>
            <a:pPr marL="0" indent="0" eaLnBrk="1" hangingPunct="1">
              <a:buFontTx/>
              <a:buNone/>
              <a:defRPr/>
            </a:pPr>
            <a:endParaRPr lang="zh-CN" altLang="en-US"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2</a:t>
            </a:r>
            <a:r>
              <a:rPr lang="zh-CN" altLang="en-US" dirty="0">
                <a:ea typeface="宋体" panose="02010600030101010101" pitchFamily="2" charset="-122"/>
              </a:rPr>
              <a:t>、以收费来筹款</a:t>
            </a:r>
            <a:endParaRPr lang="zh-CN" altLang="en-US" dirty="0">
              <a:ea typeface="宋体" panose="02010600030101010101" pitchFamily="2" charset="-122"/>
            </a:endParaRPr>
          </a:p>
          <a:p>
            <a:pPr marL="0" indent="0" eaLnBrk="1" hangingPunct="1">
              <a:buFontTx/>
              <a:buNone/>
              <a:defRPr/>
            </a:pP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3</a:t>
            </a:r>
            <a:r>
              <a:rPr lang="zh-CN" altLang="en-US" dirty="0">
                <a:ea typeface="宋体" panose="02010600030101010101" pitchFamily="2" charset="-122"/>
              </a:rPr>
              <a:t>、以花钱来省钱，为回报而投资</a:t>
            </a:r>
            <a:endParaRPr lang="zh-CN" altLang="en-US" dirty="0">
              <a:ea typeface="宋体" panose="02010600030101010101" pitchFamily="2" charset="-122"/>
            </a:endParaRPr>
          </a:p>
          <a:p>
            <a:pPr marL="0" indent="0" eaLnBrk="1" hangingPunct="1">
              <a:buFontTx/>
              <a:buNone/>
              <a:defRPr/>
            </a:pP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4</a:t>
            </a:r>
            <a:r>
              <a:rPr lang="zh-CN" altLang="en-US" dirty="0">
                <a:ea typeface="宋体" panose="02010600030101010101" pitchFamily="2" charset="-122"/>
              </a:rPr>
              <a:t>、使管理人转变为企业家</a:t>
            </a:r>
            <a:endParaRPr lang="en-US" altLang="zh-CN" dirty="0">
              <a:ea typeface="宋体" panose="02010600030101010101" pitchFamily="2" charset="-122"/>
            </a:endParaRPr>
          </a:p>
          <a:p>
            <a:pPr marL="0" indent="0" eaLnBrk="1" hangingPunct="1">
              <a:buFontTx/>
              <a:buNone/>
              <a:defRPr/>
            </a:pPr>
            <a:endParaRPr lang="en-US" altLang="zh-CN" dirty="0">
              <a:ea typeface="宋体" panose="02010600030101010101" pitchFamily="2" charset="-122"/>
            </a:endParaRPr>
          </a:p>
          <a:p>
            <a:pPr marL="0" indent="0" eaLnBrk="1" hangingPunct="1">
              <a:spcBef>
                <a:spcPct val="0"/>
              </a:spcBef>
              <a:buFontTx/>
              <a:buNone/>
              <a:defRPr/>
            </a:pPr>
            <a:endParaRPr lang="en-US" altLang="zh-CN" sz="3200" dirty="0">
              <a:solidFill>
                <a:schemeClr val="bg1"/>
              </a:solidFill>
              <a:latin typeface="华文琥珀" panose="02010800040101010101" charset="-122"/>
              <a:ea typeface="华文琥珀" panose="02010800040101010101" charset="-122"/>
              <a:cs typeface="+mj-cs"/>
            </a:endParaRPr>
          </a:p>
          <a:p>
            <a:pPr marL="0" indent="0" eaLnBrk="1" hangingPunct="1">
              <a:spcBef>
                <a:spcPct val="0"/>
              </a:spcBef>
              <a:buFontTx/>
              <a:buNone/>
              <a:defRPr/>
            </a:pPr>
            <a:endParaRPr lang="en-US" altLang="zh-CN" sz="3200" dirty="0">
              <a:solidFill>
                <a:schemeClr val="bg1"/>
              </a:solidFill>
              <a:latin typeface="华文琥珀" panose="02010800040101010101" charset="-122"/>
              <a:ea typeface="华文琥珀" panose="02010800040101010101" charset="-122"/>
              <a:cs typeface="+mj-cs"/>
            </a:endParaRPr>
          </a:p>
          <a:p>
            <a:pPr marL="0" indent="0" eaLnBrk="1" hangingPunct="1">
              <a:spcBef>
                <a:spcPct val="0"/>
              </a:spcBef>
              <a:buFontTx/>
              <a:buNone/>
              <a:defRPr/>
            </a:pPr>
            <a:endParaRPr lang="en-US" altLang="zh-CN" dirty="0">
              <a:ea typeface="宋体" panose="02010600030101010101" pitchFamily="2" charset="-122"/>
            </a:endParaRPr>
          </a:p>
        </p:txBody>
      </p:sp>
      <p:sp>
        <p:nvSpPr>
          <p:cNvPr id="4" name="五角星 3">
            <a:hlinkClick r:id="rId1" action="ppaction://hlinksldjump"/>
          </p:cNvPr>
          <p:cNvSpPr/>
          <p:nvPr/>
        </p:nvSpPr>
        <p:spPr>
          <a:xfrm>
            <a:off x="8001000" y="217714"/>
            <a:ext cx="385763" cy="381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棱台 9">
            <a:hlinkClick r:id="rId2" action="ppaction://hlinksldjump"/>
          </p:cNvPr>
          <p:cNvSpPr/>
          <p:nvPr/>
        </p:nvSpPr>
        <p:spPr>
          <a:xfrm flipV="1">
            <a:off x="8665029" y="6564311"/>
            <a:ext cx="471488" cy="2825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age.hnol.net/c/2009-04/14/15/20090414151233891-1881966.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410700" cy="72199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p1.so.qhimg.com/t01142a048711724a3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63511" cy="7219951"/>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pPr algn="ctr"/>
            <a:r>
              <a:rPr lang="zh-CN" altLang="en-US" dirty="0">
                <a:latin typeface="华文琥珀" panose="02010800040101010101" charset="-122"/>
                <a:ea typeface="华文琥珀" panose="02010800040101010101" charset="-122"/>
                <a:hlinkClick r:id="rId3" action="ppaction://hlinkfile"/>
              </a:rPr>
              <a:t>蒙特利尔陷阱</a:t>
            </a:r>
            <a:endParaRPr lang="zh-CN" altLang="en-US" dirty="0">
              <a:latin typeface="华文琥珀" panose="02010800040101010101" charset="-122"/>
              <a:ea typeface="华文琥珀" panose="02010800040101010101" charset="-122"/>
              <a:hlinkClick r:id="rId3" action="ppaction://hlinkfile"/>
            </a:endParaRPr>
          </a:p>
        </p:txBody>
      </p:sp>
      <p:pic>
        <p:nvPicPr>
          <p:cNvPr id="5" name="内容占位符 4"/>
          <p:cNvPicPr>
            <a:picLocks noGrp="1" noChangeAspect="1"/>
          </p:cNvPicPr>
          <p:nvPr>
            <p:ph idx="1"/>
          </p:nvPr>
        </p:nvPicPr>
        <p:blipFill>
          <a:blip r:embed="rId4"/>
          <a:stretch>
            <a:fillRect/>
          </a:stretch>
        </p:blipFill>
        <p:spPr>
          <a:xfrm>
            <a:off x="210820" y="165100"/>
            <a:ext cx="8272780" cy="6551295"/>
          </a:xfrm>
          <a:prstGeom prst="rect">
            <a:avLst/>
          </a:prstGeom>
        </p:spPr>
      </p:pic>
      <p:pic>
        <p:nvPicPr>
          <p:cNvPr id="4" name="Picture 2" descr="http://pic1a.nipic.com/2008-08-25/2008825102910292_2.jpg">
            <a:hlinkClick r:id="rId5" action="ppaction://hlinkfil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86055"/>
            <a:ext cx="9563735" cy="8077200"/>
          </a:xfrm>
          <a:prstGeom prst="rect">
            <a:avLst/>
          </a:prstGeom>
          <a:noFill/>
          <a:extLst>
            <a:ext uri="{909E8E84-426E-40DD-AFC4-6F175D3DCCD1}">
              <a14:hiddenFill xmlns:a14="http://schemas.microsoft.com/office/drawing/2010/main">
                <a:solidFill>
                  <a:srgbClr val="FFFFFF"/>
                </a:solidFill>
              </a14:hiddenFill>
            </a:ext>
          </a:extLst>
        </p:spPr>
      </p:pic>
      <p:sp>
        <p:nvSpPr>
          <p:cNvPr id="7" name="棱台 6">
            <a:hlinkClick r:id="rId7" action="ppaction://hlinksldjump"/>
          </p:cNvPr>
          <p:cNvSpPr/>
          <p:nvPr/>
        </p:nvSpPr>
        <p:spPr>
          <a:xfrm>
            <a:off x="7942512" y="6487160"/>
            <a:ext cx="471488" cy="17462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6690" y="135890"/>
            <a:ext cx="8279765" cy="5990590"/>
          </a:xfrm>
        </p:spPr>
        <p:txBody>
          <a:bodyPr/>
          <a:lstStyle/>
          <a:p>
            <a:pPr marL="0" indent="0" eaLnBrk="1" hangingPunct="1">
              <a:spcBef>
                <a:spcPct val="0"/>
              </a:spcBef>
              <a:buFontTx/>
              <a:buNone/>
              <a:defRPr/>
            </a:pPr>
            <a:r>
              <a:rPr lang="zh-CN" altLang="en-US" sz="2800" dirty="0">
                <a:solidFill>
                  <a:schemeClr val="bg1"/>
                </a:solidFill>
                <a:latin typeface="华文琥珀" panose="02010800040101010101" charset="-122"/>
                <a:ea typeface="华文琥珀" panose="02010800040101010101" charset="-122"/>
                <a:cs typeface="+mj-cs"/>
                <a:sym typeface="+mn-ea"/>
              </a:rPr>
              <a:t>（八）有预见的政府：预防而不是治疗</a:t>
            </a:r>
            <a:endParaRPr lang="en-US" altLang="zh-CN" dirty="0">
              <a:solidFill>
                <a:schemeClr val="bg1"/>
              </a:solidFill>
              <a:latin typeface="华文琥珀" panose="02010800040101010101" charset="-122"/>
              <a:ea typeface="华文琥珀" panose="02010800040101010101" charset="-122"/>
              <a:cs typeface="+mj-cs"/>
            </a:endParaRPr>
          </a:p>
          <a:p>
            <a:pPr marL="0" indent="0" eaLnBrk="1" hangingPunct="1">
              <a:spcBef>
                <a:spcPct val="0"/>
              </a:spcBef>
              <a:buFontTx/>
              <a:buNone/>
              <a:defRPr/>
            </a:pPr>
            <a:r>
              <a:rPr lang="zh-CN" altLang="en-US" dirty="0">
                <a:ea typeface="宋体" panose="02010600030101010101" pitchFamily="2" charset="-122"/>
                <a:sym typeface="+mn-ea"/>
              </a:rPr>
              <a:t>未来盲</a:t>
            </a:r>
            <a:endParaRPr lang="zh-CN" altLang="en-US" dirty="0">
              <a:ea typeface="宋体" panose="02010600030101010101" pitchFamily="2" charset="-122"/>
              <a:sym typeface="+mn-ea"/>
            </a:endParaRPr>
          </a:p>
          <a:p>
            <a:pPr marL="0" indent="0" eaLnBrk="1" hangingPunct="1">
              <a:spcBef>
                <a:spcPct val="0"/>
              </a:spcBef>
              <a:buFontTx/>
              <a:buNone/>
              <a:defRPr/>
            </a:pPr>
            <a:endParaRPr lang="en-US" altLang="zh-CN" dirty="0">
              <a:ea typeface="宋体" panose="02010600030101010101" pitchFamily="2" charset="-122"/>
              <a:sym typeface="+mn-ea"/>
            </a:endParaRPr>
          </a:p>
          <a:p>
            <a:pPr marL="0" indent="0" eaLnBrk="1" hangingPunct="1">
              <a:spcBef>
                <a:spcPct val="0"/>
              </a:spcBef>
              <a:buFontTx/>
              <a:buNone/>
              <a:defRPr/>
            </a:pPr>
            <a:r>
              <a:rPr lang="en-US" altLang="zh-CN" dirty="0">
                <a:ea typeface="宋体" panose="02010600030101010101" pitchFamily="2" charset="-122"/>
                <a:sym typeface="+mn-ea"/>
              </a:rPr>
              <a:t>1</a:t>
            </a:r>
            <a:r>
              <a:rPr lang="zh-CN" altLang="en-US" dirty="0">
                <a:ea typeface="宋体" panose="02010600030101010101" pitchFamily="2" charset="-122"/>
                <a:sym typeface="+mn-ea"/>
              </a:rPr>
              <a:t>、预防</a:t>
            </a:r>
            <a:endParaRPr lang="zh-CN" altLang="en-US" dirty="0">
              <a:ea typeface="宋体" panose="02010600030101010101" pitchFamily="2" charset="-122"/>
              <a:sym typeface="+mn-ea"/>
            </a:endParaRPr>
          </a:p>
          <a:p>
            <a:pPr marL="0" indent="0" eaLnBrk="1" hangingPunct="1">
              <a:spcBef>
                <a:spcPct val="0"/>
              </a:spcBef>
              <a:buFontTx/>
              <a:buNone/>
              <a:defRPr/>
            </a:pPr>
            <a:endParaRPr lang="en-US" altLang="zh-CN" dirty="0">
              <a:ea typeface="宋体" panose="02010600030101010101" pitchFamily="2" charset="-122"/>
              <a:sym typeface="+mn-ea"/>
            </a:endParaRPr>
          </a:p>
          <a:p>
            <a:pPr marL="0" indent="0" eaLnBrk="1" latinLnBrk="0" hangingPunct="1">
              <a:lnSpc>
                <a:spcPct val="150000"/>
              </a:lnSpc>
              <a:spcBef>
                <a:spcPct val="0"/>
              </a:spcBef>
              <a:buFontTx/>
              <a:buNone/>
              <a:defRPr/>
            </a:pPr>
            <a:r>
              <a:rPr lang="zh-CN" altLang="en-US" sz="2000" dirty="0">
                <a:ea typeface="宋体" panose="02010600030101010101" pitchFamily="2" charset="-122"/>
                <a:sym typeface="+mn-ea"/>
              </a:rPr>
              <a:t>（</a:t>
            </a:r>
            <a:r>
              <a:rPr lang="en-US" altLang="zh-CN" sz="2000" dirty="0">
                <a:ea typeface="宋体" panose="02010600030101010101" pitchFamily="2" charset="-122"/>
                <a:sym typeface="+mn-ea"/>
              </a:rPr>
              <a:t>1</a:t>
            </a:r>
            <a:r>
              <a:rPr lang="zh-CN" altLang="en-US" sz="2000" dirty="0">
                <a:ea typeface="宋体" panose="02010600030101010101" pitchFamily="2" charset="-122"/>
                <a:sym typeface="+mn-ea"/>
              </a:rPr>
              <a:t>）需要一种政治制度，能筛选出共同利益</a:t>
            </a:r>
            <a:endParaRPr lang="zh-CN" altLang="en-US" sz="2000" dirty="0">
              <a:ea typeface="宋体" panose="02010600030101010101" pitchFamily="2" charset="-122"/>
              <a:sym typeface="+mn-ea"/>
            </a:endParaRPr>
          </a:p>
          <a:p>
            <a:pPr marL="0" indent="0" eaLnBrk="1" latinLnBrk="0" hangingPunct="1">
              <a:lnSpc>
                <a:spcPct val="150000"/>
              </a:lnSpc>
              <a:spcBef>
                <a:spcPct val="0"/>
              </a:spcBef>
              <a:buFontTx/>
              <a:buNone/>
              <a:defRPr/>
            </a:pPr>
            <a:r>
              <a:rPr lang="zh-CN" altLang="en-US" sz="2000" dirty="0">
                <a:ea typeface="宋体" panose="02010600030101010101" pitchFamily="2" charset="-122"/>
                <a:sym typeface="+mn-ea"/>
              </a:rPr>
              <a:t>（2）需要政治秩序，能使许多不同的选民群体联合起来</a:t>
            </a:r>
            <a:endParaRPr lang="zh-CN" altLang="en-US" sz="2000" dirty="0">
              <a:ea typeface="宋体" panose="02010600030101010101" pitchFamily="2" charset="-122"/>
              <a:sym typeface="+mn-ea"/>
            </a:endParaRPr>
          </a:p>
          <a:p>
            <a:pPr marL="0" indent="0" eaLnBrk="1" hangingPunct="1">
              <a:spcBef>
                <a:spcPct val="0"/>
              </a:spcBef>
              <a:buFontTx/>
              <a:buNone/>
              <a:defRPr/>
            </a:pPr>
            <a:endParaRPr lang="en-US" altLang="zh-CN" dirty="0">
              <a:ea typeface="宋体" panose="02010600030101010101" pitchFamily="2" charset="-122"/>
            </a:endParaRPr>
          </a:p>
          <a:p>
            <a:pPr marL="0" indent="0" eaLnBrk="1" hangingPunct="1">
              <a:spcBef>
                <a:spcPct val="0"/>
              </a:spcBef>
              <a:buFontTx/>
              <a:buNone/>
              <a:defRPr/>
            </a:pPr>
            <a:r>
              <a:rPr lang="en-US" altLang="zh-CN" dirty="0">
                <a:ea typeface="宋体" panose="02010600030101010101" pitchFamily="2" charset="-122"/>
              </a:rPr>
              <a:t>2</a:t>
            </a:r>
            <a:r>
              <a:rPr lang="zh-CN" altLang="en-US" dirty="0">
                <a:ea typeface="宋体" panose="02010600030101010101" pitchFamily="2" charset="-122"/>
              </a:rPr>
              <a:t>、改变刺激因素</a:t>
            </a:r>
            <a:endParaRPr lang="zh-CN" altLang="en-US" dirty="0">
              <a:ea typeface="宋体" panose="02010600030101010101" pitchFamily="2" charset="-122"/>
            </a:endParaRPr>
          </a:p>
          <a:p>
            <a:pPr marL="0" indent="0" eaLnBrk="1" latinLnBrk="0" hangingPunct="1">
              <a:lnSpc>
                <a:spcPct val="150000"/>
              </a:lnSpc>
              <a:spcBef>
                <a:spcPct val="0"/>
              </a:spcBef>
              <a:buFontTx/>
              <a:buNone/>
              <a:defRPr/>
            </a:pPr>
            <a:r>
              <a:rPr lang="zh-CN" altLang="en-US" sz="2000" dirty="0">
                <a:ea typeface="宋体" panose="02010600030101010101" pitchFamily="2" charset="-122"/>
              </a:rPr>
              <a:t>（</a:t>
            </a:r>
            <a:r>
              <a:rPr lang="en-US" altLang="zh-CN" sz="2000" dirty="0">
                <a:ea typeface="宋体" panose="02010600030101010101" pitchFamily="2" charset="-122"/>
              </a:rPr>
              <a:t>1</a:t>
            </a:r>
            <a:r>
              <a:rPr lang="zh-CN" altLang="en-US" sz="2000" dirty="0">
                <a:ea typeface="宋体" panose="02010600030101010101" pitchFamily="2" charset="-122"/>
              </a:rPr>
              <a:t>）长期预算和跨部门预算</a:t>
            </a:r>
            <a:endParaRPr lang="zh-CN" altLang="en-US" sz="2000" dirty="0">
              <a:ea typeface="宋体" panose="02010600030101010101" pitchFamily="2" charset="-122"/>
            </a:endParaRPr>
          </a:p>
          <a:p>
            <a:pPr marL="0" indent="0" eaLnBrk="1" latinLnBrk="0" hangingPunct="1">
              <a:lnSpc>
                <a:spcPct val="150000"/>
              </a:lnSpc>
              <a:spcBef>
                <a:spcPct val="0"/>
              </a:spcBef>
              <a:buFontTx/>
              <a:buNone/>
              <a:defRPr/>
            </a:pPr>
            <a:r>
              <a:rPr lang="zh-CN" altLang="en-US" sz="2000" dirty="0">
                <a:ea typeface="宋体" panose="02010600030101010101" pitchFamily="2" charset="-122"/>
              </a:rPr>
              <a:t>（</a:t>
            </a:r>
            <a:r>
              <a:rPr lang="en-US" altLang="zh-CN" sz="2000" dirty="0">
                <a:ea typeface="宋体" panose="02010600030101010101" pitchFamily="2" charset="-122"/>
              </a:rPr>
              <a:t>2</a:t>
            </a:r>
            <a:r>
              <a:rPr lang="zh-CN" altLang="en-US" sz="2000" dirty="0">
                <a:ea typeface="宋体" panose="02010600030101010101" pitchFamily="2" charset="-122"/>
              </a:rPr>
              <a:t>）意外事故或</a:t>
            </a:r>
            <a:r>
              <a:rPr lang="en-US" altLang="zh-CN" sz="2000" dirty="0">
                <a:ea typeface="宋体" panose="02010600030101010101" pitchFamily="2" charset="-122"/>
              </a:rPr>
              <a:t>“</a:t>
            </a:r>
            <a:r>
              <a:rPr lang="zh-CN" altLang="en-US" sz="2000" dirty="0">
                <a:ea typeface="宋体" panose="02010600030101010101" pitchFamily="2" charset="-122"/>
              </a:rPr>
              <a:t>未雨绸缪</a:t>
            </a:r>
            <a:r>
              <a:rPr lang="en-US" altLang="zh-CN" sz="2000" dirty="0">
                <a:ea typeface="宋体" panose="02010600030101010101" pitchFamily="2" charset="-122"/>
              </a:rPr>
              <a:t>”</a:t>
            </a:r>
            <a:r>
              <a:rPr lang="zh-CN" altLang="en-US" sz="2000" dirty="0">
                <a:ea typeface="宋体" panose="02010600030101010101" pitchFamily="2" charset="-122"/>
              </a:rPr>
              <a:t>基金</a:t>
            </a:r>
            <a:endParaRPr lang="zh-CN" altLang="en-US" sz="2000" dirty="0">
              <a:ea typeface="宋体" panose="02010600030101010101" pitchFamily="2" charset="-122"/>
            </a:endParaRPr>
          </a:p>
          <a:p>
            <a:pPr marL="0" indent="0" eaLnBrk="1" latinLnBrk="0" hangingPunct="1">
              <a:lnSpc>
                <a:spcPct val="150000"/>
              </a:lnSpc>
              <a:spcBef>
                <a:spcPct val="0"/>
              </a:spcBef>
              <a:buFontTx/>
              <a:buNone/>
              <a:defRPr/>
            </a:pPr>
            <a:r>
              <a:rPr lang="zh-CN" altLang="en-US" sz="2000" dirty="0">
                <a:ea typeface="宋体" panose="02010600030101010101" pitchFamily="2" charset="-122"/>
              </a:rPr>
              <a:t>（</a:t>
            </a:r>
            <a:r>
              <a:rPr lang="en-US" altLang="zh-CN" sz="2000" dirty="0">
                <a:ea typeface="宋体" panose="02010600030101010101" pitchFamily="2" charset="-122"/>
              </a:rPr>
              <a:t>3</a:t>
            </a:r>
            <a:r>
              <a:rPr lang="zh-CN" altLang="en-US" sz="2000" dirty="0">
                <a:ea typeface="宋体" panose="02010600030101010101" pitchFamily="2" charset="-122"/>
              </a:rPr>
              <a:t>）为长远打算的会计制度</a:t>
            </a:r>
            <a:endParaRPr lang="zh-CN" altLang="en-US" sz="2000" dirty="0">
              <a:ea typeface="宋体" panose="02010600030101010101" pitchFamily="2" charset="-122"/>
            </a:endParaRPr>
          </a:p>
          <a:p>
            <a:pPr marL="0" indent="0" eaLnBrk="1" latinLnBrk="0" hangingPunct="1">
              <a:lnSpc>
                <a:spcPct val="150000"/>
              </a:lnSpc>
              <a:spcBef>
                <a:spcPct val="0"/>
              </a:spcBef>
              <a:buFontTx/>
              <a:buNone/>
              <a:defRPr/>
            </a:pPr>
            <a:r>
              <a:rPr lang="zh-CN" altLang="en-US" sz="2000" dirty="0">
                <a:ea typeface="宋体" panose="02010600030101010101" pitchFamily="2" charset="-122"/>
              </a:rPr>
              <a:t>（</a:t>
            </a:r>
            <a:r>
              <a:rPr lang="en-US" altLang="zh-CN" sz="2000" dirty="0">
                <a:ea typeface="宋体" panose="02010600030101010101" pitchFamily="2" charset="-122"/>
              </a:rPr>
              <a:t>4</a:t>
            </a:r>
            <a:r>
              <a:rPr lang="zh-CN" altLang="en-US" sz="2000" dirty="0">
                <a:ea typeface="宋体" panose="02010600030101010101" pitchFamily="2" charset="-122"/>
              </a:rPr>
              <a:t>）地区政府</a:t>
            </a:r>
            <a:endParaRPr lang="zh-CN" altLang="en-US" sz="2000" dirty="0">
              <a:ea typeface="宋体" panose="02010600030101010101" pitchFamily="2" charset="-122"/>
            </a:endParaRPr>
          </a:p>
          <a:p>
            <a:pPr marL="0" indent="0" eaLnBrk="1" latinLnBrk="0" hangingPunct="1">
              <a:lnSpc>
                <a:spcPct val="150000"/>
              </a:lnSpc>
              <a:spcBef>
                <a:spcPct val="0"/>
              </a:spcBef>
              <a:buFontTx/>
              <a:buNone/>
              <a:defRPr/>
            </a:pPr>
            <a:r>
              <a:rPr lang="zh-CN" altLang="en-US" sz="2000" dirty="0">
                <a:ea typeface="宋体" panose="02010600030101010101" pitchFamily="2" charset="-122"/>
              </a:rPr>
              <a:t>（</a:t>
            </a:r>
            <a:r>
              <a:rPr lang="en-US" altLang="zh-CN" sz="2000" dirty="0">
                <a:ea typeface="宋体" panose="02010600030101010101" pitchFamily="2" charset="-122"/>
              </a:rPr>
              <a:t>5</a:t>
            </a:r>
            <a:r>
              <a:rPr lang="zh-CN" altLang="en-US" sz="2000" dirty="0">
                <a:ea typeface="宋体" panose="02010600030101010101" pitchFamily="2" charset="-122"/>
              </a:rPr>
              <a:t>）改变政治制度</a:t>
            </a:r>
            <a:endParaRPr lang="zh-CN" altLang="en-US" sz="2000" dirty="0">
              <a:ea typeface="宋体" panose="02010600030101010101" pitchFamily="2" charset="-122"/>
            </a:endParaRPr>
          </a:p>
          <a:p>
            <a:pPr marL="0" indent="0" eaLnBrk="1" hangingPunct="1">
              <a:spcBef>
                <a:spcPct val="0"/>
              </a:spcBef>
              <a:buFontTx/>
              <a:buNone/>
              <a:defRPr/>
            </a:pPr>
            <a:endParaRPr lang="en-US" altLang="zh-CN" dirty="0">
              <a:ea typeface="宋体" panose="02010600030101010101" pitchFamily="2" charset="-122"/>
            </a:endParaRPr>
          </a:p>
          <a:p>
            <a:endParaRPr lang="zh-CN" altLang="en-US"/>
          </a:p>
        </p:txBody>
      </p:sp>
      <p:sp>
        <p:nvSpPr>
          <p:cNvPr id="12" name="左大括号 11"/>
          <p:cNvSpPr/>
          <p:nvPr/>
        </p:nvSpPr>
        <p:spPr>
          <a:xfrm>
            <a:off x="1529080" y="905510"/>
            <a:ext cx="233680" cy="1080135"/>
          </a:xfrm>
          <a:prstGeom prst="leftBrace">
            <a:avLst>
              <a:gd name="adj1" fmla="val 10869"/>
              <a:gd name="adj2" fmla="val 50000"/>
            </a:avLst>
          </a:prstGeom>
          <a:noFill/>
          <a:ln w="76200">
            <a:solidFill>
              <a:srgbClr val="FFFFFF"/>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a:solidFill>
                <a:schemeClr val="bg1"/>
              </a:solidFill>
            </a:endParaRPr>
          </a:p>
        </p:txBody>
      </p:sp>
      <p:sp>
        <p:nvSpPr>
          <p:cNvPr id="13" name="Rectangle 2"/>
          <p:cNvSpPr txBox="1">
            <a:spLocks noChangeArrowheads="1"/>
          </p:cNvSpPr>
          <p:nvPr/>
        </p:nvSpPr>
        <p:spPr bwMode="auto">
          <a:xfrm>
            <a:off x="1830705" y="810260"/>
            <a:ext cx="548259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使用少量钱预防，而不是花大钱治疗</a:t>
            </a:r>
            <a:endParaRPr lang="zh-CN" altLang="en-US" sz="2400" kern="0" dirty="0">
              <a:solidFill>
                <a:schemeClr val="tx1"/>
              </a:solidFill>
              <a:latin typeface="宋体" panose="02010600030101010101" pitchFamily="2" charset="-122"/>
              <a:ea typeface="宋体" panose="02010600030101010101" pitchFamily="2" charset="-122"/>
            </a:endParaRPr>
          </a:p>
        </p:txBody>
      </p:sp>
      <p:sp>
        <p:nvSpPr>
          <p:cNvPr id="2" name="Rectangle 2"/>
          <p:cNvSpPr txBox="1">
            <a:spLocks noChangeArrowheads="1"/>
          </p:cNvSpPr>
          <p:nvPr/>
        </p:nvSpPr>
        <p:spPr bwMode="auto">
          <a:xfrm>
            <a:off x="1830705" y="1727835"/>
            <a:ext cx="672846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marL="0" indent="0" eaLnBrk="1" hangingPunct="1">
              <a:spcBef>
                <a:spcPct val="0"/>
              </a:spcBef>
              <a:buFontTx/>
              <a:buNone/>
              <a:defRPr/>
            </a:pPr>
            <a:r>
              <a:rPr lang="zh-CN" altLang="en-US" sz="2400" kern="0" dirty="0">
                <a:solidFill>
                  <a:schemeClr val="tx1"/>
                </a:solidFill>
                <a:latin typeface="宋体" panose="02010600030101010101" pitchFamily="2" charset="-122"/>
                <a:ea typeface="宋体" panose="02010600030101010101" pitchFamily="2" charset="-122"/>
                <a:sym typeface="+mn-ea"/>
              </a:rPr>
              <a:t>它们在做出决定时，尽一切可能考虑到未来</a:t>
            </a:r>
            <a:endParaRPr lang="zh-CN" altLang="en-US" sz="2400" kern="0" dirty="0">
              <a:solidFill>
                <a:schemeClr val="tx1"/>
              </a:solidFill>
              <a:latin typeface="宋体" panose="02010600030101010101" pitchFamily="2" charset="-122"/>
              <a:ea typeface="宋体" panose="02010600030101010101" pitchFamily="2" charset="-122"/>
              <a:sym typeface="+mn-ea"/>
            </a:endParaRPr>
          </a:p>
        </p:txBody>
      </p:sp>
      <p:sp>
        <p:nvSpPr>
          <p:cNvPr id="4" name="Rectangle 2"/>
          <p:cNvSpPr txBox="1">
            <a:spLocks noChangeArrowheads="1"/>
          </p:cNvSpPr>
          <p:nvPr/>
        </p:nvSpPr>
        <p:spPr bwMode="auto">
          <a:xfrm>
            <a:off x="5527040" y="2108835"/>
            <a:ext cx="3239135"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marL="0" indent="0" eaLnBrk="1" hangingPunct="1">
              <a:spcBef>
                <a:spcPct val="0"/>
              </a:spcBef>
              <a:buFontTx/>
              <a:buNone/>
              <a:defRPr/>
            </a:pPr>
            <a:r>
              <a:rPr lang="zh-CN" altLang="en-US" sz="2400" kern="0" dirty="0">
                <a:solidFill>
                  <a:schemeClr val="tx1"/>
                </a:solidFill>
                <a:latin typeface="宋体" panose="02010600030101010101" pitchFamily="2" charset="-122"/>
                <a:ea typeface="宋体" panose="02010600030101010101" pitchFamily="2" charset="-122"/>
                <a:sym typeface="+mn-ea"/>
              </a:rPr>
              <a:t>未来委员会</a:t>
            </a:r>
            <a:endParaRPr lang="zh-CN" altLang="en-US" sz="2400" kern="0" dirty="0">
              <a:solidFill>
                <a:schemeClr val="tx1"/>
              </a:solidFill>
              <a:latin typeface="宋体" panose="02010600030101010101" pitchFamily="2" charset="-122"/>
              <a:ea typeface="宋体" panose="02010600030101010101" pitchFamily="2" charset="-122"/>
              <a:sym typeface="+mn-ea"/>
            </a:endParaRPr>
          </a:p>
        </p:txBody>
      </p:sp>
      <p:sp>
        <p:nvSpPr>
          <p:cNvPr id="5" name="Rectangle 2">
            <a:hlinkClick r:id="rId1" action="ppaction://hlinksldjump"/>
          </p:cNvPr>
          <p:cNvSpPr txBox="1">
            <a:spLocks noChangeArrowheads="1"/>
          </p:cNvSpPr>
          <p:nvPr/>
        </p:nvSpPr>
        <p:spPr bwMode="auto">
          <a:xfrm>
            <a:off x="6650990" y="2618105"/>
            <a:ext cx="3239135"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marL="0" indent="0" eaLnBrk="1" hangingPunct="1">
              <a:spcBef>
                <a:spcPct val="0"/>
              </a:spcBef>
              <a:buFontTx/>
              <a:buNone/>
              <a:defRPr/>
            </a:pPr>
            <a:r>
              <a:rPr lang="zh-CN" altLang="en-US" sz="2400" kern="0" dirty="0">
                <a:solidFill>
                  <a:schemeClr val="tx1"/>
                </a:solidFill>
                <a:latin typeface="宋体" panose="02010600030101010101" pitchFamily="2" charset="-122"/>
                <a:ea typeface="宋体" panose="02010600030101010101" pitchFamily="2" charset="-122"/>
                <a:sym typeface="+mn-ea"/>
              </a:rPr>
              <a:t>战略规划</a:t>
            </a:r>
            <a:endParaRPr lang="zh-CN" altLang="en-US" sz="2400" kern="0" dirty="0">
              <a:solidFill>
                <a:schemeClr val="tx1"/>
              </a:solidFill>
              <a:latin typeface="宋体" panose="02010600030101010101" pitchFamily="2" charset="-122"/>
              <a:ea typeface="宋体" panose="02010600030101010101" pitchFamily="2" charset="-122"/>
              <a:sym typeface="+mn-ea"/>
            </a:endParaRPr>
          </a:p>
        </p:txBody>
      </p:sp>
      <p:sp>
        <p:nvSpPr>
          <p:cNvPr id="7" name="棱台 6">
            <a:hlinkClick r:id="rId2" action="ppaction://hlinksldjump"/>
          </p:cNvPr>
          <p:cNvSpPr/>
          <p:nvPr/>
        </p:nvSpPr>
        <p:spPr>
          <a:xfrm>
            <a:off x="8672127" y="6538595"/>
            <a:ext cx="471488" cy="17462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2"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擘画未来的</a:t>
            </a:r>
            <a:r>
              <a:rPr lang="zh-CN" altLang="en-US"/>
              <a:t>二十大</a:t>
            </a:r>
            <a:endParaRPr lang="zh-CN" altLang="en-US"/>
          </a:p>
        </p:txBody>
      </p:sp>
      <p:pic>
        <p:nvPicPr>
          <p:cNvPr id="4" name="内容占位符 3"/>
          <p:cNvPicPr>
            <a:picLocks noChangeAspect="1"/>
          </p:cNvPicPr>
          <p:nvPr>
            <p:ph idx="1"/>
          </p:nvPr>
        </p:nvPicPr>
        <p:blipFill>
          <a:blip r:embed="rId1"/>
          <a:stretch>
            <a:fillRect/>
          </a:stretch>
        </p:blipFill>
        <p:spPr>
          <a:xfrm>
            <a:off x="865505" y="914400"/>
            <a:ext cx="7672705" cy="5706110"/>
          </a:xfrm>
          <a:prstGeom prst="rect">
            <a:avLst/>
          </a:prstGeom>
        </p:spPr>
      </p:pic>
      <p:pic>
        <p:nvPicPr>
          <p:cNvPr id="5" name="图片 4" descr="W020221025511268699620"/>
          <p:cNvPicPr>
            <a:picLocks noChangeAspect="1"/>
          </p:cNvPicPr>
          <p:nvPr/>
        </p:nvPicPr>
        <p:blipFill>
          <a:blip r:embed="rId2"/>
          <a:stretch>
            <a:fillRect/>
          </a:stretch>
        </p:blipFill>
        <p:spPr>
          <a:xfrm>
            <a:off x="606425" y="0"/>
            <a:ext cx="8081010" cy="6858000"/>
          </a:xfrm>
          <a:prstGeom prst="rect">
            <a:avLst/>
          </a:prstGeom>
        </p:spPr>
      </p:pic>
      <p:pic>
        <p:nvPicPr>
          <p:cNvPr id="7" name="图片 6" descr="W020221025511268858669 (1)"/>
          <p:cNvPicPr>
            <a:picLocks noChangeAspect="1"/>
          </p:cNvPicPr>
          <p:nvPr/>
        </p:nvPicPr>
        <p:blipFill>
          <a:blip r:embed="rId3"/>
          <a:stretch>
            <a:fillRect/>
          </a:stretch>
        </p:blipFill>
        <p:spPr>
          <a:xfrm>
            <a:off x="605790" y="0"/>
            <a:ext cx="8014335" cy="6858000"/>
          </a:xfrm>
          <a:prstGeom prst="rect">
            <a:avLst/>
          </a:prstGeom>
        </p:spPr>
      </p:pic>
      <p:pic>
        <p:nvPicPr>
          <p:cNvPr id="8" name="图片 7" descr="W020221025511268854528"/>
          <p:cNvPicPr>
            <a:picLocks noChangeAspect="1"/>
          </p:cNvPicPr>
          <p:nvPr/>
        </p:nvPicPr>
        <p:blipFill>
          <a:blip r:embed="rId4"/>
          <a:stretch>
            <a:fillRect/>
          </a:stretch>
        </p:blipFill>
        <p:spPr>
          <a:xfrm>
            <a:off x="866140" y="0"/>
            <a:ext cx="7143115" cy="7129780"/>
          </a:xfrm>
          <a:prstGeom prst="rect">
            <a:avLst/>
          </a:prstGeom>
        </p:spPr>
      </p:pic>
      <p:pic>
        <p:nvPicPr>
          <p:cNvPr id="9" name="图片 8" descr="W020221025511268539566"/>
          <p:cNvPicPr>
            <a:picLocks noChangeAspect="1"/>
          </p:cNvPicPr>
          <p:nvPr/>
        </p:nvPicPr>
        <p:blipFill>
          <a:blip r:embed="rId5"/>
          <a:stretch>
            <a:fillRect/>
          </a:stretch>
        </p:blipFill>
        <p:spPr>
          <a:xfrm>
            <a:off x="1449070" y="0"/>
            <a:ext cx="6014720" cy="6976110"/>
          </a:xfrm>
          <a:prstGeom prst="rect">
            <a:avLst/>
          </a:prstGeom>
        </p:spPr>
      </p:pic>
      <p:sp>
        <p:nvSpPr>
          <p:cNvPr id="10" name="棱台 9">
            <a:hlinkClick r:id="rId6" action="ppaction://hlinksldjump"/>
          </p:cNvPr>
          <p:cNvSpPr/>
          <p:nvPr/>
        </p:nvSpPr>
        <p:spPr>
          <a:xfrm>
            <a:off x="8672127" y="6538595"/>
            <a:ext cx="471488" cy="17462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中国古代的粮食储备制度</a:t>
            </a:r>
            <a:endParaRPr lang="zh-CN" altLang="en-US"/>
          </a:p>
        </p:txBody>
      </p:sp>
      <p:pic>
        <p:nvPicPr>
          <p:cNvPr id="4" name="内容占位符 3"/>
          <p:cNvPicPr>
            <a:picLocks noChangeAspect="1"/>
          </p:cNvPicPr>
          <p:nvPr>
            <p:ph idx="1"/>
          </p:nvPr>
        </p:nvPicPr>
        <p:blipFill>
          <a:blip r:embed="rId1"/>
          <a:stretch>
            <a:fillRect/>
          </a:stretch>
        </p:blipFill>
        <p:spPr>
          <a:xfrm>
            <a:off x="68580" y="762635"/>
            <a:ext cx="8969375" cy="5756910"/>
          </a:xfrm>
          <a:prstGeom prst="rect">
            <a:avLst/>
          </a:prstGeom>
        </p:spPr>
      </p:pic>
      <p:pic>
        <p:nvPicPr>
          <p:cNvPr id="5" name="图片 4"/>
          <p:cNvPicPr>
            <a:picLocks noChangeAspect="1"/>
          </p:cNvPicPr>
          <p:nvPr/>
        </p:nvPicPr>
        <p:blipFill>
          <a:blip r:embed="rId2"/>
          <a:stretch>
            <a:fillRect/>
          </a:stretch>
        </p:blipFill>
        <p:spPr>
          <a:xfrm>
            <a:off x="-1524000" y="-1143000"/>
            <a:ext cx="12192000" cy="9144000"/>
          </a:xfrm>
          <a:prstGeom prst="rect">
            <a:avLst/>
          </a:prstGeom>
        </p:spPr>
      </p:pic>
      <p:pic>
        <p:nvPicPr>
          <p:cNvPr id="6" name="图片 5">
            <a:hlinkClick r:id="rId3" action="ppaction://hlinksldjump"/>
          </p:cNvPr>
          <p:cNvPicPr>
            <a:picLocks noChangeAspect="1"/>
          </p:cNvPicPr>
          <p:nvPr/>
        </p:nvPicPr>
        <p:blipFill>
          <a:blip r:embed="rId4"/>
          <a:stretch>
            <a:fillRect/>
          </a:stretch>
        </p:blipFill>
        <p:spPr>
          <a:xfrm>
            <a:off x="-381000" y="367665"/>
            <a:ext cx="11049000" cy="7996555"/>
          </a:xfrm>
          <a:prstGeom prst="rect">
            <a:avLst/>
          </a:prstGeom>
        </p:spPr>
      </p:pic>
      <p:pic>
        <p:nvPicPr>
          <p:cNvPr id="101" name="图片 100"/>
          <p:cNvPicPr/>
          <p:nvPr/>
        </p:nvPicPr>
        <p:blipFill>
          <a:blip r:embed="rId5"/>
          <a:stretch>
            <a:fillRect/>
          </a:stretch>
        </p:blipFill>
        <p:spPr>
          <a:xfrm>
            <a:off x="713105" y="1219200"/>
            <a:ext cx="8420100" cy="4340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ou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blinds(horizontal)">
                                      <p:cBhvr>
                                        <p:cTn id="1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49830" y="0"/>
            <a:ext cx="4958715" cy="762000"/>
          </a:xfrm>
        </p:spPr>
        <p:txBody>
          <a:bodyPr/>
          <a:p>
            <a:r>
              <a:rPr lang="zh-CN" altLang="en-US"/>
              <a:t>天下粮</a:t>
            </a:r>
            <a:r>
              <a:rPr lang="zh-CN" altLang="en-US"/>
              <a:t>仓，国之重也</a:t>
            </a:r>
            <a:endParaRPr lang="zh-CN" altLang="en-US"/>
          </a:p>
        </p:txBody>
      </p:sp>
      <p:pic>
        <p:nvPicPr>
          <p:cNvPr id="102" name="内容占位符 101"/>
          <p:cNvPicPr>
            <a:picLocks noChangeAspect="1"/>
          </p:cNvPicPr>
          <p:nvPr>
            <p:ph idx="1"/>
          </p:nvPr>
        </p:nvPicPr>
        <p:blipFill>
          <a:blip r:embed="rId1"/>
          <a:stretch>
            <a:fillRect/>
          </a:stretch>
        </p:blipFill>
        <p:spPr>
          <a:xfrm>
            <a:off x="-152400" y="762000"/>
            <a:ext cx="9219565" cy="5926455"/>
          </a:xfrm>
          <a:prstGeom prst="rect">
            <a:avLst/>
          </a:prstGeom>
          <a:noFill/>
          <a:ln w="9525">
            <a:noFill/>
          </a:ln>
        </p:spPr>
      </p:pic>
      <p:pic>
        <p:nvPicPr>
          <p:cNvPr id="103" name="图片 102"/>
          <p:cNvPicPr/>
          <p:nvPr/>
        </p:nvPicPr>
        <p:blipFill>
          <a:blip r:embed="rId2"/>
          <a:stretch>
            <a:fillRect/>
          </a:stretch>
        </p:blipFill>
        <p:spPr>
          <a:xfrm>
            <a:off x="0" y="762000"/>
            <a:ext cx="9107170" cy="6070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blinds(horizontal)">
                                      <p:cBhvr>
                                        <p:cTn id="12"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52400" y="0"/>
            <a:ext cx="8569325" cy="762000"/>
          </a:xfrm>
        </p:spPr>
        <p:txBody>
          <a:bodyPr/>
          <a:lstStyle/>
          <a:p>
            <a:pPr eaLnBrk="1" hangingPunct="1"/>
            <a:r>
              <a:rPr lang="zh-CN" altLang="en-US" sz="3200" dirty="0">
                <a:latin typeface="华文琥珀" panose="02010800040101010101" charset="-122"/>
                <a:ea typeface="华文琥珀" panose="02010800040101010101" charset="-122"/>
                <a:cs typeface="华文琥珀" panose="02010800040101010101" charset="-122"/>
              </a:rPr>
              <a:t>（九）分权的政府：从等级制到参与和协作</a:t>
            </a:r>
            <a:endParaRPr lang="en-US" altLang="zh-CN" sz="3200" dirty="0">
              <a:latin typeface="华文琥珀" panose="02010800040101010101" charset="-122"/>
              <a:ea typeface="华文琥珀" panose="02010800040101010101" charset="-122"/>
              <a:cs typeface="华文琥珀" panose="02010800040101010101" charset="-122"/>
            </a:endParaRPr>
          </a:p>
        </p:txBody>
      </p:sp>
      <p:sp>
        <p:nvSpPr>
          <p:cNvPr id="15363" name="Rectangle 3"/>
          <p:cNvSpPr>
            <a:spLocks noGrp="1" noChangeArrowheads="1"/>
          </p:cNvSpPr>
          <p:nvPr>
            <p:ph type="body" idx="1"/>
          </p:nvPr>
        </p:nvSpPr>
        <p:spPr>
          <a:xfrm>
            <a:off x="11430" y="685800"/>
            <a:ext cx="9213215" cy="5791200"/>
          </a:xfrm>
        </p:spPr>
        <p:txBody>
          <a:bodyPr/>
          <a:lstStyle/>
          <a:p>
            <a:pPr marL="0" indent="0" eaLnBrk="1" hangingPunct="1">
              <a:buFontTx/>
              <a:buNone/>
              <a:defRPr/>
            </a:pPr>
            <a:r>
              <a:rPr lang="en-US" altLang="zh-CN" dirty="0">
                <a:ea typeface="宋体" panose="02010600030101010101" pitchFamily="2" charset="-122"/>
              </a:rPr>
              <a:t>1</a:t>
            </a:r>
            <a:r>
              <a:rPr lang="zh-CN" altLang="en-US" dirty="0">
                <a:ea typeface="宋体" panose="02010600030101010101" pitchFamily="2" charset="-122"/>
              </a:rPr>
              <a:t>、分权机构的优越性：</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）比集权的机构有更多的灵活性</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）比集权的机构更有效率</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）比集权的机构更具创新精神</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4</a:t>
            </a:r>
            <a:r>
              <a:rPr lang="zh-CN" altLang="en-US" dirty="0">
                <a:ea typeface="宋体" panose="02010600030101010101" pitchFamily="2" charset="-122"/>
              </a:rPr>
              <a:t>）分权机构产生更高的士气、更强的责任感、更高的生产率</a:t>
            </a:r>
            <a:endParaRPr lang="en-US" altLang="zh-CN" dirty="0">
              <a:ea typeface="宋体" panose="02010600030101010101" pitchFamily="2" charset="-122"/>
            </a:endParaRPr>
          </a:p>
          <a:p>
            <a:pPr marL="0" indent="0" eaLnBrk="1" hangingPunct="1">
              <a:buFontTx/>
              <a:buNone/>
              <a:defRPr/>
            </a:pP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2</a:t>
            </a:r>
            <a:r>
              <a:rPr lang="zh-CN" altLang="en-US" dirty="0">
                <a:ea typeface="宋体" panose="02010600030101010101" pitchFamily="2" charset="-122"/>
              </a:rPr>
              <a:t>、跨部门协作小组</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）从不同部门的角度对问题有不同的看法，能看到问题的全面</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）小组成员面对不同观点开始思考他们部门以外的事</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）会冲破围墙培育跨部门合作</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4</a:t>
            </a:r>
            <a:r>
              <a:rPr lang="zh-CN" altLang="en-US" dirty="0">
                <a:ea typeface="宋体" panose="02010600030101010101" pitchFamily="2" charset="-122"/>
              </a:rPr>
              <a:t>）小组成员间的非正式关系使得观点和信息流通得快，行动更迅速</a:t>
            </a:r>
            <a:endParaRPr lang="en-US" altLang="zh-CN" dirty="0">
              <a:ea typeface="宋体" panose="02010600030101010101" pitchFamily="2" charset="-122"/>
            </a:endParaRPr>
          </a:p>
          <a:p>
            <a:pPr marL="0" indent="0" eaLnBrk="1" hangingPunct="1">
              <a:buFontTx/>
              <a:buNone/>
              <a:defRPr/>
            </a:pPr>
            <a:r>
              <a:rPr lang="zh-CN" altLang="en-US" dirty="0">
                <a:ea typeface="宋体" panose="02010600030101010101" pitchFamily="2" charset="-122"/>
              </a:rPr>
              <a:t>（</a:t>
            </a:r>
            <a:r>
              <a:rPr lang="en-US" altLang="zh-CN" dirty="0">
                <a:ea typeface="宋体" panose="02010600030101010101" pitchFamily="2" charset="-122"/>
              </a:rPr>
              <a:t>5</a:t>
            </a:r>
            <a:r>
              <a:rPr lang="zh-CN" altLang="en-US" dirty="0">
                <a:ea typeface="宋体" panose="02010600030101010101" pitchFamily="2" charset="-122"/>
              </a:rPr>
              <a:t>）小组要雇员们保持高标准，充当一个比上级下达的命令和评估更加为人所能接受的质量控制机制</a:t>
            </a:r>
            <a:endParaRPr lang="en-US" altLang="zh-CN" dirty="0">
              <a:ea typeface="宋体" panose="02010600030101010101" pitchFamily="2" charset="-122"/>
            </a:endParaRPr>
          </a:p>
          <a:p>
            <a:pPr marL="0" indent="0" eaLnBrk="1" hangingPunct="1">
              <a:buFontTx/>
              <a:buNone/>
              <a:defRPr/>
            </a:pPr>
            <a:endParaRPr lang="en-US" altLang="zh-CN"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36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36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152400"/>
            <a:ext cx="9067800" cy="762000"/>
          </a:xfrm>
        </p:spPr>
        <p:txBody>
          <a:bodyPr/>
          <a:lstStyle/>
          <a:p>
            <a:pPr marL="0" indent="0" eaLnBrk="1" hangingPunct="1">
              <a:defRPr/>
            </a:pPr>
            <a:r>
              <a:rPr lang="zh-CN" altLang="en-US" sz="3200" dirty="0">
                <a:latin typeface="华文琥珀" panose="02010800040101010101" charset="-122"/>
                <a:ea typeface="华文琥珀" panose="02010800040101010101" charset="-122"/>
              </a:rPr>
              <a:t>（十）以市场为导向的政府：通过市场力量进行变革</a:t>
            </a:r>
            <a:endParaRPr lang="en-US" altLang="zh-CN" sz="3200" dirty="0">
              <a:latin typeface="华文琥珀" panose="02010800040101010101" charset="-122"/>
              <a:ea typeface="华文琥珀" panose="02010800040101010101" charset="-122"/>
            </a:endParaRPr>
          </a:p>
        </p:txBody>
      </p:sp>
      <p:sp>
        <p:nvSpPr>
          <p:cNvPr id="27650" name="Rectangle 3"/>
          <p:cNvSpPr>
            <a:spLocks noGrp="1" noChangeArrowheads="1"/>
          </p:cNvSpPr>
          <p:nvPr>
            <p:ph type="body" idx="1"/>
          </p:nvPr>
        </p:nvSpPr>
        <p:spPr>
          <a:xfrm>
            <a:off x="152400" y="685800"/>
            <a:ext cx="8915400" cy="5791200"/>
          </a:xfrm>
        </p:spPr>
        <p:txBody>
          <a:bodyPr/>
          <a:lstStyle/>
          <a:p>
            <a:pPr marL="0" indent="0" eaLnBrk="1" hangingPunct="1">
              <a:buFontTx/>
              <a:buNone/>
            </a:pP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1</a:t>
            </a:r>
            <a:r>
              <a:rPr lang="zh-CN" altLang="en-US" dirty="0">
                <a:ea typeface="宋体" panose="02010600030101010101" pitchFamily="2" charset="-122"/>
              </a:rPr>
              <a:t>、计划存在的问题：</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）计划受选民而不是顾客的推动</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）计划受政治而不是政策推动</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）计划创造了“地盘”，政府机构不惜代价全力保卫</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4</a:t>
            </a:r>
            <a:r>
              <a:rPr lang="zh-CN" altLang="en-US" dirty="0">
                <a:ea typeface="宋体" panose="02010600030101010101" pitchFamily="2" charset="-122"/>
              </a:rPr>
              <a:t>）计划倾向于创造分裂的服务系统</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5</a:t>
            </a:r>
            <a:r>
              <a:rPr lang="zh-CN" altLang="en-US" dirty="0">
                <a:ea typeface="宋体" panose="02010600030101010101" pitchFamily="2" charset="-122"/>
              </a:rPr>
              <a:t>）计划不是自我更正的</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6</a:t>
            </a:r>
            <a:r>
              <a:rPr lang="zh-CN" altLang="en-US" dirty="0">
                <a:ea typeface="宋体" panose="02010600030101010101" pitchFamily="2" charset="-122"/>
              </a:rPr>
              <a:t>）计划难得寿终正寝</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7</a:t>
            </a:r>
            <a:r>
              <a:rPr lang="zh-CN" altLang="en-US" dirty="0">
                <a:ea typeface="宋体" panose="02010600030101010101" pitchFamily="2" charset="-122"/>
              </a:rPr>
              <a:t>）计划很难达到为取得重大影响所必须的规模</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8</a:t>
            </a:r>
            <a:r>
              <a:rPr lang="zh-CN" altLang="en-US" dirty="0">
                <a:ea typeface="宋体" panose="02010600030101010101" pitchFamily="2" charset="-122"/>
              </a:rPr>
              <a:t>）计划通常运用命令而不是奖励手段</a:t>
            </a: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2</a:t>
            </a:r>
            <a:r>
              <a:rPr lang="zh-CN" altLang="en-US" dirty="0">
                <a:ea typeface="宋体" panose="02010600030101010101" pitchFamily="2" charset="-122"/>
              </a:rPr>
              <a:t>、政府通过重新规范市场改革政府与市场（企业）的关系</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）制定市场规则</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）向消费者提供信息</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）创造或扩大需求</a:t>
            </a:r>
            <a:endParaRPr lang="en-US" altLang="zh-CN"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5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65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65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65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65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65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650">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650">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7650">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7650">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7650">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7650">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 y="152400"/>
            <a:ext cx="8763000" cy="6553200"/>
          </a:xfrm>
        </p:spPr>
        <p:txBody>
          <a:bodyPr/>
          <a:lstStyle/>
          <a:p>
            <a:pPr marL="0" indent="0">
              <a:buNone/>
            </a:pPr>
            <a:r>
              <a:rPr lang="zh-CN" altLang="en-US" dirty="0"/>
              <a:t>（</a:t>
            </a:r>
            <a:r>
              <a:rPr lang="en-US" altLang="zh-CN" dirty="0"/>
              <a:t>4</a:t>
            </a:r>
            <a:r>
              <a:rPr lang="zh-CN" altLang="en-US" dirty="0"/>
              <a:t>）促成私营部门供应商</a:t>
            </a:r>
            <a:endParaRPr lang="en-US" altLang="zh-CN" dirty="0"/>
          </a:p>
          <a:p>
            <a:pPr marL="0" indent="0">
              <a:buNone/>
            </a:pPr>
            <a:r>
              <a:rPr lang="zh-CN" altLang="en-US" dirty="0"/>
              <a:t>（</a:t>
            </a:r>
            <a:r>
              <a:rPr lang="en-US" altLang="zh-CN" dirty="0"/>
              <a:t>5</a:t>
            </a:r>
            <a:r>
              <a:rPr lang="zh-CN" altLang="en-US" dirty="0"/>
              <a:t>）创造市场机构填补市场缺口</a:t>
            </a:r>
            <a:endParaRPr lang="en-US" altLang="zh-CN" dirty="0"/>
          </a:p>
          <a:p>
            <a:pPr marL="0" indent="0">
              <a:buNone/>
            </a:pPr>
            <a:r>
              <a:rPr lang="zh-CN" altLang="en-US" dirty="0"/>
              <a:t>（</a:t>
            </a:r>
            <a:r>
              <a:rPr lang="en-US" altLang="zh-CN" dirty="0"/>
              <a:t>6</a:t>
            </a:r>
            <a:r>
              <a:rPr lang="zh-CN" altLang="en-US" dirty="0"/>
              <a:t>）促成建立新市场行业</a:t>
            </a:r>
            <a:endParaRPr lang="en-US" altLang="zh-CN" dirty="0"/>
          </a:p>
          <a:p>
            <a:pPr marL="0" indent="0">
              <a:buNone/>
            </a:pPr>
            <a:r>
              <a:rPr lang="zh-CN" altLang="en-US" dirty="0"/>
              <a:t>（</a:t>
            </a:r>
            <a:r>
              <a:rPr lang="en-US" altLang="zh-CN" dirty="0"/>
              <a:t>7</a:t>
            </a:r>
            <a:r>
              <a:rPr lang="zh-CN" altLang="en-US" dirty="0"/>
              <a:t>）与私营部门分担扩大供应带来的风险</a:t>
            </a:r>
            <a:endParaRPr lang="en-US" altLang="zh-CN" dirty="0"/>
          </a:p>
          <a:p>
            <a:pPr marL="0" indent="0">
              <a:buNone/>
            </a:pPr>
            <a:r>
              <a:rPr lang="zh-CN" altLang="en-US" dirty="0"/>
              <a:t>（</a:t>
            </a:r>
            <a:r>
              <a:rPr lang="en-US" altLang="zh-CN" dirty="0"/>
              <a:t>8</a:t>
            </a:r>
            <a:r>
              <a:rPr lang="zh-CN" altLang="en-US" dirty="0"/>
              <a:t>）改变公共投资政策；等等</a:t>
            </a:r>
            <a:endParaRPr lang="en-US" altLang="zh-CN" dirty="0"/>
          </a:p>
          <a:p>
            <a:pPr marL="0" indent="0">
              <a:buNone/>
            </a:pPr>
            <a:endParaRPr lang="en-US" altLang="zh-CN" dirty="0"/>
          </a:p>
          <a:p>
            <a:pPr marL="0" indent="0">
              <a:buNone/>
            </a:pPr>
            <a:r>
              <a:rPr lang="en-US" altLang="zh-CN" dirty="0"/>
              <a:t>3</a:t>
            </a:r>
            <a:r>
              <a:rPr lang="zh-CN" altLang="en-US" dirty="0"/>
              <a:t>、把以市场为导向的思想应用到政府的管理工作中</a:t>
            </a:r>
            <a:endParaRPr lang="en-US" altLang="zh-CN" dirty="0"/>
          </a:p>
          <a:p>
            <a:pPr marL="0" indent="0">
              <a:buNone/>
            </a:pPr>
            <a:r>
              <a:rPr lang="zh-CN" altLang="en-US" dirty="0"/>
              <a:t>（</a:t>
            </a:r>
            <a:r>
              <a:rPr lang="en-US" altLang="zh-CN" dirty="0"/>
              <a:t>1</a:t>
            </a:r>
            <a:r>
              <a:rPr lang="zh-CN" altLang="en-US" dirty="0"/>
              <a:t>）用市场战略取代指挥和控制战略</a:t>
            </a:r>
            <a:endParaRPr lang="en-US" altLang="zh-CN" dirty="0"/>
          </a:p>
          <a:p>
            <a:pPr marL="0" indent="0">
              <a:buNone/>
            </a:pPr>
            <a:r>
              <a:rPr lang="zh-CN" altLang="en-US" dirty="0"/>
              <a:t>（</a:t>
            </a:r>
            <a:r>
              <a:rPr lang="en-US" altLang="zh-CN" dirty="0"/>
              <a:t>2</a:t>
            </a:r>
            <a:r>
              <a:rPr lang="zh-CN" altLang="en-US" dirty="0"/>
              <a:t>）促成更加智能化的市场的出现</a:t>
            </a:r>
            <a:endParaRPr lang="en-US" altLang="zh-CN" dirty="0"/>
          </a:p>
          <a:p>
            <a:pPr marL="0" indent="0">
              <a:buNone/>
            </a:pPr>
            <a:r>
              <a:rPr lang="zh-CN" altLang="en-US" dirty="0"/>
              <a:t>（</a:t>
            </a:r>
            <a:r>
              <a:rPr lang="en-US" altLang="zh-CN" dirty="0"/>
              <a:t>3</a:t>
            </a:r>
            <a:r>
              <a:rPr lang="zh-CN" altLang="en-US" dirty="0"/>
              <a:t>）在公共部门内部重组市场</a:t>
            </a:r>
            <a:endParaRPr lang="en-US" altLang="zh-CN" dirty="0"/>
          </a:p>
          <a:p>
            <a:pPr marL="0" indent="0">
              <a:buNone/>
            </a:pPr>
            <a:r>
              <a:rPr lang="zh-CN" altLang="en-US" dirty="0"/>
              <a:t>（</a:t>
            </a:r>
            <a:r>
              <a:rPr lang="en-US" altLang="zh-CN" dirty="0"/>
              <a:t>4</a:t>
            </a:r>
            <a:r>
              <a:rPr lang="zh-CN" altLang="en-US" dirty="0"/>
              <a:t>）以市场为导向的政府也要加强社区的力量，平衡市场和社区的作用</a:t>
            </a:r>
            <a:endParaRPr lang="en-US" altLang="zh-CN" dirty="0"/>
          </a:p>
          <a:p>
            <a:pPr marL="0" indent="0">
              <a:buNone/>
            </a:pPr>
            <a:endParaRPr lang="zh-CN" altLang="en-US" dirty="0"/>
          </a:p>
        </p:txBody>
      </p:sp>
      <p:sp>
        <p:nvSpPr>
          <p:cNvPr id="2" name="五角星 1">
            <a:hlinkClick r:id="rId1" action="ppaction://hlinkfile"/>
          </p:cNvPr>
          <p:cNvSpPr/>
          <p:nvPr/>
        </p:nvSpPr>
        <p:spPr>
          <a:xfrm>
            <a:off x="4118610" y="1105535"/>
            <a:ext cx="259715"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388938" y="0"/>
            <a:ext cx="8229600" cy="762000"/>
          </a:xfrm>
        </p:spPr>
        <p:txBody>
          <a:bodyPr/>
          <a:lstStyle/>
          <a:p>
            <a:pPr algn="ctr" eaLnBrk="1" hangingPunct="1"/>
            <a:endParaRPr lang="en-US" altLang="zh-CN">
              <a:ea typeface="宋体" panose="02010600030101010101" pitchFamily="2" charset="-122"/>
            </a:endParaRPr>
          </a:p>
        </p:txBody>
      </p:sp>
      <p:sp>
        <p:nvSpPr>
          <p:cNvPr id="14338" name="Rectangle 3"/>
          <p:cNvSpPr>
            <a:spLocks noGrp="1" noChangeArrowheads="1"/>
          </p:cNvSpPr>
          <p:nvPr>
            <p:ph type="body" idx="1"/>
          </p:nvPr>
        </p:nvSpPr>
        <p:spPr>
          <a:xfrm>
            <a:off x="0" y="592138"/>
            <a:ext cx="9525000" cy="6119812"/>
          </a:xfrm>
        </p:spPr>
        <p:txBody>
          <a:bodyPr/>
          <a:lstStyle/>
          <a:p>
            <a:pPr marL="0" indent="0" eaLnBrk="1" hangingPunct="1">
              <a:buFontTx/>
              <a:buNone/>
            </a:pPr>
            <a:r>
              <a:rPr lang="zh-CN" altLang="en-US">
                <a:ea typeface="宋体" panose="02010600030101010101" pitchFamily="2" charset="-122"/>
              </a:rPr>
              <a:t>                                          </a:t>
            </a:r>
            <a:r>
              <a:rPr lang="zh-CN" altLang="en-US">
                <a:latin typeface="华文中宋" panose="02010600040101010101" charset="-122"/>
                <a:ea typeface="华文中宋" panose="02010600040101010101" charset="-122"/>
                <a:cs typeface="华文中宋" panose="02010600040101010101" charset="-122"/>
              </a:rPr>
              <a:t>一 、生平简介（二）</a:t>
            </a:r>
            <a:endParaRPr lang="en-US" altLang="zh-CN">
              <a:latin typeface="华文中宋" panose="02010600040101010101" charset="-122"/>
              <a:ea typeface="华文中宋" panose="02010600040101010101" charset="-122"/>
              <a:cs typeface="华文中宋" panose="02010600040101010101" charset="-122"/>
            </a:endParaRPr>
          </a:p>
          <a:p>
            <a:pPr marL="0" indent="0" eaLnBrk="1" hangingPunct="1">
              <a:buFontTx/>
              <a:buNone/>
            </a:pPr>
            <a:r>
              <a:rPr lang="en-US" altLang="zh-CN" b="1">
                <a:latin typeface="华文中宋" panose="02010600040101010101" charset="-122"/>
                <a:ea typeface="华文中宋" panose="02010600040101010101" charset="-122"/>
                <a:cs typeface="华文中宋" panose="02010600040101010101" charset="-122"/>
              </a:rPr>
              <a:t>                                     1</a:t>
            </a:r>
            <a:r>
              <a:rPr lang="zh-CN" altLang="en-US" b="1">
                <a:latin typeface="华文中宋" panose="02010600040101010101" charset="-122"/>
                <a:ea typeface="华文中宋" panose="02010600040101010101" charset="-122"/>
                <a:cs typeface="华文中宋" panose="02010600040101010101" charset="-122"/>
              </a:rPr>
              <a:t>、</a:t>
            </a:r>
            <a:r>
              <a:rPr lang="zh-CN" altLang="en-US" b="1">
                <a:ea typeface="宋体" panose="02010600030101010101" pitchFamily="2" charset="-122"/>
              </a:rPr>
              <a:t>国际著名的政府改革的理论倡导者</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a:t>
            </a:r>
            <a:r>
              <a:rPr lang="zh-CN" altLang="en-US" b="1">
                <a:ea typeface="宋体" panose="02010600030101010101" pitchFamily="2" charset="-122"/>
              </a:rPr>
              <a:t>和实践者；“政府需要改革的理念”</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2</a:t>
            </a:r>
            <a:r>
              <a:rPr lang="zh-CN" altLang="en-US" b="1">
                <a:ea typeface="宋体" panose="02010600030101010101" pitchFamily="2" charset="-122"/>
              </a:rPr>
              <a:t>、曾任加州的圣拉斐尔市和维塞利亚市</a:t>
            </a:r>
            <a:r>
              <a:rPr lang="en-US" altLang="zh-CN" b="1">
                <a:ea typeface="宋体" panose="02010600030101010101" pitchFamily="2" charset="-122"/>
              </a:rPr>
              <a:t>;</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a:t>
            </a:r>
            <a:r>
              <a:rPr lang="zh-CN" altLang="en-US" b="1">
                <a:ea typeface="宋体" panose="02010600030101010101" pitchFamily="2" charset="-122"/>
              </a:rPr>
              <a:t>俄亥俄州的万达利亚市</a:t>
            </a:r>
            <a:r>
              <a:rPr lang="en-US" altLang="zh-CN" b="1">
                <a:ea typeface="宋体" panose="02010600030101010101" pitchFamily="2" charset="-122"/>
              </a:rPr>
              <a:t>;</a:t>
            </a:r>
            <a:r>
              <a:rPr lang="zh-CN" altLang="en-US" b="1">
                <a:ea typeface="宋体" panose="02010600030101010101" pitchFamily="2" charset="-122"/>
              </a:rPr>
              <a:t>马里兰州的哥伦</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a:t>
            </a:r>
            <a:r>
              <a:rPr lang="zh-CN" altLang="en-US" b="1">
                <a:ea typeface="宋体" panose="02010600030101010101" pitchFamily="2" charset="-122"/>
              </a:rPr>
              <a:t>比亚市的市行政官</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3</a:t>
            </a:r>
            <a:r>
              <a:rPr lang="zh-CN" altLang="en-US" b="1">
                <a:ea typeface="宋体" panose="02010600030101010101" pitchFamily="2" charset="-122"/>
              </a:rPr>
              <a:t>、担任联邦政府、州政府和外国政府的</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a:t>
            </a:r>
            <a:r>
              <a:rPr lang="zh-CN" altLang="en-US" b="1">
                <a:ea typeface="宋体" panose="02010600030101010101" pitchFamily="2" charset="-122"/>
              </a:rPr>
              <a:t>顾问</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4</a:t>
            </a:r>
            <a:r>
              <a:rPr lang="zh-CN" altLang="en-US" b="1">
                <a:ea typeface="宋体" panose="02010600030101010101" pitchFamily="2" charset="-122"/>
              </a:rPr>
              <a:t>、公共部门管理咨询公司</a:t>
            </a:r>
            <a:r>
              <a:rPr lang="en-US" altLang="zh-CN" b="1">
                <a:ea typeface="宋体" panose="02010600030101010101" pitchFamily="2" charset="-122"/>
              </a:rPr>
              <a:t>--</a:t>
            </a:r>
            <a:r>
              <a:rPr lang="zh-CN" altLang="en-US" b="1">
                <a:ea typeface="宋体" panose="02010600030101010101" pitchFamily="2" charset="-122"/>
              </a:rPr>
              <a:t>盖布勒集团的                               </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a:t>
            </a:r>
            <a:r>
              <a:rPr lang="zh-CN" altLang="en-US" b="1">
                <a:ea typeface="宋体" panose="02010600030101010101" pitchFamily="2" charset="-122"/>
              </a:rPr>
              <a:t>总裁，改革政府网络公司的合伙人以及美</a:t>
            </a:r>
            <a:endParaRPr lang="en-US" altLang="zh-CN" b="1">
              <a:ea typeface="宋体" panose="02010600030101010101" pitchFamily="2" charset="-122"/>
            </a:endParaRPr>
          </a:p>
          <a:p>
            <a:pPr marL="0" indent="0" eaLnBrk="1" hangingPunct="1">
              <a:buFontTx/>
              <a:buNone/>
            </a:pPr>
            <a:r>
              <a:rPr lang="en-US" altLang="zh-CN" b="1">
                <a:ea typeface="宋体" panose="02010600030101010101" pitchFamily="2" charset="-122"/>
              </a:rPr>
              <a:t>                                          </a:t>
            </a:r>
            <a:r>
              <a:rPr lang="zh-CN" altLang="en-US" b="1">
                <a:ea typeface="宋体" panose="02010600030101010101" pitchFamily="2" charset="-122"/>
              </a:rPr>
              <a:t>国公共管理研究机构的成员</a:t>
            </a:r>
            <a:endParaRPr lang="en-US" altLang="zh-CN" b="1">
              <a:ea typeface="宋体" panose="02010600030101010101" pitchFamily="2" charset="-122"/>
            </a:endParaRPr>
          </a:p>
        </p:txBody>
      </p:sp>
      <p:sp>
        <p:nvSpPr>
          <p:cNvPr id="14340" name="Rectangle 2"/>
          <p:cNvSpPr txBox="1">
            <a:spLocks noChangeArrowheads="1"/>
          </p:cNvSpPr>
          <p:nvPr/>
        </p:nvSpPr>
        <p:spPr bwMode="auto">
          <a:xfrm>
            <a:off x="673100" y="5267325"/>
            <a:ext cx="2159000" cy="762000"/>
          </a:xfrm>
          <a:prstGeom prst="rect">
            <a:avLst/>
          </a:prstGeom>
          <a:noFill/>
          <a:ln w="9525">
            <a:noFill/>
            <a:miter lim="800000"/>
          </a:ln>
        </p:spPr>
        <p:txBody>
          <a:bodyPr anchor="ctr"/>
          <a:lstStyle/>
          <a:p>
            <a:r>
              <a:rPr lang="zh-CN" altLang="en-US" sz="2400">
                <a:latin typeface="Times New Roman" panose="02020603050405020304" pitchFamily="18" charset="0"/>
              </a:rPr>
              <a:t>特德 </a:t>
            </a:r>
            <a:r>
              <a:rPr lang="en-US" altLang="zh-CN" sz="2400" b="1">
                <a:latin typeface="Times New Roman" panose="02020603050405020304" pitchFamily="18" charset="0"/>
              </a:rPr>
              <a:t>· </a:t>
            </a:r>
            <a:r>
              <a:rPr lang="zh-CN" altLang="en-US" sz="2400">
                <a:latin typeface="Times New Roman" panose="02020603050405020304" pitchFamily="18" charset="0"/>
              </a:rPr>
              <a:t>盖布勒</a:t>
            </a:r>
            <a:endParaRPr lang="en-US" altLang="zh-CN" sz="2400">
              <a:latin typeface="Times New Roman" panose="02020603050405020304" pitchFamily="18" charset="0"/>
            </a:endParaRPr>
          </a:p>
          <a:p>
            <a:r>
              <a:rPr lang="en-US" altLang="zh-CN" sz="2400">
                <a:latin typeface="Times New Roman" panose="02020603050405020304" pitchFamily="18" charset="0"/>
              </a:rPr>
              <a:t> </a:t>
            </a:r>
            <a:endParaRPr lang="en-US" altLang="zh-CN" sz="2400">
              <a:latin typeface="Times New Roman" panose="02020603050405020304" pitchFamily="18" charset="0"/>
            </a:endParaRPr>
          </a:p>
        </p:txBody>
      </p:sp>
      <p:sp>
        <p:nvSpPr>
          <p:cNvPr id="15364" name="AutoShape 2" descr="http://img4.imgtn.bdimg.com/it/u=1688946144,3128908622&amp;fm=21&amp;gp=0.jpg"/>
          <p:cNvSpPr>
            <a:spLocks noChangeAspect="1" noChangeArrowheads="1"/>
          </p:cNvSpPr>
          <p:nvPr/>
        </p:nvSpPr>
        <p:spPr bwMode="auto">
          <a:xfrm>
            <a:off x="155575" y="-144463"/>
            <a:ext cx="304800" cy="304801"/>
          </a:xfrm>
          <a:prstGeom prst="rect">
            <a:avLst/>
          </a:prstGeom>
          <a:noFill/>
          <a:ln w="9525">
            <a:noFill/>
            <a:miter lim="800000"/>
          </a:ln>
        </p:spPr>
        <p:txBody>
          <a:bodyPr/>
          <a:lstStyle/>
          <a:p>
            <a:endParaRPr lang="zh-CN" altLang="en-US"/>
          </a:p>
        </p:txBody>
      </p:sp>
      <p:pic>
        <p:nvPicPr>
          <p:cNvPr id="3" name="图片 2" descr="Gaebler"/>
          <p:cNvPicPr>
            <a:picLocks noChangeAspect="1"/>
          </p:cNvPicPr>
          <p:nvPr/>
        </p:nvPicPr>
        <p:blipFill>
          <a:blip r:embed="rId1"/>
          <a:stretch>
            <a:fillRect/>
          </a:stretch>
        </p:blipFill>
        <p:spPr>
          <a:xfrm>
            <a:off x="156210" y="593090"/>
            <a:ext cx="3387725" cy="46050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2000"/>
                                        <p:tgtEl>
                                          <p:spTgt spid="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434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4338">
                                            <p:txEl>
                                              <p:pRg st="1" end="1"/>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338">
                                            <p:txEl>
                                              <p:pRg st="3" end="3"/>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4338">
                                            <p:txEl>
                                              <p:pRg st="4" end="4"/>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4338">
                                            <p:txEl>
                                              <p:pRg st="6" end="6"/>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4338">
                                            <p:txEl>
                                              <p:pRg st="8" end="8"/>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4338">
                                            <p:txEl>
                                              <p:pRg st="9" end="9"/>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433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3794" name="Rectangle 4"/>
          <p:cNvSpPr>
            <a:spLocks noGrp="1" noChangeArrowheads="1"/>
          </p:cNvSpPr>
          <p:nvPr>
            <p:ph type="ctrTitle"/>
          </p:nvPr>
        </p:nvSpPr>
        <p:spPr>
          <a:xfrm>
            <a:off x="228600" y="0"/>
            <a:ext cx="7924800" cy="5791200"/>
          </a:xfrm>
        </p:spPr>
        <p:txBody>
          <a:bodyPr/>
          <a:lstStyle/>
          <a:p>
            <a:pPr eaLnBrk="1" hangingPunct="1"/>
            <a:r>
              <a:rPr lang="zh-CN" altLang="en-US" sz="2800" dirty="0">
                <a:solidFill>
                  <a:srgbClr val="2D3622"/>
                </a:solidFill>
                <a:ea typeface="宋体" panose="02010600030101010101" pitchFamily="2" charset="-122"/>
              </a:rPr>
              <a:t>四、对企业化政府理论的简短评价</a:t>
            </a:r>
            <a:br>
              <a:rPr lang="en-US" altLang="zh-CN" sz="2800" dirty="0">
                <a:solidFill>
                  <a:srgbClr val="2D3622"/>
                </a:solidFill>
                <a:ea typeface="宋体" panose="02010600030101010101" pitchFamily="2" charset="-122"/>
              </a:rPr>
            </a:br>
            <a:br>
              <a:rPr lang="en-US" altLang="zh-CN" sz="2800" dirty="0">
                <a:solidFill>
                  <a:srgbClr val="2D3622"/>
                </a:solidFill>
                <a:ea typeface="宋体" panose="02010600030101010101" pitchFamily="2" charset="-122"/>
              </a:rPr>
            </a:br>
            <a:r>
              <a:rPr lang="en-US" altLang="zh-CN" sz="2800" dirty="0">
                <a:solidFill>
                  <a:srgbClr val="2D3622"/>
                </a:solidFill>
                <a:ea typeface="宋体" panose="02010600030101010101" pitchFamily="2" charset="-122"/>
              </a:rPr>
              <a:t>1</a:t>
            </a:r>
            <a:r>
              <a:rPr lang="zh-CN" altLang="en-US" sz="2800" dirty="0">
                <a:solidFill>
                  <a:srgbClr val="2D3622"/>
                </a:solidFill>
                <a:ea typeface="宋体" panose="02010600030101010101" pitchFamily="2" charset="-122"/>
              </a:rPr>
              <a:t>、美国克林顿政府进行改革的</a:t>
            </a:r>
            <a:r>
              <a:rPr lang="en-US" altLang="zh-CN" sz="2800" dirty="0">
                <a:solidFill>
                  <a:srgbClr val="2D3622"/>
                </a:solidFill>
                <a:ea typeface="宋体" panose="02010600030101010101" pitchFamily="2" charset="-122"/>
              </a:rPr>
              <a:t>《</a:t>
            </a:r>
            <a:r>
              <a:rPr lang="zh-CN" altLang="en-US" sz="2800" dirty="0">
                <a:solidFill>
                  <a:srgbClr val="2D3622"/>
                </a:solidFill>
                <a:ea typeface="宋体" panose="02010600030101010101" pitchFamily="2" charset="-122"/>
              </a:rPr>
              <a:t>圣经</a:t>
            </a:r>
            <a:r>
              <a:rPr lang="en-US" altLang="zh-CN" sz="2800" dirty="0">
                <a:solidFill>
                  <a:srgbClr val="2D3622"/>
                </a:solidFill>
                <a:ea typeface="宋体" panose="02010600030101010101" pitchFamily="2" charset="-122"/>
              </a:rPr>
              <a:t>》</a:t>
            </a:r>
            <a:br>
              <a:rPr lang="en-US" altLang="zh-CN" sz="2800" dirty="0">
                <a:solidFill>
                  <a:srgbClr val="2D3622"/>
                </a:solidFill>
                <a:ea typeface="宋体" panose="02010600030101010101" pitchFamily="2" charset="-122"/>
              </a:rPr>
            </a:br>
            <a:br>
              <a:rPr lang="en-US" altLang="zh-CN" sz="2800" dirty="0">
                <a:solidFill>
                  <a:srgbClr val="2D3622"/>
                </a:solidFill>
                <a:ea typeface="宋体" panose="02010600030101010101" pitchFamily="2" charset="-122"/>
              </a:rPr>
            </a:br>
            <a:r>
              <a:rPr lang="en-US" altLang="zh-CN" sz="2800" dirty="0">
                <a:solidFill>
                  <a:srgbClr val="2D3622"/>
                </a:solidFill>
                <a:ea typeface="宋体" panose="02010600030101010101" pitchFamily="2" charset="-122"/>
              </a:rPr>
              <a:t>2</a:t>
            </a:r>
            <a:r>
              <a:rPr lang="zh-CN" altLang="en-US" sz="2800" dirty="0">
                <a:solidFill>
                  <a:srgbClr val="2D3622"/>
                </a:solidFill>
                <a:ea typeface="宋体" panose="02010600030101010101" pitchFamily="2" charset="-122"/>
              </a:rPr>
              <a:t>、作为新公共管理运动的核心内容风靡世界</a:t>
            </a:r>
            <a:br>
              <a:rPr lang="en-US" altLang="zh-CN" sz="2800" dirty="0">
                <a:solidFill>
                  <a:srgbClr val="2D3622"/>
                </a:solidFill>
                <a:ea typeface="宋体" panose="02010600030101010101" pitchFamily="2" charset="-122"/>
              </a:rPr>
            </a:br>
            <a:br>
              <a:rPr lang="en-US" altLang="zh-CN" sz="2800" dirty="0">
                <a:solidFill>
                  <a:srgbClr val="2D3622"/>
                </a:solidFill>
                <a:ea typeface="宋体" panose="02010600030101010101" pitchFamily="2" charset="-122"/>
              </a:rPr>
            </a:br>
            <a:r>
              <a:rPr lang="en-US" altLang="zh-CN" sz="2800" dirty="0">
                <a:solidFill>
                  <a:srgbClr val="2D3622"/>
                </a:solidFill>
                <a:ea typeface="宋体" panose="02010600030101010101" pitchFamily="2" charset="-122"/>
              </a:rPr>
              <a:t>3</a:t>
            </a:r>
            <a:r>
              <a:rPr lang="zh-CN" altLang="en-US" sz="2800" dirty="0">
                <a:solidFill>
                  <a:srgbClr val="2D3622"/>
                </a:solidFill>
                <a:ea typeface="宋体" panose="02010600030101010101" pitchFamily="2" charset="-122"/>
              </a:rPr>
              <a:t>、遭到的尖锐批判</a:t>
            </a:r>
            <a:endParaRPr lang="en-US" altLang="zh-CN" sz="2800" dirty="0">
              <a:solidFill>
                <a:srgbClr val="2D3622"/>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3794" name="Rectangle 4"/>
          <p:cNvSpPr>
            <a:spLocks noGrp="1" noChangeArrowheads="1"/>
          </p:cNvSpPr>
          <p:nvPr>
            <p:ph type="ctrTitle"/>
          </p:nvPr>
        </p:nvSpPr>
        <p:spPr>
          <a:xfrm>
            <a:off x="-76200" y="457200"/>
            <a:ext cx="5267325" cy="5791200"/>
          </a:xfrm>
        </p:spPr>
        <p:txBody>
          <a:bodyPr/>
          <a:lstStyle/>
          <a:p>
            <a:pPr algn="l" eaLnBrk="1" hangingPunct="1"/>
            <a:br>
              <a:rPr lang="en-US" altLang="zh-CN" sz="2800" dirty="0">
                <a:solidFill>
                  <a:srgbClr val="2D3622"/>
                </a:solidFill>
                <a:ea typeface="宋体" panose="02010600030101010101" pitchFamily="2" charset="-122"/>
              </a:rPr>
            </a:br>
            <a:r>
              <a:rPr lang="en-US" altLang="zh-CN" sz="1600" b="1" dirty="0">
                <a:solidFill>
                  <a:srgbClr val="2D3622"/>
                </a:solidFill>
                <a:ea typeface="宋体" panose="02010600030101010101" pitchFamily="2" charset="-122"/>
              </a:rPr>
              <a:t>（</a:t>
            </a:r>
            <a:r>
              <a:rPr lang="en-US" altLang="zh-CN" sz="1400" b="1" dirty="0">
                <a:solidFill>
                  <a:srgbClr val="2D3622"/>
                </a:solidFill>
                <a:ea typeface="宋体" panose="02010600030101010101" pitchFamily="2" charset="-122"/>
              </a:rPr>
              <a:t>1）政府应是由人民通过选出的代表来控制的，而不是企业家；</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（2）政府应该为公共利益服务，而不是满足企业家的自我；</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（3）政府必须按照宪法和法律活动，而非依据目标或任务；</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（4）政府应该与私营企业的主要股东合作而非任何一种合伙人；</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（5）政府应该是灵活的、富有创造性，但同时也必须具有公共责任心；</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（6）政府活动的社会效果固然重要，但也必须尊重那些为政府服务的雇员；</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（7）在政府中，采取私营企业的管理模式必须不违背机会平等和公众监督的原则；</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（8）简化繁文缛节是对的，但不能破坏基本规范和法定程序；</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（9）减轻财政负担的设想是可行的，但不能无视行政工作本身对公共开支的要求；</a:t>
            </a:r>
            <a:br>
              <a:rPr lang="en-US" altLang="zh-CN" sz="1400" b="1" dirty="0">
                <a:solidFill>
                  <a:srgbClr val="2D3622"/>
                </a:solidFill>
                <a:ea typeface="宋体" panose="02010600030101010101" pitchFamily="2" charset="-122"/>
              </a:rPr>
            </a:br>
            <a:br>
              <a:rPr lang="en-US" altLang="zh-CN" sz="1400" b="1" dirty="0">
                <a:solidFill>
                  <a:srgbClr val="2D3622"/>
                </a:solidFill>
                <a:ea typeface="宋体" panose="02010600030101010101" pitchFamily="2" charset="-122"/>
              </a:rPr>
            </a:br>
            <a:r>
              <a:rPr lang="en-US" altLang="zh-CN" sz="1400" b="1" dirty="0">
                <a:solidFill>
                  <a:srgbClr val="2D3622"/>
                </a:solidFill>
                <a:ea typeface="宋体" panose="02010600030101010101" pitchFamily="2" charset="-122"/>
              </a:rPr>
              <a:t>（10）处理公共问题应该具有创造性，但不能让少数人中饱私囊。</a:t>
            </a:r>
            <a:endParaRPr lang="en-US" altLang="zh-CN" sz="1400" b="1" dirty="0">
              <a:solidFill>
                <a:srgbClr val="2D3622"/>
              </a:solidFill>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5191125" y="457200"/>
            <a:ext cx="3838575" cy="59766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blinds(horizontal)">
                                      <p:cBhvr>
                                        <p:cTn id="12"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 name="Picture 3" descr="C:\Users\caoliyuan\Desktop\9236039.jpg"/>
          <p:cNvPicPr>
            <a:picLocks noGrp="1" noChangeAspect="1" noChangeArrowheads="1"/>
          </p:cNvPicPr>
          <p:nvPr>
            <p:ph idx="1"/>
          </p:nvPr>
        </p:nvPicPr>
        <p:blipFill>
          <a:blip r:embed="rId1"/>
          <a:srcRect/>
          <a:stretch>
            <a:fillRect/>
          </a:stretch>
        </p:blipFill>
        <p:spPr bwMode="auto">
          <a:xfrm>
            <a:off x="-15240" y="0"/>
            <a:ext cx="4639945" cy="6898640"/>
          </a:xfrm>
          <a:prstGeom prst="rect">
            <a:avLst/>
          </a:prstGeom>
          <a:noFill/>
          <a:ln w="9525">
            <a:noFill/>
            <a:miter lim="800000"/>
            <a:headEnd/>
            <a:tailEnd/>
          </a:ln>
        </p:spPr>
      </p:pic>
      <p:pic>
        <p:nvPicPr>
          <p:cNvPr id="2055" name="Picture 7"/>
          <p:cNvPicPr>
            <a:picLocks noChangeAspect="1" noChangeArrowheads="1"/>
          </p:cNvPicPr>
          <p:nvPr/>
        </p:nvPicPr>
        <p:blipFill>
          <a:blip r:embed="rId2"/>
          <a:srcRect/>
          <a:stretch>
            <a:fillRect/>
          </a:stretch>
        </p:blipFill>
        <p:spPr bwMode="auto">
          <a:xfrm>
            <a:off x="1166495" y="0"/>
            <a:ext cx="5715000" cy="6858000"/>
          </a:xfrm>
          <a:prstGeom prst="rect">
            <a:avLst/>
          </a:prstGeom>
          <a:noFill/>
          <a:ln w="9525">
            <a:noFill/>
            <a:miter lim="800000"/>
            <a:headEnd/>
            <a:tailEnd/>
          </a:ln>
        </p:spPr>
      </p:pic>
      <p:pic>
        <p:nvPicPr>
          <p:cNvPr id="2057" name="Picture 9" descr="http://course.pkudl.cn/xzgl2010/res/book/13/img/tu1.jpg"/>
          <p:cNvPicPr>
            <a:picLocks noChangeAspect="1" noChangeArrowheads="1"/>
          </p:cNvPicPr>
          <p:nvPr/>
        </p:nvPicPr>
        <p:blipFill>
          <a:blip r:embed="rId3"/>
          <a:srcRect/>
          <a:stretch>
            <a:fillRect/>
          </a:stretch>
        </p:blipFill>
        <p:spPr bwMode="auto">
          <a:xfrm>
            <a:off x="3185795" y="37465"/>
            <a:ext cx="5923915" cy="6861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055"/>
                                        </p:tgtEl>
                                        <p:attrNameLst>
                                          <p:attrName>style.visibility</p:attrName>
                                        </p:attrNameLst>
                                      </p:cBhvr>
                                      <p:to>
                                        <p:strVal val="visible"/>
                                      </p:to>
                                    </p:set>
                                    <p:animEffect transition="in" filter="wipe(up)">
                                      <p:cBhvr>
                                        <p:cTn id="12" dur="500"/>
                                        <p:tgtEl>
                                          <p:spTgt spid="20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7"/>
                                        </p:tgtEl>
                                        <p:attrNameLst>
                                          <p:attrName>style.visibility</p:attrName>
                                        </p:attrNameLst>
                                      </p:cBhvr>
                                      <p:to>
                                        <p:strVal val="visible"/>
                                      </p:to>
                                    </p:set>
                                    <p:animEffect transition="in" filter="wipe(up)">
                                      <p:cBhvr>
                                        <p:cTn id="17"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页脚占位符 3"/>
          <p:cNvSpPr txBox="1">
            <a:spLocks noGrp="1"/>
          </p:cNvSpPr>
          <p:nvPr>
            <p:ph type="ftr" sz="quarter" idx="11"/>
          </p:nvPr>
        </p:nvSpPr>
        <p:spPr bwMode="white">
          <a:xfrm>
            <a:off x="5057775" y="6553200"/>
            <a:ext cx="3857625" cy="23971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000" b="1" i="0" u="none" strike="noStrike" kern="1200" cap="none" spc="0" normalizeH="0" baseline="0" noProof="0" dirty="0">
                <a:ln>
                  <a:noFill/>
                </a:ln>
                <a:solidFill>
                  <a:schemeClr val="bg1"/>
                </a:solidFill>
                <a:effectLst/>
                <a:uLnTx/>
                <a:uFillTx/>
                <a:latin typeface="+mn-lt"/>
                <a:ea typeface="宋体" panose="02010600030101010101" pitchFamily="2" charset="-122"/>
                <a:cs typeface="+mn-cs"/>
              </a:rPr>
              <a:t>NORTH  CHINA  ELECTRIC  POWER  UNIVERSITY</a:t>
            </a:r>
            <a:endParaRPr kumimoji="0" lang="en-US" altLang="zh-CN" sz="1000" b="1"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1" i="0" u="none" strike="noStrike" kern="1200" cap="none" spc="0" normalizeH="0" baseline="0" noProof="0" dirty="0">
              <a:ln>
                <a:noFill/>
              </a:ln>
              <a:solidFill>
                <a:schemeClr val="bg1"/>
              </a:solidFill>
              <a:effectLst/>
              <a:uLnTx/>
              <a:uFillTx/>
              <a:latin typeface="+mn-lt"/>
              <a:ea typeface="宋体" panose="02010600030101010101" pitchFamily="2" charset="-122"/>
              <a:cs typeface="+mn-cs"/>
            </a:endParaRPr>
          </a:p>
        </p:txBody>
      </p:sp>
      <p:grpSp>
        <p:nvGrpSpPr>
          <p:cNvPr id="21506" name="Group 33"/>
          <p:cNvGrpSpPr/>
          <p:nvPr/>
        </p:nvGrpSpPr>
        <p:grpSpPr>
          <a:xfrm>
            <a:off x="60325" y="1360488"/>
            <a:ext cx="7391400" cy="4745037"/>
            <a:chOff x="576" y="899"/>
            <a:chExt cx="4656" cy="2989"/>
          </a:xfrm>
        </p:grpSpPr>
        <p:sp>
          <p:nvSpPr>
            <p:cNvPr id="78851" name="AutoShape 3"/>
            <p:cNvSpPr>
              <a:spLocks noChangeArrowheads="1"/>
            </p:cNvSpPr>
            <p:nvPr/>
          </p:nvSpPr>
          <p:spPr bwMode="gray">
            <a:xfrm>
              <a:off x="1200" y="1392"/>
              <a:ext cx="3484" cy="1728"/>
            </a:xfrm>
            <a:prstGeom prst="upArrow">
              <a:avLst>
                <a:gd name="adj1" fmla="val 57824"/>
                <a:gd name="adj2" fmla="val 54398"/>
              </a:avLst>
            </a:prstGeom>
            <a:gradFill rotWithShape="1">
              <a:gsLst>
                <a:gs pos="0">
                  <a:schemeClr val="bg2"/>
                </a:gs>
                <a:gs pos="100000">
                  <a:schemeClr val="bg2">
                    <a:gamma/>
                    <a:tint val="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852" name="AutoShape 4"/>
            <p:cNvSpPr>
              <a:spLocks noChangeArrowheads="1"/>
            </p:cNvSpPr>
            <p:nvPr/>
          </p:nvSpPr>
          <p:spPr bwMode="gray">
            <a:xfrm>
              <a:off x="1488" y="899"/>
              <a:ext cx="2784" cy="362"/>
            </a:xfrm>
            <a:prstGeom prst="roundRect">
              <a:avLst>
                <a:gd name="adj" fmla="val 50000"/>
              </a:avLst>
            </a:prstGeom>
            <a:gradFill rotWithShape="1">
              <a:gsLst>
                <a:gs pos="0">
                  <a:schemeClr val="accent1">
                    <a:gamma/>
                    <a:shade val="66667"/>
                    <a:invGamma/>
                  </a:schemeClr>
                </a:gs>
                <a:gs pos="50000">
                  <a:schemeClr val="accent1"/>
                </a:gs>
                <a:gs pos="100000">
                  <a:schemeClr val="accent1">
                    <a:gamma/>
                    <a:shade val="66667"/>
                    <a:invGamma/>
                  </a:schemeClr>
                </a:gs>
              </a:gsLst>
              <a:lin ang="0" scaled="1"/>
            </a:gradFill>
            <a:ln w="38100" algn="ctr">
              <a:solidFill>
                <a:srgbClr val="FFFFFF"/>
              </a:solidFill>
              <a:round/>
            </a:ln>
            <a:effectLst>
              <a:outerShdw dist="63500" dir="3187806" algn="ctr" rotWithShape="0">
                <a:srgbClr val="001D3A"/>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0"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宋体" panose="02010600030101010101" pitchFamily="2" charset="-122"/>
                <a:cs typeface="+mn-cs"/>
              </a:endParaRPr>
            </a:p>
          </p:txBody>
        </p:sp>
        <p:grpSp>
          <p:nvGrpSpPr>
            <p:cNvPr id="21509" name="Group 29"/>
            <p:cNvGrpSpPr/>
            <p:nvPr/>
          </p:nvGrpSpPr>
          <p:grpSpPr>
            <a:xfrm>
              <a:off x="576" y="2572"/>
              <a:ext cx="936" cy="1253"/>
              <a:chOff x="576" y="2572"/>
              <a:chExt cx="936" cy="1253"/>
            </a:xfrm>
          </p:grpSpPr>
          <p:grpSp>
            <p:nvGrpSpPr>
              <p:cNvPr id="21510" name="Group 7"/>
              <p:cNvGrpSpPr/>
              <p:nvPr/>
            </p:nvGrpSpPr>
            <p:grpSpPr>
              <a:xfrm>
                <a:off x="576" y="2572"/>
                <a:ext cx="936" cy="954"/>
                <a:chOff x="2016" y="1920"/>
                <a:chExt cx="1680" cy="1680"/>
              </a:xfrm>
            </p:grpSpPr>
            <p:sp>
              <p:nvSpPr>
                <p:cNvPr id="78856" name="Oval 8"/>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63529"/>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12" name="Freeform 9"/>
                <p:cNvSpPr/>
                <p:nvPr/>
              </p:nvSpPr>
              <p:spPr>
                <a:xfrm>
                  <a:off x="2208" y="1948"/>
                  <a:ext cx="1296" cy="634"/>
                </a:xfrm>
                <a:custGeom>
                  <a:avLst/>
                  <a:gdLst/>
                  <a:ahLst/>
                  <a:cxnLst>
                    <a:cxn ang="0">
                      <a:pos x="792" y="20"/>
                    </a:cxn>
                    <a:cxn ang="0">
                      <a:pos x="802" y="21"/>
                    </a:cxn>
                    <a:cxn ang="0">
                      <a:pos x="804" y="23"/>
                    </a:cxn>
                    <a:cxn ang="0">
                      <a:pos x="800" y="25"/>
                    </a:cxn>
                    <a:cxn ang="0">
                      <a:pos x="790" y="27"/>
                    </a:cxn>
                    <a:cxn ang="0">
                      <a:pos x="774" y="28"/>
                    </a:cxn>
                    <a:cxn ang="0">
                      <a:pos x="753" y="29"/>
                    </a:cxn>
                    <a:cxn ang="0">
                      <a:pos x="728" y="30"/>
                    </a:cxn>
                    <a:cxn ang="0">
                      <a:pos x="698" y="32"/>
                    </a:cxn>
                    <a:cxn ang="0">
                      <a:pos x="664" y="33"/>
                    </a:cxn>
                    <a:cxn ang="0">
                      <a:pos x="627" y="33"/>
                    </a:cxn>
                    <a:cxn ang="0">
                      <a:pos x="589" y="34"/>
                    </a:cxn>
                    <a:cxn ang="0">
                      <a:pos x="545" y="34"/>
                    </a:cxn>
                    <a:cxn ang="0">
                      <a:pos x="502" y="34"/>
                    </a:cxn>
                    <a:cxn ang="0">
                      <a:pos x="484" y="35"/>
                    </a:cxn>
                    <a:cxn ang="0">
                      <a:pos x="289" y="35"/>
                    </a:cxn>
                    <a:cxn ang="0">
                      <a:pos x="286" y="35"/>
                    </a:cxn>
                    <a:cxn ang="0">
                      <a:pos x="249" y="34"/>
                    </a:cxn>
                    <a:cxn ang="0">
                      <a:pos x="213" y="34"/>
                    </a:cxn>
                    <a:cxn ang="0">
                      <a:pos x="177" y="34"/>
                    </a:cxn>
                    <a:cxn ang="0">
                      <a:pos x="144" y="33"/>
                    </a:cxn>
                    <a:cxn ang="0">
                      <a:pos x="115" y="33"/>
                    </a:cxn>
                    <a:cxn ang="0">
                      <a:pos x="86" y="33"/>
                    </a:cxn>
                    <a:cxn ang="0">
                      <a:pos x="64" y="32"/>
                    </a:cxn>
                    <a:cxn ang="0">
                      <a:pos x="41" y="30"/>
                    </a:cxn>
                    <a:cxn ang="0">
                      <a:pos x="26" y="29"/>
                    </a:cxn>
                    <a:cxn ang="0">
                      <a:pos x="18" y="28"/>
                    </a:cxn>
                    <a:cxn ang="0">
                      <a:pos x="6" y="27"/>
                    </a:cxn>
                    <a:cxn ang="0">
                      <a:pos x="0" y="26"/>
                    </a:cxn>
                    <a:cxn ang="0">
                      <a:pos x="0" y="25"/>
                    </a:cxn>
                    <a:cxn ang="0">
                      <a:pos x="4" y="23"/>
                    </a:cxn>
                    <a:cxn ang="0">
                      <a:pos x="16" y="21"/>
                    </a:cxn>
                    <a:cxn ang="0">
                      <a:pos x="26" y="18"/>
                    </a:cxn>
                    <a:cxn ang="0">
                      <a:pos x="60" y="14"/>
                    </a:cxn>
                    <a:cxn ang="0">
                      <a:pos x="90" y="11"/>
                    </a:cxn>
                    <a:cxn ang="0">
                      <a:pos x="124" y="9"/>
                    </a:cxn>
                    <a:cxn ang="0">
                      <a:pos x="165" y="6"/>
                    </a:cxn>
                    <a:cxn ang="0">
                      <a:pos x="209" y="4"/>
                    </a:cxn>
                    <a:cxn ang="0">
                      <a:pos x="253" y="4"/>
                    </a:cxn>
                    <a:cxn ang="0">
                      <a:pos x="303" y="4"/>
                    </a:cxn>
                    <a:cxn ang="0">
                      <a:pos x="354" y="4"/>
                    </a:cxn>
                    <a:cxn ang="0">
                      <a:pos x="407" y="0"/>
                    </a:cxn>
                    <a:cxn ang="0">
                      <a:pos x="407" y="0"/>
                    </a:cxn>
                    <a:cxn ang="0">
                      <a:pos x="462" y="4"/>
                    </a:cxn>
                    <a:cxn ang="0">
                      <a:pos x="515" y="4"/>
                    </a:cxn>
                    <a:cxn ang="0">
                      <a:pos x="567" y="4"/>
                    </a:cxn>
                    <a:cxn ang="0">
                      <a:pos x="615" y="4"/>
                    </a:cxn>
                    <a:cxn ang="0">
                      <a:pos x="658" y="7"/>
                    </a:cxn>
                    <a:cxn ang="0">
                      <a:pos x="699" y="10"/>
                    </a:cxn>
                    <a:cxn ang="0">
                      <a:pos x="735" y="12"/>
                    </a:cxn>
                    <a:cxn ang="0">
                      <a:pos x="765" y="16"/>
                    </a:cxn>
                    <a:cxn ang="0">
                      <a:pos x="792" y="20"/>
                    </a:cxn>
                    <a:cxn ang="0">
                      <a:pos x="792" y="20"/>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tileRect/>
                </a:gradFill>
                <a:ln w="0">
                  <a:noFill/>
                </a:ln>
              </p:spPr>
              <p:txBody>
                <a:bodyPr/>
                <a:lstStyle/>
                <a:p>
                  <a:endParaRPr lang="zh-CN" altLang="en-US"/>
                </a:p>
              </p:txBody>
            </p:sp>
          </p:grpSp>
          <p:sp>
            <p:nvSpPr>
              <p:cNvPr id="21513" name="Oval 11"/>
              <p:cNvSpPr/>
              <p:nvPr/>
            </p:nvSpPr>
            <p:spPr>
              <a:xfrm>
                <a:off x="672" y="3580"/>
                <a:ext cx="760" cy="245"/>
              </a:xfrm>
              <a:prstGeom prst="ellipse">
                <a:avLst/>
              </a:prstGeom>
              <a:gradFill rotWithShape="1">
                <a:gsLst>
                  <a:gs pos="0">
                    <a:srgbClr val="CECECE"/>
                  </a:gs>
                  <a:gs pos="100000">
                    <a:srgbClr val="FFFFFF"/>
                  </a:gs>
                </a:gsLst>
                <a:path path="shape">
                  <a:fillToRect l="50000" t="50000" r="50000" b="50000"/>
                </a:path>
                <a:tileRect/>
              </a:gradFill>
              <a:ln w="9525">
                <a:noFill/>
              </a:ln>
            </p:spPr>
            <p:txBody>
              <a:bodyPr wrap="none" anchor="ctr"/>
              <a:lstStyle/>
              <a:p>
                <a:pPr>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grpSp>
        <p:grpSp>
          <p:nvGrpSpPr>
            <p:cNvPr id="21514" name="Group 32"/>
            <p:cNvGrpSpPr/>
            <p:nvPr/>
          </p:nvGrpSpPr>
          <p:grpSpPr>
            <a:xfrm>
              <a:off x="4272" y="2544"/>
              <a:ext cx="960" cy="1302"/>
              <a:chOff x="4272" y="2544"/>
              <a:chExt cx="960" cy="1302"/>
            </a:xfrm>
          </p:grpSpPr>
          <p:grpSp>
            <p:nvGrpSpPr>
              <p:cNvPr id="21515" name="Group 13"/>
              <p:cNvGrpSpPr/>
              <p:nvPr/>
            </p:nvGrpSpPr>
            <p:grpSpPr>
              <a:xfrm>
                <a:off x="4272" y="2544"/>
                <a:ext cx="960" cy="965"/>
                <a:chOff x="2016" y="1920"/>
                <a:chExt cx="1680" cy="1680"/>
              </a:xfrm>
            </p:grpSpPr>
            <p:sp>
              <p:nvSpPr>
                <p:cNvPr id="78862" name="Oval 14"/>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17" name="Freeform 15"/>
                <p:cNvSpPr/>
                <p:nvPr/>
              </p:nvSpPr>
              <p:spPr>
                <a:xfrm>
                  <a:off x="2208" y="1948"/>
                  <a:ext cx="1296" cy="634"/>
                </a:xfrm>
                <a:custGeom>
                  <a:avLst/>
                  <a:gdLst/>
                  <a:ahLst/>
                  <a:cxnLst>
                    <a:cxn ang="0">
                      <a:pos x="792" y="20"/>
                    </a:cxn>
                    <a:cxn ang="0">
                      <a:pos x="802" y="21"/>
                    </a:cxn>
                    <a:cxn ang="0">
                      <a:pos x="804" y="23"/>
                    </a:cxn>
                    <a:cxn ang="0">
                      <a:pos x="800" y="25"/>
                    </a:cxn>
                    <a:cxn ang="0">
                      <a:pos x="790" y="27"/>
                    </a:cxn>
                    <a:cxn ang="0">
                      <a:pos x="774" y="28"/>
                    </a:cxn>
                    <a:cxn ang="0">
                      <a:pos x="753" y="29"/>
                    </a:cxn>
                    <a:cxn ang="0">
                      <a:pos x="728" y="30"/>
                    </a:cxn>
                    <a:cxn ang="0">
                      <a:pos x="698" y="32"/>
                    </a:cxn>
                    <a:cxn ang="0">
                      <a:pos x="664" y="33"/>
                    </a:cxn>
                    <a:cxn ang="0">
                      <a:pos x="627" y="33"/>
                    </a:cxn>
                    <a:cxn ang="0">
                      <a:pos x="589" y="34"/>
                    </a:cxn>
                    <a:cxn ang="0">
                      <a:pos x="545" y="34"/>
                    </a:cxn>
                    <a:cxn ang="0">
                      <a:pos x="502" y="34"/>
                    </a:cxn>
                    <a:cxn ang="0">
                      <a:pos x="484" y="35"/>
                    </a:cxn>
                    <a:cxn ang="0">
                      <a:pos x="289" y="35"/>
                    </a:cxn>
                    <a:cxn ang="0">
                      <a:pos x="286" y="35"/>
                    </a:cxn>
                    <a:cxn ang="0">
                      <a:pos x="249" y="34"/>
                    </a:cxn>
                    <a:cxn ang="0">
                      <a:pos x="213" y="34"/>
                    </a:cxn>
                    <a:cxn ang="0">
                      <a:pos x="177" y="34"/>
                    </a:cxn>
                    <a:cxn ang="0">
                      <a:pos x="144" y="33"/>
                    </a:cxn>
                    <a:cxn ang="0">
                      <a:pos x="115" y="33"/>
                    </a:cxn>
                    <a:cxn ang="0">
                      <a:pos x="86" y="33"/>
                    </a:cxn>
                    <a:cxn ang="0">
                      <a:pos x="64" y="32"/>
                    </a:cxn>
                    <a:cxn ang="0">
                      <a:pos x="41" y="30"/>
                    </a:cxn>
                    <a:cxn ang="0">
                      <a:pos x="26" y="29"/>
                    </a:cxn>
                    <a:cxn ang="0">
                      <a:pos x="18" y="28"/>
                    </a:cxn>
                    <a:cxn ang="0">
                      <a:pos x="6" y="27"/>
                    </a:cxn>
                    <a:cxn ang="0">
                      <a:pos x="0" y="26"/>
                    </a:cxn>
                    <a:cxn ang="0">
                      <a:pos x="0" y="25"/>
                    </a:cxn>
                    <a:cxn ang="0">
                      <a:pos x="4" y="23"/>
                    </a:cxn>
                    <a:cxn ang="0">
                      <a:pos x="16" y="21"/>
                    </a:cxn>
                    <a:cxn ang="0">
                      <a:pos x="26" y="18"/>
                    </a:cxn>
                    <a:cxn ang="0">
                      <a:pos x="60" y="14"/>
                    </a:cxn>
                    <a:cxn ang="0">
                      <a:pos x="90" y="11"/>
                    </a:cxn>
                    <a:cxn ang="0">
                      <a:pos x="124" y="9"/>
                    </a:cxn>
                    <a:cxn ang="0">
                      <a:pos x="165" y="6"/>
                    </a:cxn>
                    <a:cxn ang="0">
                      <a:pos x="209" y="4"/>
                    </a:cxn>
                    <a:cxn ang="0">
                      <a:pos x="253" y="4"/>
                    </a:cxn>
                    <a:cxn ang="0">
                      <a:pos x="303" y="4"/>
                    </a:cxn>
                    <a:cxn ang="0">
                      <a:pos x="354" y="4"/>
                    </a:cxn>
                    <a:cxn ang="0">
                      <a:pos x="407" y="0"/>
                    </a:cxn>
                    <a:cxn ang="0">
                      <a:pos x="407" y="0"/>
                    </a:cxn>
                    <a:cxn ang="0">
                      <a:pos x="462" y="4"/>
                    </a:cxn>
                    <a:cxn ang="0">
                      <a:pos x="515" y="4"/>
                    </a:cxn>
                    <a:cxn ang="0">
                      <a:pos x="567" y="4"/>
                    </a:cxn>
                    <a:cxn ang="0">
                      <a:pos x="615" y="4"/>
                    </a:cxn>
                    <a:cxn ang="0">
                      <a:pos x="658" y="7"/>
                    </a:cxn>
                    <a:cxn ang="0">
                      <a:pos x="699" y="10"/>
                    </a:cxn>
                    <a:cxn ang="0">
                      <a:pos x="735" y="12"/>
                    </a:cxn>
                    <a:cxn ang="0">
                      <a:pos x="765" y="16"/>
                    </a:cxn>
                    <a:cxn ang="0">
                      <a:pos x="792" y="20"/>
                    </a:cxn>
                    <a:cxn ang="0">
                      <a:pos x="792" y="20"/>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tileRect/>
                </a:gradFill>
                <a:ln w="0">
                  <a:noFill/>
                </a:ln>
              </p:spPr>
              <p:txBody>
                <a:bodyPr/>
                <a:lstStyle/>
                <a:p>
                  <a:endParaRPr lang="zh-CN" altLang="en-US"/>
                </a:p>
              </p:txBody>
            </p:sp>
          </p:grpSp>
          <p:sp>
            <p:nvSpPr>
              <p:cNvPr id="21518" name="Oval 17"/>
              <p:cNvSpPr/>
              <p:nvPr/>
            </p:nvSpPr>
            <p:spPr>
              <a:xfrm>
                <a:off x="4299" y="3539"/>
                <a:ext cx="917" cy="307"/>
              </a:xfrm>
              <a:prstGeom prst="ellipse">
                <a:avLst/>
              </a:prstGeom>
              <a:gradFill rotWithShape="1">
                <a:gsLst>
                  <a:gs pos="0">
                    <a:srgbClr val="CECECE"/>
                  </a:gs>
                  <a:gs pos="100000">
                    <a:srgbClr val="FFFFFF"/>
                  </a:gs>
                </a:gsLst>
                <a:path path="shape">
                  <a:fillToRect l="50000" t="50000" r="50000" b="50000"/>
                </a:path>
                <a:tileRect/>
              </a:gradFill>
              <a:ln w="9525">
                <a:noFill/>
              </a:ln>
            </p:spPr>
            <p:txBody>
              <a:bodyPr wrap="none" anchor="ctr"/>
              <a:lstStyle/>
              <a:p>
                <a:pPr>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grpSp>
        <p:grpSp>
          <p:nvGrpSpPr>
            <p:cNvPr id="21519" name="Group 30"/>
            <p:cNvGrpSpPr/>
            <p:nvPr/>
          </p:nvGrpSpPr>
          <p:grpSpPr>
            <a:xfrm>
              <a:off x="1776" y="2572"/>
              <a:ext cx="960" cy="1316"/>
              <a:chOff x="1776" y="2572"/>
              <a:chExt cx="960" cy="1316"/>
            </a:xfrm>
          </p:grpSpPr>
          <p:grpSp>
            <p:nvGrpSpPr>
              <p:cNvPr id="21520" name="Group 18"/>
              <p:cNvGrpSpPr/>
              <p:nvPr/>
            </p:nvGrpSpPr>
            <p:grpSpPr>
              <a:xfrm>
                <a:off x="1776" y="2572"/>
                <a:ext cx="960" cy="958"/>
                <a:chOff x="2016" y="1920"/>
                <a:chExt cx="1680" cy="1680"/>
              </a:xfrm>
            </p:grpSpPr>
            <p:sp>
              <p:nvSpPr>
                <p:cNvPr id="78867" name="Oval 19"/>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868" name="Freeform 20"/>
                <p:cNvSpPr/>
                <p:nvPr/>
              </p:nvSpPr>
              <p:spPr bwMode="gray">
                <a:xfrm>
                  <a:off x="2209" y="1948"/>
                  <a:ext cx="1295" cy="63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a:noFill/>
                </a:ln>
                <a:effectLst/>
                <a:extLst>
                  <a:ext uri="{91240B29-F687-4F45-9708-019B960494DF}">
                    <a14:hiddenLine xmlns:a14="http://schemas.microsoft.com/office/drawing/2010/main" w="0">
                      <a:solidFill>
                        <a:srgbClr val="000000"/>
                      </a:solidFill>
                      <a:prstDash val="solid"/>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hangingPunct="0"/>
                  <a:endParaRPr>
                    <a:latin typeface="Arial" panose="020B0604020202020204" pitchFamily="34" charset="0"/>
                  </a:endParaRPr>
                </a:p>
              </p:txBody>
            </p:sp>
          </p:grpSp>
          <p:sp>
            <p:nvSpPr>
              <p:cNvPr id="21523" name="Oval 22"/>
              <p:cNvSpPr/>
              <p:nvPr/>
            </p:nvSpPr>
            <p:spPr>
              <a:xfrm>
                <a:off x="1776" y="3580"/>
                <a:ext cx="916" cy="308"/>
              </a:xfrm>
              <a:prstGeom prst="ellipse">
                <a:avLst/>
              </a:prstGeom>
              <a:gradFill rotWithShape="1">
                <a:gsLst>
                  <a:gs pos="0">
                    <a:srgbClr val="CECECE"/>
                  </a:gs>
                  <a:gs pos="100000">
                    <a:srgbClr val="FFFFFF"/>
                  </a:gs>
                </a:gsLst>
                <a:path path="shape">
                  <a:fillToRect l="50000" t="50000" r="50000" b="50000"/>
                </a:path>
                <a:tileRect/>
              </a:gradFill>
              <a:ln w="9525">
                <a:noFill/>
              </a:ln>
            </p:spPr>
            <p:txBody>
              <a:bodyPr wrap="none" anchor="ctr"/>
              <a:lstStyle/>
              <a:p>
                <a:pPr>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grpSp>
        <p:grpSp>
          <p:nvGrpSpPr>
            <p:cNvPr id="21524" name="Group 31"/>
            <p:cNvGrpSpPr/>
            <p:nvPr/>
          </p:nvGrpSpPr>
          <p:grpSpPr>
            <a:xfrm>
              <a:off x="3072" y="2544"/>
              <a:ext cx="960" cy="1316"/>
              <a:chOff x="3072" y="2544"/>
              <a:chExt cx="960" cy="1316"/>
            </a:xfrm>
          </p:grpSpPr>
          <p:grpSp>
            <p:nvGrpSpPr>
              <p:cNvPr id="21525" name="Group 23"/>
              <p:cNvGrpSpPr/>
              <p:nvPr/>
            </p:nvGrpSpPr>
            <p:grpSpPr>
              <a:xfrm>
                <a:off x="3072" y="2544"/>
                <a:ext cx="960" cy="958"/>
                <a:chOff x="3072" y="2544"/>
                <a:chExt cx="960" cy="958"/>
              </a:xfrm>
            </p:grpSpPr>
            <p:grpSp>
              <p:nvGrpSpPr>
                <p:cNvPr id="21526" name="Group 24"/>
                <p:cNvGrpSpPr/>
                <p:nvPr/>
              </p:nvGrpSpPr>
              <p:grpSpPr>
                <a:xfrm>
                  <a:off x="3072" y="2544"/>
                  <a:ext cx="960" cy="958"/>
                  <a:chOff x="2016" y="1920"/>
                  <a:chExt cx="1680" cy="1680"/>
                </a:xfrm>
              </p:grpSpPr>
              <p:sp>
                <p:nvSpPr>
                  <p:cNvPr id="78873" name="Oval 25"/>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51373"/>
                          <a:invGamma/>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874" name="Freeform 26"/>
                  <p:cNvSpPr/>
                  <p:nvPr/>
                </p:nvSpPr>
                <p:spPr bwMode="gray">
                  <a:xfrm>
                    <a:off x="2208" y="1948"/>
                    <a:ext cx="1295" cy="633"/>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a:noFill/>
                  </a:ln>
                  <a:effectLst/>
                  <a:extLst>
                    <a:ext uri="{91240B29-F687-4F45-9708-019B960494DF}">
                      <a14:hiddenLine xmlns:a14="http://schemas.microsoft.com/office/drawing/2010/main" w="0">
                        <a:solidFill>
                          <a:srgbClr val="000000"/>
                        </a:solidFill>
                        <a:prstDash val="solid"/>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0" hangingPunct="0"/>
                    <a:endParaRPr>
                      <a:latin typeface="Arial" panose="020B0604020202020204" pitchFamily="34" charset="0"/>
                    </a:endParaRPr>
                  </a:p>
                </p:txBody>
              </p:sp>
            </p:grpSp>
            <p:sp>
              <p:nvSpPr>
                <p:cNvPr id="78875" name="Text Box 27"/>
                <p:cNvSpPr txBox="1">
                  <a:spLocks noChangeArrowheads="1"/>
                </p:cNvSpPr>
                <p:nvPr/>
              </p:nvSpPr>
              <p:spPr bwMode="gray">
                <a:xfrm>
                  <a:off x="3120" y="3004"/>
                  <a:ext cx="86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ctr" defTabSz="914400" rtl="0" eaLnBrk="0" hangingPunct="0">
                    <a:buClrTx/>
                    <a:buSzTx/>
                    <a:defRPr/>
                  </a:pPr>
                  <a:endParaRPr kumimoji="0" lang="en-US" altLang="zh-CN" sz="2000" b="1" kern="1200" cap="none" spc="0" normalizeH="0" baseline="0" noProof="0" dirty="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sp>
            <p:nvSpPr>
              <p:cNvPr id="21530" name="Oval 28"/>
              <p:cNvSpPr/>
              <p:nvPr/>
            </p:nvSpPr>
            <p:spPr>
              <a:xfrm>
                <a:off x="3072" y="3552"/>
                <a:ext cx="916" cy="308"/>
              </a:xfrm>
              <a:prstGeom prst="ellipse">
                <a:avLst/>
              </a:prstGeom>
              <a:gradFill rotWithShape="1">
                <a:gsLst>
                  <a:gs pos="0">
                    <a:srgbClr val="CECECE"/>
                  </a:gs>
                  <a:gs pos="100000">
                    <a:srgbClr val="FFFFFF"/>
                  </a:gs>
                </a:gsLst>
                <a:path path="shape">
                  <a:fillToRect l="50000" t="50000" r="50000" b="50000"/>
                </a:path>
                <a:tileRect/>
              </a:gradFill>
              <a:ln w="9525">
                <a:noFill/>
              </a:ln>
            </p:spPr>
            <p:txBody>
              <a:bodyPr wrap="none" anchor="ctr"/>
              <a:lstStyle/>
              <a:p>
                <a:pPr>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grpSp>
      </p:grpSp>
      <p:sp>
        <p:nvSpPr>
          <p:cNvPr id="21531" name="矩形 1"/>
          <p:cNvSpPr/>
          <p:nvPr/>
        </p:nvSpPr>
        <p:spPr>
          <a:xfrm>
            <a:off x="2619375" y="1349375"/>
            <a:ext cx="2438400" cy="585788"/>
          </a:xfrm>
          <a:prstGeom prst="rect">
            <a:avLst/>
          </a:prstGeom>
          <a:noFill/>
          <a:ln w="9525">
            <a:noFill/>
          </a:ln>
        </p:spPr>
        <p:txBody>
          <a:bodyPr anchor="t">
            <a:spAutoFit/>
          </a:bodyPr>
          <a:lstStyle/>
          <a:p>
            <a:pPr>
              <a:buFont typeface="Wingdings" panose="05000000000000000000" pitchFamily="2" charset="2"/>
            </a:pPr>
            <a:r>
              <a:rPr lang="zh-CN" altLang="en-US" sz="3200" dirty="0">
                <a:latin typeface="Arial" panose="020B0604020202020204" pitchFamily="34" charset="0"/>
                <a:ea typeface="宋体" panose="02010600030101010101" pitchFamily="2" charset="-122"/>
              </a:rPr>
              <a:t>五“</a:t>
            </a:r>
            <a:r>
              <a:rPr lang="en-US" altLang="zh-CN" sz="3200" dirty="0">
                <a:latin typeface="Arial" panose="020B0604020202020204" pitchFamily="34" charset="0"/>
                <a:ea typeface="宋体" panose="02010600030101010101" pitchFamily="2" charset="-122"/>
              </a:rPr>
              <a:t>C”</a:t>
            </a:r>
            <a:r>
              <a:rPr lang="zh-CN" altLang="en-US" sz="3200" dirty="0">
                <a:latin typeface="Arial" panose="020B0604020202020204" pitchFamily="34" charset="0"/>
                <a:ea typeface="宋体" panose="02010600030101010101" pitchFamily="2" charset="-122"/>
              </a:rPr>
              <a:t>战略</a:t>
            </a:r>
            <a:endParaRPr lang="zh-CN" altLang="en-US" sz="3200" dirty="0">
              <a:latin typeface="Arial" panose="020B0604020202020204" pitchFamily="34" charset="0"/>
              <a:ea typeface="宋体" panose="02010600030101010101" pitchFamily="2" charset="-122"/>
            </a:endParaRPr>
          </a:p>
        </p:txBody>
      </p:sp>
      <p:sp>
        <p:nvSpPr>
          <p:cNvPr id="21532" name="标题 2"/>
          <p:cNvSpPr>
            <a:spLocks noGrp="1"/>
          </p:cNvSpPr>
          <p:nvPr>
            <p:ph type="title"/>
          </p:nvPr>
        </p:nvSpPr>
        <p:spPr/>
        <p:txBody>
          <a:bodyPr wrap="square" lIns="91440" tIns="45720" rIns="91440" bIns="45720" anchor="ctr"/>
          <a:lstStyle/>
          <a:p>
            <a:endParaRPr lang="zh-CN" altLang="en-US" dirty="0">
              <a:ea typeface="宋体" panose="02010600030101010101" pitchFamily="2" charset="-122"/>
            </a:endParaRPr>
          </a:p>
        </p:txBody>
      </p:sp>
      <p:sp>
        <p:nvSpPr>
          <p:cNvPr id="21533" name="矩形 3"/>
          <p:cNvSpPr/>
          <p:nvPr/>
        </p:nvSpPr>
        <p:spPr>
          <a:xfrm>
            <a:off x="138113" y="4332288"/>
            <a:ext cx="1485900" cy="830262"/>
          </a:xfrm>
          <a:prstGeom prst="rect">
            <a:avLst/>
          </a:prstGeom>
          <a:noFill/>
          <a:ln w="9525">
            <a:noFill/>
          </a:ln>
        </p:spPr>
        <p:txBody>
          <a:bodyPr anchor="t">
            <a:spAutoFit/>
          </a:bodyPr>
          <a:lstStyle/>
          <a:p>
            <a:pPr>
              <a:buFont typeface="Wingdings" panose="05000000000000000000" pitchFamily="2" charset="2"/>
            </a:pPr>
            <a:r>
              <a:rPr lang="en-US" altLang="zh-CN" sz="2400" b="1" dirty="0">
                <a:solidFill>
                  <a:schemeClr val="bg1"/>
                </a:solidFill>
                <a:latin typeface="Arial" panose="020B0604020202020204" pitchFamily="34" charset="0"/>
                <a:ea typeface="宋体" panose="02010600030101010101" pitchFamily="2" charset="-122"/>
              </a:rPr>
              <a:t>Core Strategy</a:t>
            </a:r>
            <a:endParaRPr lang="en-US" altLang="zh-CN" sz="2400" b="1" dirty="0">
              <a:solidFill>
                <a:schemeClr val="bg1"/>
              </a:solidFill>
              <a:latin typeface="Arial" panose="020B0604020202020204" pitchFamily="34" charset="0"/>
              <a:ea typeface="宋体" panose="02010600030101010101" pitchFamily="2" charset="-122"/>
            </a:endParaRPr>
          </a:p>
        </p:txBody>
      </p:sp>
      <p:sp>
        <p:nvSpPr>
          <p:cNvPr id="21534" name="矩形 4"/>
          <p:cNvSpPr/>
          <p:nvPr/>
        </p:nvSpPr>
        <p:spPr>
          <a:xfrm>
            <a:off x="2033588" y="4321175"/>
            <a:ext cx="1752600" cy="923925"/>
          </a:xfrm>
          <a:prstGeom prst="rect">
            <a:avLst/>
          </a:prstGeom>
          <a:noFill/>
          <a:ln w="9525">
            <a:noFill/>
          </a:ln>
        </p:spPr>
        <p:txBody>
          <a:bodyPr anchor="t">
            <a:spAutoFit/>
          </a:bodyPr>
          <a:lstStyle/>
          <a:p>
            <a:pPr>
              <a:buFont typeface="Wingdings" panose="05000000000000000000" pitchFamily="2" charset="2"/>
            </a:pPr>
            <a:r>
              <a:rPr lang="en-US" altLang="zh-CN" b="1" dirty="0">
                <a:solidFill>
                  <a:schemeClr val="bg1"/>
                </a:solidFill>
                <a:latin typeface="Arial" panose="020B0604020202020204" pitchFamily="34" charset="0"/>
                <a:ea typeface="宋体" panose="02010600030101010101" pitchFamily="2" charset="-122"/>
              </a:rPr>
              <a:t>Consequen</a:t>
            </a:r>
            <a:endParaRPr lang="en-US" altLang="zh-CN" b="1" dirty="0">
              <a:solidFill>
                <a:schemeClr val="bg1"/>
              </a:solidFill>
              <a:latin typeface="Arial" panose="020B0604020202020204" pitchFamily="34" charset="0"/>
              <a:ea typeface="宋体" panose="02010600030101010101" pitchFamily="2" charset="-122"/>
            </a:endParaRPr>
          </a:p>
          <a:p>
            <a:pPr>
              <a:buFont typeface="Wingdings" panose="05000000000000000000" pitchFamily="2" charset="2"/>
            </a:pPr>
            <a:r>
              <a:rPr lang="en-US" altLang="zh-CN" b="1" dirty="0">
                <a:solidFill>
                  <a:schemeClr val="bg1"/>
                </a:solidFill>
                <a:latin typeface="Arial" panose="020B0604020202020204" pitchFamily="34" charset="0"/>
                <a:ea typeface="宋体" panose="02010600030101010101" pitchFamily="2" charset="-122"/>
              </a:rPr>
              <a:t>-ce </a:t>
            </a:r>
            <a:endParaRPr lang="en-US" altLang="zh-CN" b="1" dirty="0">
              <a:solidFill>
                <a:schemeClr val="bg1"/>
              </a:solidFill>
              <a:latin typeface="Arial" panose="020B0604020202020204" pitchFamily="34" charset="0"/>
              <a:ea typeface="宋体" panose="02010600030101010101" pitchFamily="2" charset="-122"/>
            </a:endParaRPr>
          </a:p>
          <a:p>
            <a:pPr>
              <a:buFont typeface="Wingdings" panose="05000000000000000000" pitchFamily="2" charset="2"/>
            </a:pPr>
            <a:r>
              <a:rPr lang="en-US" altLang="zh-CN" b="1" dirty="0">
                <a:solidFill>
                  <a:schemeClr val="bg1"/>
                </a:solidFill>
                <a:latin typeface="Arial" panose="020B0604020202020204" pitchFamily="34" charset="0"/>
                <a:ea typeface="宋体" panose="02010600030101010101" pitchFamily="2" charset="-122"/>
              </a:rPr>
              <a:t>Strategy</a:t>
            </a:r>
            <a:endParaRPr lang="en-US" altLang="zh-CN" b="1" dirty="0">
              <a:solidFill>
                <a:schemeClr val="bg1"/>
              </a:solidFill>
              <a:latin typeface="Arial" panose="020B0604020202020204" pitchFamily="34" charset="0"/>
              <a:ea typeface="宋体" panose="02010600030101010101" pitchFamily="2" charset="-122"/>
            </a:endParaRPr>
          </a:p>
        </p:txBody>
      </p:sp>
      <p:sp>
        <p:nvSpPr>
          <p:cNvPr id="21535" name="矩形 5"/>
          <p:cNvSpPr/>
          <p:nvPr/>
        </p:nvSpPr>
        <p:spPr>
          <a:xfrm>
            <a:off x="4017963" y="4295775"/>
            <a:ext cx="1784350" cy="830263"/>
          </a:xfrm>
          <a:prstGeom prst="rect">
            <a:avLst/>
          </a:prstGeom>
          <a:noFill/>
          <a:ln w="9525">
            <a:noFill/>
          </a:ln>
        </p:spPr>
        <p:txBody>
          <a:bodyPr anchor="t">
            <a:spAutoFit/>
          </a:bodyPr>
          <a:lstStyle/>
          <a:p>
            <a:pPr>
              <a:buFont typeface="Wingdings" panose="05000000000000000000" pitchFamily="2" charset="2"/>
            </a:pPr>
            <a:r>
              <a:rPr lang="en-US" altLang="zh-CN" sz="2400" b="1" dirty="0">
                <a:solidFill>
                  <a:schemeClr val="bg1"/>
                </a:solidFill>
                <a:latin typeface="Arial" panose="020B0604020202020204" pitchFamily="34" charset="0"/>
                <a:ea typeface="宋体" panose="02010600030101010101" pitchFamily="2" charset="-122"/>
              </a:rPr>
              <a:t>Customer Strategy</a:t>
            </a:r>
            <a:endParaRPr lang="en-US" altLang="zh-CN" sz="2400" b="1" dirty="0">
              <a:solidFill>
                <a:schemeClr val="bg1"/>
              </a:solidFill>
              <a:latin typeface="Arial" panose="020B0604020202020204" pitchFamily="34" charset="0"/>
              <a:ea typeface="宋体" panose="02010600030101010101" pitchFamily="2" charset="-122"/>
            </a:endParaRPr>
          </a:p>
        </p:txBody>
      </p:sp>
      <p:sp>
        <p:nvSpPr>
          <p:cNvPr id="21536" name="Freeform 9"/>
          <p:cNvSpPr/>
          <p:nvPr/>
        </p:nvSpPr>
        <p:spPr>
          <a:xfrm>
            <a:off x="7827963" y="4051300"/>
            <a:ext cx="1146175" cy="5715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tileRect/>
          </a:gradFill>
          <a:ln w="0">
            <a:noFill/>
          </a:ln>
        </p:spPr>
        <p:txBody>
          <a:bodyPr/>
          <a:lstStyle/>
          <a:p>
            <a:endParaRPr lang="zh-CN" altLang="en-US"/>
          </a:p>
        </p:txBody>
      </p:sp>
      <p:sp>
        <p:nvSpPr>
          <p:cNvPr id="21537" name="Oval 17"/>
          <p:cNvSpPr/>
          <p:nvPr/>
        </p:nvSpPr>
        <p:spPr>
          <a:xfrm>
            <a:off x="7658100" y="5529263"/>
            <a:ext cx="1455738" cy="487362"/>
          </a:xfrm>
          <a:prstGeom prst="ellipse">
            <a:avLst/>
          </a:prstGeom>
          <a:gradFill rotWithShape="1">
            <a:gsLst>
              <a:gs pos="0">
                <a:srgbClr val="CECECE"/>
              </a:gs>
              <a:gs pos="100000">
                <a:srgbClr val="FFFFFF"/>
              </a:gs>
            </a:gsLst>
            <a:path path="shape">
              <a:fillToRect l="50000" t="50000" r="50000" b="50000"/>
            </a:path>
            <a:tileRect/>
          </a:gradFill>
          <a:ln w="9525">
            <a:noFill/>
          </a:ln>
        </p:spPr>
        <p:txBody>
          <a:bodyPr wrap="none" anchor="ctr"/>
          <a:lstStyle/>
          <a:p>
            <a:pPr>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sp>
        <p:nvSpPr>
          <p:cNvPr id="21538" name="矩形 6"/>
          <p:cNvSpPr/>
          <p:nvPr/>
        </p:nvSpPr>
        <p:spPr>
          <a:xfrm>
            <a:off x="6030913" y="4313238"/>
            <a:ext cx="1417637" cy="830262"/>
          </a:xfrm>
          <a:prstGeom prst="rect">
            <a:avLst/>
          </a:prstGeom>
          <a:noFill/>
          <a:ln w="9525">
            <a:noFill/>
          </a:ln>
        </p:spPr>
        <p:txBody>
          <a:bodyPr wrap="none" anchor="t">
            <a:spAutoFit/>
          </a:bodyPr>
          <a:lstStyle/>
          <a:p>
            <a:pPr>
              <a:buFont typeface="Wingdings" panose="05000000000000000000" pitchFamily="2" charset="2"/>
            </a:pPr>
            <a:r>
              <a:rPr lang="en-US" altLang="zh-CN" sz="2400" b="1" dirty="0">
                <a:solidFill>
                  <a:schemeClr val="bg1"/>
                </a:solidFill>
                <a:latin typeface="Arial" panose="020B0604020202020204" pitchFamily="34" charset="0"/>
                <a:ea typeface="宋体" panose="02010600030101010101" pitchFamily="2" charset="-122"/>
              </a:rPr>
              <a:t>Control </a:t>
            </a:r>
            <a:endParaRPr lang="en-US" altLang="zh-CN" sz="2400" b="1" dirty="0">
              <a:solidFill>
                <a:schemeClr val="bg1"/>
              </a:solidFill>
              <a:latin typeface="Arial" panose="020B0604020202020204" pitchFamily="34" charset="0"/>
              <a:ea typeface="宋体" panose="02010600030101010101" pitchFamily="2" charset="-122"/>
            </a:endParaRPr>
          </a:p>
          <a:p>
            <a:pPr>
              <a:buFont typeface="Wingdings" panose="05000000000000000000" pitchFamily="2" charset="2"/>
            </a:pPr>
            <a:r>
              <a:rPr lang="en-US" altLang="zh-CN" sz="2400" b="1" dirty="0">
                <a:solidFill>
                  <a:schemeClr val="bg1"/>
                </a:solidFill>
                <a:latin typeface="Arial" panose="020B0604020202020204" pitchFamily="34" charset="0"/>
                <a:ea typeface="宋体" panose="02010600030101010101" pitchFamily="2" charset="-122"/>
              </a:rPr>
              <a:t>Strategy</a:t>
            </a:r>
            <a:endParaRPr lang="en-US" altLang="zh-CN" sz="2400" b="1" dirty="0">
              <a:solidFill>
                <a:schemeClr val="bg1"/>
              </a:solidFill>
              <a:latin typeface="Arial" panose="020B0604020202020204" pitchFamily="34" charset="0"/>
              <a:ea typeface="宋体" panose="02010600030101010101" pitchFamily="2" charset="-122"/>
            </a:endParaRPr>
          </a:p>
        </p:txBody>
      </p:sp>
      <p:sp>
        <p:nvSpPr>
          <p:cNvPr id="43" name="Oval 8"/>
          <p:cNvSpPr>
            <a:spLocks noChangeArrowheads="1"/>
          </p:cNvSpPr>
          <p:nvPr/>
        </p:nvSpPr>
        <p:spPr bwMode="gray">
          <a:xfrm>
            <a:off x="7589203" y="3970973"/>
            <a:ext cx="1455738" cy="1514475"/>
          </a:xfrm>
          <a:prstGeom prst="ellipse">
            <a:avLst/>
          </a:prstGeom>
          <a:gradFill>
            <a:gsLst>
              <a:gs pos="0">
                <a:schemeClr val="accent2"/>
              </a:gs>
              <a:gs pos="100000">
                <a:schemeClr val="accent2">
                  <a:gamma/>
                  <a:shade val="63529"/>
                  <a:invGamma/>
                </a:schemeClr>
              </a:gs>
            </a:gsLst>
            <a:lin ang="5400000" scaled="1"/>
          </a:gradFill>
          <a:ln>
            <a:noFill/>
          </a:ln>
          <a:effectLst>
            <a:outerShdw blurRad="50800" dist="50800" dir="5400000" algn="ctr" rotWithShape="0">
              <a:schemeClr val="bg1"/>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Culture </a:t>
            </a:r>
            <a:endParaRPr kumimoji="0" lang="en-US" altLang="zh-CN" sz="24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Strategy</a:t>
            </a:r>
            <a:endParaRPr kumimoji="0" lang="en-US" altLang="zh-CN" sz="24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28600" y="0"/>
            <a:ext cx="8458200" cy="762000"/>
          </a:xfrm>
        </p:spPr>
        <p:txBody>
          <a:bodyPr/>
          <a:lstStyle/>
          <a:p>
            <a:pPr eaLnBrk="1" hangingPunct="1"/>
            <a:r>
              <a:rPr lang="zh-CN" altLang="en-US" sz="3600">
                <a:latin typeface="华文琥珀" panose="02010800040101010101" charset="-122"/>
                <a:ea typeface="华文琥珀" panose="02010800040101010101" charset="-122"/>
                <a:cs typeface="华文琥珀" panose="02010800040101010101" charset="-122"/>
              </a:rPr>
              <a:t>二、写作背景和目的</a:t>
            </a:r>
            <a:endParaRPr lang="en-US" altLang="zh-CN" sz="3600">
              <a:latin typeface="华文琥珀" panose="02010800040101010101" charset="-122"/>
              <a:ea typeface="华文琥珀" panose="02010800040101010101" charset="-122"/>
              <a:cs typeface="华文琥珀" panose="02010800040101010101" charset="-122"/>
            </a:endParaRPr>
          </a:p>
        </p:txBody>
      </p:sp>
      <p:sp>
        <p:nvSpPr>
          <p:cNvPr id="15363" name="Rectangle 3"/>
          <p:cNvSpPr>
            <a:spLocks noGrp="1" noChangeArrowheads="1"/>
          </p:cNvSpPr>
          <p:nvPr>
            <p:ph type="body" idx="1"/>
          </p:nvPr>
        </p:nvSpPr>
        <p:spPr>
          <a:xfrm>
            <a:off x="0" y="652145"/>
            <a:ext cx="9067800" cy="5977255"/>
          </a:xfrm>
        </p:spPr>
        <p:txBody>
          <a:bodyPr/>
          <a:lstStyle/>
          <a:p>
            <a:pPr marL="0" indent="0" eaLnBrk="1" hangingPunct="1">
              <a:buFontTx/>
              <a:buNone/>
            </a:pPr>
            <a:r>
              <a:rPr lang="zh-CN" altLang="en-US" dirty="0">
                <a:ea typeface="宋体" panose="02010600030101010101" pitchFamily="2" charset="-122"/>
              </a:rPr>
              <a:t>（一）写作背景</a:t>
            </a: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1</a:t>
            </a:r>
            <a:r>
              <a:rPr lang="zh-CN" altLang="en-US" dirty="0">
                <a:ea typeface="宋体" panose="02010600030101010101" pitchFamily="2" charset="-122"/>
              </a:rPr>
              <a:t>、历史背景</a:t>
            </a: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   </a:t>
            </a:r>
            <a:r>
              <a:rPr lang="zh-CN" altLang="en-US" dirty="0">
                <a:ea typeface="宋体" panose="02010600030101010101" pitchFamily="2" charset="-122"/>
              </a:rPr>
              <a:t>官僚制弊端日益凸显</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）理性的“铁笼”</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）“鸽笼式”的结构</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）政府成为没有生气的僵化“机器”</a:t>
            </a:r>
            <a:endParaRPr lang="en-US" altLang="zh-CN" dirty="0">
              <a:ea typeface="宋体" panose="02010600030101010101" pitchFamily="2" charset="-122"/>
            </a:endParaRPr>
          </a:p>
          <a:p>
            <a:pPr marL="0" indent="0" eaLnBrk="1" hangingPunct="1">
              <a:buFontTx/>
              <a:buNone/>
            </a:pP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2</a:t>
            </a:r>
            <a:r>
              <a:rPr lang="zh-CN" altLang="en-US" dirty="0">
                <a:ea typeface="宋体" panose="02010600030101010101" pitchFamily="2" charset="-122"/>
              </a:rPr>
              <a:t>、现实背景</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）两种意识形态的对立（自由派和保守派）</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）美国工商业的繁荣</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）地方政府的改革创新</a:t>
            </a:r>
            <a:endParaRPr lang="zh-CN" altLang="en-US" dirty="0">
              <a:ea typeface="宋体" panose="02010600030101010101" pitchFamily="2" charset="-122"/>
            </a:endParaRPr>
          </a:p>
          <a:p>
            <a:pPr marL="0" indent="0" eaLnBrk="1" hangingPunct="1">
              <a:buFontTx/>
              <a:buNone/>
            </a:pPr>
            <a:endParaRPr lang="en-US" altLang="zh-CN" dirty="0">
              <a:ea typeface="宋体" panose="02010600030101010101" pitchFamily="2" charset="-122"/>
            </a:endParaRPr>
          </a:p>
          <a:p>
            <a:pPr marL="0" indent="0" eaLnBrk="1" hangingPunct="1">
              <a:buFontTx/>
              <a:buNone/>
            </a:pPr>
            <a:r>
              <a:rPr lang="zh-CN" altLang="en-US" sz="2800" dirty="0">
                <a:ea typeface="宋体" panose="02010600030101010101" pitchFamily="2" charset="-122"/>
              </a:rPr>
              <a:t>（二）写作目的</a:t>
            </a:r>
            <a:endParaRPr lang="en-US" altLang="zh-CN" sz="2800" dirty="0">
              <a:ea typeface="宋体" panose="02010600030101010101" pitchFamily="2" charset="-122"/>
            </a:endParaRPr>
          </a:p>
        </p:txBody>
      </p:sp>
      <p:sp>
        <p:nvSpPr>
          <p:cNvPr id="4" name="Rectangle 2">
            <a:hlinkClick r:id="rId2" action="ppaction://hlinkfile"/>
          </p:cNvPr>
          <p:cNvSpPr txBox="1">
            <a:spLocks noChangeArrowheads="1"/>
          </p:cNvSpPr>
          <p:nvPr/>
        </p:nvSpPr>
        <p:spPr bwMode="auto">
          <a:xfrm>
            <a:off x="3324225" y="1889125"/>
            <a:ext cx="5286375"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dirty="0">
                <a:solidFill>
                  <a:schemeClr val="tx1"/>
                </a:solidFill>
                <a:latin typeface="宋体" panose="02010600030101010101" pitchFamily="2" charset="-122"/>
                <a:ea typeface="宋体" panose="02010600030101010101" pitchFamily="2" charset="-122"/>
              </a:rPr>
              <a:t>“烟囱工业时代盛行的老式官僚主义”</a:t>
            </a:r>
            <a:endParaRPr lang="en-US" altLang="zh-CN" sz="2400" dirty="0">
              <a:solidFill>
                <a:schemeClr val="tx1"/>
              </a:solidFill>
              <a:latin typeface="宋体" panose="02010600030101010101" pitchFamily="2" charset="-122"/>
              <a:ea typeface="宋体" panose="02010600030101010101" pitchFamily="2" charset="-122"/>
            </a:endParaRPr>
          </a:p>
          <a:p>
            <a:pPr eaLnBrk="1" hangingPunct="1">
              <a:defRPr/>
            </a:pPr>
            <a:endParaRPr lang="en-US" altLang="zh-CN" sz="3600" b="1" kern="0" dirty="0">
              <a:solidFill>
                <a:schemeClr val="tx1"/>
              </a:solidFill>
              <a:latin typeface="华文中宋" panose="02010600040101010101" charset="-122"/>
              <a:ea typeface="华文中宋" panose="02010600040101010101" charset="-122"/>
            </a:endParaRPr>
          </a:p>
        </p:txBody>
      </p:sp>
      <p:sp>
        <p:nvSpPr>
          <p:cNvPr id="2" name="左大括号 1"/>
          <p:cNvSpPr/>
          <p:nvPr/>
        </p:nvSpPr>
        <p:spPr>
          <a:xfrm>
            <a:off x="2590800" y="5715000"/>
            <a:ext cx="304800" cy="1054100"/>
          </a:xfrm>
          <a:prstGeom prst="leftBrace">
            <a:avLst/>
          </a:prstGeom>
          <a:ln w="76200">
            <a:solidFill>
              <a:srgbClr val="80C175"/>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 name="Rectangle 2"/>
          <p:cNvSpPr txBox="1">
            <a:spLocks noChangeArrowheads="1"/>
          </p:cNvSpPr>
          <p:nvPr/>
        </p:nvSpPr>
        <p:spPr bwMode="auto">
          <a:xfrm>
            <a:off x="2729230" y="5584508"/>
            <a:ext cx="64770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en-US" altLang="zh-CN" sz="2400" kern="0" dirty="0">
                <a:solidFill>
                  <a:schemeClr val="tx1"/>
                </a:solidFill>
                <a:latin typeface="宋体" panose="02010600030101010101" pitchFamily="2" charset="-122"/>
                <a:ea typeface="宋体" panose="02010600030101010101" pitchFamily="2" charset="-122"/>
              </a:rPr>
              <a:t>1</a:t>
            </a:r>
            <a:r>
              <a:rPr lang="zh-CN" altLang="en-US" sz="2400" kern="0" dirty="0">
                <a:solidFill>
                  <a:schemeClr val="tx1"/>
                </a:solidFill>
                <a:latin typeface="宋体" panose="02010600030101010101" pitchFamily="2" charset="-122"/>
                <a:ea typeface="宋体" panose="02010600030101010101" pitchFamily="2" charset="-122"/>
              </a:rPr>
              <a:t>、替已经开始改革历程的各个政府拍一张快照</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7" name="Rectangle 2"/>
          <p:cNvSpPr txBox="1">
            <a:spLocks noChangeArrowheads="1"/>
          </p:cNvSpPr>
          <p:nvPr/>
        </p:nvSpPr>
        <p:spPr bwMode="auto">
          <a:xfrm>
            <a:off x="2765425" y="6242050"/>
            <a:ext cx="64770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en-US" altLang="zh-CN" sz="2400" kern="0" dirty="0">
                <a:solidFill>
                  <a:schemeClr val="tx1"/>
                </a:solidFill>
                <a:latin typeface="宋体" panose="02010600030101010101" pitchFamily="2" charset="-122"/>
                <a:ea typeface="宋体" panose="02010600030101010101" pitchFamily="2" charset="-122"/>
              </a:rPr>
              <a:t>2</a:t>
            </a:r>
            <a:r>
              <a:rPr lang="zh-CN" altLang="en-US" sz="2400" kern="0" dirty="0">
                <a:solidFill>
                  <a:schemeClr val="tx1"/>
                </a:solidFill>
                <a:latin typeface="宋体" panose="02010600030101010101" pitchFamily="2" charset="-122"/>
                <a:ea typeface="宋体" panose="02010600030101010101" pitchFamily="2" charset="-122"/>
              </a:rPr>
              <a:t>、向那些希望加入一道前进的人提供指南地图</a:t>
            </a:r>
            <a:endParaRPr lang="en-US" altLang="zh-CN" sz="2400" kern="0"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36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36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up)">
                                      <p:cBhvr>
                                        <p:cTn id="55" dur="500"/>
                                        <p:tgtEl>
                                          <p:spTgt spid="2"/>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8600" y="0"/>
            <a:ext cx="8458200" cy="762000"/>
          </a:xfrm>
        </p:spPr>
        <p:txBody>
          <a:bodyPr/>
          <a:lstStyle/>
          <a:p>
            <a:pPr eaLnBrk="1" hangingPunct="1"/>
            <a:r>
              <a:rPr lang="zh-CN" altLang="en-US" sz="3600">
                <a:latin typeface="华文琥珀" panose="02010800040101010101" charset="-122"/>
                <a:ea typeface="华文琥珀" panose="02010800040101010101" charset="-122"/>
                <a:cs typeface="华文琥珀" panose="02010800040101010101" charset="-122"/>
              </a:rPr>
              <a:t>三、企业化政府的主要内容</a:t>
            </a:r>
            <a:endParaRPr lang="en-US" altLang="zh-CN" sz="3600">
              <a:latin typeface="华文琥珀" panose="02010800040101010101" charset="-122"/>
              <a:ea typeface="华文琥珀" panose="02010800040101010101" charset="-122"/>
              <a:cs typeface="华文琥珀" panose="02010800040101010101" charset="-122"/>
            </a:endParaRPr>
          </a:p>
        </p:txBody>
      </p:sp>
      <p:sp>
        <p:nvSpPr>
          <p:cNvPr id="15363" name="Rectangle 3"/>
          <p:cNvSpPr>
            <a:spLocks noGrp="1" noChangeArrowheads="1"/>
          </p:cNvSpPr>
          <p:nvPr>
            <p:ph type="body" idx="1"/>
          </p:nvPr>
        </p:nvSpPr>
        <p:spPr>
          <a:xfrm>
            <a:off x="0" y="762000"/>
            <a:ext cx="9067800" cy="5867400"/>
          </a:xfrm>
        </p:spPr>
        <p:txBody>
          <a:bodyPr/>
          <a:lstStyle/>
          <a:p>
            <a:pPr eaLnBrk="1" hangingPunct="1">
              <a:lnSpc>
                <a:spcPct val="90000"/>
              </a:lnSpc>
              <a:buFontTx/>
              <a:buNone/>
              <a:defRPr/>
            </a:pPr>
            <a:r>
              <a:rPr lang="zh-CN" altLang="en-US" sz="2800" dirty="0">
                <a:ea typeface="宋体" panose="02010600030101010101" pitchFamily="2" charset="-122"/>
              </a:rPr>
              <a:t>（一）起催化作用的政府：掌舵而不是划桨</a:t>
            </a:r>
            <a:endParaRPr lang="zh-CN" altLang="en-US" sz="2800" dirty="0">
              <a:ea typeface="宋体" panose="02010600030101010101" pitchFamily="2" charset="-122"/>
            </a:endParaRPr>
          </a:p>
          <a:p>
            <a:pPr marL="0" indent="0" eaLnBrk="1" hangingPunct="1">
              <a:buFontTx/>
              <a:buNone/>
              <a:defRPr/>
            </a:pPr>
            <a:r>
              <a:rPr lang="en-US" altLang="zh-CN" sz="2800" dirty="0">
                <a:ea typeface="宋体" panose="02010600030101010101" pitchFamily="2" charset="-122"/>
              </a:rPr>
              <a:t>     </a:t>
            </a:r>
            <a:r>
              <a:rPr lang="en-US" altLang="zh-CN" dirty="0">
                <a:ea typeface="宋体" panose="02010600030101010101" pitchFamily="2" charset="-122"/>
              </a:rPr>
              <a:t>1</a:t>
            </a:r>
            <a:r>
              <a:rPr lang="zh-CN" altLang="en-US" dirty="0">
                <a:ea typeface="宋体" panose="02010600030101010101" pitchFamily="2" charset="-122"/>
              </a:rPr>
              <a:t>、给治理重新下定义</a:t>
            </a: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      2</a:t>
            </a:r>
            <a:r>
              <a:rPr lang="zh-CN" altLang="en-US" dirty="0">
                <a:ea typeface="宋体" panose="02010600030101010101" pitchFamily="2" charset="-122"/>
              </a:rPr>
              <a:t>、小而有力 </a:t>
            </a: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      3</a:t>
            </a:r>
            <a:r>
              <a:rPr lang="zh-CN" altLang="en-US" dirty="0">
                <a:ea typeface="宋体" panose="02010600030101010101" pitchFamily="2" charset="-122"/>
              </a:rPr>
              <a:t>、把掌舵和划桨分开</a:t>
            </a: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      4</a:t>
            </a:r>
            <a:r>
              <a:rPr lang="zh-CN" altLang="en-US" dirty="0">
                <a:ea typeface="宋体" panose="02010600030101010101" pitchFamily="2" charset="-122"/>
              </a:rPr>
              <a:t>、政府雇员：牺牲品还是受益者</a:t>
            </a: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      5</a:t>
            </a:r>
            <a:r>
              <a:rPr lang="zh-CN" altLang="en-US" dirty="0">
                <a:ea typeface="宋体" panose="02010600030101010101" pitchFamily="2" charset="-122"/>
              </a:rPr>
              <a:t>、创建“掌舵型组织”</a:t>
            </a: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      6</a:t>
            </a:r>
            <a:r>
              <a:rPr lang="zh-CN" altLang="en-US" dirty="0">
                <a:ea typeface="宋体" panose="02010600030101010101" pitchFamily="2" charset="-122"/>
              </a:rPr>
              <a:t>、公共部门，私营部门，或者第三类部门</a:t>
            </a:r>
            <a:endParaRPr lang="en-US" altLang="zh-CN" dirty="0">
              <a:ea typeface="宋体" panose="02010600030101010101" pitchFamily="2" charset="-122"/>
            </a:endParaRPr>
          </a:p>
          <a:p>
            <a:pPr marL="0" indent="0" eaLnBrk="1" hangingPunct="1">
              <a:buFontTx/>
              <a:buNone/>
              <a:defRPr/>
            </a:pPr>
            <a:r>
              <a:rPr lang="en-US" altLang="zh-CN" dirty="0">
                <a:ea typeface="宋体" panose="02010600030101010101" pitchFamily="2" charset="-122"/>
              </a:rPr>
              <a:t>      7</a:t>
            </a:r>
            <a:r>
              <a:rPr lang="zh-CN" altLang="en-US" dirty="0">
                <a:ea typeface="宋体" panose="02010600030101010101" pitchFamily="2" charset="-122"/>
              </a:rPr>
              <a:t>、私有化是答案之一，但不是唯一的答案</a:t>
            </a:r>
            <a:endParaRPr lang="zh-CN" altLang="en-US" dirty="0">
              <a:ea typeface="宋体" panose="02010600030101010101" pitchFamily="2" charset="-122"/>
            </a:endParaRPr>
          </a:p>
          <a:p>
            <a:pPr marL="0" indent="0" eaLnBrk="1" hangingPunct="1">
              <a:buFontTx/>
              <a:buNone/>
              <a:defRPr/>
            </a:pPr>
            <a:r>
              <a:rPr lang="zh-CN" altLang="en-US" sz="2000" dirty="0">
                <a:ea typeface="宋体" panose="02010600030101010101" pitchFamily="2" charset="-122"/>
              </a:rPr>
              <a:t>     我们面对的不是</a:t>
            </a:r>
            <a:r>
              <a:rPr lang="en-US" altLang="zh-CN" sz="2000" dirty="0">
                <a:ea typeface="宋体" panose="02010600030101010101" pitchFamily="2" charset="-122"/>
              </a:rPr>
              <a:t>“</a:t>
            </a:r>
            <a:r>
              <a:rPr lang="zh-CN" altLang="en-US" sz="2000" dirty="0">
                <a:ea typeface="宋体" panose="02010600030101010101" pitchFamily="2" charset="-122"/>
              </a:rPr>
              <a:t>国家的逐渐消亡</a:t>
            </a:r>
            <a:r>
              <a:rPr lang="en-US" altLang="zh-CN" sz="2000" dirty="0">
                <a:ea typeface="宋体" panose="02010600030101010101" pitchFamily="2" charset="-122"/>
              </a:rPr>
              <a:t>”</a:t>
            </a:r>
            <a:r>
              <a:rPr lang="zh-CN" altLang="en-US" sz="2000" dirty="0">
                <a:ea typeface="宋体" panose="02010600030101010101" pitchFamily="2" charset="-122"/>
              </a:rPr>
              <a:t>。相反，我们需要一个有活力的、强大的和非常活跃的政府。但是我们面临着选择，选择一个庞大的但软弱无力的政府，还是选择把自己局限于决策和指导从而把</a:t>
            </a:r>
            <a:r>
              <a:rPr lang="en-US" altLang="zh-CN" sz="2000" dirty="0">
                <a:ea typeface="宋体" panose="02010600030101010101" pitchFamily="2" charset="-122"/>
              </a:rPr>
              <a:t>“</a:t>
            </a:r>
            <a:r>
              <a:rPr lang="zh-CN" altLang="en-US" sz="2000" dirty="0">
                <a:ea typeface="宋体" panose="02010600030101010101" pitchFamily="2" charset="-122"/>
              </a:rPr>
              <a:t>实干</a:t>
            </a:r>
            <a:r>
              <a:rPr lang="en-US" altLang="zh-CN" sz="2000" dirty="0">
                <a:ea typeface="宋体" panose="02010600030101010101" pitchFamily="2" charset="-122"/>
              </a:rPr>
              <a:t>”</a:t>
            </a:r>
            <a:r>
              <a:rPr lang="zh-CN" altLang="en-US" sz="2000" dirty="0">
                <a:ea typeface="宋体" panose="02010600030101010101" pitchFamily="2" charset="-122"/>
              </a:rPr>
              <a:t>让给他人去做的强有力的政府。</a:t>
            </a:r>
            <a:endParaRPr lang="zh-CN" altLang="en-US" sz="2000" dirty="0">
              <a:ea typeface="宋体" panose="02010600030101010101" pitchFamily="2" charset="-122"/>
            </a:endParaRPr>
          </a:p>
          <a:p>
            <a:pPr marL="0" indent="0" algn="just" eaLnBrk="1" hangingPunct="1">
              <a:buFontTx/>
              <a:buNone/>
              <a:defRPr/>
            </a:pPr>
            <a:r>
              <a:rPr lang="zh-CN" altLang="en-US" sz="2000" dirty="0">
                <a:ea typeface="宋体" panose="02010600030101010101" pitchFamily="2" charset="-122"/>
              </a:rPr>
              <a:t>     我们需要</a:t>
            </a:r>
            <a:r>
              <a:rPr lang="zh-CN" altLang="en-US" sz="2000" dirty="0">
                <a:latin typeface="Arial" panose="020B0604020202020204" pitchFamily="34" charset="0"/>
                <a:ea typeface="宋体" panose="02010600030101010101" pitchFamily="2" charset="-122"/>
                <a:cs typeface="Arial" panose="020B0604020202020204" pitchFamily="34" charset="0"/>
              </a:rPr>
              <a:t>一个能够治理和实行治理的政府。这不是一个</a:t>
            </a:r>
            <a:r>
              <a:rPr lang="en-US" altLang="zh-CN" sz="2000" dirty="0">
                <a:latin typeface="Arial" panose="020B0604020202020204" pitchFamily="34" charset="0"/>
                <a:ea typeface="宋体" panose="02010600030101010101" pitchFamily="2" charset="-122"/>
                <a:cs typeface="Arial" panose="020B0604020202020204" pitchFamily="34" charset="0"/>
              </a:rPr>
              <a:t>“</a:t>
            </a:r>
            <a:r>
              <a:rPr lang="zh-CN" altLang="en-US" sz="2000" dirty="0">
                <a:latin typeface="Arial" panose="020B0604020202020204" pitchFamily="34" charset="0"/>
                <a:ea typeface="宋体" panose="02010600030101010101" pitchFamily="2" charset="-122"/>
                <a:cs typeface="Arial" panose="020B0604020202020204" pitchFamily="34" charset="0"/>
              </a:rPr>
              <a:t>实干</a:t>
            </a:r>
            <a:r>
              <a:rPr lang="en-US" altLang="zh-CN" sz="2000" dirty="0">
                <a:latin typeface="Arial" panose="020B0604020202020204" pitchFamily="34" charset="0"/>
                <a:ea typeface="宋体" panose="02010600030101010101" pitchFamily="2" charset="-122"/>
                <a:cs typeface="Arial" panose="020B0604020202020204" pitchFamily="34" charset="0"/>
              </a:rPr>
              <a:t>”</a:t>
            </a:r>
            <a:r>
              <a:rPr lang="zh-CN" altLang="en-US" sz="2000" dirty="0">
                <a:latin typeface="Arial" panose="020B0604020202020204" pitchFamily="34" charset="0"/>
                <a:ea typeface="宋体" panose="02010600030101010101" pitchFamily="2" charset="-122"/>
                <a:cs typeface="Arial" panose="020B0604020202020204" pitchFamily="34" charset="0"/>
              </a:rPr>
              <a:t>的政府，不是一个</a:t>
            </a:r>
            <a:r>
              <a:rPr lang="en-US" altLang="zh-CN" sz="2000" dirty="0">
                <a:latin typeface="Arial" panose="020B0604020202020204" pitchFamily="34" charset="0"/>
                <a:ea typeface="宋体" panose="02010600030101010101" pitchFamily="2" charset="-122"/>
                <a:cs typeface="Arial" panose="020B0604020202020204" pitchFamily="34" charset="0"/>
              </a:rPr>
              <a:t>“</a:t>
            </a:r>
            <a:r>
              <a:rPr lang="zh-CN" altLang="en-US" sz="2000" dirty="0">
                <a:latin typeface="Arial" panose="020B0604020202020204" pitchFamily="34" charset="0"/>
                <a:ea typeface="宋体" panose="02010600030101010101" pitchFamily="2" charset="-122"/>
                <a:cs typeface="Arial" panose="020B0604020202020204" pitchFamily="34" charset="0"/>
              </a:rPr>
              <a:t>执行</a:t>
            </a:r>
            <a:r>
              <a:rPr lang="en-US" altLang="zh-CN" sz="2000" dirty="0">
                <a:latin typeface="Arial" panose="020B0604020202020204" pitchFamily="34" charset="0"/>
                <a:ea typeface="宋体" panose="02010600030101010101" pitchFamily="2" charset="-122"/>
                <a:cs typeface="Arial" panose="020B0604020202020204" pitchFamily="34" charset="0"/>
              </a:rPr>
              <a:t>”</a:t>
            </a:r>
            <a:r>
              <a:rPr lang="zh-CN" altLang="en-US" sz="2000" dirty="0">
                <a:latin typeface="Arial" panose="020B0604020202020204" pitchFamily="34" charset="0"/>
                <a:ea typeface="宋体" panose="02010600030101010101" pitchFamily="2" charset="-122"/>
                <a:cs typeface="Arial" panose="020B0604020202020204" pitchFamily="34" charset="0"/>
              </a:rPr>
              <a:t>的政府。这是一个</a:t>
            </a:r>
            <a:r>
              <a:rPr lang="en-US" altLang="zh-CN" sz="2000" dirty="0">
                <a:latin typeface="Arial" panose="020B0604020202020204" pitchFamily="34" charset="0"/>
                <a:ea typeface="宋体" panose="02010600030101010101" pitchFamily="2" charset="-122"/>
                <a:cs typeface="Arial" panose="020B0604020202020204" pitchFamily="34" charset="0"/>
              </a:rPr>
              <a:t>“</a:t>
            </a:r>
            <a:r>
              <a:rPr lang="zh-CN" altLang="en-US" sz="2000" dirty="0">
                <a:latin typeface="Arial" panose="020B0604020202020204" pitchFamily="34" charset="0"/>
                <a:ea typeface="宋体" panose="02010600030101010101" pitchFamily="2" charset="-122"/>
                <a:cs typeface="Arial" panose="020B0604020202020204" pitchFamily="34" charset="0"/>
              </a:rPr>
              <a:t>治理</a:t>
            </a:r>
            <a:r>
              <a:rPr lang="en-US" altLang="zh-CN" sz="2000" dirty="0">
                <a:latin typeface="Arial" panose="020B0604020202020204" pitchFamily="34" charset="0"/>
                <a:ea typeface="宋体" panose="02010600030101010101" pitchFamily="2" charset="-122"/>
                <a:cs typeface="Arial" panose="020B0604020202020204" pitchFamily="34" charset="0"/>
              </a:rPr>
              <a:t>”</a:t>
            </a:r>
            <a:r>
              <a:rPr lang="zh-CN" altLang="en-US" sz="2000" dirty="0">
                <a:latin typeface="Arial" panose="020B0604020202020204" pitchFamily="34" charset="0"/>
                <a:ea typeface="宋体" panose="02010600030101010101" pitchFamily="2" charset="-122"/>
                <a:cs typeface="Arial" panose="020B0604020202020204" pitchFamily="34" charset="0"/>
              </a:rPr>
              <a:t>的政府。</a:t>
            </a:r>
            <a:endParaRPr lang="zh-CN" altLang="en-US" sz="2000" dirty="0">
              <a:latin typeface="Arial" panose="020B0604020202020204" pitchFamily="34" charset="0"/>
              <a:ea typeface="宋体" panose="02010600030101010101" pitchFamily="2" charset="-122"/>
              <a:cs typeface="Arial" panose="020B0604020202020204" pitchFamily="34" charset="0"/>
            </a:endParaRPr>
          </a:p>
          <a:p>
            <a:pPr marL="0" indent="0" algn="r" eaLnBrk="1" hangingPunct="1">
              <a:buFontTx/>
              <a:buNone/>
              <a:defRPr/>
            </a:pPr>
            <a:r>
              <a:rPr lang="en-US" altLang="zh-CN" sz="2000" dirty="0">
                <a:latin typeface="Arial" panose="020B0604020202020204" pitchFamily="34" charset="0"/>
                <a:ea typeface="宋体" panose="02010600030101010101" pitchFamily="2" charset="-122"/>
                <a:cs typeface="Arial" panose="020B0604020202020204" pitchFamily="34" charset="0"/>
              </a:rPr>
              <a:t>——</a:t>
            </a:r>
            <a:r>
              <a:rPr lang="zh-CN" altLang="en-US" sz="2000" dirty="0">
                <a:latin typeface="Arial" panose="020B0604020202020204" pitchFamily="34" charset="0"/>
                <a:ea typeface="宋体" panose="02010600030101010101" pitchFamily="2" charset="-122"/>
                <a:cs typeface="Arial" panose="020B0604020202020204" pitchFamily="34" charset="0"/>
              </a:rPr>
              <a:t>德鲁克</a:t>
            </a:r>
            <a:endParaRPr lang="en-US" altLang="zh-CN" dirty="0">
              <a:ea typeface="宋体" panose="02010600030101010101" pitchFamily="2" charset="-122"/>
            </a:endParaRPr>
          </a:p>
          <a:p>
            <a:pPr marL="0" indent="0" eaLnBrk="1" hangingPunct="1">
              <a:buFontTx/>
              <a:buNone/>
              <a:defRPr/>
            </a:pPr>
            <a:endParaRPr lang="en-US" altLang="zh-CN" dirty="0">
              <a:ea typeface="宋体" panose="02010600030101010101" pitchFamily="2" charset="-122"/>
            </a:endParaRPr>
          </a:p>
          <a:p>
            <a:pPr marL="0" indent="0" eaLnBrk="1" hangingPunct="1">
              <a:buFontTx/>
              <a:buNone/>
              <a:defRPr/>
            </a:pPr>
            <a:endParaRPr lang="en-US" altLang="zh-CN" dirty="0">
              <a:ea typeface="宋体" panose="02010600030101010101" pitchFamily="2" charset="-122"/>
            </a:endParaRPr>
          </a:p>
        </p:txBody>
      </p:sp>
      <p:sp>
        <p:nvSpPr>
          <p:cNvPr id="2" name="左大括号 1"/>
          <p:cNvSpPr/>
          <p:nvPr/>
        </p:nvSpPr>
        <p:spPr>
          <a:xfrm>
            <a:off x="231775" y="1447800"/>
            <a:ext cx="304800" cy="2819400"/>
          </a:xfrm>
          <a:prstGeom prst="leftBrace">
            <a:avLst/>
          </a:prstGeom>
          <a:ln w="76200">
            <a:solidFill>
              <a:srgbClr val="80C175"/>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7" name="Rectangle 2">
            <a:hlinkClick r:id="rId2" action="ppaction://hlinkfile"/>
          </p:cNvPr>
          <p:cNvSpPr txBox="1">
            <a:spLocks noChangeArrowheads="1"/>
          </p:cNvSpPr>
          <p:nvPr/>
        </p:nvSpPr>
        <p:spPr bwMode="auto">
          <a:xfrm>
            <a:off x="3581400" y="1257300"/>
            <a:ext cx="1409700"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私有企业</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8" name="Rectangle 2"/>
          <p:cNvSpPr txBox="1">
            <a:spLocks noChangeArrowheads="1"/>
          </p:cNvSpPr>
          <p:nvPr/>
        </p:nvSpPr>
        <p:spPr bwMode="auto">
          <a:xfrm>
            <a:off x="5059680" y="1260475"/>
            <a:ext cx="1518285"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社会组织 </a:t>
            </a:r>
            <a:endParaRPr lang="zh-CN" altLang="en-US" sz="2400" kern="0" dirty="0">
              <a:solidFill>
                <a:schemeClr val="tx1"/>
              </a:solidFill>
              <a:latin typeface="宋体" panose="02010600030101010101" pitchFamily="2" charset="-122"/>
              <a:ea typeface="宋体" panose="02010600030101010101" pitchFamily="2" charset="-122"/>
            </a:endParaRPr>
          </a:p>
        </p:txBody>
      </p:sp>
      <p:sp>
        <p:nvSpPr>
          <p:cNvPr id="9" name="Rectangle 2"/>
          <p:cNvSpPr txBox="1">
            <a:spLocks noChangeArrowheads="1"/>
          </p:cNvSpPr>
          <p:nvPr/>
        </p:nvSpPr>
        <p:spPr bwMode="auto">
          <a:xfrm>
            <a:off x="6577965" y="1257300"/>
            <a:ext cx="1354138"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志愿者</a:t>
            </a:r>
            <a:endParaRPr lang="en-US" altLang="zh-CN" sz="2400" kern="0" dirty="0">
              <a:solidFill>
                <a:schemeClr val="tx1"/>
              </a:solidFill>
              <a:latin typeface="宋体" panose="02010600030101010101" pitchFamily="2" charset="-122"/>
              <a:ea typeface="宋体" panose="02010600030101010101" pitchFamily="2" charset="-122"/>
            </a:endParaRPr>
          </a:p>
        </p:txBody>
      </p:sp>
      <p:sp>
        <p:nvSpPr>
          <p:cNvPr id="10" name="Rectangle 2"/>
          <p:cNvSpPr txBox="1">
            <a:spLocks noChangeArrowheads="1"/>
          </p:cNvSpPr>
          <p:nvPr/>
        </p:nvSpPr>
        <p:spPr bwMode="auto">
          <a:xfrm>
            <a:off x="2743200" y="1752600"/>
            <a:ext cx="2513013" cy="381000"/>
          </a:xfrm>
          <a:prstGeom prst="rect">
            <a:avLst/>
          </a:prstGeom>
          <a:noFill/>
          <a:ln w="9525">
            <a:noFill/>
            <a:miter lim="800000"/>
          </a:ln>
        </p:spPr>
        <p:txBody>
          <a:bodyPr anchor="ctr"/>
          <a:lstStyle>
            <a:lvl1pPr algn="l" rtl="0" eaLnBrk="0" fontAlgn="base" hangingPunct="0">
              <a:spcBef>
                <a:spcPct val="0"/>
              </a:spcBef>
              <a:spcAft>
                <a:spcPct val="0"/>
              </a:spcAft>
              <a:defRPr sz="4000">
                <a:solidFill>
                  <a:schemeClr val="bg1"/>
                </a:solidFill>
                <a:latin typeface="+mj-lt"/>
                <a:ea typeface="+mj-ea"/>
                <a:cs typeface="+mj-cs"/>
              </a:defRPr>
            </a:lvl1pPr>
            <a:lvl2pPr algn="l" rtl="0" eaLnBrk="0" fontAlgn="base" hangingPunct="0">
              <a:spcBef>
                <a:spcPct val="0"/>
              </a:spcBef>
              <a:spcAft>
                <a:spcPct val="0"/>
              </a:spcAft>
              <a:defRPr sz="4000">
                <a:solidFill>
                  <a:schemeClr val="bg1"/>
                </a:solidFill>
                <a:latin typeface="Times New Roman" panose="02020603050405020304" pitchFamily="18" charset="0"/>
              </a:defRPr>
            </a:lvl2pPr>
            <a:lvl3pPr algn="l" rtl="0" eaLnBrk="0" fontAlgn="base" hangingPunct="0">
              <a:spcBef>
                <a:spcPct val="0"/>
              </a:spcBef>
              <a:spcAft>
                <a:spcPct val="0"/>
              </a:spcAft>
              <a:defRPr sz="4000">
                <a:solidFill>
                  <a:schemeClr val="bg1"/>
                </a:solidFill>
                <a:latin typeface="Times New Roman" panose="02020603050405020304" pitchFamily="18" charset="0"/>
              </a:defRPr>
            </a:lvl3pPr>
            <a:lvl4pPr algn="l" rtl="0" eaLnBrk="0" fontAlgn="base" hangingPunct="0">
              <a:spcBef>
                <a:spcPct val="0"/>
              </a:spcBef>
              <a:spcAft>
                <a:spcPct val="0"/>
              </a:spcAft>
              <a:defRPr sz="4000">
                <a:solidFill>
                  <a:schemeClr val="bg1"/>
                </a:solidFill>
                <a:latin typeface="Times New Roman" panose="02020603050405020304" pitchFamily="18" charset="0"/>
              </a:defRPr>
            </a:lvl4pPr>
            <a:lvl5pPr algn="l" rtl="0" eaLnBrk="0" fontAlgn="base" hangingPunct="0">
              <a:spcBef>
                <a:spcPct val="0"/>
              </a:spcBef>
              <a:spcAft>
                <a:spcPct val="0"/>
              </a:spcAft>
              <a:defRPr sz="4000">
                <a:solidFill>
                  <a:schemeClr val="bg1"/>
                </a:solidFill>
                <a:latin typeface="Times New Roman" panose="02020603050405020304" pitchFamily="18" charset="0"/>
              </a:defRPr>
            </a:lvl5pPr>
            <a:lvl6pPr marL="457200" algn="l" rtl="0" eaLnBrk="1" fontAlgn="base" hangingPunct="1">
              <a:spcBef>
                <a:spcPct val="0"/>
              </a:spcBef>
              <a:spcAft>
                <a:spcPct val="0"/>
              </a:spcAft>
              <a:defRPr sz="4000">
                <a:solidFill>
                  <a:schemeClr val="bg1"/>
                </a:solidFill>
                <a:latin typeface="Times New Roman" panose="02020603050405020304" pitchFamily="18" charset="0"/>
              </a:defRPr>
            </a:lvl6pPr>
            <a:lvl7pPr marL="914400" algn="l" rtl="0" eaLnBrk="1" fontAlgn="base" hangingPunct="1">
              <a:spcBef>
                <a:spcPct val="0"/>
              </a:spcBef>
              <a:spcAft>
                <a:spcPct val="0"/>
              </a:spcAft>
              <a:defRPr sz="4000">
                <a:solidFill>
                  <a:schemeClr val="bg1"/>
                </a:solidFill>
                <a:latin typeface="Times New Roman" panose="02020603050405020304" pitchFamily="18" charset="0"/>
              </a:defRPr>
            </a:lvl7pPr>
            <a:lvl8pPr marL="1371600" algn="l" rtl="0" eaLnBrk="1" fontAlgn="base" hangingPunct="1">
              <a:spcBef>
                <a:spcPct val="0"/>
              </a:spcBef>
              <a:spcAft>
                <a:spcPct val="0"/>
              </a:spcAft>
              <a:defRPr sz="4000">
                <a:solidFill>
                  <a:schemeClr val="bg1"/>
                </a:solidFill>
                <a:latin typeface="Times New Roman" panose="02020603050405020304" pitchFamily="18" charset="0"/>
              </a:defRPr>
            </a:lvl8pPr>
            <a:lvl9pPr marL="1828800" algn="l" rtl="0" eaLnBrk="1" fontAlgn="base" hangingPunct="1">
              <a:spcBef>
                <a:spcPct val="0"/>
              </a:spcBef>
              <a:spcAft>
                <a:spcPct val="0"/>
              </a:spcAft>
              <a:defRPr sz="4000">
                <a:solidFill>
                  <a:schemeClr val="bg1"/>
                </a:solidFill>
                <a:latin typeface="Times New Roman" panose="02020603050405020304" pitchFamily="18" charset="0"/>
              </a:defRPr>
            </a:lvl9pPr>
          </a:lstStyle>
          <a:p>
            <a:pPr eaLnBrk="1" hangingPunct="1">
              <a:defRPr/>
            </a:pPr>
            <a:r>
              <a:rPr lang="zh-CN" altLang="en-US" sz="2400" kern="0" dirty="0">
                <a:solidFill>
                  <a:schemeClr val="tx1"/>
                </a:solidFill>
                <a:latin typeface="宋体" panose="02010600030101010101" pitchFamily="2" charset="-122"/>
                <a:ea typeface="宋体" panose="02010600030101010101" pitchFamily="2" charset="-122"/>
              </a:rPr>
              <a:t>政府权能理论</a:t>
            </a:r>
            <a:endParaRPr lang="en-US" altLang="zh-CN" sz="2400" kern="0"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nodeType="clickEffect">
                                  <p:stCondLst>
                                    <p:cond delay="0"/>
                                  </p:stCondLst>
                                  <p:childTnLst>
                                    <p:set>
                                      <p:cBhvr>
                                        <p:cTn id="59" dur="1" fill="hold">
                                          <p:stCondLst>
                                            <p:cond delay="0"/>
                                          </p:stCondLst>
                                        </p:cTn>
                                        <p:tgtEl>
                                          <p:spTgt spid="15363">
                                            <p:txEl>
                                              <p:pRg st="8" end="8"/>
                                            </p:txEl>
                                          </p:spTgt>
                                        </p:tgtEl>
                                        <p:attrNameLst>
                                          <p:attrName>style.visibility</p:attrName>
                                        </p:attrNameLst>
                                      </p:cBhvr>
                                      <p:to>
                                        <p:strVal val="visible"/>
                                      </p:to>
                                    </p:set>
                                    <p:animEffect transition="in" filter="checkerboard(across)">
                                      <p:cBhvr>
                                        <p:cTn id="60" dur="500"/>
                                        <p:tgtEl>
                                          <p:spTgt spid="15363">
                                            <p:txEl>
                                              <p:pRg st="8" end="8"/>
                                            </p:txEl>
                                          </p:spTgt>
                                        </p:tgtEl>
                                      </p:cBhvr>
                                    </p:animEffect>
                                  </p:childTnLst>
                                </p:cTn>
                              </p:par>
                              <p:par>
                                <p:cTn id="61" presetID="5" presetClass="entr" presetSubtype="10" fill="hold" nodeType="withEffect">
                                  <p:stCondLst>
                                    <p:cond delay="0"/>
                                  </p:stCondLst>
                                  <p:childTnLst>
                                    <p:set>
                                      <p:cBhvr>
                                        <p:cTn id="62" dur="1" fill="hold">
                                          <p:stCondLst>
                                            <p:cond delay="0"/>
                                          </p:stCondLst>
                                        </p:cTn>
                                        <p:tgtEl>
                                          <p:spTgt spid="15363">
                                            <p:txEl>
                                              <p:pRg st="9" end="9"/>
                                            </p:txEl>
                                          </p:spTgt>
                                        </p:tgtEl>
                                        <p:attrNameLst>
                                          <p:attrName>style.visibility</p:attrName>
                                        </p:attrNameLst>
                                      </p:cBhvr>
                                      <p:to>
                                        <p:strVal val="visible"/>
                                      </p:to>
                                    </p:set>
                                    <p:animEffect transition="in" filter="checkerboard(across)">
                                      <p:cBhvr>
                                        <p:cTn id="63" dur="500"/>
                                        <p:tgtEl>
                                          <p:spTgt spid="15363">
                                            <p:txEl>
                                              <p:pRg st="9" end="9"/>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536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11125" y="-39688"/>
            <a:ext cx="8458200" cy="762001"/>
          </a:xfrm>
        </p:spPr>
        <p:txBody>
          <a:bodyPr/>
          <a:lstStyle/>
          <a:p>
            <a:pPr eaLnBrk="1" hangingPunct="1"/>
            <a:r>
              <a:rPr lang="zh-CN" altLang="en-US" sz="3600" dirty="0">
                <a:latin typeface="华文琥珀" panose="02010800040101010101" charset="-122"/>
                <a:ea typeface="华文琥珀" panose="02010800040101010101" charset="-122"/>
                <a:cs typeface="华文琥珀" panose="02010800040101010101" charset="-122"/>
              </a:rPr>
              <a:t>（二）社区拥有的政府：授权而不是服务</a:t>
            </a:r>
            <a:endParaRPr lang="en-US" altLang="zh-CN" sz="3600" dirty="0">
              <a:latin typeface="华文琥珀" panose="02010800040101010101" charset="-122"/>
              <a:ea typeface="华文琥珀" panose="02010800040101010101" charset="-122"/>
              <a:cs typeface="华文琥珀" panose="02010800040101010101" charset="-122"/>
            </a:endParaRPr>
          </a:p>
        </p:txBody>
      </p:sp>
      <p:sp>
        <p:nvSpPr>
          <p:cNvPr id="15363" name="Rectangle 3"/>
          <p:cNvSpPr>
            <a:spLocks noGrp="1" noChangeArrowheads="1"/>
          </p:cNvSpPr>
          <p:nvPr>
            <p:ph type="body" idx="1"/>
          </p:nvPr>
        </p:nvSpPr>
        <p:spPr>
          <a:xfrm>
            <a:off x="-152400" y="762000"/>
            <a:ext cx="9296400" cy="5486400"/>
          </a:xfrm>
        </p:spPr>
        <p:txBody>
          <a:bodyPr/>
          <a:lstStyle/>
          <a:p>
            <a:pPr marL="0" indent="0" eaLnBrk="1" hangingPunct="1">
              <a:buFontTx/>
              <a:buNone/>
            </a:pPr>
            <a:r>
              <a:rPr lang="en-US" altLang="zh-CN" sz="2800" dirty="0">
                <a:ea typeface="宋体" panose="02010600030101010101" pitchFamily="2" charset="-122"/>
              </a:rPr>
              <a:t> 1</a:t>
            </a:r>
            <a:r>
              <a:rPr lang="zh-CN" altLang="en-US" sz="2800" dirty="0">
                <a:ea typeface="宋体" panose="02010600030101010101" pitchFamily="2" charset="-122"/>
              </a:rPr>
              <a:t>、</a:t>
            </a:r>
            <a:r>
              <a:rPr lang="zh-CN" altLang="en-US" dirty="0">
                <a:ea typeface="宋体" panose="02010600030101010101" pitchFamily="2" charset="-122"/>
              </a:rPr>
              <a:t>社会背景：“伟大社会”</a:t>
            </a:r>
            <a:r>
              <a:rPr lang="en-US" altLang="zh-CN" dirty="0">
                <a:ea typeface="宋体" panose="02010600030101010101" pitchFamily="2" charset="-122"/>
              </a:rPr>
              <a:t>   </a:t>
            </a:r>
            <a:endParaRPr lang="en-US" altLang="zh-CN" dirty="0">
              <a:ea typeface="宋体" panose="02010600030101010101" pitchFamily="2" charset="-122"/>
            </a:endParaRPr>
          </a:p>
          <a:p>
            <a:pPr marL="0" indent="0" eaLnBrk="1" hangingPunct="1">
              <a:buFontTx/>
              <a:buNone/>
            </a:pPr>
            <a:endParaRPr lang="en-US" altLang="zh-CN" dirty="0">
              <a:ea typeface="宋体" panose="02010600030101010101" pitchFamily="2" charset="-122"/>
            </a:endParaRPr>
          </a:p>
          <a:p>
            <a:pPr marL="0" indent="0" eaLnBrk="1" latinLnBrk="0" hangingPunct="1">
              <a:lnSpc>
                <a:spcPct val="150000"/>
              </a:lnSpc>
              <a:spcBef>
                <a:spcPts val="0"/>
              </a:spcBef>
              <a:buFontTx/>
              <a:buNone/>
            </a:pPr>
            <a:r>
              <a:rPr lang="en-US" altLang="zh-CN" sz="2800" dirty="0">
                <a:ea typeface="宋体" panose="02010600030101010101" pitchFamily="2" charset="-122"/>
              </a:rPr>
              <a:t> 2</a:t>
            </a:r>
            <a:r>
              <a:rPr lang="zh-CN" altLang="en-US" sz="2800" dirty="0">
                <a:ea typeface="宋体" panose="02010600030101010101" pitchFamily="2" charset="-122"/>
              </a:rPr>
              <a:t>、专业服务与社区关心</a:t>
            </a:r>
            <a:endParaRPr lang="en-US" altLang="zh-CN" b="1" dirty="0">
              <a:solidFill>
                <a:srgbClr val="669900"/>
              </a:solidFill>
              <a:latin typeface="华文仿宋" panose="02010600040101010101" charset="-122"/>
              <a:ea typeface="华文仿宋" panose="02010600040101010101" charset="-122"/>
              <a:cs typeface="华文仿宋" panose="02010600040101010101" charset="-122"/>
            </a:endParaRPr>
          </a:p>
          <a:p>
            <a:pPr marL="0" indent="0" eaLnBrk="1" hangingPunct="1">
              <a:buFontTx/>
              <a:buNone/>
            </a:pPr>
            <a:r>
              <a:rPr lang="en-US" altLang="zh-CN" dirty="0">
                <a:ea typeface="宋体" panose="02010600030101010101" pitchFamily="2" charset="-122"/>
              </a:rPr>
              <a:t> </a:t>
            </a: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）社区对其成员的责任关切超过了服务提供系统对其服务对象的责任关切</a:t>
            </a: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 </a:t>
            </a: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）社区比专业人员更了解自己的问题</a:t>
            </a:r>
            <a:endParaRPr lang="en-US" altLang="zh-CN" dirty="0">
              <a:ea typeface="宋体" panose="02010600030101010101" pitchFamily="2" charset="-122"/>
            </a:endParaRPr>
          </a:p>
          <a:p>
            <a:pPr marL="0" indent="0" eaLnBrk="1" hangingPunct="1">
              <a:buFontTx/>
              <a:buNone/>
            </a:pPr>
            <a:r>
              <a:rPr lang="en-US" altLang="zh-CN" dirty="0">
                <a:ea typeface="宋体" panose="02010600030101010101" pitchFamily="2" charset="-122"/>
              </a:rPr>
              <a:t> </a:t>
            </a: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）专业人士和官僚机构提供服务；而社区则解决问题，提供关心</a:t>
            </a:r>
            <a:endParaRPr lang="en-US" altLang="zh-CN" dirty="0">
              <a:ea typeface="宋体" panose="02010600030101010101" pitchFamily="2" charset="-122"/>
            </a:endParaRPr>
          </a:p>
          <a:p>
            <a:pPr marL="0" indent="0" eaLnBrk="1" hangingPunct="1">
              <a:buFontTx/>
              <a:buNone/>
            </a:pPr>
            <a:r>
              <a:rPr lang="zh-CN" altLang="en-US" dirty="0">
                <a:ea typeface="宋体" panose="02010600030101010101" pitchFamily="2" charset="-122"/>
              </a:rPr>
              <a:t> （</a:t>
            </a:r>
            <a:r>
              <a:rPr lang="en-US" altLang="zh-CN" dirty="0">
                <a:ea typeface="宋体" panose="02010600030101010101" pitchFamily="2" charset="-122"/>
              </a:rPr>
              <a:t>4</a:t>
            </a:r>
            <a:r>
              <a:rPr lang="zh-CN" altLang="en-US" dirty="0">
                <a:ea typeface="宋体" panose="02010600030101010101" pitchFamily="2" charset="-122"/>
              </a:rPr>
              <a:t>）社区更灵活更有创造力；</a:t>
            </a:r>
            <a:endParaRPr lang="zh-CN" altLang="en-US" dirty="0">
              <a:ea typeface="宋体" panose="02010600030101010101" pitchFamily="2" charset="-122"/>
            </a:endParaRPr>
          </a:p>
          <a:p>
            <a:pPr marL="0" indent="0" eaLnBrk="1" hangingPunct="1">
              <a:buFontTx/>
              <a:buNone/>
            </a:pPr>
            <a:r>
              <a:rPr lang="zh-CN" altLang="en-US" dirty="0">
                <a:ea typeface="宋体" panose="02010600030101010101" pitchFamily="2" charset="-122"/>
              </a:rPr>
              <a:t> （</a:t>
            </a:r>
            <a:r>
              <a:rPr lang="en-US" altLang="zh-CN" dirty="0">
                <a:ea typeface="宋体" panose="02010600030101010101" pitchFamily="2" charset="-122"/>
              </a:rPr>
              <a:t>5</a:t>
            </a:r>
            <a:r>
              <a:rPr lang="zh-CN" altLang="en-US" dirty="0">
                <a:ea typeface="宋体" panose="02010600030101010101" pitchFamily="2" charset="-122"/>
              </a:rPr>
              <a:t>）社区比提供服务的专业人员花费更少</a:t>
            </a:r>
            <a:endParaRPr lang="zh-CN" altLang="en-US" dirty="0">
              <a:ea typeface="宋体" panose="02010600030101010101" pitchFamily="2" charset="-122"/>
            </a:endParaRPr>
          </a:p>
          <a:p>
            <a:pPr marL="0" indent="0" eaLnBrk="1" hangingPunct="1">
              <a:buFontTx/>
              <a:buNone/>
            </a:pPr>
            <a:r>
              <a:rPr lang="zh-CN" altLang="en-US" dirty="0">
                <a:ea typeface="宋体" panose="02010600030101010101" pitchFamily="2" charset="-122"/>
              </a:rPr>
              <a:t> （</a:t>
            </a:r>
            <a:r>
              <a:rPr lang="en-US" altLang="zh-CN" dirty="0">
                <a:ea typeface="宋体" panose="02010600030101010101" pitchFamily="2" charset="-122"/>
              </a:rPr>
              <a:t>6</a:t>
            </a:r>
            <a:r>
              <a:rPr lang="zh-CN" altLang="en-US" dirty="0">
                <a:ea typeface="宋体" panose="02010600030101010101" pitchFamily="2" charset="-122"/>
              </a:rPr>
              <a:t>）社区比官僚机构或者专业服务人士更有效地实施行为规范标准</a:t>
            </a:r>
            <a:endParaRPr lang="en-US" altLang="zh-CN" dirty="0">
              <a:ea typeface="宋体" panose="02010600030101010101" pitchFamily="2" charset="-122"/>
            </a:endParaRPr>
          </a:p>
          <a:p>
            <a:pPr marL="0" indent="0" eaLnBrk="1" latinLnBrk="0" hangingPunct="1">
              <a:lnSpc>
                <a:spcPct val="150000"/>
              </a:lnSpc>
              <a:spcBef>
                <a:spcPts val="0"/>
              </a:spcBef>
              <a:buFontTx/>
              <a:buNone/>
            </a:pPr>
            <a:r>
              <a:rPr lang="en-US" altLang="zh-CN" sz="2800" dirty="0">
                <a:ea typeface="宋体" panose="02010600030101010101" pitchFamily="2" charset="-122"/>
              </a:rPr>
              <a:t> 3</a:t>
            </a:r>
            <a:r>
              <a:rPr lang="zh-CN" altLang="en-US" sz="2800" dirty="0">
                <a:ea typeface="宋体" panose="02010600030101010101" pitchFamily="2" charset="-122"/>
              </a:rPr>
              <a:t>、处理好从服务到授权的过渡</a:t>
            </a:r>
            <a:endParaRPr lang="en-US" altLang="zh-CN" sz="2800" dirty="0">
              <a:ea typeface="宋体" panose="02010600030101010101" pitchFamily="2" charset="-122"/>
            </a:endParaRPr>
          </a:p>
          <a:p>
            <a:pPr marL="0" indent="0" eaLnBrk="1" hangingPunct="1">
              <a:lnSpc>
                <a:spcPct val="150000"/>
              </a:lnSpc>
              <a:buFontTx/>
              <a:buNone/>
            </a:pPr>
            <a:r>
              <a:rPr lang="en-US" altLang="zh-CN" sz="2800" dirty="0">
                <a:ea typeface="宋体" panose="02010600030101010101" pitchFamily="2" charset="-122"/>
              </a:rPr>
              <a:t> 4</a:t>
            </a:r>
            <a:r>
              <a:rPr lang="zh-CN" altLang="en-US" sz="2800" dirty="0">
                <a:ea typeface="宋体" panose="02010600030101010101" pitchFamily="2" charset="-122"/>
              </a:rPr>
              <a:t>、通过参与式民主给公民授权</a:t>
            </a:r>
            <a:endParaRPr lang="en-US" altLang="zh-CN" sz="2800" dirty="0">
              <a:ea typeface="宋体" panose="02010600030101010101" pitchFamily="2" charset="-122"/>
            </a:endParaRPr>
          </a:p>
        </p:txBody>
      </p:sp>
      <p:sp>
        <p:nvSpPr>
          <p:cNvPr id="7" name="五角星 6">
            <a:hlinkClick r:id="rId2" action="ppaction://hlinkfile"/>
          </p:cNvPr>
          <p:cNvSpPr/>
          <p:nvPr/>
        </p:nvSpPr>
        <p:spPr>
          <a:xfrm>
            <a:off x="1358900" y="2718123"/>
            <a:ext cx="457200" cy="37782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文本框 1"/>
          <p:cNvSpPr txBox="1"/>
          <p:nvPr/>
        </p:nvSpPr>
        <p:spPr>
          <a:xfrm>
            <a:off x="381000" y="1317617"/>
            <a:ext cx="6400800" cy="461665"/>
          </a:xfrm>
          <a:prstGeom prst="rect">
            <a:avLst/>
          </a:prstGeom>
          <a:noFill/>
        </p:spPr>
        <p:txBody>
          <a:bodyPr wrap="square" rtlCol="0">
            <a:spAutoFit/>
          </a:bodyPr>
          <a:lstStyle/>
          <a:p>
            <a:pPr marL="0" indent="0" eaLnBrk="1" hangingPunct="1">
              <a:buNone/>
            </a:pPr>
            <a:r>
              <a:rPr lang="zh-CN" altLang="en-US" sz="2400" dirty="0"/>
              <a:t>把所有权从官僚机构那里夺过来送到社区去</a:t>
            </a:r>
            <a:endParaRPr lang="en-US" altLang="zh-CN" sz="2400" dirty="0"/>
          </a:p>
        </p:txBody>
      </p:sp>
      <p:sp>
        <p:nvSpPr>
          <p:cNvPr id="8" name="右箭头 7">
            <a:hlinkClick r:id="rId3" action="ppaction://hlinksldjump"/>
          </p:cNvPr>
          <p:cNvSpPr/>
          <p:nvPr/>
        </p:nvSpPr>
        <p:spPr>
          <a:xfrm>
            <a:off x="8763000" y="6567170"/>
            <a:ext cx="304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36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7"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5425" y="0"/>
            <a:ext cx="9372600" cy="762000"/>
          </a:xfrm>
        </p:spPr>
        <p:txBody>
          <a:bodyPr/>
          <a:lstStyle/>
          <a:p>
            <a:pPr eaLnBrk="1" hangingPunct="1">
              <a:lnSpc>
                <a:spcPct val="90000"/>
              </a:lnSpc>
            </a:pPr>
            <a:r>
              <a:rPr lang="zh-CN" altLang="en-US" sz="2800" b="1">
                <a:latin typeface="华文琥珀" panose="02010800040101010101" charset="-122"/>
                <a:ea typeface="华文琥珀" panose="02010800040101010101" charset="-122"/>
                <a:cs typeface="华文琥珀" panose="02010800040101010101" charset="-122"/>
              </a:rPr>
              <a:t>（三）竞争性政府：把竞争机制注入到提供服务中去</a:t>
            </a:r>
            <a:endParaRPr lang="zh-CN" altLang="en-US" sz="2800" b="1">
              <a:latin typeface="华文琥珀" panose="02010800040101010101" charset="-122"/>
              <a:ea typeface="华文琥珀" panose="02010800040101010101" charset="-122"/>
              <a:cs typeface="华文琥珀" panose="02010800040101010101" charset="-122"/>
            </a:endParaRPr>
          </a:p>
        </p:txBody>
      </p:sp>
      <p:sp>
        <p:nvSpPr>
          <p:cNvPr id="3" name="内容占位符 2"/>
          <p:cNvSpPr>
            <a:spLocks noGrp="1"/>
          </p:cNvSpPr>
          <p:nvPr>
            <p:ph idx="1"/>
          </p:nvPr>
        </p:nvSpPr>
        <p:spPr>
          <a:xfrm>
            <a:off x="0" y="609600"/>
            <a:ext cx="9372600" cy="5867400"/>
          </a:xfrm>
        </p:spPr>
        <p:txBody>
          <a:bodyPr/>
          <a:lstStyle/>
          <a:p>
            <a:pPr marL="0" indent="0">
              <a:buFontTx/>
              <a:buNone/>
            </a:pPr>
            <a:r>
              <a:rPr lang="en-US" altLang="zh-CN" dirty="0">
                <a:ea typeface="宋体" panose="02010600030101010101" pitchFamily="2" charset="-122"/>
              </a:rPr>
              <a:t>1</a:t>
            </a:r>
            <a:r>
              <a:rPr lang="zh-CN" altLang="en-US" dirty="0">
                <a:ea typeface="宋体" panose="02010600030101010101" pitchFamily="2" charset="-122"/>
              </a:rPr>
              <a:t>、</a:t>
            </a:r>
            <a:r>
              <a:rPr lang="zh-CN" altLang="en-US" dirty="0">
                <a:ea typeface="宋体" panose="02010600030101010101" pitchFamily="2" charset="-122"/>
                <a:sym typeface="+mn-ea"/>
              </a:rPr>
              <a:t>竞争的种类</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1</a:t>
            </a:r>
            <a:r>
              <a:rPr lang="zh-CN" altLang="en-US" dirty="0">
                <a:ea typeface="宋体" panose="02010600030101010101" pitchFamily="2" charset="-122"/>
                <a:sym typeface="+mn-ea"/>
              </a:rPr>
              <a:t>）公对私的竞争</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2</a:t>
            </a:r>
            <a:r>
              <a:rPr lang="zh-CN" altLang="en-US" dirty="0">
                <a:ea typeface="宋体" panose="02010600030101010101" pitchFamily="2" charset="-122"/>
                <a:sym typeface="+mn-ea"/>
              </a:rPr>
              <a:t>）私对私的竞争</a:t>
            </a:r>
            <a:endParaRPr lang="en-US" altLang="zh-CN" dirty="0">
              <a:ea typeface="宋体" panose="02010600030101010101" pitchFamily="2" charset="-122"/>
            </a:endParaRPr>
          </a:p>
          <a:p>
            <a:pPr marL="0" indent="0">
              <a:buFontTx/>
              <a:buNone/>
            </a:pPr>
            <a:r>
              <a:rPr lang="zh-CN" altLang="en-US" dirty="0">
                <a:ea typeface="宋体" panose="02010600030101010101" pitchFamily="2" charset="-122"/>
                <a:sym typeface="+mn-ea"/>
              </a:rPr>
              <a:t>（</a:t>
            </a:r>
            <a:r>
              <a:rPr lang="en-US" altLang="zh-CN" dirty="0">
                <a:ea typeface="宋体" panose="02010600030101010101" pitchFamily="2" charset="-122"/>
                <a:sym typeface="+mn-ea"/>
              </a:rPr>
              <a:t>3</a:t>
            </a:r>
            <a:r>
              <a:rPr lang="zh-CN" altLang="en-US" dirty="0">
                <a:ea typeface="宋体" panose="02010600030101010101" pitchFamily="2" charset="-122"/>
                <a:sym typeface="+mn-ea"/>
              </a:rPr>
              <a:t>）公对公的竞争</a:t>
            </a:r>
            <a:endParaRPr lang="zh-CN" altLang="en-US" dirty="0">
              <a:ea typeface="宋体" panose="02010600030101010101" pitchFamily="2" charset="-122"/>
              <a:sym typeface="+mn-ea"/>
            </a:endParaRPr>
          </a:p>
          <a:p>
            <a:pPr marL="0" indent="0">
              <a:buFontTx/>
              <a:buNone/>
            </a:pPr>
            <a:endParaRPr lang="en-US" altLang="zh-CN" dirty="0">
              <a:ea typeface="宋体" panose="02010600030101010101" pitchFamily="2" charset="-122"/>
              <a:sym typeface="+mn-ea"/>
            </a:endParaRPr>
          </a:p>
          <a:p>
            <a:pPr marL="0" indent="0">
              <a:buFontTx/>
              <a:buNone/>
            </a:pPr>
            <a:r>
              <a:rPr lang="en-US" altLang="zh-CN" dirty="0">
                <a:ea typeface="宋体" panose="02010600030101010101" pitchFamily="2" charset="-122"/>
                <a:sym typeface="+mn-ea"/>
              </a:rPr>
              <a:t>2</a:t>
            </a:r>
            <a:r>
              <a:rPr lang="zh-CN" altLang="en-US" dirty="0">
                <a:ea typeface="宋体" panose="02010600030101010101" pitchFamily="2" charset="-122"/>
                <a:sym typeface="+mn-ea"/>
              </a:rPr>
              <a:t>、</a:t>
            </a:r>
            <a:r>
              <a:rPr lang="zh-CN" altLang="en-US" dirty="0">
                <a:ea typeface="宋体" panose="02010600030101010101" pitchFamily="2" charset="-122"/>
              </a:rPr>
              <a:t>竞争的好处</a:t>
            </a:r>
            <a:endParaRPr lang="zh-CN" altLang="en-US"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1</a:t>
            </a:r>
            <a:r>
              <a:rPr lang="zh-CN" altLang="en-US" dirty="0">
                <a:ea typeface="宋体" panose="02010600030101010101" pitchFamily="2" charset="-122"/>
              </a:rPr>
              <a:t>）竞争最明显的好处是提高效率</a:t>
            </a:r>
            <a:endParaRPr lang="zh-CN" altLang="en-US"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2</a:t>
            </a:r>
            <a:r>
              <a:rPr lang="zh-CN" altLang="en-US" dirty="0">
                <a:ea typeface="宋体" panose="02010600030101010101" pitchFamily="2" charset="-122"/>
              </a:rPr>
              <a:t>）竞争迫使公营（或私营）的垄断组织对顾客的需要作出反应</a:t>
            </a:r>
            <a:endParaRPr lang="zh-CN" altLang="en-US"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3</a:t>
            </a:r>
            <a:r>
              <a:rPr lang="zh-CN" altLang="en-US" dirty="0">
                <a:ea typeface="宋体" panose="02010600030101010101" pitchFamily="2" charset="-122"/>
              </a:rPr>
              <a:t>）竞争鼓励革新  </a:t>
            </a:r>
            <a:endParaRPr lang="zh-CN" altLang="en-US" dirty="0">
              <a:ea typeface="宋体" panose="02010600030101010101" pitchFamily="2" charset="-122"/>
            </a:endParaRPr>
          </a:p>
          <a:p>
            <a:pPr marL="0" indent="0">
              <a:buFontTx/>
              <a:buNone/>
            </a:pPr>
            <a:r>
              <a:rPr lang="zh-CN" altLang="en-US" dirty="0">
                <a:ea typeface="宋体" panose="02010600030101010101" pitchFamily="2" charset="-122"/>
              </a:rPr>
              <a:t>（</a:t>
            </a:r>
            <a:r>
              <a:rPr lang="en-US" altLang="zh-CN" dirty="0">
                <a:ea typeface="宋体" panose="02010600030101010101" pitchFamily="2" charset="-122"/>
              </a:rPr>
              <a:t>4</a:t>
            </a:r>
            <a:r>
              <a:rPr lang="zh-CN" altLang="en-US" dirty="0">
                <a:ea typeface="宋体" panose="02010600030101010101" pitchFamily="2" charset="-122"/>
              </a:rPr>
              <a:t>）竞争提高公营组织雇员的自尊心和士气</a:t>
            </a:r>
            <a:endParaRPr lang="en-US" altLang="zh-CN" dirty="0">
              <a:ea typeface="宋体" panose="02010600030101010101" pitchFamily="2" charset="-122"/>
            </a:endParaRPr>
          </a:p>
          <a:p>
            <a:pPr marL="0" indent="0">
              <a:buFontTx/>
              <a:buNone/>
            </a:pPr>
            <a:endParaRPr lang="en-US" altLang="zh-CN" dirty="0">
              <a:ea typeface="宋体" panose="02010600030101010101" pitchFamily="2" charset="-122"/>
            </a:endParaRPr>
          </a:p>
          <a:p>
            <a:pPr marL="0" indent="0">
              <a:buFontTx/>
              <a:buNone/>
            </a:pPr>
            <a:r>
              <a:rPr lang="en-US" altLang="zh-CN" dirty="0">
                <a:ea typeface="宋体" panose="02010600030101010101" pitchFamily="2" charset="-122"/>
              </a:rPr>
              <a:t>3</a:t>
            </a:r>
            <a:r>
              <a:rPr lang="zh-CN" altLang="en-US" dirty="0">
                <a:ea typeface="宋体" panose="02010600030101010101" pitchFamily="2" charset="-122"/>
              </a:rPr>
              <a:t>、为政府内部的服务工作创造竞争机制</a:t>
            </a:r>
            <a:endParaRPr lang="en-US" altLang="zh-CN" dirty="0">
              <a:ea typeface="宋体" panose="02010600030101010101" pitchFamily="2" charset="-122"/>
            </a:endParaRPr>
          </a:p>
          <a:p>
            <a:pPr marL="0" indent="0">
              <a:buFontTx/>
              <a:buNone/>
            </a:pPr>
            <a:endParaRPr lang="en-US" altLang="zh-CN" dirty="0">
              <a:ea typeface="宋体" panose="02010600030101010101" pitchFamily="2" charset="-122"/>
            </a:endParaRPr>
          </a:p>
          <a:p>
            <a:pPr marL="0" indent="0">
              <a:buFontTx/>
              <a:buNone/>
            </a:pPr>
            <a:r>
              <a:rPr lang="en-US" altLang="zh-CN" dirty="0">
                <a:ea typeface="宋体" panose="02010600030101010101" pitchFamily="2" charset="-122"/>
              </a:rPr>
              <a:t>4</a:t>
            </a:r>
            <a:r>
              <a:rPr lang="zh-CN" altLang="en-US" dirty="0">
                <a:ea typeface="宋体" panose="02010600030101010101" pitchFamily="2" charset="-122"/>
              </a:rPr>
              <a:t>、竞争的管理</a:t>
            </a:r>
            <a:endParaRPr lang="en-US" altLang="zh-CN" dirty="0">
              <a:ea typeface="宋体" panose="02010600030101010101" pitchFamily="2" charset="-122"/>
            </a:endParaRPr>
          </a:p>
          <a:p>
            <a:pPr marL="0" indent="0">
              <a:buFontTx/>
              <a:buNone/>
            </a:pPr>
            <a:endParaRPr lang="zh-CN" altLang="en-US" dirty="0">
              <a:ea typeface="宋体" panose="02010600030101010101" pitchFamily="2" charset="-122"/>
            </a:endParaRPr>
          </a:p>
        </p:txBody>
      </p:sp>
      <p:sp>
        <p:nvSpPr>
          <p:cNvPr id="5" name="五角星 4">
            <a:hlinkClick r:id="rId1" action="ppaction://hlinksldjump"/>
          </p:cNvPr>
          <p:cNvSpPr/>
          <p:nvPr/>
        </p:nvSpPr>
        <p:spPr>
          <a:xfrm>
            <a:off x="2813716" y="1518445"/>
            <a:ext cx="384175" cy="381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右箭头 5">
            <a:hlinkClick r:id="rId2" action="ppaction://hlinksldjump"/>
          </p:cNvPr>
          <p:cNvSpPr/>
          <p:nvPr/>
        </p:nvSpPr>
        <p:spPr>
          <a:xfrm>
            <a:off x="8763000" y="6629400"/>
            <a:ext cx="381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tags/tag1.xml><?xml version="1.0" encoding="utf-8"?>
<p:tagLst xmlns:p="http://schemas.openxmlformats.org/presentationml/2006/main">
  <p:tag name="REFSHAPE" val="297347988"/>
</p:tagLst>
</file>

<file path=ppt/tags/tag2.xml><?xml version="1.0" encoding="utf-8"?>
<p:tagLst xmlns:p="http://schemas.openxmlformats.org/presentationml/2006/main">
  <p:tag name="REFSHAPE" val="297348260"/>
</p:tagLst>
</file>

<file path=ppt/tags/tag3.xml><?xml version="1.0" encoding="utf-8"?>
<p:tagLst xmlns:p="http://schemas.openxmlformats.org/presentationml/2006/main">
  <p:tag name="REFSHAPE" val="297348396"/>
</p:tagLst>
</file>

<file path=ppt/tags/tag4.xml><?xml version="1.0" encoding="utf-8"?>
<p:tagLst xmlns:p="http://schemas.openxmlformats.org/presentationml/2006/main">
  <p:tag name="REFSHAPE" val="296648948"/>
</p:tagLst>
</file>

<file path=ppt/tags/tag5.xml><?xml version="1.0" encoding="utf-8"?>
<p:tagLst xmlns:p="http://schemas.openxmlformats.org/presentationml/2006/main">
  <p:tag name="REFSHAPE" val="296650036"/>
</p:tagLst>
</file>

<file path=ppt/tags/tag6.xml><?xml version="1.0" encoding="utf-8"?>
<p:tagLst xmlns:p="http://schemas.openxmlformats.org/presentationml/2006/main">
  <p:tag name="REFSHAPE" val="84403436"/>
</p:tagLst>
</file>

<file path=ppt/tags/tag7.xml><?xml version="1.0" encoding="utf-8"?>
<p:tagLst xmlns:p="http://schemas.openxmlformats.org/presentationml/2006/main">
  <p:tag name="REFSHAPE" val="297114220"/>
</p:tagLst>
</file>

<file path=ppt/tags/tag8.xml><?xml version="1.0" encoding="utf-8"?>
<p:tagLst xmlns:p="http://schemas.openxmlformats.org/presentationml/2006/main">
  <p:tag name="KSO_WPP_MARK_KEY" val="0cf04004-9764-4897-9beb-23d51bff9836"/>
  <p:tag name="COMMONDATA" val="eyJoZGlkIjoiMGYzZjViY2RkNjBjNjdmMjc2OTlkZTJkZWMzNWUxMGUifQ=="/>
  <p:tag name="commondata" val="eyJoZGlkIjoiNWYzNzVhM2EzYzcwZDM0MDA1NjJmZDFhZDExNDcwNGIifQ=="/>
</p:tagLst>
</file>

<file path=ppt/theme/theme1.xml><?xml version="1.0" encoding="utf-8"?>
<a:theme xmlns:a="http://schemas.openxmlformats.org/drawingml/2006/main" name="faces_of_the_future">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主题​​">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faces_of_the_future</Template>
  <TotalTime>0</TotalTime>
  <Words>4763</Words>
  <Application>WPS 演示</Application>
  <PresentationFormat>全屏显示(4:3)</PresentationFormat>
  <Paragraphs>318</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4</vt:i4>
      </vt:variant>
      <vt:variant>
        <vt:lpstr>幻灯片标题</vt:lpstr>
      </vt:variant>
      <vt:variant>
        <vt:i4>31</vt:i4>
      </vt:variant>
    </vt:vector>
  </HeadingPairs>
  <TitlesOfParts>
    <vt:vector size="48" baseType="lpstr">
      <vt:lpstr>Arial</vt:lpstr>
      <vt:lpstr>宋体</vt:lpstr>
      <vt:lpstr>Wingdings</vt:lpstr>
      <vt:lpstr>Times New Roman</vt:lpstr>
      <vt:lpstr>黑体</vt:lpstr>
      <vt:lpstr>华文琥珀</vt:lpstr>
      <vt:lpstr>华文中宋</vt:lpstr>
      <vt:lpstr>Verdana</vt:lpstr>
      <vt:lpstr>华文仿宋</vt:lpstr>
      <vt:lpstr>微软雅黑</vt:lpstr>
      <vt:lpstr>Arial Unicode MS</vt:lpstr>
      <vt:lpstr>Calibri</vt:lpstr>
      <vt:lpstr>faces_of_the_future</vt:lpstr>
      <vt:lpstr>Word.Document.8</vt:lpstr>
      <vt:lpstr>Word.Document.8</vt:lpstr>
      <vt:lpstr>Word.Document.8</vt:lpstr>
      <vt:lpstr>Word.Document.8</vt:lpstr>
      <vt:lpstr>第二阶段 公共管理学</vt:lpstr>
      <vt:lpstr>第一章   改革政府</vt:lpstr>
      <vt:lpstr>PowerPoint 演示文稿</vt:lpstr>
      <vt:lpstr>PowerPoint 演示文稿</vt:lpstr>
      <vt:lpstr>PowerPoint 演示文稿</vt:lpstr>
      <vt:lpstr>二、写作背景和目的</vt:lpstr>
      <vt:lpstr>三、企业化政府的主要内容</vt:lpstr>
      <vt:lpstr>（二）社区拥有的政府：授权而不是服务</vt:lpstr>
      <vt:lpstr>（三）竞争性政府：把竞争机制注入到提供服务中去</vt:lpstr>
      <vt:lpstr>PowerPoint 演示文稿</vt:lpstr>
      <vt:lpstr>（四）有使命感的政府：改变照章办事的组织</vt:lpstr>
      <vt:lpstr>PowerPoint 演示文稿</vt:lpstr>
      <vt:lpstr>PowerPoint 演示文稿</vt:lpstr>
      <vt:lpstr>PowerPoint 演示文稿</vt:lpstr>
      <vt:lpstr>PowerPoint 演示文稿</vt:lpstr>
      <vt:lpstr>（五）讲究效果的政府：按效果而不是按投入拨款 </vt:lpstr>
      <vt:lpstr>PowerPoint 演示文稿</vt:lpstr>
      <vt:lpstr>全国文明城市（区）名单</vt:lpstr>
      <vt:lpstr>（六）受顾客驱使的政府：满足顾客的需要，不是官僚政治的需要 </vt:lpstr>
      <vt:lpstr>PowerPoint 演示文稿</vt:lpstr>
      <vt:lpstr>（七）有事业心的政府：有收益而不是浪费</vt:lpstr>
      <vt:lpstr>蒙特利尔陷阱</vt:lpstr>
      <vt:lpstr>PowerPoint 演示文稿</vt:lpstr>
      <vt:lpstr>擘画未来的二十大</vt:lpstr>
      <vt:lpstr>中国古代的粮食储备制度</vt:lpstr>
      <vt:lpstr>天下粮仓，国之重也</vt:lpstr>
      <vt:lpstr>（九）分权的政府：从等级制到参与和协作</vt:lpstr>
      <vt:lpstr>（十）以市场为导向的政府：通过市场力量进行变革</vt:lpstr>
      <vt:lpstr>PowerPoint 演示文稿</vt:lpstr>
      <vt:lpstr>四、对企业化政府理论的简短评价  1、美国克林顿政府进行改革的《圣经》  2、作为新公共管理运动的核心内容风靡世界  3、遭到的尖锐批判</vt:lpstr>
      <vt:lpstr> （1）政府应是由人民通过选出的代表来控制的，而不是企业家；  （2）政府应该为公共利益服务，而不是满足企业家的自我；  （3）政府必须按照宪法和法律活动，而非依据目标或任务；  （4）政府应该与私营企业的主要股东合作而非任何一种合伙人；  （5）政府应该是灵活的、富有创造性，但同时也必须具有公共责任心；  （6）政府活动的社会效果固然重要，但也必须尊重那些为政府服务的雇员；  （7）在政府中，采取私营企业的管理模式必须不违背机会平等和公众监督的原则；  （8）简化繁文缛节是对的，但不能破坏基本规范和法定程序；  （9）减轻财政负担的设想是可行的，但不能无视行政工作本身对公共开支的要求；  （10）处理公共问题应该具有创造性，但不能让少数人中饱私囊。</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总结与探索 时期的西方行政思想</dc:title>
  <dc:creator>caoliyuan</dc:creator>
  <cp:lastModifiedBy>媛</cp:lastModifiedBy>
  <cp:revision>227</cp:revision>
  <dcterms:created xsi:type="dcterms:W3CDTF">2012-09-28T11:42:00Z</dcterms:created>
  <dcterms:modified xsi:type="dcterms:W3CDTF">2024-04-07T05:47:30Z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B1C6233A2DB146DBBF147359A95A8D25</vt:lpwstr>
  </property>
</Properties>
</file>