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37"/>
  </p:notesMasterIdLst>
  <p:sldIdLst>
    <p:sldId id="256" r:id="rId6"/>
    <p:sldId id="257" r:id="rId7"/>
    <p:sldId id="258" r:id="rId8"/>
    <p:sldId id="262" r:id="rId9"/>
    <p:sldId id="373" r:id="rId10"/>
    <p:sldId id="261" r:id="rId11"/>
    <p:sldId id="260" r:id="rId12"/>
    <p:sldId id="265" r:id="rId13"/>
    <p:sldId id="263" r:id="rId14"/>
    <p:sldId id="272" r:id="rId15"/>
    <p:sldId id="271" r:id="rId16"/>
    <p:sldId id="266" r:id="rId17"/>
    <p:sldId id="328" r:id="rId18"/>
    <p:sldId id="344" r:id="rId19"/>
    <p:sldId id="259" r:id="rId20"/>
    <p:sldId id="286" r:id="rId21"/>
    <p:sldId id="297" r:id="rId22"/>
    <p:sldId id="267" r:id="rId23"/>
    <p:sldId id="274" r:id="rId24"/>
    <p:sldId id="298" r:id="rId25"/>
    <p:sldId id="397" r:id="rId26"/>
    <p:sldId id="275" r:id="rId27"/>
    <p:sldId id="273" r:id="rId28"/>
    <p:sldId id="367" r:id="rId29"/>
    <p:sldId id="359" r:id="rId30"/>
    <p:sldId id="316" r:id="rId31"/>
    <p:sldId id="310" r:id="rId32"/>
    <p:sldId id="400" r:id="rId33"/>
    <p:sldId id="309" r:id="rId34"/>
    <p:sldId id="401" r:id="rId35"/>
    <p:sldId id="276" r:id="rId36"/>
    <p:sldId id="409" r:id="rId38"/>
    <p:sldId id="408" r:id="rId39"/>
    <p:sldId id="411" r:id="rId40"/>
    <p:sldId id="412" r:id="rId41"/>
  </p:sldIdLst>
  <p:sldSz cx="9144000" cy="6858000" type="screen4x3"/>
  <p:notesSz cx="6858000" cy="9144000"/>
  <p:custDataLst>
    <p:tags r:id="rId45"/>
  </p:custDataLst>
  <p:defaultTextStyle>
    <a:defPPr>
      <a:defRPr lang="en-US"/>
    </a:defPPr>
    <a:lvl1pPr marL="0" lvl="0" indent="0" algn="l" defTabSz="91440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206" userDrawn="1">
          <p15:clr>
            <a:srgbClr val="A4A3A4"/>
          </p15:clr>
        </p15:guide>
        <p15:guide id="2" pos="28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545"/>
    <a:srgbClr val="FB8903"/>
    <a:srgbClr val="FF0000"/>
    <a:srgbClr val="003366"/>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2786"/>
    <p:restoredTop sz="90928"/>
  </p:normalViewPr>
  <p:slideViewPr>
    <p:cSldViewPr showGuides="1">
      <p:cViewPr varScale="1">
        <p:scale>
          <a:sx n="64" d="100"/>
          <a:sy n="64" d="100"/>
        </p:scale>
        <p:origin x="-306" y="-108"/>
      </p:cViewPr>
      <p:guideLst>
        <p:guide orient="horz" pos="2206"/>
        <p:guide pos="2828"/>
      </p:guideLst>
    </p:cSldViewPr>
  </p:slideViewPr>
  <p:outlineViewPr>
    <p:cViewPr>
      <p:scale>
        <a:sx n="33" d="100"/>
        <a:sy n="33" d="100"/>
      </p:scale>
      <p:origin x="0" y="0"/>
    </p:cViewPr>
  </p:outlin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5" Type="http://schemas.openxmlformats.org/officeDocument/2006/relationships/tags" Target="tags/tag9.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notesMaster" Target="notesMasters/notesMaster1.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24EC1F1E-C5B3-4CA1-B6F8-3E26B7398FF2}" type="datetimeFigureOut">
              <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p:cNvSpPr>
          <p:nvPr>
            <p:ph type="body" sz="quarter"/>
          </p:nvPr>
        </p:nvSpPr>
        <p:spPr>
          <a:xfrm>
            <a:off x="685800" y="4343400"/>
            <a:ext cx="5486400" cy="4114800"/>
          </a:xfrm>
          <a:prstGeom prst="rect">
            <a:avLst/>
          </a:prstGeom>
          <a:noFill/>
          <a:ln w="9525">
            <a:noFill/>
          </a:ln>
        </p:spPr>
        <p:txBody>
          <a:bodyPr wrap="square" lIns="91440" tIns="45720" rIns="91440" bIns="45720"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Times New Roman" panose="02020603050405020304" pitchFamily="18" charset="0"/>
                <a:ea typeface="宋体" panose="02010600030101010101" pitchFamily="2" charset="-122"/>
                <a:cs typeface="+mn-cs"/>
              </a:rPr>
            </a:fld>
            <a:endParaRPr lang="zh-CN" altLang="en-US" sz="1200" strike="noStrike" noProof="1"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noChangeAspect="1" noTextEdit="1"/>
          </p:cNvSpPr>
          <p:nvPr>
            <p:ph type="sldImg"/>
          </p:nvPr>
        </p:nvSpPr>
        <p:spPr>
          <a:ln>
            <a:solidFill>
              <a:srgbClr val="000000"/>
            </a:solidFill>
            <a:miter/>
          </a:ln>
        </p:spPr>
      </p:sp>
      <p:sp>
        <p:nvSpPr>
          <p:cNvPr id="28674" name="备注占位符 2"/>
          <p:cNvSpPr>
            <a:spLocks noGrp="1"/>
          </p:cNvSpPr>
          <p:nvPr>
            <p:ph type="body"/>
          </p:nvPr>
        </p:nvSpPr>
        <p:spPr/>
        <p:txBody>
          <a:bodyPr wrap="square" lIns="91440" tIns="45720" rIns="91440" bIns="45720" anchor="t" anchorCtr="0"/>
          <a:p>
            <a:pPr lvl="0" eaLnBrk="1" hangingPunct="1">
              <a:spcBef>
                <a:spcPct val="0"/>
              </a:spcBef>
            </a:pPr>
            <a:endParaRPr lang="zh-CN" altLang="en-US" dirty="0">
              <a:ea typeface="宋体" panose="02010600030101010101" pitchFamily="2" charset="-122"/>
            </a:endParaRPr>
          </a:p>
        </p:txBody>
      </p:sp>
      <p:sp>
        <p:nvSpPr>
          <p:cNvPr id="28675"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nchorCtr="0"/>
          <a:p>
            <a:pPr lvl="0" indent="0" algn="r"/>
            <a:fld id="{9A0DB2DC-4C9A-4742-B13C-FB6460FD3503}" type="slidenum">
              <a:rPr lang="en-US" altLang="en-US" sz="1200" dirty="0">
                <a:ea typeface="宋体" panose="02010600030101010101" pitchFamily="2" charset="-122"/>
              </a:rPr>
            </a:fld>
            <a:endParaRPr lang="en-US" altLang="en-US" sz="1200"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noChangeAspect="1" noTextEdit="1"/>
          </p:cNvSpPr>
          <p:nvPr>
            <p:ph type="sldImg"/>
          </p:nvPr>
        </p:nvSpPr>
        <p:spPr>
          <a:ln>
            <a:solidFill>
              <a:srgbClr val="000000"/>
            </a:solidFill>
            <a:miter/>
          </a:ln>
        </p:spPr>
      </p:sp>
      <p:sp>
        <p:nvSpPr>
          <p:cNvPr id="28674" name="备注占位符 2"/>
          <p:cNvSpPr>
            <a:spLocks noGrp="1"/>
          </p:cNvSpPr>
          <p:nvPr>
            <p:ph type="body"/>
          </p:nvPr>
        </p:nvSpPr>
        <p:spPr/>
        <p:txBody>
          <a:bodyPr wrap="square" lIns="91440" tIns="45720" rIns="91440" bIns="45720" anchor="t" anchorCtr="0"/>
          <a:p>
            <a:pPr lvl="0" eaLnBrk="1" hangingPunct="1">
              <a:spcBef>
                <a:spcPct val="0"/>
              </a:spcBef>
            </a:pPr>
            <a:endParaRPr lang="zh-CN" altLang="en-US" dirty="0">
              <a:ea typeface="宋体" panose="02010600030101010101" pitchFamily="2" charset="-122"/>
            </a:endParaRPr>
          </a:p>
        </p:txBody>
      </p:sp>
      <p:sp>
        <p:nvSpPr>
          <p:cNvPr id="28675"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nchorCtr="0"/>
          <a:p>
            <a:pPr lvl="0" indent="0" algn="r"/>
            <a:fld id="{9A0DB2DC-4C9A-4742-B13C-FB6460FD3503}" type="slidenum">
              <a:rPr lang="en-US" altLang="en-US" sz="1200" dirty="0">
                <a:ea typeface="宋体" panose="02010600030101010101" pitchFamily="2" charset="-122"/>
              </a:rPr>
            </a:fld>
            <a:endParaRPr lang="en-US" altLang="en-US" sz="1200"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4" name="AutoShape 25"/>
          <p:cNvSpPr>
            <a:spLocks noChangeArrowheads="1"/>
          </p:cNvSpPr>
          <p:nvPr/>
        </p:nvSpPr>
        <p:spPr bwMode="auto">
          <a:xfrm>
            <a:off x="1143000" y="2667000"/>
            <a:ext cx="6781800" cy="1295400"/>
          </a:xfrm>
          <a:prstGeom prst="roundRect">
            <a:avLst>
              <a:gd name="adj" fmla="val 16667"/>
            </a:avLst>
          </a:prstGeom>
          <a:solidFill>
            <a:schemeClr val="bg1"/>
          </a:solidFill>
          <a:ln w="63500">
            <a:solidFill>
              <a:schemeClr val="tx1"/>
            </a:solidFill>
            <a:round/>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0" name="Rectangle 2"/>
          <p:cNvSpPr>
            <a:spLocks noGrp="1" noChangeArrowheads="1"/>
          </p:cNvSpPr>
          <p:nvPr>
            <p:ph type="ctrTitle"/>
          </p:nvPr>
        </p:nvSpPr>
        <p:spPr>
          <a:xfrm>
            <a:off x="1219200" y="2743200"/>
            <a:ext cx="6629400" cy="1143000"/>
          </a:xfrm>
        </p:spPr>
        <p:txBody>
          <a:bodyPr/>
          <a:lstStyle>
            <a:lvl1pPr>
              <a:defRPr sz="4000"/>
            </a:lvl1pPr>
          </a:lstStyle>
          <a:p>
            <a:pPr fontAlgn="base"/>
            <a:r>
              <a:rPr lang="en-US" altLang="zh-CN" strike="noStrike" noProof="1"/>
              <a:t>Click to edit Master title style</a:t>
            </a:r>
            <a:endParaRPr lang="en-US" alt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53300" y="304800"/>
            <a:ext cx="1790700" cy="65532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1981200" y="304800"/>
            <a:ext cx="5219700" cy="65532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4" name="AutoShape 25"/>
          <p:cNvSpPr>
            <a:spLocks noChangeArrowheads="1"/>
          </p:cNvSpPr>
          <p:nvPr/>
        </p:nvSpPr>
        <p:spPr bwMode="auto">
          <a:xfrm>
            <a:off x="1143000" y="2667000"/>
            <a:ext cx="6781800" cy="1295400"/>
          </a:xfrm>
          <a:prstGeom prst="roundRect">
            <a:avLst>
              <a:gd name="adj" fmla="val 16667"/>
            </a:avLst>
          </a:prstGeom>
          <a:solidFill>
            <a:schemeClr val="bg1"/>
          </a:solidFill>
          <a:ln w="63500">
            <a:solidFill>
              <a:schemeClr val="tx1"/>
            </a:solidFill>
            <a:round/>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0" name="Rectangle 2"/>
          <p:cNvSpPr>
            <a:spLocks noGrp="1" noChangeArrowheads="1"/>
          </p:cNvSpPr>
          <p:nvPr>
            <p:ph type="ctrTitle"/>
          </p:nvPr>
        </p:nvSpPr>
        <p:spPr>
          <a:xfrm>
            <a:off x="1219200" y="2743200"/>
            <a:ext cx="6629400" cy="1143000"/>
          </a:xfrm>
        </p:spPr>
        <p:txBody>
          <a:bodyPr/>
          <a:lstStyle>
            <a:lvl1pPr>
              <a:defRPr sz="4000"/>
            </a:lvl1pPr>
          </a:lstStyle>
          <a:p>
            <a:pPr fontAlgn="base"/>
            <a:r>
              <a:rPr lang="en-US" altLang="zh-CN" strike="noStrike" noProof="1"/>
              <a:t>Click to edit Master title style</a:t>
            </a:r>
            <a:endParaRPr lang="en-US" altLang="zh-CN"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048000" y="2286000"/>
            <a:ext cx="29718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2286000"/>
            <a:ext cx="29718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53300" y="304800"/>
            <a:ext cx="1790700" cy="65532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1981200" y="304800"/>
            <a:ext cx="5219700" cy="65532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4" name="AutoShape 25"/>
          <p:cNvSpPr>
            <a:spLocks noChangeArrowheads="1"/>
          </p:cNvSpPr>
          <p:nvPr/>
        </p:nvSpPr>
        <p:spPr bwMode="auto">
          <a:xfrm>
            <a:off x="1143000" y="2667000"/>
            <a:ext cx="6781800" cy="1295400"/>
          </a:xfrm>
          <a:prstGeom prst="roundRect">
            <a:avLst>
              <a:gd name="adj" fmla="val 16667"/>
            </a:avLst>
          </a:prstGeom>
          <a:solidFill>
            <a:schemeClr val="bg1"/>
          </a:solidFill>
          <a:ln w="63500">
            <a:solidFill>
              <a:schemeClr val="tx1"/>
            </a:solidFill>
            <a:round/>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0" name="Rectangle 2"/>
          <p:cNvSpPr>
            <a:spLocks noGrp="1" noChangeArrowheads="1"/>
          </p:cNvSpPr>
          <p:nvPr>
            <p:ph type="ctrTitle"/>
          </p:nvPr>
        </p:nvSpPr>
        <p:spPr>
          <a:xfrm>
            <a:off x="1219200" y="2743200"/>
            <a:ext cx="6629400" cy="1143000"/>
          </a:xfrm>
        </p:spPr>
        <p:txBody>
          <a:bodyPr/>
          <a:lstStyle>
            <a:lvl1pPr>
              <a:defRPr sz="4000"/>
            </a:lvl1pPr>
          </a:lstStyle>
          <a:p>
            <a:pPr fontAlgn="base"/>
            <a:r>
              <a:rPr lang="en-US" altLang="zh-CN" strike="noStrike" noProof="1"/>
              <a:t>Click to edit Master title style</a:t>
            </a:r>
            <a:endParaRPr lang="en-US" altLang="zh-CN"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048000" y="2286000"/>
            <a:ext cx="29718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2286000"/>
            <a:ext cx="29718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53300" y="304800"/>
            <a:ext cx="1790700" cy="65532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1981200" y="304800"/>
            <a:ext cx="5219700" cy="65532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4" name="AutoShape 25"/>
          <p:cNvSpPr>
            <a:spLocks noChangeArrowheads="1"/>
          </p:cNvSpPr>
          <p:nvPr/>
        </p:nvSpPr>
        <p:spPr bwMode="auto">
          <a:xfrm>
            <a:off x="1143000" y="2667000"/>
            <a:ext cx="6781800" cy="1295400"/>
          </a:xfrm>
          <a:prstGeom prst="roundRect">
            <a:avLst>
              <a:gd name="adj" fmla="val 16667"/>
            </a:avLst>
          </a:prstGeom>
          <a:solidFill>
            <a:schemeClr val="bg1"/>
          </a:solidFill>
          <a:ln w="63500">
            <a:solidFill>
              <a:schemeClr val="tx1"/>
            </a:solidFill>
            <a:round/>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050" name="Rectangle 2"/>
          <p:cNvSpPr>
            <a:spLocks noGrp="1" noChangeArrowheads="1"/>
          </p:cNvSpPr>
          <p:nvPr>
            <p:ph type="ctrTitle"/>
          </p:nvPr>
        </p:nvSpPr>
        <p:spPr>
          <a:xfrm>
            <a:off x="1219200" y="2743200"/>
            <a:ext cx="6629400" cy="1143000"/>
          </a:xfrm>
        </p:spPr>
        <p:txBody>
          <a:bodyPr/>
          <a:lstStyle>
            <a:lvl1pPr>
              <a:defRPr sz="4000"/>
            </a:lvl1pPr>
          </a:lstStyle>
          <a:p>
            <a:pPr fontAlgn="base"/>
            <a:r>
              <a:rPr lang="en-US" altLang="zh-CN" strike="noStrike" noProof="1"/>
              <a:t>Click to edit Master title style</a:t>
            </a:r>
            <a:endParaRPr lang="en-US" altLang="zh-CN"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048000" y="2286000"/>
            <a:ext cx="29718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2286000"/>
            <a:ext cx="29718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048000" y="2286000"/>
            <a:ext cx="29718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2286000"/>
            <a:ext cx="29718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53300" y="304800"/>
            <a:ext cx="1790700" cy="655320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1981200" y="304800"/>
            <a:ext cx="5219700" cy="655320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4" Type="http://schemas.openxmlformats.org/officeDocument/2006/relationships/theme" Target="../theme/theme4.xml"/><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1981200" y="304800"/>
            <a:ext cx="7162800" cy="1143000"/>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27" name="Rectangle 3"/>
          <p:cNvSpPr>
            <a:spLocks noGrp="1"/>
          </p:cNvSpPr>
          <p:nvPr>
            <p:ph type="body"/>
          </p:nvPr>
        </p:nvSpPr>
        <p:spPr>
          <a:xfrm>
            <a:off x="3048000" y="2286000"/>
            <a:ext cx="6096000" cy="4572000"/>
          </a:xfrm>
          <a:prstGeom prst="rect">
            <a:avLst/>
          </a:prstGeom>
          <a:noFill/>
          <a:ln w="9525">
            <a:noFill/>
          </a:ln>
        </p:spPr>
        <p:txBody>
          <a:bodyPr anchor="t" anchorCtr="0"/>
          <a:p>
            <a:pPr lvl="0" indent="-342900"/>
            <a:r>
              <a:rPr lang="en-US" altLang="zh-CN" dirty="0"/>
              <a:t>Click to edit Master text styles</a:t>
            </a:r>
            <a:endParaRPr lang="en-US" altLang="zh-CN" dirty="0"/>
          </a:p>
          <a:p>
            <a:pPr lvl="1" indent="-285750"/>
            <a:r>
              <a:rPr lang="en-US" altLang="zh-CN" dirty="0"/>
              <a:t>Second level</a:t>
            </a:r>
            <a:endParaRPr lang="en-US" altLang="zh-CN" dirty="0"/>
          </a:p>
          <a:p>
            <a:pPr lvl="2" indent="-228600"/>
            <a:r>
              <a:rPr lang="en-US" altLang="zh-CN" dirty="0"/>
              <a:t>Third level</a:t>
            </a:r>
            <a:endParaRPr lang="en-US" altLang="zh-CN" dirty="0"/>
          </a:p>
          <a:p>
            <a:pPr lvl="3" indent="-228600"/>
            <a:r>
              <a:rPr lang="en-US" altLang="zh-CN" dirty="0"/>
              <a:t>Fourth level</a:t>
            </a:r>
            <a:endParaRPr lang="en-US" altLang="zh-CN" dirty="0"/>
          </a:p>
          <a:p>
            <a:pPr lvl="4" indent="-228600"/>
            <a:r>
              <a:rPr lang="en-US" altLang="zh-CN" dirty="0"/>
              <a:t>Fifth level</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Eras Bold ITC" panose="020B0907030504020204" pitchFamily="34" charset="0"/>
        </a:defRPr>
      </a:lvl2pPr>
      <a:lvl3pPr algn="ctr" rtl="0" eaLnBrk="0" fontAlgn="base" hangingPunct="0">
        <a:spcBef>
          <a:spcPct val="0"/>
        </a:spcBef>
        <a:spcAft>
          <a:spcPct val="0"/>
        </a:spcAft>
        <a:defRPr sz="3200">
          <a:solidFill>
            <a:schemeClr val="tx2"/>
          </a:solidFill>
          <a:latin typeface="Eras Bold ITC" panose="020B0907030504020204" pitchFamily="34" charset="0"/>
        </a:defRPr>
      </a:lvl3pPr>
      <a:lvl4pPr algn="ctr" rtl="0" eaLnBrk="0" fontAlgn="base" hangingPunct="0">
        <a:spcBef>
          <a:spcPct val="0"/>
        </a:spcBef>
        <a:spcAft>
          <a:spcPct val="0"/>
        </a:spcAft>
        <a:defRPr sz="3200">
          <a:solidFill>
            <a:schemeClr val="tx2"/>
          </a:solidFill>
          <a:latin typeface="Eras Bold ITC" panose="020B0907030504020204" pitchFamily="34" charset="0"/>
        </a:defRPr>
      </a:lvl4pPr>
      <a:lvl5pPr algn="ctr" rtl="0" eaLnBrk="0" fontAlgn="base" hangingPunct="0">
        <a:spcBef>
          <a:spcPct val="0"/>
        </a:spcBef>
        <a:spcAft>
          <a:spcPct val="0"/>
        </a:spcAft>
        <a:defRPr sz="3200">
          <a:solidFill>
            <a:schemeClr val="tx2"/>
          </a:solidFill>
          <a:latin typeface="Eras Bold ITC" panose="020B0907030504020204" pitchFamily="34" charset="0"/>
        </a:defRPr>
      </a:lvl5pPr>
      <a:lvl6pPr marL="457200" algn="ctr" rtl="0" fontAlgn="base">
        <a:spcBef>
          <a:spcPct val="0"/>
        </a:spcBef>
        <a:spcAft>
          <a:spcPct val="0"/>
        </a:spcAft>
        <a:defRPr sz="3200">
          <a:solidFill>
            <a:schemeClr val="tx2"/>
          </a:solidFill>
          <a:latin typeface="Eras Bold ITC" panose="020B0907030504020204" pitchFamily="34" charset="0"/>
        </a:defRPr>
      </a:lvl6pPr>
      <a:lvl7pPr marL="914400" algn="ctr" rtl="0" fontAlgn="base">
        <a:spcBef>
          <a:spcPct val="0"/>
        </a:spcBef>
        <a:spcAft>
          <a:spcPct val="0"/>
        </a:spcAft>
        <a:defRPr sz="3200">
          <a:solidFill>
            <a:schemeClr val="tx2"/>
          </a:solidFill>
          <a:latin typeface="Eras Bold ITC" panose="020B0907030504020204" pitchFamily="34" charset="0"/>
        </a:defRPr>
      </a:lvl7pPr>
      <a:lvl8pPr marL="1371600" algn="ctr" rtl="0" fontAlgn="base">
        <a:spcBef>
          <a:spcPct val="0"/>
        </a:spcBef>
        <a:spcAft>
          <a:spcPct val="0"/>
        </a:spcAft>
        <a:defRPr sz="3200">
          <a:solidFill>
            <a:schemeClr val="tx2"/>
          </a:solidFill>
          <a:latin typeface="Eras Bold ITC" panose="020B0907030504020204" pitchFamily="34" charset="0"/>
        </a:defRPr>
      </a:lvl8pPr>
      <a:lvl9pPr marL="1828800" algn="ctr" rtl="0" fontAlgn="base">
        <a:spcBef>
          <a:spcPct val="0"/>
        </a:spcBef>
        <a:spcAft>
          <a:spcPct val="0"/>
        </a:spcAft>
        <a:defRPr sz="3200">
          <a:solidFill>
            <a:schemeClr val="tx2"/>
          </a:solidFill>
          <a:latin typeface="Eras Bold ITC" panose="020B0907030504020204" pitchFamily="34" charset="0"/>
        </a:defRPr>
      </a:lvl9pPr>
    </p:titleStyle>
    <p:bodyStyle>
      <a:lvl1pPr marL="342900" indent="-342900" algn="l" rtl="0" eaLnBrk="0" fontAlgn="base" hangingPunct="0">
        <a:spcBef>
          <a:spcPct val="20000"/>
        </a:spcBef>
        <a:spcAft>
          <a:spcPct val="0"/>
        </a:spcAft>
        <a:buBlip>
          <a:blip r:embed="rId1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Blip>
          <a:blip r:embed="rId13"/>
        </a:buBlip>
        <a:defRPr sz="2800">
          <a:solidFill>
            <a:schemeClr val="tx1"/>
          </a:solidFill>
          <a:latin typeface="+mn-lt"/>
        </a:defRPr>
      </a:lvl2pPr>
      <a:lvl3pPr marL="1143000" indent="-228600" algn="l" rtl="0" eaLnBrk="0" fontAlgn="base" hangingPunct="0">
        <a:spcBef>
          <a:spcPct val="20000"/>
        </a:spcBef>
        <a:spcAft>
          <a:spcPct val="0"/>
        </a:spcAft>
        <a:buBlip>
          <a:blip r:embed="rId13"/>
        </a:buBlip>
        <a:defRPr sz="2400">
          <a:solidFill>
            <a:schemeClr val="tx1"/>
          </a:solidFill>
          <a:latin typeface="+mn-lt"/>
        </a:defRPr>
      </a:lvl3pPr>
      <a:lvl4pPr marL="1600200" indent="-228600" algn="l" rtl="0" eaLnBrk="0" fontAlgn="base" hangingPunct="0">
        <a:spcBef>
          <a:spcPct val="20000"/>
        </a:spcBef>
        <a:spcAft>
          <a:spcPct val="0"/>
        </a:spcAft>
        <a:buBlip>
          <a:blip r:embed="rId13"/>
        </a:buBlip>
        <a:defRPr sz="2000">
          <a:solidFill>
            <a:schemeClr val="tx1"/>
          </a:solidFill>
          <a:latin typeface="+mn-lt"/>
        </a:defRPr>
      </a:lvl4pPr>
      <a:lvl5pPr marL="2057400" indent="-228600" algn="l" rtl="0" eaLnBrk="0" fontAlgn="base" hangingPunct="0">
        <a:spcBef>
          <a:spcPct val="20000"/>
        </a:spcBef>
        <a:spcAft>
          <a:spcPct val="0"/>
        </a:spcAft>
        <a:buBlip>
          <a:blip r:embed="rId13"/>
        </a:buBlip>
        <a:defRPr sz="2000">
          <a:solidFill>
            <a:schemeClr val="tx1"/>
          </a:solidFill>
          <a:latin typeface="+mn-lt"/>
        </a:defRPr>
      </a:lvl5pPr>
      <a:lvl6pPr marL="2514600" indent="-228600" algn="l" rtl="0" fontAlgn="base">
        <a:spcBef>
          <a:spcPct val="20000"/>
        </a:spcBef>
        <a:spcAft>
          <a:spcPct val="0"/>
        </a:spcAft>
        <a:buBlip>
          <a:blip r:embed="rId13"/>
        </a:buBlip>
        <a:defRPr sz="2000">
          <a:solidFill>
            <a:schemeClr val="tx1"/>
          </a:solidFill>
          <a:latin typeface="+mn-lt"/>
        </a:defRPr>
      </a:lvl6pPr>
      <a:lvl7pPr marL="2971800" indent="-228600" algn="l" rtl="0" fontAlgn="base">
        <a:spcBef>
          <a:spcPct val="20000"/>
        </a:spcBef>
        <a:spcAft>
          <a:spcPct val="0"/>
        </a:spcAft>
        <a:buBlip>
          <a:blip r:embed="rId13"/>
        </a:buBlip>
        <a:defRPr sz="2000">
          <a:solidFill>
            <a:schemeClr val="tx1"/>
          </a:solidFill>
          <a:latin typeface="+mn-lt"/>
        </a:defRPr>
      </a:lvl7pPr>
      <a:lvl8pPr marL="3429000" indent="-228600" algn="l" rtl="0" fontAlgn="base">
        <a:spcBef>
          <a:spcPct val="20000"/>
        </a:spcBef>
        <a:spcAft>
          <a:spcPct val="0"/>
        </a:spcAft>
        <a:buBlip>
          <a:blip r:embed="rId13"/>
        </a:buBlip>
        <a:defRPr sz="2000">
          <a:solidFill>
            <a:schemeClr val="tx1"/>
          </a:solidFill>
          <a:latin typeface="+mn-lt"/>
        </a:defRPr>
      </a:lvl8pPr>
      <a:lvl9pPr marL="3886200" indent="-228600" algn="l" rtl="0" fontAlgn="base">
        <a:spcBef>
          <a:spcPct val="20000"/>
        </a:spcBef>
        <a:spcAft>
          <a:spcPct val="0"/>
        </a:spcAft>
        <a:buBlip>
          <a:blip r:embed="rId13"/>
        </a:buBlip>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1981200" y="304800"/>
            <a:ext cx="7162800" cy="1143000"/>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27" name="Rectangle 3"/>
          <p:cNvSpPr>
            <a:spLocks noGrp="1"/>
          </p:cNvSpPr>
          <p:nvPr>
            <p:ph type="body"/>
          </p:nvPr>
        </p:nvSpPr>
        <p:spPr>
          <a:xfrm>
            <a:off x="3048000" y="2286000"/>
            <a:ext cx="6096000" cy="4572000"/>
          </a:xfrm>
          <a:prstGeom prst="rect">
            <a:avLst/>
          </a:prstGeom>
          <a:noFill/>
          <a:ln w="9525">
            <a:noFill/>
          </a:ln>
        </p:spPr>
        <p:txBody>
          <a:bodyPr anchor="t" anchorCtr="0"/>
          <a:p>
            <a:pPr lvl="0" indent="-342900"/>
            <a:r>
              <a:rPr lang="en-US" altLang="zh-CN" dirty="0"/>
              <a:t>Click to edit Master text styles</a:t>
            </a:r>
            <a:endParaRPr lang="en-US" altLang="zh-CN" dirty="0"/>
          </a:p>
          <a:p>
            <a:pPr lvl="1" indent="-285750"/>
            <a:r>
              <a:rPr lang="en-US" altLang="zh-CN" dirty="0"/>
              <a:t>Second level</a:t>
            </a:r>
            <a:endParaRPr lang="en-US" altLang="zh-CN" dirty="0"/>
          </a:p>
          <a:p>
            <a:pPr lvl="2" indent="-228600"/>
            <a:r>
              <a:rPr lang="en-US" altLang="zh-CN" dirty="0"/>
              <a:t>Third level</a:t>
            </a:r>
            <a:endParaRPr lang="en-US" altLang="zh-CN" dirty="0"/>
          </a:p>
          <a:p>
            <a:pPr lvl="3" indent="-228600"/>
            <a:r>
              <a:rPr lang="en-US" altLang="zh-CN" dirty="0"/>
              <a:t>Fourth level</a:t>
            </a:r>
            <a:endParaRPr lang="en-US" altLang="zh-CN" dirty="0"/>
          </a:p>
          <a:p>
            <a:pPr lvl="4" indent="-228600"/>
            <a:r>
              <a:rPr lang="en-US" altLang="zh-CN" dirty="0"/>
              <a:t>Fifth level</a:t>
            </a:r>
            <a:endParaRPr lang="en-US"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Eras Bold ITC" panose="020B0907030504020204" pitchFamily="34" charset="0"/>
        </a:defRPr>
      </a:lvl2pPr>
      <a:lvl3pPr algn="ctr" rtl="0" eaLnBrk="0" fontAlgn="base" hangingPunct="0">
        <a:spcBef>
          <a:spcPct val="0"/>
        </a:spcBef>
        <a:spcAft>
          <a:spcPct val="0"/>
        </a:spcAft>
        <a:defRPr sz="3200">
          <a:solidFill>
            <a:schemeClr val="tx2"/>
          </a:solidFill>
          <a:latin typeface="Eras Bold ITC" panose="020B0907030504020204" pitchFamily="34" charset="0"/>
        </a:defRPr>
      </a:lvl3pPr>
      <a:lvl4pPr algn="ctr" rtl="0" eaLnBrk="0" fontAlgn="base" hangingPunct="0">
        <a:spcBef>
          <a:spcPct val="0"/>
        </a:spcBef>
        <a:spcAft>
          <a:spcPct val="0"/>
        </a:spcAft>
        <a:defRPr sz="3200">
          <a:solidFill>
            <a:schemeClr val="tx2"/>
          </a:solidFill>
          <a:latin typeface="Eras Bold ITC" panose="020B0907030504020204" pitchFamily="34" charset="0"/>
        </a:defRPr>
      </a:lvl4pPr>
      <a:lvl5pPr algn="ctr" rtl="0" eaLnBrk="0" fontAlgn="base" hangingPunct="0">
        <a:spcBef>
          <a:spcPct val="0"/>
        </a:spcBef>
        <a:spcAft>
          <a:spcPct val="0"/>
        </a:spcAft>
        <a:defRPr sz="3200">
          <a:solidFill>
            <a:schemeClr val="tx2"/>
          </a:solidFill>
          <a:latin typeface="Eras Bold ITC" panose="020B0907030504020204" pitchFamily="34" charset="0"/>
        </a:defRPr>
      </a:lvl5pPr>
      <a:lvl6pPr marL="457200" algn="ctr" rtl="0" fontAlgn="base">
        <a:spcBef>
          <a:spcPct val="0"/>
        </a:spcBef>
        <a:spcAft>
          <a:spcPct val="0"/>
        </a:spcAft>
        <a:defRPr sz="3200">
          <a:solidFill>
            <a:schemeClr val="tx2"/>
          </a:solidFill>
          <a:latin typeface="Eras Bold ITC" panose="020B0907030504020204" pitchFamily="34" charset="0"/>
        </a:defRPr>
      </a:lvl6pPr>
      <a:lvl7pPr marL="914400" algn="ctr" rtl="0" fontAlgn="base">
        <a:spcBef>
          <a:spcPct val="0"/>
        </a:spcBef>
        <a:spcAft>
          <a:spcPct val="0"/>
        </a:spcAft>
        <a:defRPr sz="3200">
          <a:solidFill>
            <a:schemeClr val="tx2"/>
          </a:solidFill>
          <a:latin typeface="Eras Bold ITC" panose="020B0907030504020204" pitchFamily="34" charset="0"/>
        </a:defRPr>
      </a:lvl7pPr>
      <a:lvl8pPr marL="1371600" algn="ctr" rtl="0" fontAlgn="base">
        <a:spcBef>
          <a:spcPct val="0"/>
        </a:spcBef>
        <a:spcAft>
          <a:spcPct val="0"/>
        </a:spcAft>
        <a:defRPr sz="3200">
          <a:solidFill>
            <a:schemeClr val="tx2"/>
          </a:solidFill>
          <a:latin typeface="Eras Bold ITC" panose="020B0907030504020204" pitchFamily="34" charset="0"/>
        </a:defRPr>
      </a:lvl8pPr>
      <a:lvl9pPr marL="1828800" algn="ctr" rtl="0" fontAlgn="base">
        <a:spcBef>
          <a:spcPct val="0"/>
        </a:spcBef>
        <a:spcAft>
          <a:spcPct val="0"/>
        </a:spcAft>
        <a:defRPr sz="3200">
          <a:solidFill>
            <a:schemeClr val="tx2"/>
          </a:solidFill>
          <a:latin typeface="Eras Bold ITC" panose="020B0907030504020204" pitchFamily="34" charset="0"/>
        </a:defRPr>
      </a:lvl9pPr>
    </p:titleStyle>
    <p:bodyStyle>
      <a:lvl1pPr marL="342900" indent="-342900" algn="l" rtl="0" eaLnBrk="0" fontAlgn="base" hangingPunct="0">
        <a:spcBef>
          <a:spcPct val="20000"/>
        </a:spcBef>
        <a:spcAft>
          <a:spcPct val="0"/>
        </a:spcAft>
        <a:buBlip>
          <a:blip r:embed="rId1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Blip>
          <a:blip r:embed="rId13"/>
        </a:buBlip>
        <a:defRPr sz="2800">
          <a:solidFill>
            <a:schemeClr val="tx1"/>
          </a:solidFill>
          <a:latin typeface="+mn-lt"/>
        </a:defRPr>
      </a:lvl2pPr>
      <a:lvl3pPr marL="1143000" indent="-228600" algn="l" rtl="0" eaLnBrk="0" fontAlgn="base" hangingPunct="0">
        <a:spcBef>
          <a:spcPct val="20000"/>
        </a:spcBef>
        <a:spcAft>
          <a:spcPct val="0"/>
        </a:spcAft>
        <a:buBlip>
          <a:blip r:embed="rId13"/>
        </a:buBlip>
        <a:defRPr sz="2400">
          <a:solidFill>
            <a:schemeClr val="tx1"/>
          </a:solidFill>
          <a:latin typeface="+mn-lt"/>
        </a:defRPr>
      </a:lvl3pPr>
      <a:lvl4pPr marL="1600200" indent="-228600" algn="l" rtl="0" eaLnBrk="0" fontAlgn="base" hangingPunct="0">
        <a:spcBef>
          <a:spcPct val="20000"/>
        </a:spcBef>
        <a:spcAft>
          <a:spcPct val="0"/>
        </a:spcAft>
        <a:buBlip>
          <a:blip r:embed="rId13"/>
        </a:buBlip>
        <a:defRPr sz="2000">
          <a:solidFill>
            <a:schemeClr val="tx1"/>
          </a:solidFill>
          <a:latin typeface="+mn-lt"/>
        </a:defRPr>
      </a:lvl4pPr>
      <a:lvl5pPr marL="2057400" indent="-228600" algn="l" rtl="0" eaLnBrk="0" fontAlgn="base" hangingPunct="0">
        <a:spcBef>
          <a:spcPct val="20000"/>
        </a:spcBef>
        <a:spcAft>
          <a:spcPct val="0"/>
        </a:spcAft>
        <a:buBlip>
          <a:blip r:embed="rId13"/>
        </a:buBlip>
        <a:defRPr sz="2000">
          <a:solidFill>
            <a:schemeClr val="tx1"/>
          </a:solidFill>
          <a:latin typeface="+mn-lt"/>
        </a:defRPr>
      </a:lvl5pPr>
      <a:lvl6pPr marL="2514600" indent="-228600" algn="l" rtl="0" fontAlgn="base">
        <a:spcBef>
          <a:spcPct val="20000"/>
        </a:spcBef>
        <a:spcAft>
          <a:spcPct val="0"/>
        </a:spcAft>
        <a:buBlip>
          <a:blip r:embed="rId13"/>
        </a:buBlip>
        <a:defRPr sz="2000">
          <a:solidFill>
            <a:schemeClr val="tx1"/>
          </a:solidFill>
          <a:latin typeface="+mn-lt"/>
        </a:defRPr>
      </a:lvl6pPr>
      <a:lvl7pPr marL="2971800" indent="-228600" algn="l" rtl="0" fontAlgn="base">
        <a:spcBef>
          <a:spcPct val="20000"/>
        </a:spcBef>
        <a:spcAft>
          <a:spcPct val="0"/>
        </a:spcAft>
        <a:buBlip>
          <a:blip r:embed="rId13"/>
        </a:buBlip>
        <a:defRPr sz="2000">
          <a:solidFill>
            <a:schemeClr val="tx1"/>
          </a:solidFill>
          <a:latin typeface="+mn-lt"/>
        </a:defRPr>
      </a:lvl7pPr>
      <a:lvl8pPr marL="3429000" indent="-228600" algn="l" rtl="0" fontAlgn="base">
        <a:spcBef>
          <a:spcPct val="20000"/>
        </a:spcBef>
        <a:spcAft>
          <a:spcPct val="0"/>
        </a:spcAft>
        <a:buBlip>
          <a:blip r:embed="rId13"/>
        </a:buBlip>
        <a:defRPr sz="2000">
          <a:solidFill>
            <a:schemeClr val="tx1"/>
          </a:solidFill>
          <a:latin typeface="+mn-lt"/>
        </a:defRPr>
      </a:lvl8pPr>
      <a:lvl9pPr marL="3886200" indent="-228600" algn="l" rtl="0" fontAlgn="base">
        <a:spcBef>
          <a:spcPct val="20000"/>
        </a:spcBef>
        <a:spcAft>
          <a:spcPct val="0"/>
        </a:spcAft>
        <a:buBlip>
          <a:blip r:embed="rId13"/>
        </a:buBlip>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1981200" y="304800"/>
            <a:ext cx="7162800" cy="1143000"/>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27" name="Rectangle 3"/>
          <p:cNvSpPr>
            <a:spLocks noGrp="1"/>
          </p:cNvSpPr>
          <p:nvPr>
            <p:ph type="body"/>
          </p:nvPr>
        </p:nvSpPr>
        <p:spPr>
          <a:xfrm>
            <a:off x="3048000" y="2286000"/>
            <a:ext cx="6096000" cy="4572000"/>
          </a:xfrm>
          <a:prstGeom prst="rect">
            <a:avLst/>
          </a:prstGeom>
          <a:noFill/>
          <a:ln w="9525">
            <a:noFill/>
          </a:ln>
        </p:spPr>
        <p:txBody>
          <a:bodyPr anchor="t" anchorCtr="0"/>
          <a:p>
            <a:pPr lvl="0" indent="-342900"/>
            <a:r>
              <a:rPr lang="en-US" altLang="zh-CN" dirty="0"/>
              <a:t>Click to edit Master text styles</a:t>
            </a:r>
            <a:endParaRPr lang="en-US" altLang="zh-CN" dirty="0"/>
          </a:p>
          <a:p>
            <a:pPr lvl="1" indent="-285750"/>
            <a:r>
              <a:rPr lang="en-US" altLang="zh-CN" dirty="0"/>
              <a:t>Second level</a:t>
            </a:r>
            <a:endParaRPr lang="en-US" altLang="zh-CN" dirty="0"/>
          </a:p>
          <a:p>
            <a:pPr lvl="2" indent="-228600"/>
            <a:r>
              <a:rPr lang="en-US" altLang="zh-CN" dirty="0"/>
              <a:t>Third level</a:t>
            </a:r>
            <a:endParaRPr lang="en-US" altLang="zh-CN" dirty="0"/>
          </a:p>
          <a:p>
            <a:pPr lvl="3" indent="-228600"/>
            <a:r>
              <a:rPr lang="en-US" altLang="zh-CN" dirty="0"/>
              <a:t>Fourth level</a:t>
            </a:r>
            <a:endParaRPr lang="en-US" altLang="zh-CN" dirty="0"/>
          </a:p>
          <a:p>
            <a:pPr lvl="4" indent="-228600"/>
            <a:r>
              <a:rPr lang="en-US" altLang="zh-CN" dirty="0"/>
              <a:t>Fifth level</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Eras Bold ITC" panose="020B0907030504020204" pitchFamily="34" charset="0"/>
        </a:defRPr>
      </a:lvl2pPr>
      <a:lvl3pPr algn="ctr" rtl="0" eaLnBrk="0" fontAlgn="base" hangingPunct="0">
        <a:spcBef>
          <a:spcPct val="0"/>
        </a:spcBef>
        <a:spcAft>
          <a:spcPct val="0"/>
        </a:spcAft>
        <a:defRPr sz="3200">
          <a:solidFill>
            <a:schemeClr val="tx2"/>
          </a:solidFill>
          <a:latin typeface="Eras Bold ITC" panose="020B0907030504020204" pitchFamily="34" charset="0"/>
        </a:defRPr>
      </a:lvl3pPr>
      <a:lvl4pPr algn="ctr" rtl="0" eaLnBrk="0" fontAlgn="base" hangingPunct="0">
        <a:spcBef>
          <a:spcPct val="0"/>
        </a:spcBef>
        <a:spcAft>
          <a:spcPct val="0"/>
        </a:spcAft>
        <a:defRPr sz="3200">
          <a:solidFill>
            <a:schemeClr val="tx2"/>
          </a:solidFill>
          <a:latin typeface="Eras Bold ITC" panose="020B0907030504020204" pitchFamily="34" charset="0"/>
        </a:defRPr>
      </a:lvl4pPr>
      <a:lvl5pPr algn="ctr" rtl="0" eaLnBrk="0" fontAlgn="base" hangingPunct="0">
        <a:spcBef>
          <a:spcPct val="0"/>
        </a:spcBef>
        <a:spcAft>
          <a:spcPct val="0"/>
        </a:spcAft>
        <a:defRPr sz="3200">
          <a:solidFill>
            <a:schemeClr val="tx2"/>
          </a:solidFill>
          <a:latin typeface="Eras Bold ITC" panose="020B0907030504020204" pitchFamily="34" charset="0"/>
        </a:defRPr>
      </a:lvl5pPr>
      <a:lvl6pPr marL="457200" algn="ctr" rtl="0" fontAlgn="base">
        <a:spcBef>
          <a:spcPct val="0"/>
        </a:spcBef>
        <a:spcAft>
          <a:spcPct val="0"/>
        </a:spcAft>
        <a:defRPr sz="3200">
          <a:solidFill>
            <a:schemeClr val="tx2"/>
          </a:solidFill>
          <a:latin typeface="Eras Bold ITC" panose="020B0907030504020204" pitchFamily="34" charset="0"/>
        </a:defRPr>
      </a:lvl6pPr>
      <a:lvl7pPr marL="914400" algn="ctr" rtl="0" fontAlgn="base">
        <a:spcBef>
          <a:spcPct val="0"/>
        </a:spcBef>
        <a:spcAft>
          <a:spcPct val="0"/>
        </a:spcAft>
        <a:defRPr sz="3200">
          <a:solidFill>
            <a:schemeClr val="tx2"/>
          </a:solidFill>
          <a:latin typeface="Eras Bold ITC" panose="020B0907030504020204" pitchFamily="34" charset="0"/>
        </a:defRPr>
      </a:lvl7pPr>
      <a:lvl8pPr marL="1371600" algn="ctr" rtl="0" fontAlgn="base">
        <a:spcBef>
          <a:spcPct val="0"/>
        </a:spcBef>
        <a:spcAft>
          <a:spcPct val="0"/>
        </a:spcAft>
        <a:defRPr sz="3200">
          <a:solidFill>
            <a:schemeClr val="tx2"/>
          </a:solidFill>
          <a:latin typeface="Eras Bold ITC" panose="020B0907030504020204" pitchFamily="34" charset="0"/>
        </a:defRPr>
      </a:lvl8pPr>
      <a:lvl9pPr marL="1828800" algn="ctr" rtl="0" fontAlgn="base">
        <a:spcBef>
          <a:spcPct val="0"/>
        </a:spcBef>
        <a:spcAft>
          <a:spcPct val="0"/>
        </a:spcAft>
        <a:defRPr sz="3200">
          <a:solidFill>
            <a:schemeClr val="tx2"/>
          </a:solidFill>
          <a:latin typeface="Eras Bold ITC" panose="020B0907030504020204" pitchFamily="34" charset="0"/>
        </a:defRPr>
      </a:lvl9pPr>
    </p:titleStyle>
    <p:bodyStyle>
      <a:lvl1pPr marL="342900" indent="-342900" algn="l" rtl="0" eaLnBrk="0" fontAlgn="base" hangingPunct="0">
        <a:spcBef>
          <a:spcPct val="20000"/>
        </a:spcBef>
        <a:spcAft>
          <a:spcPct val="0"/>
        </a:spcAft>
        <a:buBlip>
          <a:blip r:embed="rId1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Blip>
          <a:blip r:embed="rId13"/>
        </a:buBlip>
        <a:defRPr sz="2800">
          <a:solidFill>
            <a:schemeClr val="tx1"/>
          </a:solidFill>
          <a:latin typeface="+mn-lt"/>
        </a:defRPr>
      </a:lvl2pPr>
      <a:lvl3pPr marL="1143000" indent="-228600" algn="l" rtl="0" eaLnBrk="0" fontAlgn="base" hangingPunct="0">
        <a:spcBef>
          <a:spcPct val="20000"/>
        </a:spcBef>
        <a:spcAft>
          <a:spcPct val="0"/>
        </a:spcAft>
        <a:buBlip>
          <a:blip r:embed="rId13"/>
        </a:buBlip>
        <a:defRPr sz="2400">
          <a:solidFill>
            <a:schemeClr val="tx1"/>
          </a:solidFill>
          <a:latin typeface="+mn-lt"/>
        </a:defRPr>
      </a:lvl3pPr>
      <a:lvl4pPr marL="1600200" indent="-228600" algn="l" rtl="0" eaLnBrk="0" fontAlgn="base" hangingPunct="0">
        <a:spcBef>
          <a:spcPct val="20000"/>
        </a:spcBef>
        <a:spcAft>
          <a:spcPct val="0"/>
        </a:spcAft>
        <a:buBlip>
          <a:blip r:embed="rId13"/>
        </a:buBlip>
        <a:defRPr sz="2000">
          <a:solidFill>
            <a:schemeClr val="tx1"/>
          </a:solidFill>
          <a:latin typeface="+mn-lt"/>
        </a:defRPr>
      </a:lvl4pPr>
      <a:lvl5pPr marL="2057400" indent="-228600" algn="l" rtl="0" eaLnBrk="0" fontAlgn="base" hangingPunct="0">
        <a:spcBef>
          <a:spcPct val="20000"/>
        </a:spcBef>
        <a:spcAft>
          <a:spcPct val="0"/>
        </a:spcAft>
        <a:buBlip>
          <a:blip r:embed="rId13"/>
        </a:buBlip>
        <a:defRPr sz="2000">
          <a:solidFill>
            <a:schemeClr val="tx1"/>
          </a:solidFill>
          <a:latin typeface="+mn-lt"/>
        </a:defRPr>
      </a:lvl5pPr>
      <a:lvl6pPr marL="2514600" indent="-228600" algn="l" rtl="0" fontAlgn="base">
        <a:spcBef>
          <a:spcPct val="20000"/>
        </a:spcBef>
        <a:spcAft>
          <a:spcPct val="0"/>
        </a:spcAft>
        <a:buBlip>
          <a:blip r:embed="rId13"/>
        </a:buBlip>
        <a:defRPr sz="2000">
          <a:solidFill>
            <a:schemeClr val="tx1"/>
          </a:solidFill>
          <a:latin typeface="+mn-lt"/>
        </a:defRPr>
      </a:lvl6pPr>
      <a:lvl7pPr marL="2971800" indent="-228600" algn="l" rtl="0" fontAlgn="base">
        <a:spcBef>
          <a:spcPct val="20000"/>
        </a:spcBef>
        <a:spcAft>
          <a:spcPct val="0"/>
        </a:spcAft>
        <a:buBlip>
          <a:blip r:embed="rId13"/>
        </a:buBlip>
        <a:defRPr sz="2000">
          <a:solidFill>
            <a:schemeClr val="tx1"/>
          </a:solidFill>
          <a:latin typeface="+mn-lt"/>
        </a:defRPr>
      </a:lvl7pPr>
      <a:lvl8pPr marL="3429000" indent="-228600" algn="l" rtl="0" fontAlgn="base">
        <a:spcBef>
          <a:spcPct val="20000"/>
        </a:spcBef>
        <a:spcAft>
          <a:spcPct val="0"/>
        </a:spcAft>
        <a:buBlip>
          <a:blip r:embed="rId13"/>
        </a:buBlip>
        <a:defRPr sz="2000">
          <a:solidFill>
            <a:schemeClr val="tx1"/>
          </a:solidFill>
          <a:latin typeface="+mn-lt"/>
        </a:defRPr>
      </a:lvl8pPr>
      <a:lvl9pPr marL="3886200" indent="-228600" algn="l" rtl="0" fontAlgn="base">
        <a:spcBef>
          <a:spcPct val="20000"/>
        </a:spcBef>
        <a:spcAft>
          <a:spcPct val="0"/>
        </a:spcAft>
        <a:buBlip>
          <a:blip r:embed="rId13"/>
        </a:buBlip>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1981200" y="304800"/>
            <a:ext cx="7162800" cy="1143000"/>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27" name="Rectangle 3"/>
          <p:cNvSpPr>
            <a:spLocks noGrp="1"/>
          </p:cNvSpPr>
          <p:nvPr>
            <p:ph type="body"/>
          </p:nvPr>
        </p:nvSpPr>
        <p:spPr>
          <a:xfrm>
            <a:off x="3048000" y="2286000"/>
            <a:ext cx="6096000" cy="4572000"/>
          </a:xfrm>
          <a:prstGeom prst="rect">
            <a:avLst/>
          </a:prstGeom>
          <a:noFill/>
          <a:ln w="9525">
            <a:noFill/>
          </a:ln>
        </p:spPr>
        <p:txBody>
          <a:bodyPr anchor="t" anchorCtr="0"/>
          <a:p>
            <a:pPr lvl="0" indent="-342900"/>
            <a:r>
              <a:rPr lang="en-US" altLang="zh-CN" dirty="0"/>
              <a:t>Click to edit Master text styles</a:t>
            </a:r>
            <a:endParaRPr lang="en-US" altLang="zh-CN" dirty="0"/>
          </a:p>
          <a:p>
            <a:pPr lvl="1" indent="-285750"/>
            <a:r>
              <a:rPr lang="en-US" altLang="zh-CN" dirty="0"/>
              <a:t>Second level</a:t>
            </a:r>
            <a:endParaRPr lang="en-US" altLang="zh-CN" dirty="0"/>
          </a:p>
          <a:p>
            <a:pPr lvl="2" indent="-228600"/>
            <a:r>
              <a:rPr lang="en-US" altLang="zh-CN" dirty="0"/>
              <a:t>Third level</a:t>
            </a:r>
            <a:endParaRPr lang="en-US" altLang="zh-CN" dirty="0"/>
          </a:p>
          <a:p>
            <a:pPr lvl="3" indent="-228600"/>
            <a:r>
              <a:rPr lang="en-US" altLang="zh-CN" dirty="0"/>
              <a:t>Fourth level</a:t>
            </a:r>
            <a:endParaRPr lang="en-US" altLang="zh-CN" dirty="0"/>
          </a:p>
          <a:p>
            <a:pPr lvl="4" indent="-228600"/>
            <a:r>
              <a:rPr lang="en-US" altLang="zh-CN" dirty="0"/>
              <a:t>Fifth level</a:t>
            </a:r>
            <a:endParaRPr lang="en-US" altLang="zh-CN"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Eras Bold ITC" panose="020B0907030504020204" pitchFamily="34" charset="0"/>
        </a:defRPr>
      </a:lvl2pPr>
      <a:lvl3pPr algn="ctr" rtl="0" eaLnBrk="0" fontAlgn="base" hangingPunct="0">
        <a:spcBef>
          <a:spcPct val="0"/>
        </a:spcBef>
        <a:spcAft>
          <a:spcPct val="0"/>
        </a:spcAft>
        <a:defRPr sz="3200">
          <a:solidFill>
            <a:schemeClr val="tx2"/>
          </a:solidFill>
          <a:latin typeface="Eras Bold ITC" panose="020B0907030504020204" pitchFamily="34" charset="0"/>
        </a:defRPr>
      </a:lvl3pPr>
      <a:lvl4pPr algn="ctr" rtl="0" eaLnBrk="0" fontAlgn="base" hangingPunct="0">
        <a:spcBef>
          <a:spcPct val="0"/>
        </a:spcBef>
        <a:spcAft>
          <a:spcPct val="0"/>
        </a:spcAft>
        <a:defRPr sz="3200">
          <a:solidFill>
            <a:schemeClr val="tx2"/>
          </a:solidFill>
          <a:latin typeface="Eras Bold ITC" panose="020B0907030504020204" pitchFamily="34" charset="0"/>
        </a:defRPr>
      </a:lvl4pPr>
      <a:lvl5pPr algn="ctr" rtl="0" eaLnBrk="0" fontAlgn="base" hangingPunct="0">
        <a:spcBef>
          <a:spcPct val="0"/>
        </a:spcBef>
        <a:spcAft>
          <a:spcPct val="0"/>
        </a:spcAft>
        <a:defRPr sz="3200">
          <a:solidFill>
            <a:schemeClr val="tx2"/>
          </a:solidFill>
          <a:latin typeface="Eras Bold ITC" panose="020B0907030504020204" pitchFamily="34" charset="0"/>
        </a:defRPr>
      </a:lvl5pPr>
      <a:lvl6pPr marL="457200" algn="ctr" rtl="0" fontAlgn="base">
        <a:spcBef>
          <a:spcPct val="0"/>
        </a:spcBef>
        <a:spcAft>
          <a:spcPct val="0"/>
        </a:spcAft>
        <a:defRPr sz="3200">
          <a:solidFill>
            <a:schemeClr val="tx2"/>
          </a:solidFill>
          <a:latin typeface="Eras Bold ITC" panose="020B0907030504020204" pitchFamily="34" charset="0"/>
        </a:defRPr>
      </a:lvl6pPr>
      <a:lvl7pPr marL="914400" algn="ctr" rtl="0" fontAlgn="base">
        <a:spcBef>
          <a:spcPct val="0"/>
        </a:spcBef>
        <a:spcAft>
          <a:spcPct val="0"/>
        </a:spcAft>
        <a:defRPr sz="3200">
          <a:solidFill>
            <a:schemeClr val="tx2"/>
          </a:solidFill>
          <a:latin typeface="Eras Bold ITC" panose="020B0907030504020204" pitchFamily="34" charset="0"/>
        </a:defRPr>
      </a:lvl7pPr>
      <a:lvl8pPr marL="1371600" algn="ctr" rtl="0" fontAlgn="base">
        <a:spcBef>
          <a:spcPct val="0"/>
        </a:spcBef>
        <a:spcAft>
          <a:spcPct val="0"/>
        </a:spcAft>
        <a:defRPr sz="3200">
          <a:solidFill>
            <a:schemeClr val="tx2"/>
          </a:solidFill>
          <a:latin typeface="Eras Bold ITC" panose="020B0907030504020204" pitchFamily="34" charset="0"/>
        </a:defRPr>
      </a:lvl8pPr>
      <a:lvl9pPr marL="1828800" algn="ctr" rtl="0" fontAlgn="base">
        <a:spcBef>
          <a:spcPct val="0"/>
        </a:spcBef>
        <a:spcAft>
          <a:spcPct val="0"/>
        </a:spcAft>
        <a:defRPr sz="3200">
          <a:solidFill>
            <a:schemeClr val="tx2"/>
          </a:solidFill>
          <a:latin typeface="Eras Bold ITC" panose="020B0907030504020204" pitchFamily="34" charset="0"/>
        </a:defRPr>
      </a:lvl9pPr>
    </p:titleStyle>
    <p:bodyStyle>
      <a:lvl1pPr marL="342900" indent="-342900" algn="l" rtl="0" eaLnBrk="0" fontAlgn="base" hangingPunct="0">
        <a:spcBef>
          <a:spcPct val="20000"/>
        </a:spcBef>
        <a:spcAft>
          <a:spcPct val="0"/>
        </a:spcAft>
        <a:buBlip>
          <a:blip r:embed="rId1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Blip>
          <a:blip r:embed="rId13"/>
        </a:buBlip>
        <a:defRPr sz="2800">
          <a:solidFill>
            <a:schemeClr val="tx1"/>
          </a:solidFill>
          <a:latin typeface="+mn-lt"/>
        </a:defRPr>
      </a:lvl2pPr>
      <a:lvl3pPr marL="1143000" indent="-228600" algn="l" rtl="0" eaLnBrk="0" fontAlgn="base" hangingPunct="0">
        <a:spcBef>
          <a:spcPct val="20000"/>
        </a:spcBef>
        <a:spcAft>
          <a:spcPct val="0"/>
        </a:spcAft>
        <a:buBlip>
          <a:blip r:embed="rId13"/>
        </a:buBlip>
        <a:defRPr sz="2400">
          <a:solidFill>
            <a:schemeClr val="tx1"/>
          </a:solidFill>
          <a:latin typeface="+mn-lt"/>
        </a:defRPr>
      </a:lvl3pPr>
      <a:lvl4pPr marL="1600200" indent="-228600" algn="l" rtl="0" eaLnBrk="0" fontAlgn="base" hangingPunct="0">
        <a:spcBef>
          <a:spcPct val="20000"/>
        </a:spcBef>
        <a:spcAft>
          <a:spcPct val="0"/>
        </a:spcAft>
        <a:buBlip>
          <a:blip r:embed="rId13"/>
        </a:buBlip>
        <a:defRPr sz="2000">
          <a:solidFill>
            <a:schemeClr val="tx1"/>
          </a:solidFill>
          <a:latin typeface="+mn-lt"/>
        </a:defRPr>
      </a:lvl4pPr>
      <a:lvl5pPr marL="2057400" indent="-228600" algn="l" rtl="0" eaLnBrk="0" fontAlgn="base" hangingPunct="0">
        <a:spcBef>
          <a:spcPct val="20000"/>
        </a:spcBef>
        <a:spcAft>
          <a:spcPct val="0"/>
        </a:spcAft>
        <a:buBlip>
          <a:blip r:embed="rId13"/>
        </a:buBlip>
        <a:defRPr sz="2000">
          <a:solidFill>
            <a:schemeClr val="tx1"/>
          </a:solidFill>
          <a:latin typeface="+mn-lt"/>
        </a:defRPr>
      </a:lvl5pPr>
      <a:lvl6pPr marL="2514600" indent="-228600" algn="l" rtl="0" fontAlgn="base">
        <a:spcBef>
          <a:spcPct val="20000"/>
        </a:spcBef>
        <a:spcAft>
          <a:spcPct val="0"/>
        </a:spcAft>
        <a:buBlip>
          <a:blip r:embed="rId13"/>
        </a:buBlip>
        <a:defRPr sz="2000">
          <a:solidFill>
            <a:schemeClr val="tx1"/>
          </a:solidFill>
          <a:latin typeface="+mn-lt"/>
        </a:defRPr>
      </a:lvl6pPr>
      <a:lvl7pPr marL="2971800" indent="-228600" algn="l" rtl="0" fontAlgn="base">
        <a:spcBef>
          <a:spcPct val="20000"/>
        </a:spcBef>
        <a:spcAft>
          <a:spcPct val="0"/>
        </a:spcAft>
        <a:buBlip>
          <a:blip r:embed="rId13"/>
        </a:buBlip>
        <a:defRPr sz="2000">
          <a:solidFill>
            <a:schemeClr val="tx1"/>
          </a:solidFill>
          <a:latin typeface="+mn-lt"/>
        </a:defRPr>
      </a:lvl7pPr>
      <a:lvl8pPr marL="3429000" indent="-228600" algn="l" rtl="0" fontAlgn="base">
        <a:spcBef>
          <a:spcPct val="20000"/>
        </a:spcBef>
        <a:spcAft>
          <a:spcPct val="0"/>
        </a:spcAft>
        <a:buBlip>
          <a:blip r:embed="rId13"/>
        </a:buBlip>
        <a:defRPr sz="2000">
          <a:solidFill>
            <a:schemeClr val="tx1"/>
          </a:solidFill>
          <a:latin typeface="+mn-lt"/>
        </a:defRPr>
      </a:lvl8pPr>
      <a:lvl9pPr marL="3886200" indent="-228600" algn="l" rtl="0" fontAlgn="base">
        <a:spcBef>
          <a:spcPct val="20000"/>
        </a:spcBef>
        <a:spcAft>
          <a:spcPct val="0"/>
        </a:spcAft>
        <a:buBlip>
          <a:blip r:embed="rId13"/>
        </a:buBlip>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11.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tags" Target="../tags/tag2.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xml"/><Relationship Id="rId4" Type="http://schemas.openxmlformats.org/officeDocument/2006/relationships/slide" Target="slide17.xml"/><Relationship Id="rId3" Type="http://schemas.openxmlformats.org/officeDocument/2006/relationships/slide" Target="slide16.xml"/><Relationship Id="rId2" Type="http://schemas.openxmlformats.org/officeDocument/2006/relationships/image" Target="../media/image20.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5.xml"/><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3891;&#25991;&#21326;%20-%20&#26149;&#22825;&#30340;&#25925;&#20107;&#65288;&#39640;&#28165;&#29645;&#34255;&#29256;&#65289;_&#39640;&#28165;.mp4" TargetMode="External"/><Relationship Id="rId1"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35270;&#39057;&#26448;&#26009;\&#20013;&#22269;&#20195;&#34920;&#39038;&#32500;&#38055;&#30340;&#31934;&#24425;&#28436;&#35762;,%20&#26377;&#27668;&#33410;,%20&#36825;&#25165;&#26159;&#20013;&#22269;&#20154;&#30340;&#39592;&#27668;&#21644;&#23562;&#20005;!_&#26631;&#28165;.avi" TargetMode="External"/><Relationship Id="rId2" Type="http://schemas.openxmlformats.org/officeDocument/2006/relationships/image" Target="../media/image5.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30.png"/><Relationship Id="rId1"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24.xml"/><Relationship Id="rId2" Type="http://schemas.openxmlformats.org/officeDocument/2006/relationships/hyperlink" Target="&#26032;&#24314;&#25991;&#20214;&#22841;\&#32654;&#22269;&#25919;&#24220;&#8220;&#20851;&#38376;&#8221;&#25345;&#32493;&#21457;&#37237;_&#39640;&#28165;.avi" TargetMode="Externa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image" Target="../media/image37.jpeg"/><Relationship Id="rId7" Type="http://schemas.openxmlformats.org/officeDocument/2006/relationships/tags" Target="../tags/tag8.xml"/><Relationship Id="rId6" Type="http://schemas.openxmlformats.org/officeDocument/2006/relationships/image" Target="../media/image36.jpeg"/><Relationship Id="rId5" Type="http://schemas.openxmlformats.org/officeDocument/2006/relationships/tags" Target="../tags/tag7.xml"/><Relationship Id="rId4" Type="http://schemas.openxmlformats.org/officeDocument/2006/relationships/image" Target="../media/image35.jpeg"/><Relationship Id="rId3" Type="http://schemas.openxmlformats.org/officeDocument/2006/relationships/tags" Target="../tags/tag6.xml"/><Relationship Id="rId2" Type="http://schemas.openxmlformats.org/officeDocument/2006/relationships/image" Target="../media/image34.png"/><Relationship Id="rId10" Type="http://schemas.openxmlformats.org/officeDocument/2006/relationships/slideLayout" Target="../slideLayouts/slideLayout7.xml"/><Relationship Id="rId1" Type="http://schemas.openxmlformats.org/officeDocument/2006/relationships/tags" Target="../tags/tag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40.jpeg"/><Relationship Id="rId1" Type="http://schemas.openxmlformats.org/officeDocument/2006/relationships/image" Target="../media/image39.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0.xml"/><Relationship Id="rId1" Type="http://schemas.openxmlformats.org/officeDocument/2006/relationships/hyperlink" Target="&#8220;&#33590;&#20826;&#8221;&#38393;&#21095;&#20250;&#23548;&#33268;&#32654;&#22269;&#25919;&#24220;&#20877;&#27425;&#20851;&#38376;&#21527;_&#39640;&#28165;.mp4" TargetMode="Externa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hyperlink" Target="&#23448;&#21592;&#36130;&#20135;&#20844;&#24320;%5b&#19996;&#26041;&#26032;&#38395;%5d_&#26631;&#28165;.flv" TargetMode="Externa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0.xml"/><Relationship Id="rId2" Type="http://schemas.openxmlformats.org/officeDocument/2006/relationships/image" Target="../media/image46.jpeg"/><Relationship Id="rId1" Type="http://schemas.openxmlformats.org/officeDocument/2006/relationships/hyperlink" Target="&#23448;&#21592;&#36130;&#20135;&#20844;&#24320;%5b&#19996;&#26041;&#26032;&#38395;%5d_&#26631;&#28165;.flv" TargetMode="Externa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47.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48.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10.wmf"/><Relationship Id="rId2" Type="http://schemas.openxmlformats.org/officeDocument/2006/relationships/oleObject" Target="../embeddings/oleObject1.bin"/><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9.xml"/><Relationship Id="rId1" Type="http://schemas.openxmlformats.org/officeDocument/2006/relationships/slide" Target="slide8.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hyperlink" Target="&#35270;&#39057;&#26448;&#26009;\&#26446;&#20811;&#24378;&#20027;&#25345;&#21484;&#24320;&#22269;&#21153;&#38498;&#24120;&#21153;&#20250;&#35758;_&#39640;&#28165;.avi" TargetMode="External"/><Relationship Id="rId2" Type="http://schemas.openxmlformats.org/officeDocument/2006/relationships/slide" Target="slide7.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2"/>
          <p:cNvSpPr>
            <a:spLocks noGrp="1"/>
          </p:cNvSpPr>
          <p:nvPr>
            <p:ph type="ctrTitle"/>
          </p:nvPr>
        </p:nvSpPr>
        <p:spPr/>
        <p:txBody>
          <a:bodyPr wrap="square" lIns="91440" tIns="45720" rIns="91440" bIns="45720" anchor="ctr" anchorCtr="0"/>
          <a:p>
            <a:pPr eaLnBrk="1" hangingPunct="1">
              <a:buClrTx/>
              <a:buSzTx/>
              <a:buFontTx/>
            </a:pPr>
            <a:r>
              <a:rPr lang="zh-CN" altLang="en-US" b="1" dirty="0">
                <a:latin typeface="华文琥珀" panose="02010800040101010101" pitchFamily="2" charset="-122"/>
                <a:ea typeface="华文琥珀" panose="02010800040101010101" pitchFamily="2" charset="-122"/>
                <a:cs typeface="+mj-cs"/>
              </a:rPr>
              <a:t>第一阶段</a:t>
            </a:r>
            <a:br>
              <a:rPr lang="en-US" altLang="zh-CN" b="1" dirty="0">
                <a:latin typeface="华文琥珀" panose="02010800040101010101" pitchFamily="2" charset="-122"/>
                <a:ea typeface="华文琥珀" panose="02010800040101010101" pitchFamily="2" charset="-122"/>
                <a:cs typeface="+mj-cs"/>
              </a:rPr>
            </a:br>
            <a:r>
              <a:rPr lang="zh-CN" altLang="en-US" b="1" dirty="0">
                <a:latin typeface="华文琥珀" panose="02010800040101010101" pitchFamily="2" charset="-122"/>
                <a:ea typeface="华文琥珀" panose="02010800040101010101" pitchFamily="2" charset="-122"/>
                <a:cs typeface="+mj-cs"/>
              </a:rPr>
              <a:t>传统公共行政学</a:t>
            </a:r>
            <a:endParaRPr lang="en-US" altLang="zh-CN" b="1" dirty="0">
              <a:latin typeface="华文琥珀" panose="02010800040101010101" pitchFamily="2" charset="-122"/>
              <a:ea typeface="华文琥珀" panose="02010800040101010101" pitchFamily="2"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0825" y="301625"/>
            <a:ext cx="9145588" cy="966788"/>
          </a:xfrm>
          <a:prstGeom prst="rect">
            <a:avLst/>
          </a:prstGeom>
        </p:spPr>
        <p:txBody>
          <a:bodyPr>
            <a:spAutoFit/>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政府经历的三个发展时期：</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24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sp>
        <p:nvSpPr>
          <p:cNvPr id="3" name="左大括号 2"/>
          <p:cNvSpPr/>
          <p:nvPr/>
        </p:nvSpPr>
        <p:spPr>
          <a:xfrm>
            <a:off x="250825" y="1052513"/>
            <a:ext cx="180975" cy="2520950"/>
          </a:xfrm>
          <a:prstGeom prst="leftBrace">
            <a:avLst/>
          </a:prstGeom>
          <a:solidFill>
            <a:srgbClr val="0070C0">
              <a:alpha val="0"/>
            </a:srgbClr>
          </a:solidFill>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Eras Bold ITC" panose="020B0907030504020204" pitchFamily="34" charset="0"/>
              <a:ea typeface="宋体" panose="02010600030101010101" pitchFamily="2" charset="-122"/>
              <a:cs typeface="+mn-cs"/>
            </a:endParaRPr>
          </a:p>
        </p:txBody>
      </p:sp>
      <p:sp>
        <p:nvSpPr>
          <p:cNvPr id="4" name="矩形 3"/>
          <p:cNvSpPr/>
          <p:nvPr/>
        </p:nvSpPr>
        <p:spPr>
          <a:xfrm>
            <a:off x="400050" y="1035050"/>
            <a:ext cx="8802688" cy="461963"/>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第一个是绝对统治者时期，是行政系统与绝对统治相适应的时期</a:t>
            </a:r>
            <a:endParaRPr lang="en-US" altLang="zh-CN" dirty="0">
              <a:latin typeface="华文琥珀" panose="02010800040101010101" pitchFamily="2" charset="-122"/>
              <a:ea typeface="华文琥珀" panose="02010800040101010101" pitchFamily="2" charset="-122"/>
            </a:endParaRPr>
          </a:p>
        </p:txBody>
      </p:sp>
      <p:sp>
        <p:nvSpPr>
          <p:cNvPr id="5" name="矩形 4"/>
          <p:cNvSpPr/>
          <p:nvPr/>
        </p:nvSpPr>
        <p:spPr>
          <a:xfrm>
            <a:off x="436563" y="1943100"/>
            <a:ext cx="8801100" cy="830263"/>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第二个时期是制定宪法废除绝对统治者并用人民的控制取而代之</a:t>
            </a:r>
            <a:endParaRPr lang="en-US" altLang="zh-CN" dirty="0">
              <a:latin typeface="华文琥珀" panose="02010800040101010101" pitchFamily="2" charset="-122"/>
              <a:ea typeface="华文琥珀" panose="02010800040101010101" pitchFamily="2" charset="-122"/>
            </a:endParaRPr>
          </a:p>
          <a:p>
            <a:r>
              <a:rPr lang="zh-CN" altLang="en-US" dirty="0">
                <a:latin typeface="华文琥珀" panose="02010800040101010101" pitchFamily="2" charset="-122"/>
                <a:ea typeface="华文琥珀" panose="02010800040101010101" pitchFamily="2" charset="-122"/>
              </a:rPr>
              <a:t>的时期</a:t>
            </a:r>
            <a:endParaRPr lang="en-US" altLang="zh-CN" dirty="0">
              <a:latin typeface="华文琥珀" panose="02010800040101010101" pitchFamily="2" charset="-122"/>
              <a:ea typeface="华文琥珀" panose="02010800040101010101" pitchFamily="2" charset="-122"/>
            </a:endParaRPr>
          </a:p>
        </p:txBody>
      </p:sp>
      <p:sp>
        <p:nvSpPr>
          <p:cNvPr id="6" name="矩形 5"/>
          <p:cNvSpPr/>
          <p:nvPr/>
        </p:nvSpPr>
        <p:spPr>
          <a:xfrm>
            <a:off x="436563" y="2925763"/>
            <a:ext cx="8801100" cy="831850"/>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第三个时期是拥有最高权力的人民在使他们掌握权力的新宪法的</a:t>
            </a:r>
            <a:endParaRPr lang="en-US" altLang="zh-CN" dirty="0">
              <a:latin typeface="华文琥珀" panose="02010800040101010101" pitchFamily="2" charset="-122"/>
              <a:ea typeface="华文琥珀" panose="02010800040101010101" pitchFamily="2" charset="-122"/>
            </a:endParaRPr>
          </a:p>
          <a:p>
            <a:r>
              <a:rPr lang="zh-CN" altLang="en-US" dirty="0">
                <a:latin typeface="华文琥珀" panose="02010800040101010101" pitchFamily="2" charset="-122"/>
                <a:ea typeface="华文琥珀" panose="02010800040101010101" pitchFamily="2" charset="-122"/>
              </a:rPr>
              <a:t>保障下，着手发展行政管理工作的时期</a:t>
            </a:r>
            <a:endParaRPr lang="en-US" altLang="zh-CN" dirty="0">
              <a:latin typeface="华文琥珀" panose="02010800040101010101" pitchFamily="2" charset="-122"/>
              <a:ea typeface="华文琥珀" panose="02010800040101010101" pitchFamily="2" charset="-122"/>
            </a:endParaRPr>
          </a:p>
        </p:txBody>
      </p:sp>
      <p:sp>
        <p:nvSpPr>
          <p:cNvPr id="7" name="矩形 6"/>
          <p:cNvSpPr/>
          <p:nvPr/>
        </p:nvSpPr>
        <p:spPr>
          <a:xfrm>
            <a:off x="174625" y="4076700"/>
            <a:ext cx="4835525" cy="1041400"/>
          </a:xfrm>
          <a:prstGeom prst="rect">
            <a:avLst/>
          </a:prstGeom>
        </p:spPr>
        <p:txBody>
          <a:bodyPr>
            <a:spAutoFit/>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（五）行政学研究方法论</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Blip>
                <a:blip r:embed="rId1"/>
              </a:buBlip>
              <a:defRPr/>
            </a:pP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历史和比较的方法</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sp>
        <p:nvSpPr>
          <p:cNvPr id="8" name="矩形 7"/>
          <p:cNvSpPr/>
          <p:nvPr/>
        </p:nvSpPr>
        <p:spPr>
          <a:xfrm>
            <a:off x="174625" y="5326063"/>
            <a:ext cx="5260975" cy="1030288"/>
          </a:xfrm>
          <a:prstGeom prst="rect">
            <a:avLst/>
          </a:prstGeom>
        </p:spPr>
        <p:txBody>
          <a:bodyPr>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（六）人事行政思想</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Blip>
                <a:blip r:embed="rId1"/>
              </a:buBlip>
              <a:defRPr/>
            </a:pP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官员的素质</a:t>
            </a:r>
            <a:endPar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sp>
        <p:nvSpPr>
          <p:cNvPr id="9" name="左大括号 8"/>
          <p:cNvSpPr/>
          <p:nvPr/>
        </p:nvSpPr>
        <p:spPr>
          <a:xfrm>
            <a:off x="3236913" y="5413375"/>
            <a:ext cx="422275" cy="1125538"/>
          </a:xfrm>
          <a:prstGeom prst="leftBrace">
            <a:avLst/>
          </a:prstGeom>
          <a:solidFill>
            <a:srgbClr val="0070C0">
              <a:alpha val="0"/>
            </a:srgbClr>
          </a:solidFill>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Eras Bold ITC" panose="020B0907030504020204" pitchFamily="34" charset="0"/>
              <a:ea typeface="宋体" panose="02010600030101010101" pitchFamily="2" charset="-122"/>
              <a:cs typeface="+mn-cs"/>
            </a:endParaRPr>
          </a:p>
        </p:txBody>
      </p:sp>
      <p:sp>
        <p:nvSpPr>
          <p:cNvPr id="10" name="矩形 9"/>
          <p:cNvSpPr/>
          <p:nvPr/>
        </p:nvSpPr>
        <p:spPr>
          <a:xfrm>
            <a:off x="3495675" y="6121400"/>
            <a:ext cx="2316163" cy="457200"/>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官员的工作质量</a:t>
            </a:r>
            <a:endParaRPr lang="zh-CN" altLang="en-US" dirty="0">
              <a:latin typeface="华文琥珀" panose="02010800040101010101" pitchFamily="2" charset="-122"/>
              <a:ea typeface="华文琥珀" panose="02010800040101010101" pitchFamily="2" charset="-122"/>
            </a:endParaRPr>
          </a:p>
        </p:txBody>
      </p:sp>
      <p:sp>
        <p:nvSpPr>
          <p:cNvPr id="11" name="矩形 10"/>
          <p:cNvSpPr/>
          <p:nvPr/>
        </p:nvSpPr>
        <p:spPr>
          <a:xfrm>
            <a:off x="3659188" y="5326063"/>
            <a:ext cx="1706562" cy="460375"/>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良好的态度</a:t>
            </a:r>
            <a:endParaRPr lang="zh-CN" altLang="en-US" dirty="0">
              <a:latin typeface="华文琥珀" panose="02010800040101010101" pitchFamily="2" charset="-122"/>
              <a:ea typeface="华文琥珀" panose="02010800040101010101" pitchFamily="2" charset="-122"/>
            </a:endParaRPr>
          </a:p>
        </p:txBody>
      </p:sp>
      <p:sp>
        <p:nvSpPr>
          <p:cNvPr id="12" name="左大括号 11"/>
          <p:cNvSpPr/>
          <p:nvPr/>
        </p:nvSpPr>
        <p:spPr>
          <a:xfrm>
            <a:off x="5641975" y="5365750"/>
            <a:ext cx="488950" cy="1481138"/>
          </a:xfrm>
          <a:prstGeom prst="leftBrace">
            <a:avLst/>
          </a:prstGeom>
          <a:solidFill>
            <a:srgbClr val="0070C0">
              <a:alpha val="0"/>
            </a:srgbClr>
          </a:solidFill>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tx1"/>
              </a:solidFill>
              <a:effectLst/>
              <a:uLnTx/>
              <a:uFillTx/>
              <a:latin typeface="Eras Bold ITC" panose="020B0907030504020204" pitchFamily="34" charset="0"/>
              <a:ea typeface="宋体" panose="02010600030101010101" pitchFamily="2" charset="-122"/>
              <a:cs typeface="+mn-cs"/>
            </a:endParaRPr>
          </a:p>
        </p:txBody>
      </p:sp>
      <p:sp>
        <p:nvSpPr>
          <p:cNvPr id="13" name="矩形 12"/>
          <p:cNvSpPr/>
          <p:nvPr/>
        </p:nvSpPr>
        <p:spPr>
          <a:xfrm>
            <a:off x="6062663" y="5118100"/>
            <a:ext cx="3262312" cy="461963"/>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“大量生活费用补助”</a:t>
            </a:r>
            <a:endParaRPr lang="en-US" altLang="zh-CN" dirty="0">
              <a:latin typeface="华文琥珀" panose="02010800040101010101" pitchFamily="2" charset="-122"/>
              <a:ea typeface="华文琥珀" panose="02010800040101010101" pitchFamily="2" charset="-122"/>
            </a:endParaRPr>
          </a:p>
        </p:txBody>
      </p:sp>
      <p:sp>
        <p:nvSpPr>
          <p:cNvPr id="14" name="矩形 13"/>
          <p:cNvSpPr/>
          <p:nvPr/>
        </p:nvSpPr>
        <p:spPr>
          <a:xfrm>
            <a:off x="6130925" y="5610225"/>
            <a:ext cx="2647950" cy="461963"/>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“发展他的前程”</a:t>
            </a:r>
            <a:endParaRPr lang="en-US" altLang="zh-CN" dirty="0">
              <a:latin typeface="华文琥珀" panose="02010800040101010101" pitchFamily="2" charset="-122"/>
              <a:ea typeface="华文琥珀" panose="02010800040101010101" pitchFamily="2" charset="-122"/>
            </a:endParaRPr>
          </a:p>
        </p:txBody>
      </p:sp>
      <p:sp>
        <p:nvSpPr>
          <p:cNvPr id="15" name="矩形 14"/>
          <p:cNvSpPr/>
          <p:nvPr/>
        </p:nvSpPr>
        <p:spPr>
          <a:xfrm>
            <a:off x="2789238" y="6121400"/>
            <a:ext cx="5942012" cy="830263"/>
          </a:xfrm>
          <a:prstGeom prst="rect">
            <a:avLst/>
          </a:prstGeom>
          <a:noFill/>
          <a:ln w="9525">
            <a:noFill/>
          </a:ln>
        </p:spPr>
        <p:txBody>
          <a:bodyPr anchor="t" anchorCtr="0">
            <a:spAutoFit/>
          </a:bodyPr>
          <a:p>
            <a:pPr algn="r"/>
            <a:r>
              <a:rPr lang="zh-CN" altLang="en-US" dirty="0">
                <a:latin typeface="华文琥珀" panose="02010800040101010101" pitchFamily="2" charset="-122"/>
                <a:ea typeface="华文琥珀" panose="02010800040101010101" pitchFamily="2" charset="-122"/>
              </a:rPr>
              <a:t>“提高他的营养和</a:t>
            </a:r>
            <a:endParaRPr lang="en-US" altLang="zh-CN" dirty="0">
              <a:latin typeface="华文琥珀" panose="02010800040101010101" pitchFamily="2" charset="-122"/>
              <a:ea typeface="华文琥珀" panose="02010800040101010101" pitchFamily="2" charset="-122"/>
            </a:endParaRPr>
          </a:p>
          <a:p>
            <a:pPr algn="r"/>
            <a:r>
              <a:rPr lang="zh-CN" altLang="en-US" dirty="0">
                <a:latin typeface="华文琥珀" panose="02010800040101010101" pitchFamily="2" charset="-122"/>
                <a:ea typeface="华文琥珀" panose="02010800040101010101" pitchFamily="2" charset="-122"/>
              </a:rPr>
              <a:t>培养他的性格”</a:t>
            </a:r>
            <a:endParaRPr lang="en-US" altLang="zh-CN" dirty="0">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7">
                                            <p:txEl>
                                              <p:charRg st="0" end="12"/>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7">
                                            <p:txEl>
                                              <p:charRg st="12" end="21"/>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8">
                                            <p:txEl>
                                              <p:charRg st="0" end="10"/>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8">
                                            <p:txEl>
                                              <p:charRg st="10" end="16"/>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up)">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up)">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9" grpId="0" bldLvl="0" animBg="1"/>
      <p:bldP spid="10" grpId="0"/>
      <p:bldP spid="11" grpId="0"/>
      <p:bldP spid="12" grpId="0" bldLvl="0" animBg="1"/>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3"/>
          <p:cNvSpPr txBox="1">
            <a:spLocks noChangeArrowheads="1"/>
          </p:cNvSpPr>
          <p:nvPr/>
        </p:nvSpPr>
        <p:spPr>
          <a:xfrm>
            <a:off x="287338" y="333375"/>
            <a:ext cx="8569325" cy="5938838"/>
          </a:xfrm>
          <a:prstGeom prst="rect">
            <a:avLst/>
          </a:prstGeom>
        </p:spPr>
        <p:txBody>
          <a:bodyPr/>
          <a:lstStyle/>
          <a:p>
            <a:pPr marR="0" defTabSz="914400">
              <a:spcBef>
                <a:spcPct val="20000"/>
              </a:spcBef>
              <a:buClrTx/>
              <a:buSzTx/>
              <a:defRPr/>
            </a:pPr>
            <a:r>
              <a:rPr kumimoji="0" lang="zh-CN" altLang="en-US" sz="2800" kern="0" cap="none" spc="0" normalizeH="0" baseline="0" noProof="0" dirty="0">
                <a:latin typeface="华文琥珀" panose="02010800040101010101" pitchFamily="2" charset="-122"/>
                <a:ea typeface="华文琥珀" panose="02010800040101010101" pitchFamily="2" charset="-122"/>
                <a:cs typeface="+mn-cs"/>
              </a:rPr>
              <a:t>（七）行政监督思想</a:t>
            </a: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L="342900" marR="0" indent="-342900" defTabSz="914400">
              <a:spcBef>
                <a:spcPct val="20000"/>
              </a:spcBef>
              <a:buClrTx/>
              <a:buSzTx/>
              <a:buBlip>
                <a:blip r:embed="rId1"/>
              </a:buBlip>
              <a:defRPr/>
            </a:pPr>
            <a:r>
              <a:rPr kumimoji="0" lang="zh-CN" altLang="en-US" sz="2800" kern="0" cap="none" spc="0" normalizeH="0" baseline="0" noProof="0" dirty="0">
                <a:latin typeface="华文琥珀" panose="02010800040101010101" pitchFamily="2" charset="-122"/>
                <a:ea typeface="华文琥珀" panose="02010800040101010101" pitchFamily="2" charset="-122"/>
                <a:cs typeface="+mn-cs"/>
              </a:rPr>
              <a:t>公共舆论与行政管理的关系</a:t>
            </a: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L="342900" marR="0" indent="-342900" defTabSz="914400">
              <a:spcBef>
                <a:spcPct val="20000"/>
              </a:spcBef>
              <a:buClrTx/>
              <a:buSzTx/>
              <a:buBlip>
                <a:blip r:embed="rId1"/>
              </a:buBlip>
              <a:defRPr/>
            </a:pP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L="342900" marR="0" indent="-342900" defTabSz="914400">
              <a:spcBef>
                <a:spcPct val="20000"/>
              </a:spcBef>
              <a:buClrTx/>
              <a:buSzTx/>
              <a:buBlip>
                <a:blip r:embed="rId1"/>
              </a:buBlip>
              <a:defRPr/>
            </a:pP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L="342900" marR="0" indent="-342900" defTabSz="914400">
              <a:spcBef>
                <a:spcPct val="20000"/>
              </a:spcBef>
              <a:buClrTx/>
              <a:buSzTx/>
              <a:defRPr/>
            </a:pPr>
            <a:r>
              <a:rPr kumimoji="0" lang="zh-CN" altLang="en-US" sz="2800" kern="0" cap="none" spc="0" normalizeH="0" baseline="0" noProof="0" dirty="0">
                <a:latin typeface="华文琥珀" panose="02010800040101010101" pitchFamily="2" charset="-122"/>
                <a:ea typeface="华文琥珀" panose="02010800040101010101" pitchFamily="2" charset="-122"/>
                <a:cs typeface="+mn-cs"/>
              </a:rPr>
              <a:t>四、对威尔逊行政思想的简短评价</a:t>
            </a: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L="342900" marR="0" indent="-342900" defTabSz="914400">
              <a:spcBef>
                <a:spcPct val="20000"/>
              </a:spcBef>
              <a:buClrTx/>
              <a:buSzTx/>
              <a:defRPr/>
            </a:pPr>
            <a:endParaRPr kumimoji="0" lang="en-US" altLang="zh-CN" sz="2800" kern="0" cap="none" spc="0" normalizeH="0" baseline="0" noProof="0" dirty="0">
              <a:latin typeface="+mn-lt"/>
              <a:ea typeface="宋体" panose="02010600030101010101" pitchFamily="2" charset="-122"/>
              <a:cs typeface="+mn-cs"/>
            </a:endParaRPr>
          </a:p>
          <a:p>
            <a:pPr marL="342900" marR="0" indent="-342900" defTabSz="914400">
              <a:spcBef>
                <a:spcPct val="20000"/>
              </a:spcBef>
              <a:buClrTx/>
              <a:buSzTx/>
              <a:buBlip>
                <a:blip r:embed="rId1"/>
              </a:buBlip>
              <a:defRPr/>
            </a:pPr>
            <a:endParaRPr kumimoji="0" lang="en-US" altLang="zh-CN" sz="2800" kern="0" cap="none" spc="0" normalizeH="0" baseline="0" noProof="0" dirty="0">
              <a:latin typeface="+mn-lt"/>
              <a:ea typeface="宋体" panose="02010600030101010101" pitchFamily="2" charset="-122"/>
              <a:cs typeface="+mn-cs"/>
            </a:endParaRPr>
          </a:p>
        </p:txBody>
      </p:sp>
      <p:sp>
        <p:nvSpPr>
          <p:cNvPr id="3" name="左大括号 2"/>
          <p:cNvSpPr/>
          <p:nvPr/>
        </p:nvSpPr>
        <p:spPr>
          <a:xfrm>
            <a:off x="5076825" y="333375"/>
            <a:ext cx="446088" cy="1301750"/>
          </a:xfrm>
          <a:prstGeom prst="leftBrace">
            <a:avLst/>
          </a:prstGeom>
          <a:solidFill>
            <a:srgbClr val="0070C0">
              <a:alpha val="0"/>
            </a:srgbClr>
          </a:solidFill>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Eras Bold ITC" panose="020B0907030504020204" pitchFamily="34" charset="0"/>
              <a:ea typeface="宋体" panose="02010600030101010101" pitchFamily="2" charset="-122"/>
              <a:cs typeface="+mn-cs"/>
            </a:endParaRPr>
          </a:p>
        </p:txBody>
      </p:sp>
      <p:sp>
        <p:nvSpPr>
          <p:cNvPr id="4" name="矩形 3">
            <a:hlinkClick r:id="rId2" action="ppaction://hlinksldjump"/>
          </p:cNvPr>
          <p:cNvSpPr/>
          <p:nvPr/>
        </p:nvSpPr>
        <p:spPr>
          <a:xfrm>
            <a:off x="5522913" y="268288"/>
            <a:ext cx="2032000" cy="461962"/>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权威性评判家</a:t>
            </a:r>
            <a:endParaRPr lang="en-US" altLang="zh-CN" dirty="0">
              <a:latin typeface="华文琥珀" panose="02010800040101010101" pitchFamily="2" charset="-122"/>
              <a:ea typeface="华文琥珀" panose="02010800040101010101" pitchFamily="2" charset="-122"/>
            </a:endParaRPr>
          </a:p>
        </p:txBody>
      </p:sp>
      <p:sp>
        <p:nvSpPr>
          <p:cNvPr id="5" name="矩形 4">
            <a:hlinkClick r:id="rId2" action="ppaction://hlinksldjump"/>
          </p:cNvPr>
          <p:cNvSpPr/>
          <p:nvPr/>
        </p:nvSpPr>
        <p:spPr>
          <a:xfrm>
            <a:off x="5524500" y="1173163"/>
            <a:ext cx="2030413" cy="461962"/>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“好管闲事”</a:t>
            </a:r>
            <a:endParaRPr lang="en-US" altLang="zh-CN" dirty="0">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charRg st="10" end="2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
                                            <p:txEl>
                                              <p:charRg st="25" end="4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2"/>
          <p:cNvPicPr>
            <a:picLocks noChangeAspect="1"/>
          </p:cNvPicPr>
          <p:nvPr/>
        </p:nvPicPr>
        <p:blipFill>
          <a:blip r:embed="rId1"/>
          <a:stretch>
            <a:fillRect/>
          </a:stretch>
        </p:blipFill>
        <p:spPr>
          <a:xfrm>
            <a:off x="-26987" y="26988"/>
            <a:ext cx="4814887" cy="3482975"/>
          </a:xfrm>
          <a:prstGeom prst="rect">
            <a:avLst/>
          </a:prstGeom>
          <a:noFill/>
          <a:ln w="9525">
            <a:noFill/>
          </a:ln>
        </p:spPr>
      </p:pic>
      <p:pic>
        <p:nvPicPr>
          <p:cNvPr id="24580" name="Picture 4"/>
          <p:cNvPicPr>
            <a:picLocks noChangeAspect="1"/>
          </p:cNvPicPr>
          <p:nvPr/>
        </p:nvPicPr>
        <p:blipFill>
          <a:blip r:embed="rId2"/>
          <a:stretch>
            <a:fillRect/>
          </a:stretch>
        </p:blipFill>
        <p:spPr>
          <a:xfrm>
            <a:off x="0" y="3509963"/>
            <a:ext cx="4787900" cy="3365500"/>
          </a:xfrm>
          <a:prstGeom prst="rect">
            <a:avLst/>
          </a:prstGeom>
          <a:noFill/>
          <a:ln w="9525">
            <a:noFill/>
          </a:ln>
        </p:spPr>
      </p:pic>
      <p:pic>
        <p:nvPicPr>
          <p:cNvPr id="24582" name="Picture 6"/>
          <p:cNvPicPr>
            <a:picLocks noChangeAspect="1"/>
          </p:cNvPicPr>
          <p:nvPr/>
        </p:nvPicPr>
        <p:blipFill>
          <a:blip r:embed="rId3"/>
          <a:stretch>
            <a:fillRect/>
          </a:stretch>
        </p:blipFill>
        <p:spPr>
          <a:xfrm>
            <a:off x="4787900" y="26988"/>
            <a:ext cx="4356100" cy="6831012"/>
          </a:xfrm>
          <a:prstGeom prst="rect">
            <a:avLst/>
          </a:prstGeom>
          <a:noFill/>
          <a:ln w="9525">
            <a:noFill/>
          </a:ln>
        </p:spPr>
      </p:pic>
      <p:sp>
        <p:nvSpPr>
          <p:cNvPr id="2" name="下弧形箭头 1">
            <a:hlinkClick r:id="rId4" action="ppaction://hlinksldjump"/>
          </p:cNvPr>
          <p:cNvSpPr/>
          <p:nvPr/>
        </p:nvSpPr>
        <p:spPr>
          <a:xfrm>
            <a:off x="8532813" y="6381750"/>
            <a:ext cx="431800" cy="2159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4341" name="AutoShape 8"/>
          <p:cNvSpPr>
            <a:spLocks noChangeAspect="1"/>
          </p:cNvSpPr>
          <p:nvPr/>
        </p:nvSpPr>
        <p:spPr>
          <a:xfrm>
            <a:off x="168275" y="-182562"/>
            <a:ext cx="304800" cy="304800"/>
          </a:xfrm>
          <a:prstGeom prst="rect">
            <a:avLst/>
          </a:prstGeom>
          <a:noFill/>
          <a:ln w="9525">
            <a:noFill/>
          </a:ln>
        </p:spPr>
        <p:txBody>
          <a:bodyPr anchor="t" anchorCtr="0"/>
          <a:p>
            <a:endParaRPr lang="zh-CN" altLang="en-US" dirty="0">
              <a:latin typeface="Times New Roman" panose="02020603050405020304" pitchFamily="18" charset="0"/>
              <a:ea typeface="宋体" panose="02010600030101010101" pitchFamily="2" charset="-122"/>
            </a:endParaRPr>
          </a:p>
        </p:txBody>
      </p:sp>
      <p:sp>
        <p:nvSpPr>
          <p:cNvPr id="14342" name="AutoShape 10"/>
          <p:cNvSpPr>
            <a:spLocks noChangeAspect="1"/>
          </p:cNvSpPr>
          <p:nvPr/>
        </p:nvSpPr>
        <p:spPr>
          <a:xfrm>
            <a:off x="320675" y="-30162"/>
            <a:ext cx="304800" cy="304800"/>
          </a:xfrm>
          <a:prstGeom prst="rect">
            <a:avLst/>
          </a:prstGeom>
          <a:noFill/>
          <a:ln w="9525">
            <a:noFill/>
          </a:ln>
        </p:spPr>
        <p:txBody>
          <a:bodyPr anchor="t" anchorCtr="0"/>
          <a:p>
            <a:endParaRPr lang="zh-CN" altLang="en-US"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wheel(1)">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wheel(1)">
                                      <p:cBhvr>
                                        <p:cTn id="12" dur="500"/>
                                        <p:tgtEl>
                                          <p:spTgt spid="2458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4582"/>
                                        </p:tgtEl>
                                        <p:attrNameLst>
                                          <p:attrName>style.visibility</p:attrName>
                                        </p:attrNameLst>
                                      </p:cBhvr>
                                      <p:to>
                                        <p:strVal val="visible"/>
                                      </p:to>
                                    </p:set>
                                    <p:animEffect transition="in" filter="wheel(1)">
                                      <p:cBhvr>
                                        <p:cTn id="17" dur="5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 name="图片 100"/>
          <p:cNvPicPr/>
          <p:nvPr/>
        </p:nvPicPr>
        <p:blipFill>
          <a:blip r:embed="rId1"/>
          <a:stretch>
            <a:fillRect/>
          </a:stretch>
        </p:blipFill>
        <p:spPr>
          <a:xfrm>
            <a:off x="0" y="-27305"/>
            <a:ext cx="5464175" cy="3467100"/>
          </a:xfrm>
          <a:prstGeom prst="rect">
            <a:avLst/>
          </a:prstGeom>
          <a:noFill/>
          <a:ln w="9525">
            <a:noFill/>
          </a:ln>
        </p:spPr>
      </p:pic>
      <p:pic>
        <p:nvPicPr>
          <p:cNvPr id="3" name="图片 2"/>
          <p:cNvPicPr/>
          <p:nvPr>
            <p:custDataLst>
              <p:tags r:id="rId2"/>
            </p:custDataLst>
          </p:nvPr>
        </p:nvPicPr>
        <p:blipFill>
          <a:blip r:embed="rId3"/>
          <a:stretch>
            <a:fillRect/>
          </a:stretch>
        </p:blipFill>
        <p:spPr>
          <a:xfrm>
            <a:off x="1058545" y="2136775"/>
            <a:ext cx="8041005" cy="4658360"/>
          </a:xfrm>
          <a:prstGeom prst="rect">
            <a:avLst/>
          </a:prstGeom>
          <a:noFill/>
          <a:ln w="9525">
            <a:noFill/>
          </a:ln>
        </p:spPr>
      </p:pic>
      <p:pic>
        <p:nvPicPr>
          <p:cNvPr id="4" name="图片 3" descr="微信图片1_20220905122140"/>
          <p:cNvPicPr>
            <a:picLocks noChangeAspect="1"/>
          </p:cNvPicPr>
          <p:nvPr/>
        </p:nvPicPr>
        <p:blipFill>
          <a:blip r:embed="rId4"/>
          <a:stretch>
            <a:fillRect/>
          </a:stretch>
        </p:blipFill>
        <p:spPr>
          <a:xfrm>
            <a:off x="28575" y="0"/>
            <a:ext cx="908685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wheel(1)">
                                      <p:cBhvr>
                                        <p:cTn id="7" dur="20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220905122140 2"/>
          <p:cNvPicPr>
            <a:picLocks noChangeAspect="1"/>
          </p:cNvPicPr>
          <p:nvPr>
            <p:custDataLst>
              <p:tags r:id="rId1"/>
            </p:custDataLst>
          </p:nvPr>
        </p:nvPicPr>
        <p:blipFill>
          <a:blip r:embed="rId2"/>
          <a:stretch>
            <a:fillRect/>
          </a:stretch>
        </p:blipFill>
        <p:spPr>
          <a:xfrm>
            <a:off x="0" y="-133985"/>
            <a:ext cx="9144000" cy="69449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3"/>
          <p:cNvSpPr>
            <a:spLocks noGrp="1"/>
          </p:cNvSpPr>
          <p:nvPr>
            <p:ph idx="1"/>
          </p:nvPr>
        </p:nvSpPr>
        <p:spPr>
          <a:xfrm>
            <a:off x="0" y="1916113"/>
            <a:ext cx="5364163" cy="4572000"/>
          </a:xfrm>
        </p:spPr>
        <p:txBody>
          <a:bodyPr wrap="square" lIns="91440" tIns="45720" rIns="91440" bIns="45720" anchor="t" anchorCtr="0"/>
          <a:p>
            <a:pPr eaLnBrk="1" hangingPunct="1"/>
            <a:r>
              <a:rPr lang="en-US" altLang="zh-CN" dirty="0">
                <a:latin typeface="华文琥珀" panose="02010800040101010101" pitchFamily="2" charset="-122"/>
                <a:ea typeface="华文琥珀" panose="02010800040101010101" pitchFamily="2" charset="-122"/>
              </a:rPr>
              <a:t>1</a:t>
            </a:r>
            <a:r>
              <a:rPr lang="zh-CN" altLang="en-US" dirty="0">
                <a:latin typeface="华文琥珀" panose="02010800040101010101" pitchFamily="2" charset="-122"/>
                <a:ea typeface="华文琥珀" panose="02010800040101010101" pitchFamily="2" charset="-122"/>
              </a:rPr>
              <a:t>、</a:t>
            </a:r>
            <a:r>
              <a:rPr lang="en-US" altLang="zh-CN" dirty="0">
                <a:latin typeface="华文琥珀" panose="02010800040101010101" pitchFamily="2" charset="-122"/>
                <a:ea typeface="华文琥珀" panose="02010800040101010101" pitchFamily="2" charset="-122"/>
              </a:rPr>
              <a:t>1859</a:t>
            </a:r>
            <a:r>
              <a:rPr lang="zh-CN" altLang="en-US" dirty="0">
                <a:latin typeface="华文琥珀" panose="02010800040101010101" pitchFamily="2" charset="-122"/>
                <a:ea typeface="华文琥珀" panose="02010800040101010101" pitchFamily="2" charset="-122"/>
              </a:rPr>
              <a:t>，纽约布鲁克林</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2</a:t>
            </a:r>
            <a:r>
              <a:rPr lang="zh-CN" altLang="en-US" dirty="0">
                <a:latin typeface="华文琥珀" panose="02010800040101010101" pitchFamily="2" charset="-122"/>
                <a:ea typeface="华文琥珀" panose="02010800040101010101" pitchFamily="2" charset="-122"/>
              </a:rPr>
              <a:t>、</a:t>
            </a:r>
            <a:r>
              <a:rPr lang="en-US" altLang="zh-CN" dirty="0">
                <a:latin typeface="华文琥珀" panose="02010800040101010101" pitchFamily="2" charset="-122"/>
                <a:ea typeface="华文琥珀" panose="02010800040101010101" pitchFamily="2" charset="-122"/>
              </a:rPr>
              <a:t>1891</a:t>
            </a:r>
            <a:r>
              <a:rPr lang="zh-CN" altLang="en-US" dirty="0">
                <a:latin typeface="华文琥珀" panose="02010800040101010101" pitchFamily="2" charset="-122"/>
                <a:ea typeface="华文琥珀" panose="02010800040101010101" pitchFamily="2" charset="-122"/>
              </a:rPr>
              <a:t>，哥伦比亚大学教授</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3</a:t>
            </a:r>
            <a:r>
              <a:rPr lang="zh-CN" altLang="en-US" dirty="0">
                <a:latin typeface="华文琥珀" panose="02010800040101010101" pitchFamily="2" charset="-122"/>
                <a:ea typeface="华文琥珀" panose="02010800040101010101" pitchFamily="2" charset="-122"/>
              </a:rPr>
              <a:t>、</a:t>
            </a:r>
            <a:r>
              <a:rPr lang="en-US" altLang="zh-CN" dirty="0">
                <a:latin typeface="华文琥珀" panose="02010800040101010101" pitchFamily="2" charset="-122"/>
                <a:ea typeface="华文琥珀" panose="02010800040101010101" pitchFamily="2" charset="-122"/>
              </a:rPr>
              <a:t>1903</a:t>
            </a:r>
            <a:r>
              <a:rPr lang="zh-CN" altLang="en-US" dirty="0">
                <a:latin typeface="华文琥珀" panose="02010800040101010101" pitchFamily="2" charset="-122"/>
                <a:ea typeface="华文琥珀" panose="02010800040101010101" pitchFamily="2" charset="-122"/>
              </a:rPr>
              <a:t>，美国政治学会主席</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4</a:t>
            </a:r>
            <a:r>
              <a:rPr lang="zh-CN" altLang="en-US" dirty="0">
                <a:latin typeface="华文琥珀" panose="02010800040101010101" pitchFamily="2" charset="-122"/>
                <a:ea typeface="华文琥珀" panose="02010800040101010101" pitchFamily="2" charset="-122"/>
              </a:rPr>
              <a:t>、</a:t>
            </a:r>
            <a:r>
              <a:rPr lang="en-US" altLang="zh-CN" dirty="0">
                <a:latin typeface="华文琥珀" panose="02010800040101010101" pitchFamily="2" charset="-122"/>
                <a:ea typeface="华文琥珀" panose="02010800040101010101" pitchFamily="2" charset="-122"/>
              </a:rPr>
              <a:t>1913</a:t>
            </a:r>
            <a:r>
              <a:rPr lang="zh-CN" altLang="en-US" dirty="0">
                <a:latin typeface="华文琥珀" panose="02010800040101010101" pitchFamily="2" charset="-122"/>
                <a:ea typeface="华文琥珀" panose="02010800040101010101" pitchFamily="2" charset="-122"/>
              </a:rPr>
              <a:t>，第一次中国行</a:t>
            </a:r>
            <a:endParaRPr lang="zh-CN" altLang="en-US"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5</a:t>
            </a:r>
            <a:r>
              <a:rPr lang="zh-CN" altLang="en-US" dirty="0">
                <a:latin typeface="华文琥珀" panose="02010800040101010101" pitchFamily="2" charset="-122"/>
                <a:ea typeface="华文琥珀" panose="02010800040101010101" pitchFamily="2" charset="-122"/>
              </a:rPr>
              <a:t>、</a:t>
            </a:r>
            <a:r>
              <a:rPr lang="en-US" altLang="zh-CN" dirty="0">
                <a:latin typeface="华文琥珀" panose="02010800040101010101" pitchFamily="2" charset="-122"/>
                <a:ea typeface="华文琥珀" panose="02010800040101010101" pitchFamily="2" charset="-122"/>
              </a:rPr>
              <a:t>1914</a:t>
            </a:r>
            <a:r>
              <a:rPr lang="zh-CN" altLang="en-US" dirty="0">
                <a:latin typeface="华文琥珀" panose="02010800040101010101" pitchFamily="2" charset="-122"/>
                <a:ea typeface="华文琥珀" panose="02010800040101010101" pitchFamily="2" charset="-122"/>
              </a:rPr>
              <a:t>，霍布金斯大学校长</a:t>
            </a:r>
            <a:endParaRPr lang="zh-CN" altLang="en-US"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6</a:t>
            </a:r>
            <a:r>
              <a:rPr lang="zh-CN" altLang="en-US" dirty="0">
                <a:latin typeface="华文琥珀" panose="02010800040101010101" pitchFamily="2" charset="-122"/>
                <a:ea typeface="华文琥珀" panose="02010800040101010101" pitchFamily="2" charset="-122"/>
              </a:rPr>
              <a:t>、</a:t>
            </a:r>
            <a:r>
              <a:rPr lang="en-US" altLang="zh-CN" dirty="0">
                <a:latin typeface="华文琥珀" panose="02010800040101010101" pitchFamily="2" charset="-122"/>
                <a:ea typeface="华文琥珀" panose="02010800040101010101" pitchFamily="2" charset="-122"/>
              </a:rPr>
              <a:t>1915</a:t>
            </a:r>
            <a:r>
              <a:rPr lang="zh-CN" altLang="en-US" dirty="0">
                <a:latin typeface="华文琥珀" panose="02010800040101010101" pitchFamily="2" charset="-122"/>
                <a:ea typeface="华文琥珀" panose="02010800040101010101" pitchFamily="2" charset="-122"/>
              </a:rPr>
              <a:t>，第二次中国行</a:t>
            </a:r>
            <a:endParaRPr lang="zh-CN" altLang="en-US" dirty="0">
              <a:latin typeface="华文琥珀" panose="02010800040101010101" pitchFamily="2" charset="-122"/>
              <a:ea typeface="华文琥珀" panose="02010800040101010101" pitchFamily="2" charset="-122"/>
            </a:endParaRPr>
          </a:p>
        </p:txBody>
      </p:sp>
      <p:pic>
        <p:nvPicPr>
          <p:cNvPr id="15362" name="Picture 4"/>
          <p:cNvPicPr>
            <a:picLocks noChangeAspect="1"/>
          </p:cNvPicPr>
          <p:nvPr/>
        </p:nvPicPr>
        <p:blipFill>
          <a:blip r:embed="rId1"/>
          <a:stretch>
            <a:fillRect/>
          </a:stretch>
        </p:blipFill>
        <p:spPr>
          <a:xfrm>
            <a:off x="0" y="0"/>
            <a:ext cx="1511300" cy="1419225"/>
          </a:xfrm>
          <a:prstGeom prst="rect">
            <a:avLst/>
          </a:prstGeom>
          <a:noFill/>
          <a:ln w="9525">
            <a:noFill/>
          </a:ln>
        </p:spPr>
      </p:pic>
      <p:sp>
        <p:nvSpPr>
          <p:cNvPr id="15363" name="标题 4"/>
          <p:cNvSpPr>
            <a:spLocks noGrp="1"/>
          </p:cNvSpPr>
          <p:nvPr>
            <p:ph type="title"/>
          </p:nvPr>
        </p:nvSpPr>
        <p:spPr>
          <a:xfrm>
            <a:off x="1350963" y="263525"/>
            <a:ext cx="8026400" cy="892175"/>
          </a:xfrm>
        </p:spPr>
        <p:txBody>
          <a:bodyPr wrap="square" lIns="91440" tIns="45720" rIns="91440" bIns="45720" anchor="ctr" anchorCtr="0"/>
          <a:p>
            <a:pPr algn="l"/>
            <a:r>
              <a:rPr lang="zh-CN" altLang="en-US" sz="3600" dirty="0">
                <a:latin typeface="华文琥珀" panose="02010800040101010101" pitchFamily="2" charset="-122"/>
                <a:ea typeface="华文琥珀" panose="02010800040101010101" pitchFamily="2" charset="-122"/>
              </a:rPr>
              <a:t>第二章  </a:t>
            </a:r>
            <a:r>
              <a:rPr lang="en-US" altLang="zh-CN" sz="3600" dirty="0">
                <a:latin typeface="华文琥珀" panose="02010800040101010101" pitchFamily="2" charset="-122"/>
                <a:ea typeface="华文琥珀" panose="02010800040101010101" pitchFamily="2" charset="-122"/>
              </a:rPr>
              <a:t>《</a:t>
            </a:r>
            <a:r>
              <a:rPr lang="zh-CN" altLang="en-US" sz="3600" dirty="0">
                <a:latin typeface="华文琥珀" panose="02010800040101010101" pitchFamily="2" charset="-122"/>
                <a:ea typeface="华文琥珀" panose="02010800040101010101" pitchFamily="2" charset="-122"/>
              </a:rPr>
              <a:t>政治与行政</a:t>
            </a:r>
            <a:r>
              <a:rPr lang="en-US" altLang="zh-CN" sz="3600" dirty="0">
                <a:latin typeface="华文琥珀" panose="02010800040101010101" pitchFamily="2" charset="-122"/>
                <a:ea typeface="华文琥珀" panose="02010800040101010101" pitchFamily="2" charset="-122"/>
              </a:rPr>
              <a:t>》</a:t>
            </a:r>
            <a:endParaRPr lang="zh-CN" altLang="en-US" sz="3600" dirty="0">
              <a:latin typeface="华文琥珀" panose="02010800040101010101" pitchFamily="2" charset="-122"/>
              <a:ea typeface="华文琥珀" panose="02010800040101010101" pitchFamily="2" charset="-122"/>
            </a:endParaRPr>
          </a:p>
        </p:txBody>
      </p:sp>
      <p:sp>
        <p:nvSpPr>
          <p:cNvPr id="6" name="标题 4"/>
          <p:cNvSpPr txBox="1"/>
          <p:nvPr/>
        </p:nvSpPr>
        <p:spPr>
          <a:xfrm>
            <a:off x="468313" y="981075"/>
            <a:ext cx="8027987" cy="892175"/>
          </a:xfrm>
          <a:prstGeom prst="rect">
            <a:avLst/>
          </a:prstGeom>
          <a:noFill/>
          <a:ln w="9525">
            <a:noFill/>
          </a:ln>
        </p:spPr>
        <p:txBody>
          <a:bodyPr anchor="ctr" anchorCtr="0"/>
          <a:p>
            <a:pPr eaLnBrk="0" hangingPunct="0"/>
            <a:r>
              <a:rPr lang="zh-CN" altLang="en-US" sz="2800" dirty="0">
                <a:solidFill>
                  <a:schemeClr val="tx2"/>
                </a:solidFill>
                <a:latin typeface="华文琥珀" panose="02010800040101010101" pitchFamily="2" charset="-122"/>
                <a:ea typeface="华文琥珀" panose="02010800040101010101" pitchFamily="2" charset="-122"/>
              </a:rPr>
              <a:t>一、作者简介</a:t>
            </a:r>
            <a:endParaRPr lang="zh-CN" altLang="en-US" sz="2800" dirty="0">
              <a:solidFill>
                <a:schemeClr val="tx2"/>
              </a:solidFill>
              <a:latin typeface="华文琥珀" panose="02010800040101010101" pitchFamily="2" charset="-122"/>
              <a:ea typeface="华文琥珀" panose="02010800040101010101" pitchFamily="2" charset="-122"/>
            </a:endParaRPr>
          </a:p>
        </p:txBody>
      </p:sp>
      <p:pic>
        <p:nvPicPr>
          <p:cNvPr id="2" name="图片 1"/>
          <p:cNvPicPr>
            <a:picLocks noChangeAspect="1"/>
          </p:cNvPicPr>
          <p:nvPr/>
        </p:nvPicPr>
        <p:blipFill>
          <a:blip r:embed="rId2"/>
          <a:stretch>
            <a:fillRect/>
          </a:stretch>
        </p:blipFill>
        <p:spPr>
          <a:xfrm>
            <a:off x="5165725" y="1079500"/>
            <a:ext cx="4019550" cy="5895975"/>
          </a:xfrm>
          <a:prstGeom prst="rect">
            <a:avLst/>
          </a:prstGeom>
          <a:noFill/>
          <a:ln w="9525">
            <a:noFill/>
          </a:ln>
        </p:spPr>
      </p:pic>
      <p:sp>
        <p:nvSpPr>
          <p:cNvPr id="3" name="五角星 2">
            <a:hlinkClick r:id="rId3" action="ppaction://hlinksldjump"/>
          </p:cNvPr>
          <p:cNvSpPr/>
          <p:nvPr/>
        </p:nvSpPr>
        <p:spPr>
          <a:xfrm>
            <a:off x="4498975" y="3573463"/>
            <a:ext cx="217488" cy="28733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五角星 3">
            <a:hlinkClick r:id="rId4" action="ppaction://hlinksldjump"/>
          </p:cNvPr>
          <p:cNvSpPr/>
          <p:nvPr/>
        </p:nvSpPr>
        <p:spPr>
          <a:xfrm>
            <a:off x="4464050" y="4613275"/>
            <a:ext cx="215900" cy="28733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ustDataLst>
      <p:tags r:id="rId5"/>
    </p:custData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charRg st="0"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90">
                                            <p:txEl>
                                              <p:charRg st="0" end="1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290">
                                            <p:txEl>
                                              <p:charRg st="14" end="3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290">
                                            <p:txEl>
                                              <p:charRg st="30" end="4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290">
                                            <p:txEl>
                                              <p:charRg st="46" end="6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290">
                                            <p:txEl>
                                              <p:charRg st="60" end="7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290">
                                            <p:txEl>
                                              <p:charRg st="76" end="9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7625" y="-128587"/>
            <a:ext cx="5219700" cy="7115175"/>
          </a:xfrm>
          <a:prstGeom prst="rect">
            <a:avLst/>
          </a:prstGeom>
          <a:noFill/>
          <a:ln w="9525">
            <a:noFill/>
          </a:ln>
        </p:spPr>
      </p:pic>
      <p:sp>
        <p:nvSpPr>
          <p:cNvPr id="16386" name="标题 1"/>
          <p:cNvSpPr>
            <a:spLocks noGrp="1"/>
          </p:cNvSpPr>
          <p:nvPr>
            <p:ph type="title"/>
          </p:nvPr>
        </p:nvSpPr>
        <p:spPr/>
        <p:txBody>
          <a:bodyPr wrap="square" lIns="91440" tIns="45720" rIns="91440" bIns="45720" anchor="ctr" anchorCtr="0"/>
          <a:p>
            <a:endParaRPr lang="zh-CN" altLang="en-US" dirty="0">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257175" y="-25400"/>
            <a:ext cx="8747125" cy="7264400"/>
          </a:xfrm>
          <a:prstGeom prst="rect">
            <a:avLst/>
          </a:prstGeom>
          <a:noFill/>
          <a:ln w="9525">
            <a:noFill/>
          </a:ln>
        </p:spPr>
      </p:pic>
      <p:pic>
        <p:nvPicPr>
          <p:cNvPr id="14343" name="Picture 7"/>
          <p:cNvPicPr>
            <a:picLocks noGrp="1" noChangeAspect="1"/>
          </p:cNvPicPr>
          <p:nvPr>
            <p:ph idx="1"/>
          </p:nvPr>
        </p:nvPicPr>
        <p:blipFill>
          <a:blip r:embed="rId3"/>
          <a:stretch>
            <a:fillRect/>
          </a:stretch>
        </p:blipFill>
        <p:spPr>
          <a:xfrm>
            <a:off x="23813" y="-25400"/>
            <a:ext cx="8785225" cy="6911975"/>
          </a:xfrm>
        </p:spPr>
      </p:pic>
      <p:sp>
        <p:nvSpPr>
          <p:cNvPr id="2" name="右箭头 1">
            <a:hlinkClick r:id="rId4" action="ppaction://hlinksldjump"/>
          </p:cNvPr>
          <p:cNvSpPr/>
          <p:nvPr/>
        </p:nvSpPr>
        <p:spPr>
          <a:xfrm>
            <a:off x="8809038" y="6770688"/>
            <a:ext cx="273050" cy="215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Times New Roman" panose="02020603050405020304" pitchFamily="18" charset="0"/>
                <a:ea typeface="+mn-ea"/>
                <a:cs typeface="+mn-cs"/>
              </a:defRPr>
            </a:lvl5pPr>
          </a:lstStyle>
          <a:p>
            <a:pPr lvl="0" indent="0" algn="ctr"/>
            <a:endParaRPr lang="en-US" altLang="en-US" dirty="0">
              <a:solidFill>
                <a:srgbClr val="FFFFFF"/>
              </a:solidFill>
              <a:latin typeface="Eras Bold ITC" panose="020B0907030504020204" pitchFamily="34"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343"/>
                                        </p:tgtEl>
                                        <p:attrNameLst>
                                          <p:attrName>style.visibility</p:attrName>
                                        </p:attrNameLst>
                                      </p:cBhvr>
                                      <p:to>
                                        <p:strVal val="visible"/>
                                      </p:to>
                                    </p:set>
                                    <p:animEffect transition="in" filter="wipe(up)">
                                      <p:cBhvr>
                                        <p:cTn id="17" dur="5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
          <p:cNvSpPr>
            <a:spLocks noGrp="1"/>
          </p:cNvSpPr>
          <p:nvPr>
            <p:ph type="title"/>
          </p:nvPr>
        </p:nvSpPr>
        <p:spPr/>
        <p:txBody>
          <a:bodyPr wrap="square" lIns="91440" tIns="45720" rIns="91440" bIns="45720" anchor="ctr" anchorCtr="0"/>
          <a:p>
            <a:endParaRPr lang="zh-CN" altLang="en-US" dirty="0">
              <a:ea typeface="宋体" panose="02010600030101010101" pitchFamily="2" charset="-122"/>
            </a:endParaRPr>
          </a:p>
        </p:txBody>
      </p:sp>
      <p:pic>
        <p:nvPicPr>
          <p:cNvPr id="6" name="内容占位符 5"/>
          <p:cNvPicPr>
            <a:picLocks noGrp="1" noChangeAspect="1"/>
          </p:cNvPicPr>
          <p:nvPr>
            <p:ph idx="1"/>
          </p:nvPr>
        </p:nvPicPr>
        <p:blipFill>
          <a:blip r:embed="rId1"/>
          <a:stretch>
            <a:fillRect/>
          </a:stretch>
        </p:blipFill>
        <p:spPr>
          <a:xfrm>
            <a:off x="1390650" y="-7937"/>
            <a:ext cx="6308725" cy="7197725"/>
          </a:xfrm>
        </p:spPr>
      </p:pic>
      <p:pic>
        <p:nvPicPr>
          <p:cNvPr id="2" name="图片 1"/>
          <p:cNvPicPr>
            <a:picLocks noChangeAspect="1"/>
          </p:cNvPicPr>
          <p:nvPr/>
        </p:nvPicPr>
        <p:blipFill>
          <a:blip r:embed="rId2"/>
          <a:stretch>
            <a:fillRect/>
          </a:stretch>
        </p:blipFill>
        <p:spPr>
          <a:xfrm>
            <a:off x="1276350" y="-309562"/>
            <a:ext cx="6423025" cy="7477125"/>
          </a:xfrm>
          <a:prstGeom prst="rect">
            <a:avLst/>
          </a:prstGeom>
          <a:noFill/>
          <a:ln w="9525">
            <a:noFill/>
          </a:ln>
        </p:spPr>
      </p:pic>
      <p:pic>
        <p:nvPicPr>
          <p:cNvPr id="3" name="图片 2"/>
          <p:cNvPicPr>
            <a:picLocks noChangeAspect="1"/>
          </p:cNvPicPr>
          <p:nvPr/>
        </p:nvPicPr>
        <p:blipFill>
          <a:blip r:embed="rId3"/>
          <a:stretch>
            <a:fillRect/>
          </a:stretch>
        </p:blipFill>
        <p:spPr>
          <a:xfrm>
            <a:off x="69850" y="604838"/>
            <a:ext cx="8972550" cy="55514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2"/>
          <p:cNvPicPr>
            <a:picLocks noChangeAspect="1"/>
          </p:cNvPicPr>
          <p:nvPr/>
        </p:nvPicPr>
        <p:blipFill>
          <a:blip r:embed="rId1"/>
          <a:stretch>
            <a:fillRect/>
          </a:stretch>
        </p:blipFill>
        <p:spPr>
          <a:xfrm>
            <a:off x="0" y="307975"/>
            <a:ext cx="4067175" cy="6357938"/>
          </a:xfrm>
          <a:prstGeom prst="rect">
            <a:avLst/>
          </a:prstGeom>
          <a:noFill/>
          <a:ln w="9525">
            <a:noFill/>
          </a:ln>
        </p:spPr>
      </p:pic>
      <p:sp>
        <p:nvSpPr>
          <p:cNvPr id="15363" name="TextBox 3">
            <a:hlinkClick r:id="rId2" action="ppaction://hlinkfile"/>
          </p:cNvPr>
          <p:cNvSpPr txBox="1"/>
          <p:nvPr/>
        </p:nvSpPr>
        <p:spPr>
          <a:xfrm>
            <a:off x="4067175" y="115888"/>
            <a:ext cx="5221288" cy="6740525"/>
          </a:xfrm>
          <a:prstGeom prst="rect">
            <a:avLst/>
          </a:prstGeom>
          <a:noFill/>
          <a:ln w="9525">
            <a:noFill/>
          </a:ln>
        </p:spPr>
        <p:txBody>
          <a:bodyPr anchor="t" anchorCtr="0">
            <a:spAutoFit/>
          </a:bodyPr>
          <a:p>
            <a:r>
              <a:rPr lang="zh-CN" altLang="en-US" dirty="0">
                <a:latin typeface="黑体" panose="02010609060101010101" pitchFamily="49" charset="-122"/>
                <a:ea typeface="黑体" panose="02010609060101010101" pitchFamily="49" charset="-122"/>
              </a:rPr>
              <a:t>一方面，她的经济发展几乎还停留在欧洲六百年前的水平，另一方面，她却被要求立即完成向现代经济社会的转变；一方面，她有着数千年和平主义的传统，另一方面，她却想办法阻止军事强国们的强取豪夺；一方面，她长期沉醉于清静无为的生活哲学之中，另一方面，她却不得不迈开脚步走向奋斗的新生活；一方面，她习惯于一切从家庭伦理道德观念出发考虑问题，另一方面，她又必须要冲破传统宗法伦理，对社会体系进行彻底的变革；一方面，她有着厚重的人文格调，是一个文化传统源远流长，文化成就登峰造极的国家，另一方面，当她走向世界的时候，面对的却是一个科学技术研究雄视天下，人文学科退居一隅的世界。”</a:t>
            </a:r>
            <a:endParaRPr lang="zh-CN" altLang="en-US" dirty="0">
              <a:latin typeface="黑体" panose="02010609060101010101" pitchFamily="49" charset="-122"/>
              <a:ea typeface="黑体" panose="02010609060101010101" pitchFamily="49" charset="-122"/>
            </a:endParaRPr>
          </a:p>
        </p:txBody>
      </p:sp>
      <p:sp>
        <p:nvSpPr>
          <p:cNvPr id="15365" name="Picture 5"/>
          <p:cNvSpPr>
            <a:spLocks noChangeAspect="1"/>
          </p:cNvSpPr>
          <p:nvPr/>
        </p:nvSpPr>
        <p:spPr>
          <a:xfrm>
            <a:off x="0" y="38100"/>
            <a:ext cx="4572000" cy="6800850"/>
          </a:xfrm>
          <a:prstGeom prst="rect">
            <a:avLst/>
          </a:prstGeom>
          <a:noFill/>
          <a:ln w="9525">
            <a:noFill/>
          </a:ln>
        </p:spPr>
        <p:txBody>
          <a:bodyPr anchor="t" anchorCtr="0"/>
          <a:p>
            <a:endParaRPr lang="zh-CN" altLang="en-US" dirty="0">
              <a:latin typeface="Times New Roman" panose="02020603050405020304" pitchFamily="18" charset="0"/>
              <a:ea typeface="宋体" panose="02010600030101010101" pitchFamily="2" charset="-122"/>
            </a:endParaRPr>
          </a:p>
        </p:txBody>
      </p:sp>
      <p:sp>
        <p:nvSpPr>
          <p:cNvPr id="15366" name="Picture 6"/>
          <p:cNvSpPr>
            <a:spLocks noChangeAspect="1"/>
          </p:cNvSpPr>
          <p:nvPr/>
        </p:nvSpPr>
        <p:spPr>
          <a:xfrm>
            <a:off x="3419475" y="38100"/>
            <a:ext cx="5724525" cy="6800850"/>
          </a:xfrm>
          <a:prstGeom prst="rect">
            <a:avLst/>
          </a:prstGeom>
          <a:noFill/>
          <a:ln w="9525">
            <a:noFill/>
          </a:ln>
        </p:spPr>
        <p:txBody>
          <a:bodyPr anchor="t" anchorCtr="0"/>
          <a:p>
            <a:endParaRPr lang="zh-CN" altLang="en-US"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0" fill="hold"/>
                                        <p:tgtEl>
                                          <p:spTgt spid="16386"/>
                                        </p:tgtEl>
                                        <p:attrNameLst>
                                          <p:attrName>ppt_w</p:attrName>
                                        </p:attrNameLst>
                                      </p:cBhvr>
                                      <p:tavLst>
                                        <p:tav tm="0" fmla="#ppt_w*sin(2.5*pi*$)">
                                          <p:val>
                                            <p:fltVal val="0.000000"/>
                                          </p:val>
                                        </p:tav>
                                        <p:tav tm="100000">
                                          <p:val>
                                            <p:fltVal val="1.000000"/>
                                          </p:val>
                                        </p:tav>
                                      </p:tavLst>
                                    </p:anim>
                                    <p:anim calcmode="lin" valueType="num">
                                      <p:cBhvr>
                                        <p:cTn id="8" dur="5000" fill="hold"/>
                                        <p:tgtEl>
                                          <p:spTgt spid="1638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15363"/>
                                        </p:tgtEl>
                                        <p:attrNameLst>
                                          <p:attrName>style.visibility</p:attrName>
                                        </p:attrNameLst>
                                      </p:cBhvr>
                                      <p:to>
                                        <p:strVal val="visible"/>
                                      </p:to>
                                    </p:set>
                                    <p:animEffect transition="in" filter="blinds(horizontal)">
                                      <p:cBhvr>
                                        <p:cTn id="17" dur="500"/>
                                        <p:tgtEl>
                                          <p:spTgt spid="1536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nodePh="1">
                                  <p:stCondLst>
                                    <p:cond delay="0"/>
                                  </p:stCondLst>
                                  <p:endCondLst>
                                    <p:cond delay="0"/>
                                  </p:endCondLst>
                                  <p:childTnLst>
                                    <p:set>
                                      <p:cBhvr>
                                        <p:cTn id="21" dur="1" fill="hold">
                                          <p:stCondLst>
                                            <p:cond delay="0"/>
                                          </p:stCondLst>
                                        </p:cTn>
                                        <p:tgtEl>
                                          <p:spTgt spid="15365"/>
                                        </p:tgtEl>
                                        <p:attrNameLst>
                                          <p:attrName>style.visibility</p:attrName>
                                        </p:attrNameLst>
                                      </p:cBhvr>
                                      <p:to>
                                        <p:strVal val="visible"/>
                                      </p:to>
                                    </p:set>
                                    <p:animEffect transition="in" filter="wipe(up)">
                                      <p:cBhvr>
                                        <p:cTn id="22" dur="500"/>
                                        <p:tgtEl>
                                          <p:spTgt spid="153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nodePh="1">
                                  <p:stCondLst>
                                    <p:cond delay="0"/>
                                  </p:stCondLst>
                                  <p:endCondLst>
                                    <p:cond delay="0"/>
                                  </p:endCondLst>
                                  <p:childTnLst>
                                    <p:set>
                                      <p:cBhvr>
                                        <p:cTn id="26" dur="1" fill="hold">
                                          <p:stCondLst>
                                            <p:cond delay="0"/>
                                          </p:stCondLst>
                                        </p:cTn>
                                        <p:tgtEl>
                                          <p:spTgt spid="15366"/>
                                        </p:tgtEl>
                                        <p:attrNameLst>
                                          <p:attrName>style.visibility</p:attrName>
                                        </p:attrNameLst>
                                      </p:cBhvr>
                                      <p:to>
                                        <p:strVal val="visible"/>
                                      </p:to>
                                    </p:set>
                                    <p:animEffect transition="in" filter="wipe(up)">
                                      <p:cBhvr>
                                        <p:cTn id="27"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3" grpId="1"/>
      <p:bldP spid="15365" grpId="0" animBg="1"/>
      <p:bldP spid="1536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3"/>
          <p:cNvSpPr txBox="1"/>
          <p:nvPr/>
        </p:nvSpPr>
        <p:spPr>
          <a:xfrm>
            <a:off x="155575" y="0"/>
            <a:ext cx="8988425" cy="6742113"/>
          </a:xfrm>
          <a:prstGeom prst="rect">
            <a:avLst/>
          </a:prstGeom>
          <a:noFill/>
          <a:ln w="9525">
            <a:noFill/>
          </a:ln>
        </p:spPr>
        <p:txBody>
          <a:bodyPr anchor="t" anchorCtr="0"/>
          <a:p>
            <a:endParaRPr lang="en-US" altLang="zh-CN" sz="2800" dirty="0">
              <a:latin typeface="Eras Bold ITC" panose="020B0907030504020204" pitchFamily="34" charset="0"/>
              <a:ea typeface="宋体" panose="02010600030101010101" pitchFamily="2" charset="-122"/>
            </a:endParaRPr>
          </a:p>
          <a:p>
            <a:r>
              <a:rPr lang="zh-CN" altLang="en-US" sz="3200" dirty="0">
                <a:latin typeface="华文琥珀" panose="02010800040101010101" pitchFamily="2" charset="-122"/>
                <a:ea typeface="华文琥珀" panose="02010800040101010101" pitchFamily="2" charset="-122"/>
              </a:rPr>
              <a:t>二、古德诺行政思想的具体内容</a:t>
            </a:r>
            <a:endParaRPr lang="en-US" altLang="zh-CN" sz="3200" dirty="0">
              <a:latin typeface="华文琥珀" panose="02010800040101010101" pitchFamily="2" charset="-122"/>
              <a:ea typeface="华文琥珀" panose="02010800040101010101" pitchFamily="2" charset="-122"/>
            </a:endParaRPr>
          </a:p>
          <a:p>
            <a:r>
              <a:rPr lang="zh-CN" altLang="en-US" sz="3200" dirty="0">
                <a:latin typeface="华文琥珀" panose="02010800040101010101" pitchFamily="2" charset="-122"/>
                <a:ea typeface="华文琥珀" panose="02010800040101010101" pitchFamily="2" charset="-122"/>
              </a:rPr>
              <a:t>（一）对政治与行政二分法的进一步阐释</a:t>
            </a:r>
            <a:endParaRPr lang="en-US" altLang="zh-CN" sz="3200" dirty="0">
              <a:latin typeface="华文琥珀" panose="02010800040101010101" pitchFamily="2" charset="-122"/>
              <a:ea typeface="华文琥珀" panose="02010800040101010101" pitchFamily="2" charset="-122"/>
            </a:endParaRPr>
          </a:p>
          <a:p>
            <a:endParaRPr lang="en-US" altLang="zh-CN" sz="3200" dirty="0">
              <a:latin typeface="华文琥珀" panose="02010800040101010101" pitchFamily="2" charset="-122"/>
              <a:ea typeface="华文琥珀" panose="02010800040101010101" pitchFamily="2" charset="-122"/>
            </a:endParaRPr>
          </a:p>
          <a:p>
            <a:r>
              <a:rPr lang="en-US" altLang="zh-CN" sz="3200" dirty="0">
                <a:latin typeface="华文琥珀" panose="02010800040101010101" pitchFamily="2" charset="-122"/>
                <a:ea typeface="华文琥珀" panose="02010800040101010101" pitchFamily="2" charset="-122"/>
              </a:rPr>
              <a:t>1</a:t>
            </a:r>
            <a:r>
              <a:rPr lang="zh-CN" altLang="en-US" sz="3200" dirty="0">
                <a:latin typeface="华文琥珀" panose="02010800040101010101" pitchFamily="2" charset="-122"/>
                <a:ea typeface="华文琥珀" panose="02010800040101010101" pitchFamily="2" charset="-122"/>
              </a:rPr>
              <a:t>、政治的功能</a:t>
            </a:r>
            <a:endParaRPr lang="en-US" altLang="zh-CN" sz="3200" dirty="0">
              <a:latin typeface="华文琥珀" panose="02010800040101010101" pitchFamily="2" charset="-122"/>
              <a:ea typeface="华文琥珀" panose="02010800040101010101" pitchFamily="2" charset="-122"/>
            </a:endParaRPr>
          </a:p>
          <a:p>
            <a:r>
              <a:rPr lang="en-US" altLang="zh-CN" sz="3200" dirty="0">
                <a:latin typeface="华文琥珀" panose="02010800040101010101" pitchFamily="2" charset="-122"/>
                <a:ea typeface="华文琥珀" panose="02010800040101010101" pitchFamily="2" charset="-122"/>
              </a:rPr>
              <a:t>   </a:t>
            </a:r>
            <a:r>
              <a:rPr lang="zh-CN" altLang="en-US" dirty="0">
                <a:latin typeface="华文琥珀" panose="02010800040101010101" pitchFamily="2" charset="-122"/>
                <a:ea typeface="华文琥珀" panose="02010800040101010101" pitchFamily="2" charset="-122"/>
              </a:rPr>
              <a:t>政治首先与国家意志的表达有关，它涉及到决定谁最根本地、谁其次地和谁代理地表达国家意志等国家主权和政府体制问题；</a:t>
            </a:r>
            <a:endParaRPr lang="en-US" altLang="zh-CN" dirty="0">
              <a:latin typeface="华文琥珀" panose="02010800040101010101" pitchFamily="2" charset="-122"/>
              <a:ea typeface="华文琥珀" panose="02010800040101010101" pitchFamily="2" charset="-122"/>
            </a:endParaRPr>
          </a:p>
          <a:p>
            <a:r>
              <a:rPr lang="en-US" altLang="zh-CN" dirty="0">
                <a:latin typeface="华文琥珀" panose="02010800040101010101" pitchFamily="2" charset="-122"/>
                <a:ea typeface="华文琥珀" panose="02010800040101010101" pitchFamily="2" charset="-122"/>
              </a:rPr>
              <a:t>    </a:t>
            </a:r>
            <a:endParaRPr lang="en-US" altLang="zh-CN" dirty="0">
              <a:latin typeface="华文琥珀" panose="02010800040101010101" pitchFamily="2" charset="-122"/>
              <a:ea typeface="华文琥珀" panose="02010800040101010101" pitchFamily="2" charset="-122"/>
            </a:endParaRPr>
          </a:p>
          <a:p>
            <a:r>
              <a:rPr lang="en-US" altLang="zh-CN" dirty="0">
                <a:latin typeface="华文琥珀" panose="02010800040101010101" pitchFamily="2" charset="-122"/>
                <a:ea typeface="华文琥珀" panose="02010800040101010101" pitchFamily="2" charset="-122"/>
              </a:rPr>
              <a:t>    </a:t>
            </a:r>
            <a:r>
              <a:rPr lang="zh-CN" altLang="en-US" dirty="0">
                <a:latin typeface="华文琥珀" panose="02010800040101010101" pitchFamily="2" charset="-122"/>
                <a:ea typeface="华文琥珀" panose="02010800040101010101" pitchFamily="2" charset="-122"/>
              </a:rPr>
              <a:t>政治其次与决定采取何种方式表达国家意志有关</a:t>
            </a:r>
            <a:endParaRPr lang="en-US" altLang="zh-CN" dirty="0">
              <a:latin typeface="华文琥珀" panose="02010800040101010101" pitchFamily="2" charset="-122"/>
              <a:ea typeface="华文琥珀" panose="02010800040101010101" pitchFamily="2" charset="-122"/>
            </a:endParaRPr>
          </a:p>
          <a:p>
            <a:endParaRPr lang="en-US" altLang="zh-CN" sz="3200" dirty="0">
              <a:latin typeface="华文琥珀" panose="02010800040101010101" pitchFamily="2" charset="-122"/>
              <a:ea typeface="华文琥珀" panose="02010800040101010101" pitchFamily="2" charset="-122"/>
            </a:endParaRPr>
          </a:p>
          <a:p>
            <a:r>
              <a:rPr lang="en-US" altLang="zh-CN" sz="2800" dirty="0">
                <a:latin typeface="华文琥珀" panose="02010800040101010101" pitchFamily="2" charset="-122"/>
                <a:ea typeface="华文琥珀" panose="02010800040101010101" pitchFamily="2" charset="-122"/>
              </a:rPr>
              <a:t>    </a:t>
            </a:r>
            <a:r>
              <a:rPr lang="zh-CN" altLang="en-US" dirty="0">
                <a:latin typeface="华文琥珀" panose="02010800040101010101" pitchFamily="2" charset="-122"/>
                <a:ea typeface="华文琥珀" panose="02010800040101010101" pitchFamily="2" charset="-122"/>
              </a:rPr>
              <a:t>政治的功能还与国家意志的执行有关</a:t>
            </a:r>
            <a:endParaRPr lang="zh-CN" altLang="en-US" dirty="0">
              <a:latin typeface="华文琥珀" panose="02010800040101010101" pitchFamily="2" charset="-122"/>
              <a:ea typeface="华文琥珀" panose="02010800040101010101" pitchFamily="2" charset="-122"/>
            </a:endParaRPr>
          </a:p>
          <a:p>
            <a:r>
              <a:rPr lang="zh-CN" altLang="en-US" dirty="0">
                <a:latin typeface="华文琥珀" panose="02010800040101010101" pitchFamily="2" charset="-122"/>
                <a:ea typeface="华文琥珀" panose="02010800040101010101" pitchFamily="2" charset="-122"/>
              </a:rPr>
              <a:t>  </a:t>
            </a:r>
            <a:endParaRPr lang="en-US" altLang="zh-CN" dirty="0">
              <a:latin typeface="华文琥珀" panose="02010800040101010101" pitchFamily="2" charset="-122"/>
              <a:ea typeface="华文琥珀" panose="02010800040101010101" pitchFamily="2" charset="-122"/>
            </a:endParaRPr>
          </a:p>
          <a:p>
            <a:r>
              <a:rPr lang="en-US" altLang="zh-CN" dirty="0">
                <a:latin typeface="Eras Bold ITC" panose="020B0907030504020204" pitchFamily="34" charset="0"/>
                <a:ea typeface="宋体" panose="02010600030101010101" pitchFamily="2" charset="-122"/>
              </a:rPr>
              <a:t>“</a:t>
            </a:r>
            <a:r>
              <a:rPr lang="zh-CN" altLang="en-US" dirty="0">
                <a:latin typeface="华文琥珀" panose="02010800040101010101" pitchFamily="2" charset="-122"/>
                <a:ea typeface="华文琥珀" panose="02010800040101010101" pitchFamily="2" charset="-122"/>
              </a:rPr>
              <a:t>以表达国家意志为主要职责的机关，即立法机关，通常又有权用某种方式控制以执行国家意志为主要职责的机关对国家意志的执行</a:t>
            </a:r>
            <a:r>
              <a:rPr lang="en-US" altLang="zh-CN" dirty="0">
                <a:latin typeface="Eras Bold ITC" panose="020B0907030504020204" pitchFamily="34" charset="0"/>
                <a:ea typeface="宋体" panose="02010600030101010101" pitchFamily="2" charset="-122"/>
              </a:rPr>
              <a:t>”</a:t>
            </a:r>
            <a:endParaRPr lang="en-US" altLang="zh-CN" dirty="0">
              <a:latin typeface="Eras Bold ITC" panose="020B0907030504020204" pitchFamily="34" charset="0"/>
              <a:ea typeface="宋体" panose="02010600030101010101" pitchFamily="2" charset="-122"/>
            </a:endParaRPr>
          </a:p>
          <a:p>
            <a:endParaRPr lang="en-US" altLang="zh-CN" sz="2800" dirty="0">
              <a:latin typeface="Eras Bold ITC" panose="020B0907030504020204" pitchFamily="34" charset="0"/>
              <a:ea typeface="宋体" panose="02010600030101010101" pitchFamily="2" charset="-122"/>
            </a:endParaRPr>
          </a:p>
        </p:txBody>
      </p:sp>
      <p:sp>
        <p:nvSpPr>
          <p:cNvPr id="7" name="左大括号 6"/>
          <p:cNvSpPr/>
          <p:nvPr/>
        </p:nvSpPr>
        <p:spPr>
          <a:xfrm>
            <a:off x="49530" y="2620645"/>
            <a:ext cx="367665" cy="2176780"/>
          </a:xfrm>
          <a:prstGeom prst="leftBrace">
            <a:avLst/>
          </a:prstGeom>
          <a:solidFill>
            <a:srgbClr val="0070C0">
              <a:alpha val="0"/>
            </a:srgbClr>
          </a:solidFill>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Eras Bold ITC" panose="020B0907030504020204" pitchFamily="34" charset="0"/>
              <a:ea typeface="宋体" panose="02010600030101010101" pitchFamily="2" charset="-122"/>
              <a:cs typeface="+mn-cs"/>
            </a:endParaRP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1" end="1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charRg st="12" end="3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charRg st="32" end="4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charRg st="99" end="10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
                                            <p:txEl>
                                              <p:charRg st="40" end="99"/>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
                                            <p:txEl>
                                              <p:charRg st="104" end="130"/>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
                                            <p:txEl>
                                              <p:charRg st="131" end="152"/>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
                                            <p:txEl>
                                              <p:charRg st="159" end="2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Rectangle 2"/>
          <p:cNvSpPr>
            <a:spLocks noGrp="1"/>
          </p:cNvSpPr>
          <p:nvPr>
            <p:ph type="title"/>
          </p:nvPr>
        </p:nvSpPr>
        <p:spPr>
          <a:xfrm>
            <a:off x="971550" y="138113"/>
            <a:ext cx="7740650" cy="1143000"/>
          </a:xfrm>
        </p:spPr>
        <p:txBody>
          <a:bodyPr wrap="square" lIns="91440" tIns="45720" rIns="91440" bIns="45720" anchor="ctr" anchorCtr="0"/>
          <a:p>
            <a:pPr eaLnBrk="1" hangingPunct="1"/>
            <a:r>
              <a:rPr lang="zh-CN" altLang="en-US" sz="3600" b="1" dirty="0">
                <a:latin typeface="华文琥珀" panose="02010800040101010101" pitchFamily="2" charset="-122"/>
                <a:ea typeface="华文琥珀" panose="02010800040101010101" pitchFamily="2" charset="-122"/>
              </a:rPr>
              <a:t>第一章 </a:t>
            </a:r>
            <a:r>
              <a:rPr lang="en-US" altLang="zh-CN" sz="3600" b="1" dirty="0">
                <a:latin typeface="华文琥珀" panose="02010800040101010101" pitchFamily="2" charset="-122"/>
                <a:ea typeface="华文琥珀" panose="02010800040101010101" pitchFamily="2" charset="-122"/>
              </a:rPr>
              <a:t>《</a:t>
            </a:r>
            <a:r>
              <a:rPr lang="zh-CN" altLang="en-US" sz="3600" b="1" dirty="0">
                <a:latin typeface="华文琥珀" panose="02010800040101010101" pitchFamily="2" charset="-122"/>
                <a:ea typeface="华文琥珀" panose="02010800040101010101" pitchFamily="2" charset="-122"/>
              </a:rPr>
              <a:t>行政学之研究</a:t>
            </a:r>
            <a:r>
              <a:rPr lang="en-US" altLang="zh-CN" sz="3600" b="1" dirty="0">
                <a:latin typeface="华文琥珀" panose="02010800040101010101" pitchFamily="2" charset="-122"/>
                <a:ea typeface="华文琥珀" panose="02010800040101010101" pitchFamily="2" charset="-122"/>
              </a:rPr>
              <a:t>》</a:t>
            </a:r>
            <a:endParaRPr lang="en-US" altLang="zh-CN" sz="3600" b="1" dirty="0">
              <a:latin typeface="华文琥珀" panose="02010800040101010101" pitchFamily="2" charset="-122"/>
              <a:ea typeface="华文琥珀" panose="02010800040101010101" pitchFamily="2" charset="-122"/>
            </a:endParaRPr>
          </a:p>
        </p:txBody>
      </p:sp>
      <p:sp>
        <p:nvSpPr>
          <p:cNvPr id="4099" name="Rectangle 3"/>
          <p:cNvSpPr>
            <a:spLocks noGrp="1"/>
          </p:cNvSpPr>
          <p:nvPr>
            <p:ph idx="1"/>
          </p:nvPr>
        </p:nvSpPr>
        <p:spPr>
          <a:xfrm>
            <a:off x="107950" y="1685925"/>
            <a:ext cx="5272088" cy="5311775"/>
          </a:xfrm>
        </p:spPr>
        <p:txBody>
          <a:bodyPr wrap="square" lIns="91440" tIns="45720" rIns="91440" bIns="45720" anchor="t" anchorCtr="0"/>
          <a:p>
            <a:pPr eaLnBrk="1" hangingPunct="1"/>
            <a:r>
              <a:rPr lang="zh-CN" altLang="en-US" dirty="0">
                <a:latin typeface="华文琥珀" panose="02010800040101010101" pitchFamily="2" charset="-122"/>
                <a:ea typeface="华文琥珀" panose="02010800040101010101" pitchFamily="2" charset="-122"/>
              </a:rPr>
              <a:t>一、作者简介</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1.1856</a:t>
            </a:r>
            <a:r>
              <a:rPr lang="zh-CN" altLang="en-US" dirty="0">
                <a:latin typeface="华文琥珀" panose="02010800040101010101" pitchFamily="2" charset="-122"/>
                <a:ea typeface="华文琥珀" panose="02010800040101010101" pitchFamily="2" charset="-122"/>
              </a:rPr>
              <a:t>，弗吉尼亚州</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2.1875-1885</a:t>
            </a:r>
            <a:r>
              <a:rPr lang="zh-CN" altLang="en-US" dirty="0">
                <a:latin typeface="华文琥珀" panose="02010800040101010101" pitchFamily="2" charset="-122"/>
                <a:ea typeface="华文琥珀" panose="02010800040101010101" pitchFamily="2" charset="-122"/>
              </a:rPr>
              <a:t>，新泽西学院</a:t>
            </a:r>
            <a:endParaRPr lang="en-US" altLang="zh-CN" dirty="0">
              <a:latin typeface="华文琥珀" panose="02010800040101010101" pitchFamily="2" charset="-122"/>
              <a:ea typeface="华文琥珀" panose="02010800040101010101" pitchFamily="2" charset="-122"/>
            </a:endParaRPr>
          </a:p>
          <a:p>
            <a:pPr marL="0" indent="0" eaLnBrk="1" hangingPunct="1">
              <a:buNone/>
            </a:pPr>
            <a:r>
              <a:rPr lang="en-US" altLang="zh-CN" dirty="0">
                <a:latin typeface="华文琥珀" panose="02010800040101010101" pitchFamily="2" charset="-122"/>
                <a:ea typeface="华文琥珀" panose="02010800040101010101" pitchFamily="2" charset="-122"/>
              </a:rPr>
              <a:t> </a:t>
            </a:r>
            <a:r>
              <a:rPr lang="zh-CN" altLang="en-US" dirty="0">
                <a:latin typeface="华文琥珀" panose="02010800040101010101" pitchFamily="2" charset="-122"/>
                <a:ea typeface="华文琥珀" panose="02010800040101010101" pitchFamily="2" charset="-122"/>
              </a:rPr>
              <a:t>弗吉尼亚</a:t>
            </a:r>
            <a:r>
              <a:rPr lang="zh-CN" altLang="en-US" dirty="0">
                <a:latin typeface="华文琥珀" panose="02010800040101010101" pitchFamily="2" charset="-122"/>
                <a:ea typeface="华文琥珀" panose="02010800040101010101" pitchFamily="2" charset="-122"/>
              </a:rPr>
              <a:t>大学，霍普金斯大学</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3.1890-1910</a:t>
            </a:r>
            <a:r>
              <a:rPr lang="zh-CN" altLang="en-US" dirty="0">
                <a:latin typeface="华文琥珀" panose="02010800040101010101" pitchFamily="2" charset="-122"/>
                <a:ea typeface="华文琥珀" panose="02010800040101010101" pitchFamily="2" charset="-122"/>
              </a:rPr>
              <a:t>，普林斯顿大学</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4.1910</a:t>
            </a:r>
            <a:r>
              <a:rPr lang="zh-CN" altLang="en-US" dirty="0">
                <a:latin typeface="华文琥珀" panose="02010800040101010101" pitchFamily="2" charset="-122"/>
                <a:ea typeface="华文琥珀" panose="02010800040101010101" pitchFamily="2" charset="-122"/>
              </a:rPr>
              <a:t>，新泽西州州长</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5.1912</a:t>
            </a:r>
            <a:r>
              <a:rPr lang="zh-CN" altLang="en-US" dirty="0">
                <a:latin typeface="华文琥珀" panose="02010800040101010101" pitchFamily="2" charset="-122"/>
                <a:ea typeface="华文琥珀" panose="02010800040101010101" pitchFamily="2" charset="-122"/>
              </a:rPr>
              <a:t>，美国第</a:t>
            </a:r>
            <a:r>
              <a:rPr lang="en-US" altLang="zh-CN" dirty="0">
                <a:latin typeface="华文琥珀" panose="02010800040101010101" pitchFamily="2" charset="-122"/>
                <a:ea typeface="华文琥珀" panose="02010800040101010101" pitchFamily="2" charset="-122"/>
              </a:rPr>
              <a:t>28</a:t>
            </a:r>
            <a:r>
              <a:rPr lang="zh-CN" altLang="en-US" dirty="0">
                <a:latin typeface="华文琥珀" panose="02010800040101010101" pitchFamily="2" charset="-122"/>
                <a:ea typeface="华文琥珀" panose="02010800040101010101" pitchFamily="2" charset="-122"/>
              </a:rPr>
              <a:t>届总统</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6.</a:t>
            </a:r>
            <a:r>
              <a:rPr lang="zh-CN" altLang="en-US" dirty="0">
                <a:latin typeface="华文琥珀" panose="02010800040101010101" pitchFamily="2" charset="-122"/>
                <a:ea typeface="华文琥珀" panose="02010800040101010101" pitchFamily="2" charset="-122"/>
              </a:rPr>
              <a:t>世界和平纲领的“十四点”</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7.1919</a:t>
            </a:r>
            <a:r>
              <a:rPr lang="zh-CN" altLang="en-US" dirty="0">
                <a:latin typeface="华文琥珀" panose="02010800040101010101" pitchFamily="2" charset="-122"/>
                <a:ea typeface="华文琥珀" panose="02010800040101010101" pitchFamily="2" charset="-122"/>
              </a:rPr>
              <a:t>，巴黎和会</a:t>
            </a:r>
            <a:endParaRPr lang="en-US" altLang="zh-CN" dirty="0">
              <a:latin typeface="华文琥珀" panose="02010800040101010101" pitchFamily="2" charset="-122"/>
              <a:ea typeface="华文琥珀" panose="02010800040101010101" pitchFamily="2" charset="-122"/>
            </a:endParaRPr>
          </a:p>
          <a:p>
            <a:pPr eaLnBrk="1" hangingPunct="1"/>
            <a:r>
              <a:rPr lang="en-US" altLang="zh-CN" dirty="0">
                <a:latin typeface="华文琥珀" panose="02010800040101010101" pitchFamily="2" charset="-122"/>
                <a:ea typeface="华文琥珀" panose="02010800040101010101" pitchFamily="2" charset="-122"/>
              </a:rPr>
              <a:t>8.</a:t>
            </a:r>
            <a:r>
              <a:rPr lang="zh-CN" altLang="en-US" dirty="0">
                <a:latin typeface="华文琥珀" panose="02010800040101010101" pitchFamily="2" charset="-122"/>
                <a:ea typeface="华文琥珀" panose="02010800040101010101" pitchFamily="2" charset="-122"/>
              </a:rPr>
              <a:t>中国五四运动</a:t>
            </a:r>
            <a:endParaRPr lang="en-US" altLang="zh-CN" dirty="0">
              <a:latin typeface="华文琥珀" panose="02010800040101010101" pitchFamily="2" charset="-122"/>
              <a:ea typeface="华文琥珀" panose="02010800040101010101" pitchFamily="2" charset="-122"/>
            </a:endParaRPr>
          </a:p>
          <a:p>
            <a:pPr eaLnBrk="1" hangingPunct="1"/>
            <a:endParaRPr lang="en-US" altLang="zh-CN" dirty="0">
              <a:ea typeface="宋体" panose="02010600030101010101" pitchFamily="2" charset="-122"/>
            </a:endParaRPr>
          </a:p>
        </p:txBody>
      </p:sp>
      <p:pic>
        <p:nvPicPr>
          <p:cNvPr id="5123" name="Picture 4"/>
          <p:cNvPicPr>
            <a:picLocks noChangeAspect="1"/>
          </p:cNvPicPr>
          <p:nvPr/>
        </p:nvPicPr>
        <p:blipFill>
          <a:blip r:embed="rId1"/>
          <a:stretch>
            <a:fillRect/>
          </a:stretch>
        </p:blipFill>
        <p:spPr>
          <a:xfrm>
            <a:off x="0" y="0"/>
            <a:ext cx="1511300" cy="1419225"/>
          </a:xfrm>
          <a:prstGeom prst="rect">
            <a:avLst/>
          </a:prstGeom>
          <a:noFill/>
          <a:ln w="9525">
            <a:noFill/>
          </a:ln>
        </p:spPr>
      </p:pic>
      <p:pic>
        <p:nvPicPr>
          <p:cNvPr id="4101" name="Picture 5"/>
          <p:cNvPicPr>
            <a:picLocks noChangeAspect="1"/>
          </p:cNvPicPr>
          <p:nvPr/>
        </p:nvPicPr>
        <p:blipFill>
          <a:blip r:embed="rId2"/>
          <a:stretch>
            <a:fillRect/>
          </a:stretch>
        </p:blipFill>
        <p:spPr>
          <a:xfrm>
            <a:off x="5287645" y="1638300"/>
            <a:ext cx="3869055" cy="5219700"/>
          </a:xfrm>
          <a:prstGeom prst="rect">
            <a:avLst/>
          </a:prstGeom>
          <a:noFill/>
          <a:ln w="9525">
            <a:noFill/>
          </a:ln>
        </p:spPr>
      </p:pic>
      <p:sp>
        <p:nvSpPr>
          <p:cNvPr id="2" name="五角星 1">
            <a:hlinkClick r:id="rId3" action="ppaction://hlinkfile"/>
          </p:cNvPr>
          <p:cNvSpPr/>
          <p:nvPr/>
        </p:nvSpPr>
        <p:spPr>
          <a:xfrm>
            <a:off x="3632200" y="5903913"/>
            <a:ext cx="249238" cy="23971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xEl>
                                              <p:charRg st="0"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9">
                                            <p:txEl>
                                              <p:charRg st="7" end="2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9">
                                            <p:txEl>
                                              <p:charRg st="20" end="3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99">
                                            <p:txEl>
                                              <p:charRg st="34" end="4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99">
                                            <p:txEl>
                                              <p:charRg st="47" end="6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099">
                                            <p:txEl>
                                              <p:charRg st="63" end="7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099">
                                            <p:txEl>
                                              <p:charRg st="77" end="9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099">
                                            <p:txEl>
                                              <p:charRg st="93" end="10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099">
                                            <p:txEl>
                                              <p:charRg st="108" end="12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099">
                                            <p:txEl>
                                              <p:charRg st="120" end="12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Picture 2"/>
          <p:cNvPicPr>
            <a:picLocks noChangeAspect="1"/>
          </p:cNvPicPr>
          <p:nvPr/>
        </p:nvPicPr>
        <p:blipFill>
          <a:blip r:embed="rId1"/>
          <a:stretch>
            <a:fillRect/>
          </a:stretch>
        </p:blipFill>
        <p:spPr>
          <a:xfrm>
            <a:off x="244475" y="120650"/>
            <a:ext cx="8604250" cy="68246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22530"/>
                                        </p:tgtEl>
                                        <p:attrNameLst>
                                          <p:attrName>style.visibility</p:attrName>
                                        </p:attrNameLst>
                                      </p:cBhvr>
                                      <p:to>
                                        <p:strVal val="visible"/>
                                      </p:to>
                                    </p:set>
                                    <p:animEffect transition="in" filter="wheel(1)">
                                      <p:cBhvr>
                                        <p:cTn id="11" dur="2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67360" y="-27305"/>
            <a:ext cx="8312150" cy="7011670"/>
          </a:xfrm>
          <a:prstGeom prst="rect">
            <a:avLst/>
          </a:prstGeom>
        </p:spPr>
      </p:pic>
      <p:pic>
        <p:nvPicPr>
          <p:cNvPr id="3" name="图片 2"/>
          <p:cNvPicPr>
            <a:picLocks noChangeAspect="1"/>
          </p:cNvPicPr>
          <p:nvPr/>
        </p:nvPicPr>
        <p:blipFill>
          <a:blip r:embed="rId2"/>
          <a:stretch>
            <a:fillRect/>
          </a:stretch>
        </p:blipFill>
        <p:spPr>
          <a:xfrm>
            <a:off x="683895" y="-27305"/>
            <a:ext cx="7752080" cy="7051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3"/>
          <p:cNvSpPr txBox="1">
            <a:spLocks noChangeArrowheads="1"/>
          </p:cNvSpPr>
          <p:nvPr/>
        </p:nvSpPr>
        <p:spPr>
          <a:xfrm>
            <a:off x="0" y="0"/>
            <a:ext cx="9144000" cy="6742113"/>
          </a:xfrm>
          <a:prstGeom prst="rect">
            <a:avLst/>
          </a:prstGeom>
        </p:spPr>
        <p:txBody>
          <a:bodyPr/>
          <a:lstStyle/>
          <a:p>
            <a:pPr marR="0" defTabSz="914400">
              <a:buClrTx/>
              <a:buSzTx/>
              <a:defRPr/>
            </a:pPr>
            <a:endParaRPr kumimoji="0" lang="en-US" altLang="zh-CN" sz="2800" kern="0" cap="none" spc="0" normalizeH="0" baseline="0" noProof="0" dirty="0">
              <a:latin typeface="+mn-lt"/>
              <a:ea typeface="宋体" panose="02010600030101010101" pitchFamily="2" charset="-122"/>
              <a:cs typeface="+mn-cs"/>
            </a:endParaRPr>
          </a:p>
          <a:p>
            <a:pPr marR="0" defTabSz="914400">
              <a:buClrTx/>
              <a:buSzTx/>
              <a:defRPr/>
            </a:pPr>
            <a:r>
              <a:rPr kumimoji="0" lang="en-US" altLang="zh-CN" sz="3200" kern="0" cap="none" spc="0" normalizeH="0" baseline="0" noProof="0" dirty="0">
                <a:latin typeface="华文琥珀" panose="02010800040101010101" pitchFamily="2" charset="-122"/>
                <a:ea typeface="华文琥珀" panose="02010800040101010101" pitchFamily="2" charset="-122"/>
                <a:cs typeface="+mn-cs"/>
              </a:rPr>
              <a:t>2</a:t>
            </a:r>
            <a:r>
              <a:rPr kumimoji="0" lang="zh-CN" altLang="en-US" sz="3200" kern="0" cap="none" spc="0" normalizeH="0" baseline="0" noProof="0" dirty="0">
                <a:latin typeface="华文琥珀" panose="02010800040101010101" pitchFamily="2" charset="-122"/>
                <a:ea typeface="华文琥珀" panose="02010800040101010101" pitchFamily="2" charset="-122"/>
                <a:cs typeface="+mn-cs"/>
              </a:rPr>
              <a:t>、行政的功能  </a:t>
            </a:r>
            <a:endParaRPr kumimoji="0" lang="en-US" altLang="zh-CN" sz="32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2800" kern="0" cap="none" spc="0" normalizeH="0" baseline="0" noProof="0" dirty="0">
              <a:latin typeface="+mn-lt"/>
              <a:ea typeface="宋体" panose="02010600030101010101" pitchFamily="2" charset="-122"/>
              <a:cs typeface="+mn-cs"/>
            </a:endParaRPr>
          </a:p>
          <a:p>
            <a:pPr marR="0" defTabSz="914400">
              <a:buClrTx/>
              <a:buSzTx/>
              <a:defRPr/>
            </a:pPr>
            <a:endParaRPr kumimoji="0" lang="en-US" altLang="zh-CN" sz="2800" kern="0" cap="none" spc="0" normalizeH="0" baseline="0" noProof="0" dirty="0">
              <a:latin typeface="+mn-lt"/>
              <a:ea typeface="宋体" panose="02010600030101010101" pitchFamily="2" charset="-122"/>
              <a:cs typeface="+mn-cs"/>
            </a:endParaRPr>
          </a:p>
          <a:p>
            <a:pPr marR="0" defTabSz="914400">
              <a:buClrTx/>
              <a:buSzTx/>
              <a:defRPr/>
            </a:pPr>
            <a:endParaRPr kumimoji="0" lang="en-US" altLang="zh-CN" sz="2800" kern="0" cap="none" spc="0" normalizeH="0" baseline="0" noProof="0" dirty="0">
              <a:latin typeface="+mn-lt"/>
              <a:ea typeface="宋体" panose="02010600030101010101" pitchFamily="2" charset="-122"/>
              <a:cs typeface="+mn-cs"/>
            </a:endParaRPr>
          </a:p>
          <a:p>
            <a:pPr marL="342900" marR="0" indent="-342900" defTabSz="914400">
              <a:spcBef>
                <a:spcPct val="20000"/>
              </a:spcBef>
              <a:buClrTx/>
              <a:buSzTx/>
              <a:buBlip>
                <a:blip r:embed="rId1"/>
              </a:buBlip>
              <a:defRPr/>
            </a:pPr>
            <a:endParaRPr kumimoji="0" lang="en-US" altLang="zh-CN" sz="2800" kern="0" cap="none" spc="0" normalizeH="0" baseline="0" noProof="0" dirty="0">
              <a:latin typeface="+mn-lt"/>
              <a:ea typeface="宋体" panose="02010600030101010101" pitchFamily="2" charset="-122"/>
              <a:cs typeface="+mn-cs"/>
            </a:endParaRPr>
          </a:p>
        </p:txBody>
      </p:sp>
      <p:sp>
        <p:nvSpPr>
          <p:cNvPr id="9" name="矩形 8"/>
          <p:cNvSpPr/>
          <p:nvPr/>
        </p:nvSpPr>
        <p:spPr>
          <a:xfrm>
            <a:off x="3132138" y="50800"/>
            <a:ext cx="5183187" cy="461963"/>
          </a:xfrm>
          <a:prstGeom prst="rect">
            <a:avLst/>
          </a:prstGeom>
          <a:noFill/>
          <a:ln w="9525">
            <a:noFill/>
          </a:ln>
        </p:spPr>
        <p:txBody>
          <a:bodyPr anchor="t" anchorCtr="0">
            <a:spAutoFit/>
          </a:bodyPr>
          <a:p>
            <a:r>
              <a:rPr lang="zh-CN" altLang="en-US" dirty="0">
                <a:latin typeface="华文琥珀" panose="02010800040101010101" pitchFamily="2" charset="-122"/>
                <a:ea typeface="华文琥珀" panose="02010800040101010101" pitchFamily="2" charset="-122"/>
              </a:rPr>
              <a:t>司法行政</a:t>
            </a:r>
            <a:endParaRPr lang="en-US" altLang="zh-CN" dirty="0">
              <a:latin typeface="华文琥珀" panose="02010800040101010101" pitchFamily="2" charset="-122"/>
              <a:ea typeface="华文琥珀" panose="02010800040101010101" pitchFamily="2" charset="-122"/>
            </a:endParaRPr>
          </a:p>
        </p:txBody>
      </p:sp>
      <p:sp>
        <p:nvSpPr>
          <p:cNvPr id="11" name="左大括号 10"/>
          <p:cNvSpPr/>
          <p:nvPr/>
        </p:nvSpPr>
        <p:spPr>
          <a:xfrm>
            <a:off x="2813050" y="263525"/>
            <a:ext cx="319088" cy="827088"/>
          </a:xfrm>
          <a:prstGeom prst="leftBrace">
            <a:avLst/>
          </a:prstGeom>
          <a:solidFill>
            <a:srgbClr val="0070C0">
              <a:alpha val="0"/>
            </a:srgbClr>
          </a:solidFill>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Eras Bold ITC" panose="020B0907030504020204" pitchFamily="34" charset="0"/>
              <a:ea typeface="宋体" panose="02010600030101010101" pitchFamily="2" charset="-122"/>
              <a:cs typeface="+mn-cs"/>
            </a:endParaRPr>
          </a:p>
        </p:txBody>
      </p:sp>
      <p:sp>
        <p:nvSpPr>
          <p:cNvPr id="12" name="矩形 11"/>
          <p:cNvSpPr/>
          <p:nvPr/>
        </p:nvSpPr>
        <p:spPr>
          <a:xfrm>
            <a:off x="2500313" y="1936750"/>
            <a:ext cx="3262312" cy="461963"/>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准司法（半司法）功能</a:t>
            </a:r>
            <a:endParaRPr lang="en-US" altLang="zh-CN" dirty="0">
              <a:latin typeface="华文琥珀" panose="02010800040101010101" pitchFamily="2" charset="-122"/>
              <a:ea typeface="华文琥珀" panose="02010800040101010101" pitchFamily="2" charset="-122"/>
            </a:endParaRPr>
          </a:p>
        </p:txBody>
      </p:sp>
      <p:sp>
        <p:nvSpPr>
          <p:cNvPr id="13" name="矩形 12"/>
          <p:cNvSpPr/>
          <p:nvPr/>
        </p:nvSpPr>
        <p:spPr>
          <a:xfrm>
            <a:off x="2538730" y="2913380"/>
            <a:ext cx="1841500" cy="460375"/>
          </a:xfrm>
          <a:prstGeom prst="rect">
            <a:avLst/>
          </a:prstGeom>
          <a:noFill/>
          <a:ln w="9525">
            <a:noFill/>
          </a:ln>
        </p:spPr>
        <p:txBody>
          <a:bodyPr wrap="square" anchor="t" anchorCtr="0">
            <a:spAutoFit/>
          </a:bodyPr>
          <a:p>
            <a:r>
              <a:rPr lang="zh-CN" altLang="en-US" dirty="0">
                <a:latin typeface="华文琥珀" panose="02010800040101010101" pitchFamily="2" charset="-122"/>
                <a:ea typeface="华文琥珀" panose="02010800040101010101" pitchFamily="2" charset="-122"/>
              </a:rPr>
              <a:t>执行功能</a:t>
            </a:r>
            <a:endParaRPr lang="en-US" altLang="zh-CN" dirty="0">
              <a:latin typeface="华文琥珀" panose="02010800040101010101" pitchFamily="2" charset="-122"/>
              <a:ea typeface="华文琥珀" panose="02010800040101010101" pitchFamily="2" charset="-122"/>
            </a:endParaRPr>
          </a:p>
        </p:txBody>
      </p:sp>
      <p:sp>
        <p:nvSpPr>
          <p:cNvPr id="14" name="矩形 13"/>
          <p:cNvSpPr/>
          <p:nvPr/>
        </p:nvSpPr>
        <p:spPr>
          <a:xfrm>
            <a:off x="2500630" y="2399030"/>
            <a:ext cx="4739640" cy="460375"/>
          </a:xfrm>
          <a:prstGeom prst="rect">
            <a:avLst/>
          </a:prstGeom>
          <a:noFill/>
          <a:ln w="9525">
            <a:noFill/>
          </a:ln>
        </p:spPr>
        <p:txBody>
          <a:bodyPr wrap="square" anchor="t" anchorCtr="0">
            <a:spAutoFit/>
          </a:bodyPr>
          <a:p>
            <a:r>
              <a:rPr lang="zh-CN" altLang="en-US" dirty="0">
                <a:latin typeface="华文琥珀" panose="02010800040101010101" pitchFamily="2" charset="-122"/>
                <a:ea typeface="华文琥珀" panose="02010800040101010101" pitchFamily="2" charset="-122"/>
              </a:rPr>
              <a:t>统计、半科学和准商业的功能</a:t>
            </a:r>
            <a:endParaRPr lang="en-US" altLang="zh-CN" dirty="0">
              <a:latin typeface="华文琥珀" panose="02010800040101010101" pitchFamily="2" charset="-122"/>
              <a:ea typeface="华文琥珀" panose="02010800040101010101" pitchFamily="2" charset="-122"/>
            </a:endParaRPr>
          </a:p>
        </p:txBody>
      </p:sp>
      <p:sp>
        <p:nvSpPr>
          <p:cNvPr id="10" name="矩形 9"/>
          <p:cNvSpPr/>
          <p:nvPr/>
        </p:nvSpPr>
        <p:spPr>
          <a:xfrm>
            <a:off x="3189288" y="817563"/>
            <a:ext cx="5183187" cy="461962"/>
          </a:xfrm>
          <a:prstGeom prst="rect">
            <a:avLst/>
          </a:prstGeom>
          <a:noFill/>
          <a:ln w="9525">
            <a:noFill/>
          </a:ln>
        </p:spPr>
        <p:txBody>
          <a:bodyPr anchor="t" anchorCtr="0">
            <a:spAutoFit/>
          </a:bodyPr>
          <a:p>
            <a:r>
              <a:rPr lang="zh-CN" altLang="en-US" dirty="0">
                <a:latin typeface="华文琥珀" panose="02010800040101010101" pitchFamily="2" charset="-122"/>
                <a:ea typeface="华文琥珀" panose="02010800040101010101" pitchFamily="2" charset="-122"/>
              </a:rPr>
              <a:t>政府行政</a:t>
            </a:r>
            <a:endParaRPr lang="en-US" altLang="zh-CN" dirty="0">
              <a:latin typeface="华文琥珀" panose="02010800040101010101" pitchFamily="2" charset="-122"/>
              <a:ea typeface="华文琥珀" panose="02010800040101010101" pitchFamily="2" charset="-122"/>
            </a:endParaRPr>
          </a:p>
        </p:txBody>
      </p:sp>
      <p:sp>
        <p:nvSpPr>
          <p:cNvPr id="16" name="矩形 15"/>
          <p:cNvSpPr/>
          <p:nvPr/>
        </p:nvSpPr>
        <p:spPr>
          <a:xfrm>
            <a:off x="569913" y="2303463"/>
            <a:ext cx="1644650" cy="522287"/>
          </a:xfrm>
          <a:prstGeom prst="rect">
            <a:avLst/>
          </a:prstGeom>
          <a:noFill/>
          <a:ln w="9525">
            <a:noFill/>
          </a:ln>
        </p:spPr>
        <p:txBody>
          <a:bodyPr anchor="t" anchorCtr="0">
            <a:spAutoFit/>
          </a:bodyPr>
          <a:p>
            <a:r>
              <a:rPr lang="zh-CN" altLang="en-US" sz="2800" dirty="0">
                <a:latin typeface="华文琥珀" panose="02010800040101010101" pitchFamily="2" charset="-122"/>
                <a:ea typeface="华文琥珀" panose="02010800040101010101" pitchFamily="2" charset="-122"/>
              </a:rPr>
              <a:t>政府行政</a:t>
            </a:r>
            <a:endParaRPr lang="en-US" altLang="zh-CN" sz="2800" dirty="0">
              <a:latin typeface="华文琥珀" panose="02010800040101010101" pitchFamily="2" charset="-122"/>
              <a:ea typeface="华文琥珀" panose="02010800040101010101" pitchFamily="2" charset="-122"/>
            </a:endParaRPr>
          </a:p>
        </p:txBody>
      </p:sp>
      <p:sp>
        <p:nvSpPr>
          <p:cNvPr id="17" name="左大括号 16"/>
          <p:cNvSpPr/>
          <p:nvPr/>
        </p:nvSpPr>
        <p:spPr>
          <a:xfrm>
            <a:off x="2143125" y="2082800"/>
            <a:ext cx="357188" cy="1093788"/>
          </a:xfrm>
          <a:prstGeom prst="leftBrace">
            <a:avLst/>
          </a:prstGeom>
          <a:solidFill>
            <a:srgbClr val="0070C0">
              <a:alpha val="0"/>
            </a:srgbClr>
          </a:solidFill>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Eras Bold ITC" panose="020B0907030504020204" pitchFamily="34" charset="0"/>
              <a:ea typeface="宋体" panose="02010600030101010101" pitchFamily="2" charset="-122"/>
              <a:cs typeface="+mn-cs"/>
            </a:endParaRPr>
          </a:p>
        </p:txBody>
      </p:sp>
      <p:sp>
        <p:nvSpPr>
          <p:cNvPr id="3" name="矩形 2"/>
          <p:cNvSpPr/>
          <p:nvPr/>
        </p:nvSpPr>
        <p:spPr>
          <a:xfrm>
            <a:off x="0" y="4679950"/>
            <a:ext cx="4110038" cy="5842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3</a:t>
            </a:r>
            <a:r>
              <a:rPr kumimoji="0" lang="zh-CN" altLang="en-US"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、政治与行政之间的</a:t>
            </a:r>
            <a:endParaRPr kumimoji="0" lang="en-US" altLang="zh-CN" sz="3200" b="0" i="0" u="sng"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sp>
        <p:nvSpPr>
          <p:cNvPr id="18" name="矩形 17"/>
          <p:cNvSpPr/>
          <p:nvPr/>
        </p:nvSpPr>
        <p:spPr>
          <a:xfrm>
            <a:off x="3954463" y="4679950"/>
            <a:ext cx="1884362" cy="584200"/>
          </a:xfrm>
          <a:prstGeom prst="rect">
            <a:avLst/>
          </a:prstGeom>
          <a:noFill/>
          <a:ln w="9525">
            <a:noFill/>
          </a:ln>
        </p:spPr>
        <p:txBody>
          <a:bodyPr anchor="t" anchorCtr="0">
            <a:spAutoFit/>
          </a:bodyPr>
          <a:p>
            <a:r>
              <a:rPr lang="zh-CN" altLang="en-US" sz="3200" dirty="0">
                <a:latin typeface="华文琥珀" panose="02010800040101010101" pitchFamily="2" charset="-122"/>
                <a:ea typeface="华文琥珀" panose="02010800040101010101" pitchFamily="2" charset="-122"/>
              </a:rPr>
              <a:t>协调一致</a:t>
            </a:r>
            <a:endParaRPr lang="en-US" altLang="zh-CN" sz="3200" dirty="0">
              <a:latin typeface="华文琥珀" panose="02010800040101010101" pitchFamily="2" charset="-122"/>
              <a:ea typeface="华文琥珀" panose="02010800040101010101" pitchFamily="2" charset="-122"/>
            </a:endParaRPr>
          </a:p>
        </p:txBody>
      </p:sp>
      <p:sp>
        <p:nvSpPr>
          <p:cNvPr id="19" name="Rectangle 3"/>
          <p:cNvSpPr txBox="1"/>
          <p:nvPr/>
        </p:nvSpPr>
        <p:spPr>
          <a:xfrm>
            <a:off x="-85725" y="4619625"/>
            <a:ext cx="9359900" cy="1651000"/>
          </a:xfrm>
          <a:prstGeom prst="rect">
            <a:avLst/>
          </a:prstGeom>
          <a:noFill/>
          <a:ln w="9525">
            <a:noFill/>
          </a:ln>
        </p:spPr>
        <p:txBody>
          <a:bodyPr anchor="t" anchorCtr="0"/>
          <a:p>
            <a:endParaRPr lang="en-US" altLang="zh-CN" sz="2800" dirty="0">
              <a:latin typeface="Eras Bold ITC" panose="020B0907030504020204" pitchFamily="34" charset="0"/>
              <a:ea typeface="宋体" panose="02010600030101010101" pitchFamily="2" charset="-122"/>
            </a:endParaRPr>
          </a:p>
          <a:p>
            <a:r>
              <a:rPr lang="zh-CN" altLang="en-US" sz="2800" dirty="0">
                <a:latin typeface="Eras Bold ITC" panose="020B0907030504020204" pitchFamily="34" charset="0"/>
                <a:ea typeface="宋体" panose="02010600030101010101" pitchFamily="2" charset="-122"/>
              </a:rPr>
              <a:t>“</a:t>
            </a:r>
            <a:r>
              <a:rPr lang="zh-CN" altLang="en-US" sz="2000" i="1" dirty="0">
                <a:latin typeface="华文琥珀" panose="02010800040101010101" pitchFamily="2" charset="-122"/>
                <a:ea typeface="华文琥珀" panose="02010800040101010101" pitchFamily="2" charset="-122"/>
              </a:rPr>
              <a:t>分权原则的极端形式不能作为任何具体政治组织的基础。因为这一原则要求存在分立的政府机构，每个机构只限于行使一种被分开了的政府功能。</a:t>
            </a:r>
            <a:r>
              <a:rPr lang="en-US" altLang="zh-CN" sz="2000" dirty="0">
                <a:latin typeface="Times New Roman" panose="02020603050405020304" pitchFamily="18" charset="0"/>
                <a:ea typeface="宋体" panose="02010600030101010101" pitchFamily="2" charset="-122"/>
              </a:rPr>
              <a:t> </a:t>
            </a:r>
            <a:endParaRPr lang="en-US" altLang="zh-CN" sz="2000" dirty="0">
              <a:latin typeface="Times New Roman" panose="02020603050405020304" pitchFamily="18" charset="0"/>
              <a:ea typeface="宋体" panose="02010600030101010101" pitchFamily="2" charset="-122"/>
            </a:endParaRPr>
          </a:p>
          <a:p>
            <a:r>
              <a:rPr lang="en-US" altLang="zh-CN" sz="2000" dirty="0">
                <a:latin typeface="Times New Roman" panose="02020603050405020304" pitchFamily="18" charset="0"/>
                <a:ea typeface="宋体" panose="02010600030101010101" pitchFamily="2" charset="-122"/>
              </a:rPr>
              <a:t>     Actual political necessity however requires that there shall be harmony between the expression and execution of the state will. </a:t>
            </a:r>
            <a:endParaRPr lang="en-US" altLang="zh-CN" sz="2000" dirty="0">
              <a:latin typeface="Times New Roman" panose="02020603050405020304" pitchFamily="18" charset="0"/>
              <a:ea typeface="宋体" panose="02010600030101010101" pitchFamily="2" charset="-122"/>
            </a:endParaRPr>
          </a:p>
          <a:p>
            <a:r>
              <a:rPr lang="zh-CN" altLang="en-US" sz="2000" i="1" dirty="0">
                <a:latin typeface="华文琥珀" panose="02010800040101010101" pitchFamily="2" charset="-122"/>
                <a:ea typeface="华文琥珀" panose="02010800040101010101" pitchFamily="2" charset="-122"/>
              </a:rPr>
              <a:t>     然而，实际政治的需要却要求国家意志的表达与执行之间协调一致。</a:t>
            </a:r>
            <a:r>
              <a:rPr lang="zh-CN" altLang="en-US" sz="2800" dirty="0">
                <a:latin typeface="Eras Bold ITC" panose="020B0907030504020204" pitchFamily="34" charset="0"/>
                <a:ea typeface="宋体" panose="02010600030101010101" pitchFamily="2" charset="-122"/>
              </a:rPr>
              <a:t>”</a:t>
            </a:r>
            <a:endParaRPr lang="en-US" altLang="zh-CN" sz="2800" dirty="0">
              <a:latin typeface="Eras Bold ITC" panose="020B0907030504020204" pitchFamily="34" charset="0"/>
              <a:ea typeface="宋体" panose="02010600030101010101" pitchFamily="2" charset="-122"/>
            </a:endParaRPr>
          </a:p>
        </p:txBody>
      </p:sp>
      <p:sp>
        <p:nvSpPr>
          <p:cNvPr id="5" name="文本框 4"/>
          <p:cNvSpPr txBox="1"/>
          <p:nvPr/>
        </p:nvSpPr>
        <p:spPr>
          <a:xfrm>
            <a:off x="244475" y="1203325"/>
            <a:ext cx="8128000" cy="768350"/>
          </a:xfrm>
          <a:prstGeom prst="rect">
            <a:avLst/>
          </a:prstGeom>
          <a:noFill/>
          <a:ln w="9525">
            <a:noFill/>
          </a:ln>
        </p:spPr>
        <p:txBody>
          <a:bodyPr anchor="t" anchorCtr="0">
            <a:spAutoFit/>
          </a:bodyPr>
          <a:p>
            <a:r>
              <a:rPr lang="zh-CN" altLang="en-US" dirty="0">
                <a:latin typeface="华文琥珀" panose="02010800040101010101" pitchFamily="2" charset="-122"/>
                <a:ea typeface="华文琥珀" panose="02010800040101010101" pitchFamily="2" charset="-122"/>
              </a:rPr>
              <a:t>  </a:t>
            </a:r>
            <a:r>
              <a:rPr lang="zh-CN" altLang="en-US" sz="2000" i="1" dirty="0">
                <a:solidFill>
                  <a:srgbClr val="FB8903"/>
                </a:solidFill>
                <a:latin typeface="华文琥珀" panose="02010800040101010101" pitchFamily="2" charset="-122"/>
                <a:ea typeface="华文琥珀" panose="02010800040101010101" pitchFamily="2" charset="-122"/>
              </a:rPr>
              <a:t>“以执行国家意志为主要功能的政府机关，经常地，事实上是通常地，又被赋予表达国家意志的具体细节的职责”</a:t>
            </a:r>
            <a:endParaRPr lang="zh-CN" altLang="en-US" sz="2000" i="1" dirty="0">
              <a:solidFill>
                <a:srgbClr val="FB8903"/>
              </a:solidFill>
              <a:latin typeface="华文琥珀" panose="02010800040101010101" pitchFamily="2" charset="-122"/>
              <a:ea typeface="华文琥珀" panose="02010800040101010101" pitchFamily="2" charset="-122"/>
            </a:endParaRPr>
          </a:p>
        </p:txBody>
      </p:sp>
      <p:sp>
        <p:nvSpPr>
          <p:cNvPr id="6" name="文本框 5"/>
          <p:cNvSpPr txBox="1"/>
          <p:nvPr/>
        </p:nvSpPr>
        <p:spPr>
          <a:xfrm>
            <a:off x="-1587" y="3236913"/>
            <a:ext cx="9145587" cy="1382712"/>
          </a:xfrm>
          <a:prstGeom prst="rect">
            <a:avLst/>
          </a:prstGeom>
          <a:noFill/>
          <a:ln w="9525">
            <a:noFill/>
          </a:ln>
        </p:spPr>
        <p:txBody>
          <a:bodyPr wrap="square" anchor="t" anchorCtr="0">
            <a:spAutoFit/>
          </a:bodyPr>
          <a:p>
            <a:r>
              <a:rPr lang="zh-CN" altLang="en-US" dirty="0">
                <a:latin typeface="华文琥珀" panose="02010800040101010101" pitchFamily="2" charset="-122"/>
                <a:ea typeface="华文琥珀" panose="02010800040101010101" pitchFamily="2" charset="-122"/>
              </a:rPr>
              <a:t>  </a:t>
            </a:r>
            <a:r>
              <a:rPr lang="en-US" altLang="zh-CN" sz="2000" i="1" dirty="0">
                <a:latin typeface="华文琥珀" panose="02010800040101010101" pitchFamily="2" charset="-122"/>
                <a:ea typeface="华文琥珀" panose="02010800040101010101" pitchFamily="2" charset="-122"/>
              </a:rPr>
              <a:t>“</a:t>
            </a:r>
            <a:r>
              <a:rPr lang="zh-CN" altLang="en-US" sz="2000" i="1" dirty="0">
                <a:latin typeface="华文琥珀" panose="02010800040101010101" pitchFamily="2" charset="-122"/>
                <a:ea typeface="华文琥珀" panose="02010800040101010101" pitchFamily="2" charset="-122"/>
              </a:rPr>
              <a:t>从理论探讨和实践便利的角度说，行政不应再只被当做执行机构的一种功能</a:t>
            </a:r>
            <a:r>
              <a:rPr lang="zh-CN" altLang="en-US" sz="2000" i="1" dirty="0">
                <a:latin typeface="Arial" panose="020B0604020202020204" pitchFamily="34" charset="0"/>
                <a:ea typeface="华文琥珀" panose="02010800040101010101" pitchFamily="2" charset="-122"/>
              </a:rPr>
              <a:t>…把每一种功能分派给一个分立的机构去行使是不可能的。这不仅因为政府权力的行使无法明确地分配，而且还因为随着政府体制的发展，政府的这两种主要功能趋向于分化成一些次要和从属的功能。</a:t>
            </a:r>
            <a:r>
              <a:rPr lang="en-US" altLang="zh-CN" sz="2000" i="1" dirty="0">
                <a:latin typeface="华文琥珀" panose="02010800040101010101" pitchFamily="2" charset="-122"/>
                <a:ea typeface="华文琥珀" panose="02010800040101010101" pitchFamily="2" charset="-122"/>
              </a:rPr>
              <a:t>”</a:t>
            </a:r>
            <a:endParaRPr lang="zh-CN" altLang="en-US" sz="2000" i="1" dirty="0">
              <a:latin typeface="Times New Roman" panose="02020603050405020304" pitchFamily="18" charset="0"/>
              <a:ea typeface="宋体" panose="02010600030101010101" pitchFamily="2" charset="-122"/>
            </a:endParaRP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1" end="1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grpId="0" nodeType="clickEffect">
                                  <p:stCondLst>
                                    <p:cond delay="0"/>
                                  </p:stCondLst>
                                  <p:childTnLst>
                                    <p:set>
                                      <p:cBhvr>
                                        <p:cTn id="19" dur="2000" fill="hold">
                                          <p:stCondLst>
                                            <p:cond delay="0"/>
                                          </p:stCondLst>
                                        </p:cTn>
                                        <p:tgtEl>
                                          <p:spTgt spid="5"/>
                                        </p:tgtEl>
                                        <p:attrNameLst>
                                          <p:attrName>style.visibility</p:attrName>
                                        </p:attrNameLst>
                                      </p:cBhvr>
                                      <p:to>
                                        <p:strVal val="visible"/>
                                      </p:to>
                                    </p:set>
                                    <p:animEffect transition="in" filter="barn(outVertical)">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grpId="0" nodeType="clickEffect">
                                  <p:stCondLst>
                                    <p:cond delay="0"/>
                                  </p:stCondLst>
                                  <p:childTnLst>
                                    <p:set>
                                      <p:cBhvr>
                                        <p:cTn id="49" dur="2000" fill="hold">
                                          <p:stCondLst>
                                            <p:cond delay="0"/>
                                          </p:stCondLst>
                                        </p:cTn>
                                        <p:tgtEl>
                                          <p:spTgt spid="6"/>
                                        </p:tgtEl>
                                        <p:attrNameLst>
                                          <p:attrName>style.visibility</p:attrName>
                                        </p:attrNameLst>
                                      </p:cBhvr>
                                      <p:to>
                                        <p:strVal val="visible"/>
                                      </p:to>
                                    </p:set>
                                    <p:animEffect transition="in" filter="barn(outVertical)">
                                      <p:cBhvr>
                                        <p:cTn id="50" dur="20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childTnLst>
                                </p:cTn>
                              </p:par>
                              <p:par>
                                <p:cTn id="55" presetID="1" presetClass="entr" presetSubtype="0" fill="hold" grpId="0" nodeType="withEffect">
                                  <p:stCondLst>
                                    <p:cond delay="0"/>
                                  </p:stCondLst>
                                  <p:iterate type="lt">
                                    <p:tmAbs val="0"/>
                                  </p:iterate>
                                  <p:childTnLst>
                                    <p:set>
                                      <p:cBhvr>
                                        <p:cTn id="56" dur="1" fill="hold">
                                          <p:stCondLst>
                                            <p:cond delay="0"/>
                                          </p:stCondLst>
                                        </p:cTn>
                                        <p:tgtEl>
                                          <p:spTgt spid="1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8" presetClass="emph" presetSubtype="0" fill="hold" grpId="1" nodeType="clickEffect">
                                  <p:stCondLst>
                                    <p:cond delay="0"/>
                                  </p:stCondLst>
                                  <p:iterate type="lt">
                                    <p:tmPct val="4000"/>
                                  </p:iterate>
                                  <p:childTnLst>
                                    <p:set>
                                      <p:cBhvr override="childStyle">
                                        <p:cTn id="60" dur="500" fill="hold"/>
                                        <p:tgtEl>
                                          <p:spTgt spid="18"/>
                                        </p:tgtEl>
                                        <p:attrNameLst>
                                          <p:attrName>style.textDecorationUnderline</p:attrName>
                                        </p:attrNameLst>
                                      </p:cBhvr>
                                      <p:to>
                                        <p:strVal val="true"/>
                                      </p:to>
                                    </p:set>
                                  </p:childTnLst>
                                </p:cTn>
                              </p:par>
                            </p:childTnLst>
                          </p:cTn>
                        </p:par>
                      </p:childTnLst>
                    </p:cTn>
                  </p:par>
                  <p:par>
                    <p:cTn id="61" fill="hold">
                      <p:stCondLst>
                        <p:cond delay="indefinite"/>
                      </p:stCondLst>
                      <p:childTnLst>
                        <p:par>
                          <p:cTn id="62" fill="hold">
                            <p:stCondLst>
                              <p:cond delay="0"/>
                            </p:stCondLst>
                            <p:childTnLst>
                              <p:par>
                                <p:cTn id="63" presetID="16" presetClass="emph" presetSubtype="0" fill="hold" grpId="2" nodeType="clickEffect">
                                  <p:stCondLst>
                                    <p:cond delay="0"/>
                                  </p:stCondLst>
                                  <p:iterate type="lt">
                                    <p:tmPct val="4000"/>
                                  </p:iterate>
                                  <p:childTnLst>
                                    <p:set>
                                      <p:cBhvr override="childStyle">
                                        <p:cTn id="64" dur="500" fill="hold"/>
                                        <p:tgtEl>
                                          <p:spTgt spid="18"/>
                                        </p:tgtEl>
                                        <p:attrNameLst>
                                          <p:attrName>style.color</p:attrName>
                                        </p:attrNameLst>
                                      </p:cBhvr>
                                      <p:to>
                                        <p:clrVal>
                                          <a:srgbClr val="ff0000"/>
                                        </p:clrVal>
                                      </p:to>
                                    </p:set>
                                    <p:set>
                                      <p:cBhvr>
                                        <p:cTn id="65" dur="500" fill="hold"/>
                                        <p:tgtEl>
                                          <p:spTgt spid="18"/>
                                        </p:tgtEl>
                                        <p:attrNameLst>
                                          <p:attrName>fillcolor</p:attrName>
                                        </p:attrNameLst>
                                      </p:cBhvr>
                                      <p:to>
                                        <p:clrVal>
                                          <a:srgbClr val="ff0000"/>
                                        </p:clrVal>
                                      </p:to>
                                    </p:set>
                                    <p:set>
                                      <p:cBhvr>
                                        <p:cTn id="66" dur="500" fill="hold"/>
                                        <p:tgtEl>
                                          <p:spTgt spid="18"/>
                                        </p:tgtEl>
                                        <p:attrNameLst>
                                          <p:attrName>fill.type</p:attrName>
                                        </p:attrNameLst>
                                      </p:cBhvr>
                                      <p:to>
                                        <p:strVal val="solid"/>
                                      </p:to>
                                    </p:set>
                                  </p:childTnLst>
                                </p:cTn>
                              </p:par>
                            </p:childTnLst>
                          </p:cTn>
                        </p:par>
                      </p:childTnLst>
                    </p:cTn>
                  </p:par>
                  <p:par>
                    <p:cTn id="67" fill="hold">
                      <p:stCondLst>
                        <p:cond delay="indefinite"/>
                      </p:stCondLst>
                      <p:childTnLst>
                        <p:par>
                          <p:cTn id="68" fill="hold">
                            <p:stCondLst>
                              <p:cond delay="0"/>
                            </p:stCondLst>
                            <p:childTnLst>
                              <p:par>
                                <p:cTn id="69" presetID="16" presetClass="entr" presetSubtype="37" fill="hold" nodeType="clickEffect">
                                  <p:stCondLst>
                                    <p:cond delay="0"/>
                                  </p:stCondLst>
                                  <p:childTnLst>
                                    <p:set>
                                      <p:cBhvr>
                                        <p:cTn id="70" dur="2000" fill="hold">
                                          <p:stCondLst>
                                            <p:cond delay="0"/>
                                          </p:stCondLst>
                                        </p:cTn>
                                        <p:tgtEl>
                                          <p:spTgt spid="19">
                                            <p:txEl>
                                              <p:charRg st="1" end="98"/>
                                            </p:txEl>
                                          </p:spTgt>
                                        </p:tgtEl>
                                        <p:attrNameLst>
                                          <p:attrName>style.visibility</p:attrName>
                                        </p:attrNameLst>
                                      </p:cBhvr>
                                      <p:to>
                                        <p:strVal val="visible"/>
                                      </p:to>
                                    </p:set>
                                    <p:animEffect transition="in" filter="barn(outVertical)">
                                      <p:cBhvr>
                                        <p:cTn id="71" dur="2000"/>
                                        <p:tgtEl>
                                          <p:spTgt spid="19">
                                            <p:txEl>
                                              <p:charRg st="1" end="98"/>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37" fill="hold" nodeType="clickEffect">
                                  <p:stCondLst>
                                    <p:cond delay="0"/>
                                  </p:stCondLst>
                                  <p:childTnLst>
                                    <p:set>
                                      <p:cBhvr>
                                        <p:cTn id="75" dur="2000" fill="hold">
                                          <p:stCondLst>
                                            <p:cond delay="0"/>
                                          </p:stCondLst>
                                        </p:cTn>
                                        <p:tgtEl>
                                          <p:spTgt spid="19">
                                            <p:txEl>
                                              <p:charRg st="68" end="202"/>
                                            </p:txEl>
                                          </p:spTgt>
                                        </p:tgtEl>
                                        <p:attrNameLst>
                                          <p:attrName>style.visibility</p:attrName>
                                        </p:attrNameLst>
                                      </p:cBhvr>
                                      <p:to>
                                        <p:strVal val="visible"/>
                                      </p:to>
                                    </p:set>
                                    <p:animEffect transition="in" filter="barn(outVertical)">
                                      <p:cBhvr>
                                        <p:cTn id="76" dur="2000"/>
                                        <p:tgtEl>
                                          <p:spTgt spid="19">
                                            <p:txEl>
                                              <p:charRg st="68" end="202"/>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37" fill="hold" nodeType="clickEffect">
                                  <p:stCondLst>
                                    <p:cond delay="0"/>
                                  </p:stCondLst>
                                  <p:childTnLst>
                                    <p:set>
                                      <p:cBhvr>
                                        <p:cTn id="80" dur="2000" fill="hold">
                                          <p:stCondLst>
                                            <p:cond delay="0"/>
                                          </p:stCondLst>
                                        </p:cTn>
                                        <p:tgtEl>
                                          <p:spTgt spid="19">
                                            <p:txEl>
                                              <p:charRg st="202" end="239"/>
                                            </p:txEl>
                                          </p:spTgt>
                                        </p:tgtEl>
                                        <p:attrNameLst>
                                          <p:attrName>style.visibility</p:attrName>
                                        </p:attrNameLst>
                                      </p:cBhvr>
                                      <p:to>
                                        <p:strVal val="visible"/>
                                      </p:to>
                                    </p:set>
                                    <p:animEffect transition="in" filter="barn(outVertical)">
                                      <p:cBhvr>
                                        <p:cTn id="81" dur="2000"/>
                                        <p:tgtEl>
                                          <p:spTgt spid="19">
                                            <p:txEl>
                                              <p:charRg st="202" end="23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ldLvl="0" animBg="1"/>
      <p:bldP spid="12" grpId="0"/>
      <p:bldP spid="13" grpId="0"/>
      <p:bldP spid="14" grpId="0"/>
      <p:bldP spid="10" grpId="0"/>
      <p:bldP spid="16" grpId="0"/>
      <p:bldP spid="17" grpId="0" bldLvl="0" animBg="1"/>
      <p:bldP spid="3" grpId="0"/>
      <p:bldP spid="18" grpId="0"/>
      <p:bldP spid="18" grpId="1"/>
      <p:bldP spid="18" grpId="2"/>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3"/>
          <p:cNvSpPr txBox="1">
            <a:spLocks noChangeArrowheads="1"/>
          </p:cNvSpPr>
          <p:nvPr/>
        </p:nvSpPr>
        <p:spPr>
          <a:xfrm>
            <a:off x="134938" y="19050"/>
            <a:ext cx="8675688" cy="6540500"/>
          </a:xfrm>
          <a:prstGeom prst="rect">
            <a:avLst/>
          </a:prstGeom>
        </p:spPr>
        <p:txBody>
          <a:bodyPr/>
          <a:lstStyle/>
          <a:p>
            <a:pPr marR="0" defTabSz="914400">
              <a:buClrTx/>
              <a:buSzTx/>
              <a:defRPr/>
            </a:pPr>
            <a:endParaRPr kumimoji="0" lang="zh-CN" altLang="en-US" sz="32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zh-CN" altLang="en-US" sz="3200" kern="0" cap="none" spc="0" normalizeH="0" baseline="0" noProof="0" dirty="0">
                <a:latin typeface="华文琥珀" panose="02010800040101010101" pitchFamily="2" charset="-122"/>
                <a:ea typeface="华文琥珀" panose="02010800040101010101" pitchFamily="2" charset="-122"/>
                <a:cs typeface="+mn-cs"/>
              </a:rPr>
              <a:t>（二）政治与行政取得协调一致的途径</a:t>
            </a:r>
            <a:endParaRPr kumimoji="0" lang="en-US" altLang="zh-CN" sz="32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en-US" altLang="zh-CN" sz="3200" kern="0" cap="none" spc="0" normalizeH="0" baseline="0" noProof="0" dirty="0">
                <a:latin typeface="华文琥珀" panose="02010800040101010101" pitchFamily="2" charset="-122"/>
                <a:ea typeface="华文琥珀" panose="02010800040101010101" pitchFamily="2" charset="-122"/>
                <a:cs typeface="+mn-cs"/>
              </a:rPr>
              <a:t>1</a:t>
            </a:r>
            <a:r>
              <a:rPr kumimoji="0" lang="zh-CN" altLang="en-US" sz="3200" kern="0" cap="none" spc="0" normalizeH="0" baseline="0" noProof="0" dirty="0">
                <a:latin typeface="华文琥珀" panose="02010800040101010101" pitchFamily="2" charset="-122"/>
                <a:ea typeface="华文琥珀" panose="02010800040101010101" pitchFamily="2" charset="-122"/>
                <a:cs typeface="+mn-cs"/>
              </a:rPr>
              <a:t>、政治对行政进行</a:t>
            </a:r>
            <a:r>
              <a:rPr kumimoji="0" lang="zh-CN" altLang="en-US" sz="3200" u="sng" kern="0" cap="none" spc="0" normalizeH="0" baseline="0" noProof="0" dirty="0">
                <a:latin typeface="华文琥珀" panose="02010800040101010101" pitchFamily="2" charset="-122"/>
                <a:ea typeface="华文琥珀" panose="02010800040101010101" pitchFamily="2" charset="-122"/>
                <a:cs typeface="+mn-cs"/>
              </a:rPr>
              <a:t>适度</a:t>
            </a:r>
            <a:r>
              <a:rPr kumimoji="0" lang="zh-CN" altLang="en-US" sz="3200" kern="0" cap="none" spc="0" normalizeH="0" baseline="0" noProof="0" dirty="0">
                <a:latin typeface="华文琥珀" panose="02010800040101010101" pitchFamily="2" charset="-122"/>
                <a:ea typeface="华文琥珀" panose="02010800040101010101" pitchFamily="2" charset="-122"/>
                <a:cs typeface="+mn-cs"/>
              </a:rPr>
              <a:t>控制</a:t>
            </a:r>
            <a:endParaRPr kumimoji="0" lang="en-US" altLang="zh-CN" sz="32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zh-CN" altLang="en-US" sz="2800" kern="0" cap="none" spc="0" normalizeH="0" baseline="0" noProof="0" dirty="0">
                <a:latin typeface="华文琥珀" panose="02010800040101010101" pitchFamily="2" charset="-122"/>
                <a:ea typeface="华文琥珀" panose="02010800040101010101" pitchFamily="2" charset="-122"/>
                <a:cs typeface="+mn-cs"/>
              </a:rPr>
              <a:t>     </a:t>
            </a:r>
            <a:endParaRPr kumimoji="0" lang="zh-CN" altLang="en-US" sz="28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zh-CN" altLang="en-US" sz="2800" kern="0" cap="none" spc="0" normalizeH="0" baseline="0" noProof="0" dirty="0">
                <a:latin typeface="华文琥珀" panose="02010800040101010101" pitchFamily="2" charset="-122"/>
                <a:ea typeface="华文琥珀" panose="02010800040101010101" pitchFamily="2" charset="-122"/>
                <a:cs typeface="+mn-cs"/>
              </a:rPr>
              <a:t>       </a:t>
            </a:r>
            <a:r>
              <a:rPr kumimoji="0" lang="zh-CN" altLang="en-US" sz="2800" kern="0" cap="none" spc="0" normalizeH="0" baseline="0" noProof="0" dirty="0">
                <a:latin typeface="华文琥珀" panose="02010800040101010101" pitchFamily="2" charset="-122"/>
                <a:ea typeface="华文琥珀" panose="02010800040101010101" pitchFamily="2" charset="-122"/>
                <a:cs typeface="+mn-cs"/>
              </a:rPr>
              <a:t>正面案例一：英国的议会内阁制</a:t>
            </a: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20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en-US" altLang="zh-CN" sz="2000" kern="0" cap="none" spc="0" normalizeH="0" baseline="0" noProof="0" dirty="0">
                <a:latin typeface="华文琥珀" panose="02010800040101010101" pitchFamily="2" charset="-122"/>
                <a:ea typeface="华文琥珀" panose="02010800040101010101" pitchFamily="2" charset="-122"/>
                <a:cs typeface="+mn-cs"/>
              </a:rPr>
              <a:t>“</a:t>
            </a:r>
            <a:r>
              <a:rPr kumimoji="0" lang="zh-CN" altLang="en-US" sz="2000" i="1" kern="0" cap="none" spc="0" normalizeH="0" baseline="0" noProof="0" dirty="0">
                <a:latin typeface="华文琥珀" panose="02010800040101010101" pitchFamily="2" charset="-122"/>
                <a:ea typeface="华文琥珀" panose="02010800040101010101" pitchFamily="2" charset="-122"/>
                <a:cs typeface="+mn-cs"/>
              </a:rPr>
              <a:t>在英国，在人民通过对议会的控制达到了他们对国家意志表达的控制后，他们就立刻着手使议会</a:t>
            </a:r>
            <a:r>
              <a:rPr kumimoji="0" lang="en-US" altLang="zh-CN" sz="2000" i="1" kern="0" cap="none" spc="0" normalizeH="0" baseline="0" noProof="0" dirty="0">
                <a:latin typeface="华文琥珀" panose="02010800040101010101" pitchFamily="2" charset="-122"/>
                <a:ea typeface="华文琥珀" panose="02010800040101010101" pitchFamily="2" charset="-122"/>
                <a:cs typeface="+mn-cs"/>
              </a:rPr>
              <a:t>——</a:t>
            </a:r>
            <a:r>
              <a:rPr kumimoji="0" lang="zh-CN" altLang="en-US" sz="2000" i="1" kern="0" cap="none" spc="0" normalizeH="0" baseline="0" noProof="0" dirty="0">
                <a:latin typeface="华文琥珀" panose="02010800040101010101" pitchFamily="2" charset="-122"/>
                <a:ea typeface="华文琥珀" panose="02010800040101010101" pitchFamily="2" charset="-122"/>
                <a:cs typeface="+mn-cs"/>
              </a:rPr>
              <a:t>他们的代表，对被委以国家意志执行权的政府机构有一种控制权</a:t>
            </a:r>
            <a:r>
              <a:rPr kumimoji="0" lang="en-US" altLang="zh-CN" sz="2000" i="1" kern="0" cap="none" spc="0" normalizeH="0" baseline="0" noProof="0" dirty="0">
                <a:latin typeface="华文琥珀" panose="02010800040101010101" pitchFamily="2" charset="-122"/>
                <a:ea typeface="华文琥珀" panose="02010800040101010101" pitchFamily="2" charset="-122"/>
                <a:cs typeface="+mn-cs"/>
              </a:rPr>
              <a:t>”</a:t>
            </a:r>
            <a:endParaRPr kumimoji="0" lang="en-US" altLang="zh-CN" sz="32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32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2000" i="1"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2000" i="1"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2000" i="1"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en-US" altLang="zh-CN" sz="2000" i="1" kern="0" cap="none" spc="0" normalizeH="0" baseline="0" noProof="0" dirty="0">
                <a:latin typeface="华文琥珀" panose="02010800040101010101" pitchFamily="2" charset="-122"/>
                <a:ea typeface="华文琥珀" panose="02010800040101010101" pitchFamily="2" charset="-122"/>
                <a:cs typeface="+mn-cs"/>
              </a:rPr>
              <a:t>“</a:t>
            </a:r>
            <a:r>
              <a:rPr kumimoji="0" lang="zh-CN" altLang="en-US" sz="2000" i="1" kern="0" cap="none" spc="0" normalizeH="0" baseline="0" noProof="0" dirty="0">
                <a:latin typeface="华文琥珀" panose="02010800040101010101" pitchFamily="2" charset="-122"/>
                <a:ea typeface="华文琥珀" panose="02010800040101010101" pitchFamily="2" charset="-122"/>
                <a:cs typeface="+mn-cs"/>
              </a:rPr>
              <a:t>把这一必要的控制扩展得太厉害，反而会损害建立这一控制的目的</a:t>
            </a:r>
            <a:r>
              <a:rPr kumimoji="0" lang="zh-CN" altLang="en-US" sz="2000" i="1" kern="0" cap="none" spc="0" normalizeH="0" baseline="0" noProof="0" dirty="0">
                <a:latin typeface="Arial" panose="020B0604020202020204" pitchFamily="34" charset="0"/>
                <a:ea typeface="华文琥珀" panose="02010800040101010101" pitchFamily="2" charset="-122"/>
                <a:cs typeface="Arial" panose="020B0604020202020204" pitchFamily="34" charset="0"/>
              </a:rPr>
              <a:t>…还会妨碍有效地行使行政功能。</a:t>
            </a:r>
            <a:r>
              <a:rPr kumimoji="0" lang="en-US" altLang="zh-CN" sz="2000" i="1" kern="0" cap="none" spc="0" normalizeH="0" baseline="0" noProof="0" dirty="0">
                <a:latin typeface="华文琥珀" panose="02010800040101010101" pitchFamily="2" charset="-122"/>
                <a:ea typeface="华文琥珀" panose="02010800040101010101" pitchFamily="2" charset="-122"/>
                <a:cs typeface="+mn-cs"/>
              </a:rPr>
              <a:t>”</a:t>
            </a:r>
            <a:endParaRPr kumimoji="0" lang="en-US" altLang="zh-CN" sz="2000" i="1"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en-US" altLang="zh-CN" sz="2000" i="1" kern="0" cap="none" spc="0" normalizeH="0" baseline="0" noProof="0" dirty="0">
                <a:latin typeface="华文琥珀" panose="02010800040101010101" pitchFamily="2" charset="-122"/>
                <a:ea typeface="华文琥珀" panose="02010800040101010101" pitchFamily="2" charset="-122"/>
                <a:cs typeface="+mn-cs"/>
              </a:rPr>
              <a:t>  “</a:t>
            </a:r>
            <a:r>
              <a:rPr kumimoji="0" lang="zh-CN" altLang="en-US" sz="2000" i="1" kern="0" cap="none" spc="0" normalizeH="0" baseline="0" noProof="0" dirty="0">
                <a:latin typeface="华文琥珀" panose="02010800040101010101" pitchFamily="2" charset="-122"/>
                <a:ea typeface="华文琥珀" panose="02010800040101010101" pitchFamily="2" charset="-122"/>
                <a:cs typeface="+mn-cs"/>
              </a:rPr>
              <a:t>一方面为了保证国家意志的执行，政治必须对行政进行控制；另一方面，为了保证政府的民治性和行政的高效率，又不能允许这种控制超出其所要实现的合理目的</a:t>
            </a:r>
            <a:r>
              <a:rPr kumimoji="0" lang="en-US" altLang="zh-CN" sz="2000" i="1" kern="0" cap="none" spc="0" normalizeH="0" baseline="0" noProof="0" dirty="0">
                <a:latin typeface="华文琥珀" panose="02010800040101010101" pitchFamily="2" charset="-122"/>
                <a:ea typeface="华文琥珀" panose="02010800040101010101" pitchFamily="2" charset="-122"/>
                <a:cs typeface="+mn-cs"/>
              </a:rPr>
              <a:t>”</a:t>
            </a:r>
            <a:endParaRPr kumimoji="0" lang="en-US" altLang="zh-CN" sz="2000" i="1"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en-US" altLang="zh-CN" sz="2000" i="1" kern="0" cap="none" spc="0" normalizeH="0" baseline="0" noProof="0" dirty="0">
                <a:latin typeface="华文琥珀" panose="02010800040101010101" pitchFamily="2" charset="-122"/>
                <a:ea typeface="华文琥珀" panose="02010800040101010101" pitchFamily="2" charset="-122"/>
                <a:cs typeface="+mn-cs"/>
              </a:rPr>
              <a:t>     </a:t>
            </a: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2800" kern="0" cap="none" spc="0" normalizeH="0" baseline="0" noProof="0" dirty="0">
              <a:latin typeface="+mn-lt"/>
              <a:ea typeface="宋体" panose="02010600030101010101" pitchFamily="2" charset="-122"/>
              <a:cs typeface="+mn-cs"/>
            </a:endParaRPr>
          </a:p>
          <a:p>
            <a:pPr marR="0" defTabSz="914400">
              <a:buClrTx/>
              <a:buSzTx/>
              <a:defRPr/>
            </a:pPr>
            <a:endParaRPr kumimoji="0" lang="en-US" altLang="zh-CN" sz="2800" kern="0" cap="none" spc="0" normalizeH="0" baseline="0" noProof="0" dirty="0">
              <a:latin typeface="+mn-lt"/>
              <a:ea typeface="宋体" panose="02010600030101010101" pitchFamily="2" charset="-122"/>
              <a:cs typeface="+mn-cs"/>
            </a:endParaRPr>
          </a:p>
          <a:p>
            <a:pPr marL="342900" marR="0" indent="-342900" defTabSz="914400">
              <a:spcBef>
                <a:spcPct val="20000"/>
              </a:spcBef>
              <a:buClrTx/>
              <a:buSzTx/>
              <a:buBlip>
                <a:blip r:embed="rId1"/>
              </a:buBlip>
              <a:defRPr/>
            </a:pPr>
            <a:endParaRPr kumimoji="0" lang="en-US" altLang="zh-CN" sz="2800" kern="0" cap="none" spc="0" normalizeH="0" baseline="0" noProof="0" dirty="0">
              <a:latin typeface="+mn-lt"/>
              <a:ea typeface="宋体" panose="02010600030101010101" pitchFamily="2" charset="-122"/>
              <a:cs typeface="+mn-cs"/>
            </a:endParaRPr>
          </a:p>
        </p:txBody>
      </p:sp>
      <p:sp>
        <p:nvSpPr>
          <p:cNvPr id="7" name="矩形 6">
            <a:hlinkClick r:id="rId2" action="ppaction://hlinkfile"/>
          </p:cNvPr>
          <p:cNvSpPr/>
          <p:nvPr/>
        </p:nvSpPr>
        <p:spPr>
          <a:xfrm>
            <a:off x="782638" y="3976688"/>
            <a:ext cx="4462462" cy="521970"/>
          </a:xfrm>
          <a:prstGeom prst="rect">
            <a:avLst/>
          </a:prstGeom>
          <a:noFill/>
          <a:ln w="9525">
            <a:noFill/>
          </a:ln>
        </p:spPr>
        <p:txBody>
          <a:bodyPr anchor="t" anchorCtr="0">
            <a:spAutoFit/>
          </a:bodyPr>
          <a:p>
            <a:r>
              <a:rPr lang="zh-CN" altLang="en-US" sz="2800" dirty="0">
                <a:latin typeface="华文琥珀" panose="02010800040101010101" pitchFamily="2" charset="-122"/>
                <a:ea typeface="华文琥珀" panose="02010800040101010101" pitchFamily="2" charset="-122"/>
              </a:rPr>
              <a:t>反面案例二：美国政府关门</a:t>
            </a:r>
            <a:endParaRPr lang="en-US" altLang="zh-CN" sz="2800" dirty="0">
              <a:latin typeface="华文琥珀" panose="02010800040101010101" pitchFamily="2" charset="-122"/>
              <a:ea typeface="华文琥珀" panose="02010800040101010101" pitchFamily="2" charset="-122"/>
            </a:endParaRPr>
          </a:p>
        </p:txBody>
      </p:sp>
      <p:sp>
        <p:nvSpPr>
          <p:cNvPr id="6" name="五角星 5">
            <a:hlinkClick r:id="rId3" action="ppaction://hlinksldjump"/>
          </p:cNvPr>
          <p:cNvSpPr/>
          <p:nvPr/>
        </p:nvSpPr>
        <p:spPr>
          <a:xfrm>
            <a:off x="5921375" y="2039938"/>
            <a:ext cx="215900" cy="2159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19" end="3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charRg st="39" end="6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charRg st="62" end="13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charRg st="141" end="18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charRg st="188" end="26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 name="图片 100"/>
          <p:cNvPicPr/>
          <p:nvPr/>
        </p:nvPicPr>
        <p:blipFill>
          <a:blip r:embed="rId1"/>
          <a:stretch>
            <a:fillRect/>
          </a:stretch>
        </p:blipFill>
        <p:spPr>
          <a:xfrm>
            <a:off x="35696" y="44450"/>
            <a:ext cx="5569949" cy="6858000"/>
          </a:xfrm>
          <a:prstGeom prst="rect">
            <a:avLst/>
          </a:prstGeom>
          <a:noFill/>
          <a:ln w="9525">
            <a:noFill/>
          </a:ln>
        </p:spPr>
      </p:pic>
      <p:pic>
        <p:nvPicPr>
          <p:cNvPr id="102" name="图片 101"/>
          <p:cNvPicPr/>
          <p:nvPr/>
        </p:nvPicPr>
        <p:blipFill>
          <a:blip r:embed="rId2"/>
          <a:stretch>
            <a:fillRect/>
          </a:stretch>
        </p:blipFill>
        <p:spPr>
          <a:xfrm>
            <a:off x="251460" y="12700"/>
            <a:ext cx="8612505" cy="6889750"/>
          </a:xfrm>
          <a:prstGeom prst="rect">
            <a:avLst/>
          </a:prstGeom>
          <a:noFill/>
          <a:ln w="9525">
            <a:noFill/>
          </a:ln>
        </p:spPr>
      </p:pic>
      <p:pic>
        <p:nvPicPr>
          <p:cNvPr id="100" name="图片 99"/>
          <p:cNvPicPr/>
          <p:nvPr/>
        </p:nvPicPr>
        <p:blipFill>
          <a:blip r:embed="rId3"/>
          <a:stretch>
            <a:fillRect/>
          </a:stretch>
        </p:blipFill>
        <p:spPr>
          <a:xfrm>
            <a:off x="0" y="-27940"/>
            <a:ext cx="9138920" cy="688594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heel(1)">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5302250" y="0"/>
            <a:ext cx="3836035" cy="6868795"/>
          </a:xfrm>
          <a:prstGeom prst="rect">
            <a:avLst/>
          </a:prstGeom>
        </p:spPr>
      </p:pic>
      <p:pic>
        <p:nvPicPr>
          <p:cNvPr id="102" name="图片 101"/>
          <p:cNvPicPr/>
          <p:nvPr>
            <p:custDataLst>
              <p:tags r:id="rId3"/>
            </p:custDataLst>
          </p:nvPr>
        </p:nvPicPr>
        <p:blipFill>
          <a:blip r:embed="rId4"/>
          <a:stretch>
            <a:fillRect/>
          </a:stretch>
        </p:blipFill>
        <p:spPr>
          <a:xfrm>
            <a:off x="4067810" y="32385"/>
            <a:ext cx="4286250" cy="6858000"/>
          </a:xfrm>
          <a:prstGeom prst="rect">
            <a:avLst/>
          </a:prstGeom>
          <a:noFill/>
          <a:ln w="9525">
            <a:noFill/>
          </a:ln>
        </p:spPr>
      </p:pic>
      <p:pic>
        <p:nvPicPr>
          <p:cNvPr id="101" name="图片 100"/>
          <p:cNvPicPr/>
          <p:nvPr>
            <p:custDataLst>
              <p:tags r:id="rId5"/>
            </p:custDataLst>
          </p:nvPr>
        </p:nvPicPr>
        <p:blipFill>
          <a:blip r:embed="rId6"/>
          <a:stretch>
            <a:fillRect/>
          </a:stretch>
        </p:blipFill>
        <p:spPr>
          <a:xfrm>
            <a:off x="2370455" y="0"/>
            <a:ext cx="4402455" cy="6890385"/>
          </a:xfrm>
          <a:prstGeom prst="rect">
            <a:avLst/>
          </a:prstGeom>
          <a:noFill/>
          <a:ln w="9525">
            <a:noFill/>
          </a:ln>
        </p:spPr>
      </p:pic>
      <p:pic>
        <p:nvPicPr>
          <p:cNvPr id="100" name="图片 99"/>
          <p:cNvPicPr/>
          <p:nvPr>
            <p:custDataLst>
              <p:tags r:id="rId7"/>
            </p:custDataLst>
          </p:nvPr>
        </p:nvPicPr>
        <p:blipFill>
          <a:blip r:embed="rId8"/>
          <a:stretch>
            <a:fillRect/>
          </a:stretch>
        </p:blipFill>
        <p:spPr>
          <a:xfrm>
            <a:off x="-396240" y="11430"/>
            <a:ext cx="4538980" cy="6891020"/>
          </a:xfrm>
          <a:prstGeom prst="rect">
            <a:avLst/>
          </a:prstGeom>
          <a:noFill/>
          <a:ln w="9525">
            <a:noFill/>
          </a:ln>
        </p:spPr>
      </p:pic>
      <p:pic>
        <p:nvPicPr>
          <p:cNvPr id="103" name="图片 102"/>
          <p:cNvPicPr/>
          <p:nvPr/>
        </p:nvPicPr>
        <p:blipFill>
          <a:blip r:embed="rId9"/>
          <a:stretch>
            <a:fillRect/>
          </a:stretch>
        </p:blipFill>
        <p:spPr>
          <a:xfrm>
            <a:off x="-190500" y="190500"/>
            <a:ext cx="9144000" cy="6096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blinds(horizontal)">
                                      <p:cBhvr>
                                        <p:cTn id="12" dur="500"/>
                                        <p:tgtEl>
                                          <p:spTgt spid="10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blinds(horizontal)">
                                      <p:cBhvr>
                                        <p:cTn id="17" dur="500"/>
                                        <p:tgtEl>
                                          <p:spTgt spid="10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blinds(horizontal)">
                                      <p:cBhvr>
                                        <p:cTn id="22" dur="500"/>
                                        <p:tgtEl>
                                          <p:spTgt spid="10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blinds(horizontal)">
                                      <p:cBhvr>
                                        <p:cTn id="2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文本框 1"/>
          <p:cNvSpPr txBox="1"/>
          <p:nvPr/>
        </p:nvSpPr>
        <p:spPr>
          <a:xfrm>
            <a:off x="1046163" y="679450"/>
            <a:ext cx="2925762" cy="460375"/>
          </a:xfrm>
          <a:prstGeom prst="rect">
            <a:avLst/>
          </a:prstGeom>
          <a:noFill/>
          <a:ln w="9525">
            <a:noFill/>
          </a:ln>
        </p:spPr>
        <p:txBody>
          <a:bodyPr wrap="none" anchor="t" anchorCtr="0">
            <a:spAutoFit/>
          </a:bodyPr>
          <a:p>
            <a:r>
              <a:rPr lang="zh-CN" altLang="en-US">
                <a:latin typeface="华文琥珀" panose="02010800040101010101" pitchFamily="2" charset="-122"/>
                <a:ea typeface="华文琥珀" panose="02010800040101010101" pitchFamily="2" charset="-122"/>
              </a:rPr>
              <a:t>如何实现适度控制？</a:t>
            </a:r>
            <a:endParaRPr lang="zh-CN" altLang="en-US">
              <a:latin typeface="Times New Roman" panose="02020603050405020304" pitchFamily="18" charset="0"/>
              <a:ea typeface="Times New Roman" panose="02020603050405020304" pitchFamily="18" charset="0"/>
            </a:endParaRPr>
          </a:p>
        </p:txBody>
      </p:sp>
      <p:sp>
        <p:nvSpPr>
          <p:cNvPr id="23554" name="文本框 2"/>
          <p:cNvSpPr txBox="1"/>
          <p:nvPr/>
        </p:nvSpPr>
        <p:spPr>
          <a:xfrm>
            <a:off x="117475" y="1779588"/>
            <a:ext cx="8907463" cy="4522787"/>
          </a:xfrm>
          <a:prstGeom prst="rect">
            <a:avLst/>
          </a:prstGeom>
          <a:noFill/>
          <a:ln w="9525">
            <a:noFill/>
          </a:ln>
        </p:spPr>
        <p:txBody>
          <a:bodyPr wrap="square" anchor="t" anchorCtr="0">
            <a:spAutoFit/>
          </a:bodyPr>
          <a:p>
            <a:r>
              <a:rPr lang="zh-CN" altLang="en-US" i="1" dirty="0">
                <a:latin typeface="华文琥珀" panose="02010800040101010101" pitchFamily="2" charset="-122"/>
                <a:ea typeface="华文琥珀" panose="02010800040101010101" pitchFamily="2" charset="-122"/>
              </a:rPr>
              <a:t>“如果希望有高效率而又公正无私的行政，如果政策问题是根据民意决定的，那么在行政体制的半科学、准司法、办事和幕僚性的那个部分中，就应该做出长期任职规定。</a:t>
            </a:r>
            <a:endParaRPr lang="zh-CN" altLang="en-US" i="1" dirty="0">
              <a:latin typeface="华文琥珀" panose="02010800040101010101" pitchFamily="2" charset="-122"/>
              <a:ea typeface="华文琥珀" panose="02010800040101010101" pitchFamily="2" charset="-122"/>
            </a:endParaRPr>
          </a:p>
          <a:p>
            <a:r>
              <a:rPr lang="zh-CN" altLang="en-US" i="1" dirty="0">
                <a:latin typeface="华文琥珀" panose="02010800040101010101" pitchFamily="2" charset="-122"/>
                <a:ea typeface="华文琥珀" panose="02010800040101010101" pitchFamily="2" charset="-122"/>
              </a:rPr>
              <a:t>       而在行政体制的较高层次上，即在那些任职官员对政策问题具有决定性影响的地方，特别是对那些行政首脑来说，则应该避免长期任职</a:t>
            </a:r>
            <a:r>
              <a:rPr lang="zh-CN" altLang="en-US" i="1" dirty="0">
                <a:latin typeface="Arial" panose="020B0604020202020204" pitchFamily="34" charset="0"/>
                <a:ea typeface="华文琥珀" panose="02010800040101010101" pitchFamily="2" charset="-122"/>
              </a:rPr>
              <a:t>…也就是说，为了使政治功能与行政协调起来，政府体制中的政治机构必须对行政机构进行控制。</a:t>
            </a:r>
            <a:endParaRPr lang="zh-CN" altLang="en-US" i="1" dirty="0">
              <a:latin typeface="Arial" panose="020B0604020202020204" pitchFamily="34" charset="0"/>
              <a:ea typeface="华文琥珀" panose="02010800040101010101" pitchFamily="2" charset="-122"/>
            </a:endParaRPr>
          </a:p>
          <a:p>
            <a:endParaRPr lang="zh-CN" altLang="en-US" i="1" dirty="0">
              <a:latin typeface="Arial" panose="020B0604020202020204" pitchFamily="34" charset="0"/>
              <a:ea typeface="华文琥珀" panose="02010800040101010101" pitchFamily="2" charset="-122"/>
            </a:endParaRPr>
          </a:p>
          <a:p>
            <a:endParaRPr lang="zh-CN" altLang="en-US" i="1" dirty="0">
              <a:latin typeface="Arial" panose="020B0604020202020204" pitchFamily="34" charset="0"/>
              <a:ea typeface="华文琥珀" panose="02010800040101010101" pitchFamily="2" charset="-122"/>
            </a:endParaRPr>
          </a:p>
          <a:p>
            <a:r>
              <a:rPr lang="zh-CN" altLang="en-US" i="1" dirty="0">
                <a:latin typeface="Arial" panose="020B0604020202020204" pitchFamily="34" charset="0"/>
                <a:ea typeface="华文琥珀" panose="02010800040101010101" pitchFamily="2" charset="-122"/>
              </a:rPr>
              <a:t>如果这种控制扩及行政事务中的所有官员，政府就失去效率，并对很多事情失去处理能力，而这些事情只有政府才能有效地处理</a:t>
            </a:r>
            <a:r>
              <a:rPr lang="zh-CN" altLang="en-US" i="1" dirty="0">
                <a:latin typeface="华文琥珀" panose="02010800040101010101" pitchFamily="2" charset="-122"/>
                <a:ea typeface="华文琥珀" panose="02010800040101010101" pitchFamily="2" charset="-122"/>
              </a:rPr>
              <a:t>”</a:t>
            </a:r>
            <a:endParaRPr lang="zh-CN" altLang="en-US">
              <a:latin typeface="华文琥珀" panose="02010800040101010101" pitchFamily="2" charset="-122"/>
              <a:ea typeface="华文琥珀" panose="02010800040101010101" pitchFamily="2" charset="-122"/>
            </a:endParaRPr>
          </a:p>
          <a:p>
            <a:endParaRPr lang="zh-CN" altLang="en-US">
              <a:latin typeface="Times New Roman" panose="02020603050405020304" pitchFamily="18" charset="0"/>
              <a:ea typeface="Times New Roman" panose="02020603050405020304" pitchFamily="18" charset="0"/>
            </a:endParaRPr>
          </a:p>
        </p:txBody>
      </p:sp>
      <p:sp>
        <p:nvSpPr>
          <p:cNvPr id="2" name="文本框 1"/>
          <p:cNvSpPr txBox="1"/>
          <p:nvPr/>
        </p:nvSpPr>
        <p:spPr>
          <a:xfrm>
            <a:off x="117475" y="4435475"/>
            <a:ext cx="9026525" cy="460375"/>
          </a:xfrm>
          <a:prstGeom prst="rect">
            <a:avLst/>
          </a:prstGeom>
          <a:noFill/>
          <a:ln w="9525">
            <a:noFill/>
          </a:ln>
        </p:spPr>
        <p:txBody>
          <a:bodyPr wrap="square" anchor="t" anchorCtr="0">
            <a:spAutoFit/>
          </a:bodyPr>
          <a:p>
            <a:r>
              <a:rPr lang="zh-CN" altLang="en-US" i="1" dirty="0">
                <a:latin typeface="Arial" panose="020B0604020202020204" pitchFamily="34" charset="0"/>
                <a:ea typeface="华文琥珀" panose="02010800040101010101" pitchFamily="2" charset="-122"/>
              </a:rPr>
              <a:t>不过，这是有限度的。超过这个限度，这种控制就不应该施行了。</a:t>
            </a:r>
            <a:endParaRPr lang="zh-CN" altLang="en-US">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4">
                                            <p:txEl>
                                              <p:charRg st="0" end="7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4">
                                            <p:txEl>
                                              <p:charRg st="76" end="18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grpId="0" nodeType="clickEffect">
                                  <p:stCondLst>
                                    <p:cond delay="0"/>
                                  </p:stCondLst>
                                  <p:childTnLst>
                                    <p:animClr clrSpc="rgb" dir="cw">
                                      <p:cBhvr override="childStyle">
                                        <p:cTn id="18" dur="2000" fill="hold"/>
                                        <p:tgtEl>
                                          <p:spTgt spid="2"/>
                                        </p:tgtEl>
                                        <p:attrNameLst>
                                          <p:attrName>style.color</p:attrName>
                                        </p:attrNameLst>
                                      </p:cBhvr>
                                      <p:to>
                                        <a:srgbClr val="C70545"/>
                                      </p:to>
                                    </p:animClr>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554">
                                            <p:txEl>
                                              <p:charRg st="188" end="24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3213" y="117475"/>
            <a:ext cx="5607050" cy="830263"/>
          </a:xfrm>
          <a:prstGeom prst="rect">
            <a:avLst/>
          </a:prstGeom>
          <a:noFill/>
          <a:ln w="9525">
            <a:noFill/>
          </a:ln>
        </p:spPr>
        <p:txBody>
          <a:bodyPr anchor="t" anchorCtr="0">
            <a:spAutoFit/>
          </a:bodyPr>
          <a:p>
            <a:r>
              <a:rPr lang="en-US" altLang="zh-CN" dirty="0">
                <a:latin typeface="华文琥珀" panose="02010800040101010101" pitchFamily="2" charset="-122"/>
                <a:ea typeface="华文琥珀" panose="02010800040101010101" pitchFamily="2" charset="-122"/>
              </a:rPr>
              <a:t>2</a:t>
            </a:r>
            <a:r>
              <a:rPr lang="zh-CN" altLang="en-US" dirty="0">
                <a:latin typeface="华文琥珀" panose="02010800040101010101" pitchFamily="2" charset="-122"/>
                <a:ea typeface="华文琥珀" panose="02010800040101010101" pitchFamily="2" charset="-122"/>
              </a:rPr>
              <a:t>、行政的适度集权化</a:t>
            </a:r>
            <a:endParaRPr lang="en-US" altLang="zh-CN" dirty="0">
              <a:latin typeface="华文琥珀" panose="02010800040101010101" pitchFamily="2" charset="-122"/>
              <a:ea typeface="华文琥珀" panose="02010800040101010101" pitchFamily="2" charset="-122"/>
            </a:endParaRPr>
          </a:p>
          <a:p>
            <a:r>
              <a:rPr lang="en-US" altLang="zh-CN" dirty="0">
                <a:latin typeface="华文琥珀" panose="02010800040101010101" pitchFamily="2" charset="-122"/>
                <a:ea typeface="华文琥珀" panose="0201080004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3" name="文本框 2"/>
          <p:cNvSpPr txBox="1"/>
          <p:nvPr/>
        </p:nvSpPr>
        <p:spPr>
          <a:xfrm>
            <a:off x="777875" y="592138"/>
            <a:ext cx="3535680" cy="460375"/>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反面案例：美国的联邦制</a:t>
            </a:r>
            <a:endParaRPr lang="zh-CN" altLang="en-US" dirty="0">
              <a:latin typeface="Times New Roman" panose="02020603050405020304" pitchFamily="18" charset="0"/>
              <a:ea typeface="宋体" panose="02010600030101010101" pitchFamily="2" charset="-122"/>
            </a:endParaRPr>
          </a:p>
        </p:txBody>
      </p:sp>
      <p:sp>
        <p:nvSpPr>
          <p:cNvPr id="5" name="五角星 4">
            <a:hlinkClick r:id="rId1" action="ppaction://hlinksldjump"/>
          </p:cNvPr>
          <p:cNvSpPr/>
          <p:nvPr/>
        </p:nvSpPr>
        <p:spPr>
          <a:xfrm>
            <a:off x="4392613" y="666750"/>
            <a:ext cx="207963" cy="198438"/>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 name="文本框 11"/>
          <p:cNvSpPr txBox="1"/>
          <p:nvPr/>
        </p:nvSpPr>
        <p:spPr>
          <a:xfrm>
            <a:off x="-1587" y="1052513"/>
            <a:ext cx="9145587" cy="2103437"/>
          </a:xfrm>
          <a:prstGeom prst="rect">
            <a:avLst/>
          </a:prstGeom>
          <a:noFill/>
          <a:ln w="9525">
            <a:noFill/>
          </a:ln>
        </p:spPr>
        <p:txBody>
          <a:bodyPr wrap="square" anchor="t" anchorCtr="0">
            <a:spAutoFit/>
          </a:bodyPr>
          <a:p>
            <a:r>
              <a:rPr lang="en-US" altLang="zh-CN" sz="1800" i="1" dirty="0">
                <a:latin typeface="华文琥珀" panose="02010800040101010101" pitchFamily="2" charset="-122"/>
                <a:ea typeface="华文琥珀" panose="02010800040101010101" pitchFamily="2" charset="-122"/>
              </a:rPr>
              <a:t>“</a:t>
            </a:r>
            <a:r>
              <a:rPr lang="zh-CN" altLang="en-US" sz="1800" i="1" dirty="0">
                <a:latin typeface="华文琥珀" panose="02010800040101010101" pitchFamily="2" charset="-122"/>
                <a:ea typeface="华文琥珀" panose="02010800040101010101" pitchFamily="2" charset="-122"/>
              </a:rPr>
              <a:t>任何国家意志的表达，在表达它的机关对它的执行没有控制的情况下都是一句空话。有关政府理论可能承认地方政治共同体在国家意志的表达上对国家的服从。然而，行政体制的运转可能使真正的实践与理论恰恰相反。国家意志的表达可以委托给国家中央政府的一个机关。但是，如果国家意志的实际执行委托给不受任何有效的国家控制的地方政治共同体的话，这种地方政治共同体会通过运用其执行权力，或者某种非执行性的或修正的权力，改变由代表整个国家的机关表达的国家意志，以便使之适应被认为是地方政治共同体的需要。</a:t>
            </a:r>
            <a:r>
              <a:rPr lang="en-US" altLang="zh-CN" i="1" dirty="0">
                <a:latin typeface="Times New Roman" panose="02020603050405020304" pitchFamily="18" charset="0"/>
                <a:ea typeface="宋体" panose="02010600030101010101" pitchFamily="2" charset="-122"/>
              </a:rPr>
              <a:t>”</a:t>
            </a:r>
            <a:endParaRPr lang="en-US" altLang="zh-CN" i="1" dirty="0">
              <a:latin typeface="Times New Roman" panose="02020603050405020304" pitchFamily="18" charset="0"/>
              <a:ea typeface="宋体" panose="02010600030101010101" pitchFamily="2" charset="-122"/>
            </a:endParaRPr>
          </a:p>
        </p:txBody>
      </p:sp>
      <p:sp>
        <p:nvSpPr>
          <p:cNvPr id="13" name="文本框 12"/>
          <p:cNvSpPr txBox="1"/>
          <p:nvPr/>
        </p:nvSpPr>
        <p:spPr>
          <a:xfrm>
            <a:off x="53975" y="3155950"/>
            <a:ext cx="9109075" cy="639763"/>
          </a:xfrm>
          <a:prstGeom prst="rect">
            <a:avLst/>
          </a:prstGeom>
          <a:noFill/>
          <a:ln w="9525">
            <a:noFill/>
          </a:ln>
        </p:spPr>
        <p:txBody>
          <a:bodyPr wrap="square" anchor="t" anchorCtr="0">
            <a:spAutoFit/>
          </a:bodyPr>
          <a:p>
            <a:r>
              <a:rPr lang="en-US" altLang="zh-CN" sz="1800" b="1" i="1" dirty="0">
                <a:latin typeface="华文琥珀" panose="02010800040101010101" pitchFamily="2" charset="-122"/>
                <a:ea typeface="华文琥珀" panose="02010800040101010101" pitchFamily="2" charset="-122"/>
              </a:rPr>
              <a:t>“</a:t>
            </a:r>
            <a:r>
              <a:rPr lang="zh-CN" altLang="en-US" sz="1800" b="1" i="1" dirty="0">
                <a:latin typeface="华文琥珀" panose="02010800040101010101" pitchFamily="2" charset="-122"/>
                <a:ea typeface="华文琥珀" panose="02010800040101010101" pitchFamily="2" charset="-122"/>
              </a:rPr>
              <a:t>在国家与地方政治共同体之间存在冲突的问题上，地方自治政府倾向于牺牲国家利益，因为它使国家意志的执行即使不是不可能，也是非常困难的</a:t>
            </a:r>
            <a:r>
              <a:rPr lang="en-US" altLang="zh-CN" sz="1800" b="1" i="1" dirty="0">
                <a:latin typeface="华文琥珀" panose="02010800040101010101" pitchFamily="2" charset="-122"/>
                <a:ea typeface="华文琥珀" panose="02010800040101010101" pitchFamily="2" charset="-122"/>
              </a:rPr>
              <a:t>”</a:t>
            </a:r>
            <a:endParaRPr lang="en-US" altLang="zh-CN" sz="1800" b="1" i="1" dirty="0">
              <a:latin typeface="华文琥珀" panose="02010800040101010101" pitchFamily="2" charset="-122"/>
              <a:ea typeface="华文琥珀" panose="02010800040101010101" pitchFamily="2" charset="-122"/>
            </a:endParaRPr>
          </a:p>
        </p:txBody>
      </p:sp>
      <p:sp>
        <p:nvSpPr>
          <p:cNvPr id="14" name="文本框 13"/>
          <p:cNvSpPr txBox="1"/>
          <p:nvPr/>
        </p:nvSpPr>
        <p:spPr>
          <a:xfrm>
            <a:off x="533400" y="3965575"/>
            <a:ext cx="8610600" cy="460375"/>
          </a:xfrm>
          <a:prstGeom prst="rect">
            <a:avLst/>
          </a:prstGeom>
          <a:noFill/>
          <a:ln w="9525">
            <a:noFill/>
          </a:ln>
        </p:spPr>
        <p:txBody>
          <a:bodyPr anchor="t" anchorCtr="0">
            <a:spAutoFit/>
          </a:bodyPr>
          <a:p>
            <a:r>
              <a:rPr lang="zh-CN" altLang="en-US" b="1" dirty="0">
                <a:latin typeface="华文琥珀" panose="02010800040101010101" pitchFamily="2" charset="-122"/>
                <a:ea typeface="华文琥珀" panose="02010800040101010101" pitchFamily="2" charset="-122"/>
              </a:rPr>
              <a:t>如何实现政治与行政的协调？</a:t>
            </a:r>
            <a:endParaRPr lang="zh-CN" altLang="en-US" b="1" dirty="0">
              <a:latin typeface="华文琥珀" panose="02010800040101010101" pitchFamily="2" charset="-122"/>
              <a:ea typeface="华文琥珀" panose="02010800040101010101" pitchFamily="2" charset="-122"/>
            </a:endParaRPr>
          </a:p>
        </p:txBody>
      </p:sp>
      <p:sp>
        <p:nvSpPr>
          <p:cNvPr id="15" name="文本框 14"/>
          <p:cNvSpPr txBox="1"/>
          <p:nvPr/>
        </p:nvSpPr>
        <p:spPr>
          <a:xfrm>
            <a:off x="-69850" y="4557713"/>
            <a:ext cx="9283700" cy="1189037"/>
          </a:xfrm>
          <a:prstGeom prst="rect">
            <a:avLst/>
          </a:prstGeom>
          <a:noFill/>
          <a:ln w="9525">
            <a:noFill/>
          </a:ln>
        </p:spPr>
        <p:txBody>
          <a:bodyPr wrap="square" anchor="t" anchorCtr="0">
            <a:spAutoFit/>
          </a:bodyPr>
          <a:p>
            <a:r>
              <a:rPr lang="en-US" altLang="zh-CN" sz="1800" b="1" i="1" dirty="0">
                <a:latin typeface="华文琥珀" panose="02010800040101010101" pitchFamily="2" charset="-122"/>
                <a:ea typeface="华文琥珀" panose="02010800040101010101" pitchFamily="2" charset="-122"/>
              </a:rPr>
              <a:t>“</a:t>
            </a:r>
            <a:r>
              <a:rPr lang="zh-CN" altLang="en-US" sz="1800" b="1" i="1" dirty="0">
                <a:latin typeface="华文琥珀" panose="02010800040101010101" pitchFamily="2" charset="-122"/>
                <a:ea typeface="华文琥珀" panose="02010800040101010101" pitchFamily="2" charset="-122"/>
              </a:rPr>
              <a:t>只有行政在一定程度上集权化了，才能达到政治和行政功能之间必要的协调</a:t>
            </a:r>
            <a:r>
              <a:rPr lang="zh-CN" altLang="en-US" sz="1800" b="1" i="1" dirty="0">
                <a:latin typeface="Arial" panose="020B0604020202020204" pitchFamily="34" charset="0"/>
                <a:ea typeface="华文琥珀" panose="02010800040101010101" pitchFamily="2" charset="-122"/>
              </a:rPr>
              <a:t>…</a:t>
            </a:r>
            <a:r>
              <a:rPr lang="zh-CN" altLang="en-US" sz="1800" b="1" i="1" dirty="0">
                <a:latin typeface="华文琥珀" panose="02010800040101010101" pitchFamily="2" charset="-122"/>
                <a:ea typeface="华文琥珀" panose="02010800040101010101" pitchFamily="2" charset="-122"/>
              </a:rPr>
              <a:t>因此，应该鼓励行政集权的趋势，而不是阻碍它的发展</a:t>
            </a:r>
            <a:r>
              <a:rPr lang="zh-CN" altLang="en-US" sz="1800" b="1" i="1" dirty="0">
                <a:latin typeface="Arial" panose="020B0604020202020204" pitchFamily="34" charset="0"/>
                <a:ea typeface="华文琥珀" panose="02010800040101010101" pitchFamily="2" charset="-122"/>
              </a:rPr>
              <a:t>…在我们对集权的传统恐惧中，我们可能受到了一个由体制设计者幻想出来的魔鬼的恐吓…我们必须坚持这种集权，不管是从行政效率的观点看，还是从民治政府本身的存在看，坚持这一点都是必须的。</a:t>
            </a:r>
            <a:r>
              <a:rPr lang="en-US" altLang="zh-CN" sz="1800" b="1" i="1" dirty="0">
                <a:latin typeface="华文琥珀" panose="02010800040101010101" pitchFamily="2" charset="-122"/>
                <a:ea typeface="华文琥珀" panose="02010800040101010101" pitchFamily="2" charset="-122"/>
              </a:rPr>
              <a:t>”</a:t>
            </a:r>
            <a:endParaRPr lang="en-US" altLang="zh-CN" sz="1800" b="1" i="1" dirty="0">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2000" fill="hold">
                                          <p:stCondLst>
                                            <p:cond delay="0"/>
                                          </p:stCondLst>
                                        </p:cTn>
                                        <p:tgtEl>
                                          <p:spTgt spid="12">
                                            <p:txEl>
                                              <p:charRg st="0" end="239"/>
                                            </p:txEl>
                                          </p:spTgt>
                                        </p:tgtEl>
                                        <p:attrNameLst>
                                          <p:attrName>style.visibility</p:attrName>
                                        </p:attrNameLst>
                                      </p:cBhvr>
                                      <p:to>
                                        <p:strVal val="visible"/>
                                      </p:to>
                                    </p:set>
                                    <p:animEffect transition="in" filter="barn(outVertical)">
                                      <p:cBhvr>
                                        <p:cTn id="20" dur="2000"/>
                                        <p:tgtEl>
                                          <p:spTgt spid="12">
                                            <p:txEl>
                                              <p:charRg st="0" end="239"/>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grpId="0" nodeType="clickEffect">
                                  <p:stCondLst>
                                    <p:cond delay="0"/>
                                  </p:stCondLst>
                                  <p:childTnLst>
                                    <p:set>
                                      <p:cBhvr>
                                        <p:cTn id="24" dur="2000" fill="hold">
                                          <p:stCondLst>
                                            <p:cond delay="0"/>
                                          </p:stCondLst>
                                        </p:cTn>
                                        <p:tgtEl>
                                          <p:spTgt spid="13"/>
                                        </p:tgtEl>
                                        <p:attrNameLst>
                                          <p:attrName>style.visibility</p:attrName>
                                        </p:attrNameLst>
                                      </p:cBhvr>
                                      <p:to>
                                        <p:strVal val="visible"/>
                                      </p:to>
                                    </p:set>
                                    <p:animEffect transition="in" filter="barn(outVertical)">
                                      <p:cBhvr>
                                        <p:cTn id="25" dur="2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2000" fill="hold">
                                          <p:stCondLst>
                                            <p:cond delay="0"/>
                                          </p:stCondLst>
                                        </p:cTn>
                                        <p:tgtEl>
                                          <p:spTgt spid="14"/>
                                        </p:tgtEl>
                                        <p:attrNameLst>
                                          <p:attrName>style.visibility</p:attrName>
                                        </p:attrNameLst>
                                      </p:cBhvr>
                                      <p:to>
                                        <p:strVal val="visible"/>
                                      </p:to>
                                    </p:set>
                                    <p:animEffect transition="in" filter="barn(inVertical)">
                                      <p:cBhvr>
                                        <p:cTn id="30" dur="20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2000" fill="hold">
                                          <p:stCondLst>
                                            <p:cond delay="0"/>
                                          </p:stCondLst>
                                        </p:cTn>
                                        <p:tgtEl>
                                          <p:spTgt spid="15"/>
                                        </p:tgtEl>
                                        <p:attrNameLst>
                                          <p:attrName>style.visibility</p:attrName>
                                        </p:attrNameLst>
                                      </p:cBhvr>
                                      <p:to>
                                        <p:strVal val="visible"/>
                                      </p:to>
                                    </p:set>
                                    <p:animEffect transition="in" filter="barn(outVertical)">
                                      <p:cBhvr>
                                        <p:cTn id="3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3"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5" name="图片 104"/>
          <p:cNvPicPr/>
          <p:nvPr/>
        </p:nvPicPr>
        <p:blipFill>
          <a:blip r:embed="rId1"/>
          <a:stretch>
            <a:fillRect/>
          </a:stretch>
        </p:blipFill>
        <p:spPr>
          <a:xfrm>
            <a:off x="317500" y="527050"/>
            <a:ext cx="8514715" cy="6024880"/>
          </a:xfrm>
          <a:prstGeom prst="rect">
            <a:avLst/>
          </a:prstGeom>
          <a:noFill/>
          <a:ln w="9525">
            <a:noFill/>
          </a:ln>
        </p:spPr>
      </p:pic>
      <p:pic>
        <p:nvPicPr>
          <p:cNvPr id="104" name="图片 103">
            <a:hlinkClick r:id="" action="ppaction://hlinkshowjump?jump=previousslide"/>
          </p:cNvPr>
          <p:cNvPicPr/>
          <p:nvPr/>
        </p:nvPicPr>
        <p:blipFill>
          <a:blip r:embed="rId2"/>
          <a:stretch>
            <a:fillRect/>
          </a:stretch>
        </p:blipFill>
        <p:spPr>
          <a:xfrm>
            <a:off x="317500" y="355600"/>
            <a:ext cx="8128000" cy="5765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linds(horizontal)">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blinds(horizontal)">
                                      <p:cBhvr>
                                        <p:cTn id="1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3038" y="268288"/>
            <a:ext cx="2184400" cy="460375"/>
          </a:xfrm>
          <a:prstGeom prst="rect">
            <a:avLst/>
          </a:prstGeom>
          <a:noFill/>
          <a:ln w="9525">
            <a:noFill/>
          </a:ln>
        </p:spPr>
        <p:txBody>
          <a:bodyPr wrap="none" anchor="t" anchorCtr="0">
            <a:spAutoFit/>
          </a:bodyPr>
          <a:p>
            <a:r>
              <a:rPr lang="en-US" altLang="zh-CN" dirty="0">
                <a:latin typeface="华文琥珀" panose="02010800040101010101" pitchFamily="2" charset="-122"/>
                <a:ea typeface="华文琥珀" panose="02010800040101010101" pitchFamily="2" charset="-122"/>
              </a:rPr>
              <a:t>3</a:t>
            </a:r>
            <a:r>
              <a:rPr lang="zh-CN" altLang="en-US" dirty="0">
                <a:latin typeface="华文琥珀" panose="02010800040101010101" pitchFamily="2" charset="-122"/>
                <a:ea typeface="华文琥珀" panose="02010800040101010101" pitchFamily="2" charset="-122"/>
              </a:rPr>
              <a:t>、法外调节：</a:t>
            </a:r>
            <a:endParaRPr lang="zh-CN" altLang="en-US" dirty="0">
              <a:latin typeface="Times New Roman" panose="02020603050405020304" pitchFamily="18" charset="0"/>
              <a:ea typeface="宋体" panose="02010600030101010101" pitchFamily="2" charset="-122"/>
            </a:endParaRPr>
          </a:p>
        </p:txBody>
      </p:sp>
      <p:sp>
        <p:nvSpPr>
          <p:cNvPr id="10" name="矩形 9"/>
          <p:cNvSpPr/>
          <p:nvPr/>
        </p:nvSpPr>
        <p:spPr>
          <a:xfrm>
            <a:off x="2289175" y="144463"/>
            <a:ext cx="1409700" cy="584200"/>
          </a:xfrm>
          <a:prstGeom prst="rect">
            <a:avLst/>
          </a:prstGeom>
          <a:noFill/>
          <a:ln w="9525">
            <a:noFill/>
          </a:ln>
        </p:spPr>
        <p:txBody>
          <a:bodyPr anchor="t" anchorCtr="0">
            <a:spAutoFit/>
          </a:bodyPr>
          <a:p>
            <a:r>
              <a:rPr lang="zh-CN" altLang="en-US" sz="3200" dirty="0">
                <a:latin typeface="华文琥珀" panose="02010800040101010101" pitchFamily="2" charset="-122"/>
                <a:ea typeface="华文琥珀" panose="02010800040101010101" pitchFamily="2" charset="-122"/>
              </a:rPr>
              <a:t>政党</a:t>
            </a:r>
            <a:endParaRPr lang="en-US" altLang="zh-CN" sz="3200" dirty="0">
              <a:latin typeface="华文琥珀" panose="02010800040101010101" pitchFamily="2" charset="-122"/>
              <a:ea typeface="华文琥珀" panose="02010800040101010101" pitchFamily="2" charset="-122"/>
            </a:endParaRPr>
          </a:p>
        </p:txBody>
      </p:sp>
      <p:sp>
        <p:nvSpPr>
          <p:cNvPr id="11" name="左大括号 10"/>
          <p:cNvSpPr/>
          <p:nvPr/>
        </p:nvSpPr>
        <p:spPr>
          <a:xfrm>
            <a:off x="169863" y="3009900"/>
            <a:ext cx="204788" cy="1724025"/>
          </a:xfrm>
          <a:prstGeom prst="leftBrace">
            <a:avLst/>
          </a:prstGeom>
          <a:solidFill>
            <a:srgbClr val="0070C0">
              <a:alpha val="0"/>
            </a:srgbClr>
          </a:solidFill>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Eras Bold ITC" panose="020B0907030504020204" pitchFamily="34" charset="0"/>
              <a:ea typeface="宋体" panose="02010600030101010101" pitchFamily="2" charset="-122"/>
              <a:cs typeface="+mn-cs"/>
            </a:endParaRPr>
          </a:p>
        </p:txBody>
      </p:sp>
      <p:sp>
        <p:nvSpPr>
          <p:cNvPr id="12" name="矩形 11"/>
          <p:cNvSpPr/>
          <p:nvPr/>
        </p:nvSpPr>
        <p:spPr>
          <a:xfrm>
            <a:off x="508000" y="2828925"/>
            <a:ext cx="8494713" cy="1076325"/>
          </a:xfrm>
          <a:prstGeom prst="rect">
            <a:avLst/>
          </a:prstGeom>
          <a:noFill/>
          <a:ln w="9525">
            <a:noFill/>
          </a:ln>
        </p:spPr>
        <p:txBody>
          <a:bodyPr anchor="t" anchorCtr="0">
            <a:spAutoFit/>
          </a:bodyPr>
          <a:p>
            <a:pPr algn="just"/>
            <a:r>
              <a:rPr lang="zh-CN" altLang="en-US" dirty="0">
                <a:latin typeface="华文琥珀" panose="02010800040101010101" pitchFamily="2" charset="-122"/>
                <a:ea typeface="华文琥珀" panose="02010800040101010101" pitchFamily="2" charset="-122"/>
              </a:rPr>
              <a:t>“</a:t>
            </a:r>
            <a:r>
              <a:rPr lang="zh-CN" altLang="en-US" sz="2000" i="1" dirty="0">
                <a:latin typeface="华文琥珀" panose="02010800040101010101" pitchFamily="2" charset="-122"/>
                <a:ea typeface="华文琥珀" panose="02010800040101010101" pitchFamily="2" charset="-122"/>
              </a:rPr>
              <a:t>政党不仅担负起了挑选在政府体制理论中是表达国家意志的机关的成员，即立法机关的成员的责任，而且担负起了挑选执行这种意志的人员，即执行官员的责任。”</a:t>
            </a:r>
            <a:endParaRPr lang="en-US" altLang="zh-CN" sz="2000" i="1" dirty="0">
              <a:latin typeface="华文琥珀" panose="02010800040101010101" pitchFamily="2" charset="-122"/>
              <a:ea typeface="华文琥珀" panose="02010800040101010101" pitchFamily="2" charset="-122"/>
            </a:endParaRPr>
          </a:p>
        </p:txBody>
      </p:sp>
      <p:sp>
        <p:nvSpPr>
          <p:cNvPr id="13" name="矩形 12">
            <a:hlinkClick r:id="rId1" action="ppaction://hlinkfile"/>
          </p:cNvPr>
          <p:cNvSpPr/>
          <p:nvPr/>
        </p:nvSpPr>
        <p:spPr>
          <a:xfrm>
            <a:off x="374650" y="4527550"/>
            <a:ext cx="7600950" cy="460375"/>
          </a:xfrm>
          <a:prstGeom prst="rect">
            <a:avLst/>
          </a:prstGeom>
          <a:noFill/>
          <a:ln w="9525">
            <a:noFill/>
          </a:ln>
        </p:spPr>
        <p:txBody>
          <a:bodyPr wrap="none" anchor="t" anchorCtr="0">
            <a:spAutoFit/>
          </a:bodyPr>
          <a:p>
            <a:r>
              <a:rPr lang="zh-CN" altLang="en-US" dirty="0">
                <a:latin typeface="华文琥珀" panose="02010800040101010101" pitchFamily="2" charset="-122"/>
                <a:ea typeface="华文琥珀" panose="02010800040101010101" pitchFamily="2" charset="-122"/>
              </a:rPr>
              <a:t>“</a:t>
            </a:r>
            <a:r>
              <a:rPr lang="zh-CN" altLang="en-US" sz="2000" i="1" dirty="0">
                <a:latin typeface="华文琥珀" panose="02010800040101010101" pitchFamily="2" charset="-122"/>
                <a:ea typeface="华文琥珀" panose="02010800040101010101" pitchFamily="2" charset="-122"/>
              </a:rPr>
              <a:t>政党必须选择中央的执行官员</a:t>
            </a:r>
            <a:r>
              <a:rPr lang="en-US" altLang="zh-CN" sz="2000" i="1" dirty="0">
                <a:latin typeface="华文琥珀" panose="02010800040101010101" pitchFamily="2" charset="-122"/>
                <a:ea typeface="华文琥珀" panose="02010800040101010101" pitchFamily="2" charset="-122"/>
              </a:rPr>
              <a:t>…</a:t>
            </a:r>
            <a:r>
              <a:rPr lang="zh-CN" altLang="en-US" sz="2000" i="1" dirty="0">
                <a:latin typeface="华文琥珀" panose="02010800040101010101" pitchFamily="2" charset="-122"/>
                <a:ea typeface="华文琥珀" panose="02010800040101010101" pitchFamily="2" charset="-122"/>
              </a:rPr>
              <a:t>政党必须选择所有的地方官员”</a:t>
            </a:r>
            <a:endParaRPr lang="en-US" altLang="zh-CN" sz="2000" i="1" dirty="0">
              <a:latin typeface="华文琥珀" panose="02010800040101010101" pitchFamily="2" charset="-122"/>
              <a:ea typeface="华文琥珀" panose="02010800040101010101" pitchFamily="2" charset="-122"/>
            </a:endParaRPr>
          </a:p>
        </p:txBody>
      </p:sp>
      <p:sp>
        <p:nvSpPr>
          <p:cNvPr id="4" name="文本框 3"/>
          <p:cNvSpPr txBox="1"/>
          <p:nvPr/>
        </p:nvSpPr>
        <p:spPr>
          <a:xfrm>
            <a:off x="-22225" y="728663"/>
            <a:ext cx="9026525" cy="1014412"/>
          </a:xfrm>
          <a:prstGeom prst="rect">
            <a:avLst/>
          </a:prstGeom>
          <a:noFill/>
          <a:ln w="9525">
            <a:noFill/>
          </a:ln>
        </p:spPr>
        <p:txBody>
          <a:bodyPr anchor="t" anchorCtr="0">
            <a:spAutoFit/>
          </a:bodyPr>
          <a:p>
            <a:r>
              <a:rPr lang="en-US" altLang="zh-CN" sz="2000" i="1" dirty="0">
                <a:latin typeface="华文琥珀" panose="02010800040101010101" pitchFamily="2" charset="-122"/>
                <a:ea typeface="华文琥珀" panose="02010800040101010101" pitchFamily="2" charset="-122"/>
              </a:rPr>
              <a:t>“</a:t>
            </a:r>
            <a:r>
              <a:rPr lang="zh-CN" altLang="en-US" sz="2000" i="1" dirty="0">
                <a:latin typeface="华文琥珀" panose="02010800040101010101" pitchFamily="2" charset="-122"/>
                <a:ea typeface="华文琥珀" panose="02010800040101010101" pitchFamily="2" charset="-122"/>
              </a:rPr>
              <a:t>要使政府协调地运转，就必须找到某种使国家意志的表达和执行协调一致的方法…这种办法在政府体制内部不可能找到。所以，必须到政府以外的一些法外的制度中去寻找。事实上，可以在政党中找到它。</a:t>
            </a:r>
            <a:r>
              <a:rPr lang="en-US" altLang="zh-CN" sz="2000" i="1" dirty="0">
                <a:latin typeface="华文琥珀" panose="02010800040101010101" pitchFamily="2" charset="-122"/>
                <a:ea typeface="华文琥珀" panose="02010800040101010101" pitchFamily="2" charset="-122"/>
              </a:rPr>
              <a:t>”</a:t>
            </a:r>
            <a:endParaRPr lang="en-US" altLang="zh-CN" sz="2000" i="1" dirty="0">
              <a:latin typeface="华文琥珀" panose="02010800040101010101" pitchFamily="2" charset="-122"/>
              <a:ea typeface="华文琥珀" panose="02010800040101010101" pitchFamily="2" charset="-122"/>
            </a:endParaRPr>
          </a:p>
        </p:txBody>
      </p:sp>
      <p:sp>
        <p:nvSpPr>
          <p:cNvPr id="5" name="矩形 4"/>
          <p:cNvSpPr/>
          <p:nvPr/>
        </p:nvSpPr>
        <p:spPr>
          <a:xfrm>
            <a:off x="508000" y="2076450"/>
            <a:ext cx="7331075" cy="457200"/>
          </a:xfrm>
          <a:prstGeom prst="rect">
            <a:avLst/>
          </a:prstGeom>
          <a:noFill/>
          <a:ln w="9525">
            <a:noFill/>
          </a:ln>
        </p:spPr>
        <p:txBody>
          <a:bodyPr wrap="square" anchor="t" anchorCtr="0">
            <a:spAutoFit/>
          </a:bodyPr>
          <a:p>
            <a:r>
              <a:rPr lang="zh-CN" altLang="en-US" dirty="0">
                <a:latin typeface="华文琥珀" panose="02010800040101010101" pitchFamily="2" charset="-122"/>
                <a:ea typeface="华文琥珀" panose="02010800040101010101" pitchFamily="2" charset="-122"/>
              </a:rPr>
              <a:t>政党是如何促进政治与行政之间的协调一致？</a:t>
            </a:r>
            <a:endParaRPr lang="en-US" altLang="zh-CN" dirty="0">
              <a:latin typeface="华文琥珀" panose="02010800040101010101" pitchFamily="2" charset="-122"/>
              <a:ea typeface="华文琥珀" panose="02010800040101010101" pitchFamily="2" charset="-122"/>
            </a:endParaRPr>
          </a:p>
        </p:txBody>
      </p:sp>
      <p:sp>
        <p:nvSpPr>
          <p:cNvPr id="6" name="文本框 5"/>
          <p:cNvSpPr txBox="1"/>
          <p:nvPr/>
        </p:nvSpPr>
        <p:spPr>
          <a:xfrm>
            <a:off x="169863" y="5294313"/>
            <a:ext cx="8902700" cy="1322387"/>
          </a:xfrm>
          <a:prstGeom prst="rect">
            <a:avLst/>
          </a:prstGeom>
          <a:noFill/>
          <a:ln w="9525">
            <a:noFill/>
          </a:ln>
        </p:spPr>
        <p:txBody>
          <a:bodyPr anchor="t" anchorCtr="0">
            <a:spAutoFit/>
          </a:bodyPr>
          <a:p>
            <a:r>
              <a:rPr lang="zh-CN" altLang="en-US" sz="2000" i="1" dirty="0">
                <a:latin typeface="华文琥珀" panose="02010800040101010101" pitchFamily="2" charset="-122"/>
                <a:ea typeface="华文琥珀" panose="02010800040101010101" pitchFamily="2" charset="-122"/>
              </a:rPr>
              <a:t>如果不是对政党有这种坚定的忠诚，我们的政府早就会被一群组织涣散、各行其是、无法无天的官员所充斥。他们会在权势上彼此分庭抗礼，在行动上随心所欲，尽管所有的官员按理说只是从事于执行尽可能具体的法律和表达在立法机构中有代表的人民的意志</a:t>
            </a:r>
            <a:endParaRPr lang="zh-CN" altLang="en-US" sz="2000" i="1" dirty="0">
              <a:latin typeface="华文琥珀" panose="02010800040101010101" pitchFamily="2" charset="-122"/>
              <a:ea typeface="华文琥珀" panose="02010800040101010101" pitchFamily="2" charset="-122"/>
            </a:endParaRPr>
          </a:p>
        </p:txBody>
      </p:sp>
      <p:sp>
        <p:nvSpPr>
          <p:cNvPr id="3" name="五角星 2">
            <a:hlinkClick r:id="rId2" action="ppaction://hlinksldjump"/>
          </p:cNvPr>
          <p:cNvSpPr/>
          <p:nvPr/>
        </p:nvSpPr>
        <p:spPr>
          <a:xfrm>
            <a:off x="8027988" y="4658360"/>
            <a:ext cx="207963" cy="198438"/>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2000" fill="hold">
                                          <p:stCondLst>
                                            <p:cond delay="0"/>
                                          </p:stCondLst>
                                        </p:cTn>
                                        <p:tgtEl>
                                          <p:spTgt spid="4">
                                            <p:txEl>
                                              <p:charRg st="0" end="93"/>
                                            </p:txEl>
                                          </p:spTgt>
                                        </p:tgtEl>
                                        <p:attrNameLst>
                                          <p:attrName>style.visibility</p:attrName>
                                        </p:attrNameLst>
                                      </p:cBhvr>
                                      <p:to>
                                        <p:strVal val="visible"/>
                                      </p:to>
                                    </p:set>
                                    <p:animEffect transition="in" filter="barn(outVertical)">
                                      <p:cBhvr>
                                        <p:cTn id="15" dur="2000"/>
                                        <p:tgtEl>
                                          <p:spTgt spid="4">
                                            <p:txEl>
                                              <p:charRg st="0" end="9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randombar(horizontal)">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grpId="0" nodeType="clickEffect">
                                  <p:stCondLst>
                                    <p:cond delay="0"/>
                                  </p:stCondLst>
                                  <p:childTnLst>
                                    <p:set>
                                      <p:cBhvr>
                                        <p:cTn id="41" dur="2000" fill="hold">
                                          <p:stCondLst>
                                            <p:cond delay="0"/>
                                          </p:stCondLst>
                                        </p:cTn>
                                        <p:tgtEl>
                                          <p:spTgt spid="6"/>
                                        </p:tgtEl>
                                        <p:attrNameLst>
                                          <p:attrName>style.visibility</p:attrName>
                                        </p:attrNameLst>
                                      </p:cBhvr>
                                      <p:to>
                                        <p:strVal val="visible"/>
                                      </p:to>
                                    </p:set>
                                    <p:animEffect transition="in" filter="barn(outVertical)">
                                      <p:cBhvr>
                                        <p:cTn id="4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bldLvl="0" animBg="1"/>
      <p:bldP spid="12" grpId="0"/>
      <p:bldP spid="13"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Rectangle 3"/>
          <p:cNvSpPr txBox="1"/>
          <p:nvPr/>
        </p:nvSpPr>
        <p:spPr>
          <a:xfrm>
            <a:off x="179388" y="188913"/>
            <a:ext cx="8640762" cy="6299200"/>
          </a:xfrm>
          <a:prstGeom prst="rect">
            <a:avLst/>
          </a:prstGeom>
          <a:noFill/>
          <a:ln w="9525">
            <a:noFill/>
          </a:ln>
        </p:spPr>
        <p:txBody>
          <a:bodyPr anchor="t" anchorCtr="0"/>
          <a:p>
            <a:pPr marL="342900" indent="-342900">
              <a:spcBef>
                <a:spcPct val="20000"/>
              </a:spcBef>
              <a:buNone/>
            </a:pPr>
            <a:r>
              <a:rPr lang="zh-CN" altLang="en-US" sz="3200" dirty="0">
                <a:latin typeface="华文琥珀" panose="02010800040101010101" pitchFamily="2" charset="-122"/>
                <a:ea typeface="华文琥珀" panose="02010800040101010101" pitchFamily="2" charset="-122"/>
              </a:rPr>
              <a:t>二、威尔逊行政学说的思想渊源与产生背景</a:t>
            </a:r>
            <a:endParaRPr lang="en-US" altLang="zh-CN" sz="3200" dirty="0">
              <a:latin typeface="华文琥珀" panose="02010800040101010101" pitchFamily="2" charset="-122"/>
              <a:ea typeface="华文琥珀" panose="02010800040101010101" pitchFamily="2" charset="-122"/>
            </a:endParaRPr>
          </a:p>
          <a:p>
            <a:pPr marL="342900" indent="-342900">
              <a:spcBef>
                <a:spcPct val="20000"/>
              </a:spcBef>
              <a:buBlip>
                <a:blip r:embed="rId2"/>
              </a:buBlip>
            </a:pPr>
            <a:r>
              <a:rPr lang="en-US" altLang="zh-CN" sz="2800" dirty="0">
                <a:latin typeface="华文琥珀" panose="02010800040101010101" pitchFamily="2" charset="-122"/>
                <a:ea typeface="华文琥珀" panose="02010800040101010101" pitchFamily="2" charset="-122"/>
              </a:rPr>
              <a:t>1</a:t>
            </a:r>
            <a:r>
              <a:rPr lang="zh-CN" altLang="en-US" sz="2800" dirty="0">
                <a:latin typeface="华文琥珀" panose="02010800040101010101" pitchFamily="2" charset="-122"/>
                <a:ea typeface="华文琥珀" panose="02010800040101010101" pitchFamily="2" charset="-122"/>
              </a:rPr>
              <a:t>、思想渊源</a:t>
            </a:r>
            <a:endParaRPr lang="en-US" altLang="zh-CN" sz="2800" dirty="0">
              <a:latin typeface="华文琥珀" panose="02010800040101010101" pitchFamily="2" charset="-122"/>
              <a:ea typeface="华文琥珀" panose="02010800040101010101" pitchFamily="2" charset="-122"/>
            </a:endParaRPr>
          </a:p>
          <a:p>
            <a:pPr marL="342900" indent="-342900">
              <a:spcBef>
                <a:spcPct val="20000"/>
              </a:spcBef>
              <a:buBlip>
                <a:blip r:embed="rId2"/>
              </a:buBlip>
            </a:pPr>
            <a:endParaRPr lang="en-US" altLang="zh-CN" sz="2800" dirty="0">
              <a:latin typeface="Eras Bold ITC" panose="020B0907030504020204" pitchFamily="34" charset="0"/>
              <a:ea typeface="宋体" panose="02010600030101010101" pitchFamily="2" charset="-122"/>
            </a:endParaRPr>
          </a:p>
        </p:txBody>
      </p:sp>
      <p:sp>
        <p:nvSpPr>
          <p:cNvPr id="6" name="矩形 5"/>
          <p:cNvSpPr/>
          <p:nvPr/>
        </p:nvSpPr>
        <p:spPr>
          <a:xfrm>
            <a:off x="251460" y="6028055"/>
            <a:ext cx="3671888" cy="700405"/>
          </a:xfrm>
          <a:prstGeom prst="rect">
            <a:avLst/>
          </a:prstGeom>
        </p:spPr>
        <p:txBody>
          <a:bodyPr>
            <a:spAutoFit/>
          </a:bodyPr>
          <a:lstStyle/>
          <a:p>
            <a:pPr marL="342900" marR="0" lvl="0" indent="-342900" algn="ctr" defTabSz="914400" rtl="0" eaLnBrk="1" fontAlgn="base" latinLnBrk="0" hangingPunct="1">
              <a:lnSpc>
                <a:spcPct val="100000"/>
              </a:lnSpc>
              <a:spcBef>
                <a:spcPct val="20000"/>
              </a:spcBef>
              <a:spcAft>
                <a:spcPct val="0"/>
              </a:spcAft>
              <a:buClrTx/>
              <a:buSzTx/>
              <a:buFontTx/>
              <a:buNone/>
              <a:defRPr/>
            </a:pPr>
            <a:r>
              <a:rPr kumimoji="0" lang="zh-CN" altLang="en-US" sz="1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弗里德里希二世</a:t>
            </a:r>
            <a:endParaRPr kumimoji="0" lang="zh-CN" altLang="en-US" sz="1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342900" marR="0" lvl="0" indent="-342900" algn="ctr" defTabSz="914400" rtl="0" eaLnBrk="1" fontAlgn="base" latinLnBrk="0" hangingPunct="1">
              <a:lnSpc>
                <a:spcPct val="100000"/>
              </a:lnSpc>
              <a:spcBef>
                <a:spcPct val="20000"/>
              </a:spcBef>
              <a:spcAft>
                <a:spcPct val="0"/>
              </a:spcAft>
              <a:buClrTx/>
              <a:buSzTx/>
              <a:buFontTx/>
              <a:buNone/>
              <a:defRPr/>
            </a:pPr>
            <a:r>
              <a:rPr kumimoji="0" lang="zh-CN" altLang="en-US" sz="1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又称腓特烈大帝（</a:t>
            </a:r>
            <a:r>
              <a:rPr kumimoji="0" lang="en-US"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1712-1786</a:t>
            </a:r>
            <a:r>
              <a:rPr kumimoji="0" lang="zh-CN" altLang="en-US" sz="1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en-US"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矩形 6"/>
          <p:cNvSpPr/>
          <p:nvPr/>
        </p:nvSpPr>
        <p:spPr>
          <a:xfrm>
            <a:off x="4002088" y="908050"/>
            <a:ext cx="4818063" cy="1041400"/>
          </a:xfrm>
          <a:prstGeom prst="rect">
            <a:avLst/>
          </a:prstGeom>
        </p:spPr>
        <p:txBody>
          <a:bodyPr>
            <a:spAutoFit/>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a:t>
            </a: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1</a:t>
            </a: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“我是这个国家的第一公仆”</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sp>
        <p:nvSpPr>
          <p:cNvPr id="5126" name="矩形 8"/>
          <p:cNvSpPr/>
          <p:nvPr/>
        </p:nvSpPr>
        <p:spPr>
          <a:xfrm>
            <a:off x="3995738" y="2852738"/>
            <a:ext cx="5435600" cy="1077912"/>
          </a:xfrm>
          <a:prstGeom prst="rect">
            <a:avLst/>
          </a:prstGeom>
          <a:noFill/>
          <a:ln w="9525">
            <a:noFill/>
          </a:ln>
        </p:spPr>
        <p:txBody>
          <a:bodyPr anchor="t" anchorCtr="0">
            <a:spAutoFit/>
          </a:bodyPr>
          <a:p>
            <a:r>
              <a:rPr lang="zh-CN" altLang="en-US" sz="3200" dirty="0">
                <a:latin typeface="华文琥珀" panose="02010800040101010101" pitchFamily="2" charset="-122"/>
                <a:ea typeface="华文琥珀" panose="02010800040101010101" pitchFamily="2" charset="-122"/>
              </a:rPr>
              <a:t>“国王是唯一的头脑，</a:t>
            </a:r>
            <a:endParaRPr lang="en-US" altLang="zh-CN" sz="3200" dirty="0">
              <a:latin typeface="华文琥珀" panose="02010800040101010101" pitchFamily="2" charset="-122"/>
              <a:ea typeface="华文琥珀" panose="02010800040101010101" pitchFamily="2" charset="-122"/>
            </a:endParaRPr>
          </a:p>
          <a:p>
            <a:r>
              <a:rPr lang="zh-CN" altLang="en-US" sz="3200" dirty="0">
                <a:latin typeface="华文琥珀" panose="02010800040101010101" pitchFamily="2" charset="-122"/>
                <a:ea typeface="华文琥珀" panose="02010800040101010101" pitchFamily="2" charset="-122"/>
              </a:rPr>
              <a:t>官僚机构只是他的手脚”</a:t>
            </a:r>
            <a:endParaRPr lang="zh-CN" altLang="en-US" sz="3200" dirty="0">
              <a:latin typeface="华文琥珀" panose="02010800040101010101" pitchFamily="2" charset="-122"/>
              <a:ea typeface="华文琥珀" panose="02010800040101010101" pitchFamily="2" charset="-122"/>
            </a:endParaRPr>
          </a:p>
        </p:txBody>
      </p:sp>
      <p:sp>
        <p:nvSpPr>
          <p:cNvPr id="8" name="矩形 8"/>
          <p:cNvSpPr/>
          <p:nvPr/>
        </p:nvSpPr>
        <p:spPr>
          <a:xfrm>
            <a:off x="4148138" y="4652963"/>
            <a:ext cx="5435600" cy="1076325"/>
          </a:xfrm>
          <a:prstGeom prst="rect">
            <a:avLst/>
          </a:prstGeom>
          <a:noFill/>
          <a:ln w="9525">
            <a:noFill/>
          </a:ln>
        </p:spPr>
        <p:txBody>
          <a:bodyPr anchor="t" anchorCtr="0">
            <a:spAutoFit/>
          </a:bodyPr>
          <a:p>
            <a:r>
              <a:rPr lang="zh-CN" altLang="en-US" sz="3200" dirty="0">
                <a:latin typeface="华文琥珀" panose="02010800040101010101" pitchFamily="2" charset="-122"/>
                <a:ea typeface="华文琥珀" panose="02010800040101010101" pitchFamily="2" charset="-122"/>
              </a:rPr>
              <a:t>德国学者布隆赤里最早提出政治行政二分的理论</a:t>
            </a:r>
            <a:endParaRPr lang="en-US" altLang="zh-CN" sz="3200" dirty="0">
              <a:latin typeface="华文琥珀" panose="02010800040101010101" pitchFamily="2" charset="-122"/>
              <a:ea typeface="华文琥珀" panose="02010800040101010101" pitchFamily="2" charset="-122"/>
            </a:endParaRPr>
          </a:p>
        </p:txBody>
      </p:sp>
      <p:pic>
        <p:nvPicPr>
          <p:cNvPr id="4" name="图片 3"/>
          <p:cNvPicPr>
            <a:picLocks noChangeAspect="1"/>
          </p:cNvPicPr>
          <p:nvPr/>
        </p:nvPicPr>
        <p:blipFill>
          <a:blip r:embed="rId3"/>
          <a:stretch>
            <a:fillRect/>
          </a:stretch>
        </p:blipFill>
        <p:spPr>
          <a:xfrm>
            <a:off x="99695" y="1268730"/>
            <a:ext cx="3823970" cy="4672330"/>
          </a:xfrm>
          <a:prstGeom prst="rect">
            <a:avLst/>
          </a:prstGeom>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20" end="2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126">
                                            <p:txEl>
                                              <p:charRg st="0"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126">
                                            <p:txEl>
                                              <p:charRg st="11" end="2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charRg st="0" end="2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4" name="图片 103"/>
          <p:cNvPicPr/>
          <p:nvPr/>
        </p:nvPicPr>
        <p:blipFill>
          <a:blip r:embed="rId1"/>
          <a:stretch>
            <a:fillRect/>
          </a:stretch>
        </p:blipFill>
        <p:spPr>
          <a:xfrm>
            <a:off x="-107950" y="1628775"/>
            <a:ext cx="4736465" cy="3665220"/>
          </a:xfrm>
          <a:prstGeom prst="rect">
            <a:avLst/>
          </a:prstGeom>
          <a:noFill/>
          <a:ln w="9525">
            <a:noFill/>
          </a:ln>
        </p:spPr>
      </p:pic>
      <p:pic>
        <p:nvPicPr>
          <p:cNvPr id="106" name="图片 105">
            <a:hlinkClick r:id="" action="ppaction://hlinkshowjump?jump=previousslide"/>
          </p:cNvPr>
          <p:cNvPicPr/>
          <p:nvPr/>
        </p:nvPicPr>
        <p:blipFill>
          <a:blip r:embed="rId2"/>
          <a:stretch>
            <a:fillRect/>
          </a:stretch>
        </p:blipFill>
        <p:spPr>
          <a:xfrm>
            <a:off x="4086225" y="17145"/>
            <a:ext cx="5187315" cy="65659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linds(horizontal)">
                                      <p:cBhvr>
                                        <p:cTn id="7" dur="500"/>
                                        <p:tgtEl>
                                          <p:spTgt spid="10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blinds(horizontal)">
                                      <p:cBhvr>
                                        <p:cTn id="12"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7175" y="255588"/>
            <a:ext cx="8496300" cy="513905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4</a:t>
            </a:r>
            <a:r>
              <a:rPr kumimoji="0" lang="zh-CN" altLang="en-US"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、政府体制的改革</a:t>
            </a:r>
            <a:endParaRPr kumimoji="0" lang="en-US" altLang="zh-CN"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a:t>
            </a:r>
            <a:endParaRPr kumimoji="0" lang="en-US" altLang="zh-CN"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B.</a:t>
            </a: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建立强大的全国性政党</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a:t>
            </a:r>
            <a:endParaRPr kumimoji="0" lang="zh-CN" altLang="en-US"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sp>
        <p:nvSpPr>
          <p:cNvPr id="5" name="矩形 4"/>
          <p:cNvSpPr/>
          <p:nvPr/>
        </p:nvSpPr>
        <p:spPr>
          <a:xfrm>
            <a:off x="674688" y="908050"/>
            <a:ext cx="3841750" cy="5238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a:t>
            </a: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A.</a:t>
            </a: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变革行政分权的体制</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sp>
        <p:nvSpPr>
          <p:cNvPr id="8" name="矩形 7">
            <a:hlinkClick r:id="rId1" action="ppaction://hlinkfile"/>
          </p:cNvPr>
          <p:cNvSpPr/>
          <p:nvPr/>
        </p:nvSpPr>
        <p:spPr>
          <a:xfrm>
            <a:off x="1066800" y="3305175"/>
            <a:ext cx="3384550" cy="520700"/>
          </a:xfrm>
          <a:prstGeom prst="rect">
            <a:avLst/>
          </a:prstGeom>
          <a:noFill/>
          <a:ln w="9525">
            <a:noFill/>
          </a:ln>
        </p:spPr>
        <p:txBody>
          <a:bodyPr wrap="none" anchor="t" anchorCtr="0">
            <a:spAutoFit/>
          </a:bodyPr>
          <a:p>
            <a:r>
              <a:rPr lang="zh-CN" altLang="en-US" sz="2800" dirty="0">
                <a:latin typeface="华文琥珀" panose="02010800040101010101" pitchFamily="2" charset="-122"/>
                <a:ea typeface="华文琥珀" panose="02010800040101010101" pitchFamily="2" charset="-122"/>
              </a:rPr>
              <a:t>政党民主化、法制化</a:t>
            </a:r>
            <a:endParaRPr lang="zh-CN" altLang="en-US" sz="2800" dirty="0">
              <a:latin typeface="华文琥珀" panose="02010800040101010101" pitchFamily="2" charset="-122"/>
              <a:ea typeface="华文琥珀" panose="02010800040101010101" pitchFamily="2" charset="-122"/>
            </a:endParaRPr>
          </a:p>
        </p:txBody>
      </p:sp>
      <p:sp>
        <p:nvSpPr>
          <p:cNvPr id="10" name="矩形 9">
            <a:hlinkClick r:id="rId1" action="ppaction://hlinkfile"/>
          </p:cNvPr>
          <p:cNvSpPr/>
          <p:nvPr/>
        </p:nvSpPr>
        <p:spPr>
          <a:xfrm>
            <a:off x="1133475" y="2697163"/>
            <a:ext cx="2671763" cy="522287"/>
          </a:xfrm>
          <a:prstGeom prst="rect">
            <a:avLst/>
          </a:prstGeom>
          <a:noFill/>
          <a:ln w="9525">
            <a:noFill/>
          </a:ln>
        </p:spPr>
        <p:txBody>
          <a:bodyPr wrap="none" anchor="t" anchorCtr="0">
            <a:spAutoFit/>
          </a:bodyPr>
          <a:p>
            <a:r>
              <a:rPr lang="zh-CN" altLang="en-US" sz="2800" dirty="0">
                <a:latin typeface="华文琥珀" panose="02010800040101010101" pitchFamily="2" charset="-122"/>
                <a:ea typeface="华文琥珀" panose="02010800040101010101" pitchFamily="2" charset="-122"/>
              </a:rPr>
              <a:t>文官制度的实行</a:t>
            </a:r>
            <a:endParaRPr lang="zh-CN" altLang="en-US" sz="2800" dirty="0">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charRg st="0" end="1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charRg st="18" end="3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charRg st="55" end="7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28040" y="-27305"/>
            <a:ext cx="7200900" cy="1562100"/>
          </a:xfrm>
          <a:prstGeom prst="rect">
            <a:avLst/>
          </a:prstGeom>
        </p:spPr>
      </p:pic>
      <p:pic>
        <p:nvPicPr>
          <p:cNvPr id="3" name="图片 2"/>
          <p:cNvPicPr>
            <a:picLocks noChangeAspect="1"/>
          </p:cNvPicPr>
          <p:nvPr/>
        </p:nvPicPr>
        <p:blipFill>
          <a:blip r:embed="rId2"/>
          <a:stretch>
            <a:fillRect/>
          </a:stretch>
        </p:blipFill>
        <p:spPr>
          <a:xfrm>
            <a:off x="828675" y="24765"/>
            <a:ext cx="7372350" cy="6809740"/>
          </a:xfrm>
          <a:prstGeom prst="rect">
            <a:avLst/>
          </a:prstGeom>
        </p:spPr>
      </p:pic>
      <p:pic>
        <p:nvPicPr>
          <p:cNvPr id="4" name="图片 3"/>
          <p:cNvPicPr>
            <a:picLocks noChangeAspect="1"/>
          </p:cNvPicPr>
          <p:nvPr/>
        </p:nvPicPr>
        <p:blipFill>
          <a:blip r:embed="rId3"/>
          <a:stretch>
            <a:fillRect/>
          </a:stretch>
        </p:blipFill>
        <p:spPr>
          <a:xfrm>
            <a:off x="962025" y="85725"/>
            <a:ext cx="7219950" cy="6686550"/>
          </a:xfrm>
          <a:prstGeom prst="rect">
            <a:avLst/>
          </a:prstGeom>
        </p:spPr>
      </p:pic>
      <p:pic>
        <p:nvPicPr>
          <p:cNvPr id="5" name="图片 4"/>
          <p:cNvPicPr>
            <a:picLocks noChangeAspect="1"/>
          </p:cNvPicPr>
          <p:nvPr/>
        </p:nvPicPr>
        <p:blipFill>
          <a:blip r:embed="rId4"/>
          <a:stretch>
            <a:fillRect/>
          </a:stretch>
        </p:blipFill>
        <p:spPr>
          <a:xfrm>
            <a:off x="971550" y="85725"/>
            <a:ext cx="7162800" cy="6734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7175" y="255588"/>
            <a:ext cx="8496300" cy="618553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     </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C.</a:t>
            </a: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更加经常地使用公民投票的方法</a:t>
            </a:r>
            <a:endParaRPr kumimoji="0" lang="zh-CN" altLang="en-US"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三、对古德诺行政思想的简短评价</a:t>
            </a:r>
            <a:endParaRPr kumimoji="0" lang="en-US" altLang="zh-CN" sz="32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sp>
        <p:nvSpPr>
          <p:cNvPr id="8" name="矩形 7">
            <a:hlinkClick r:id="rId1" action="ppaction://hlinkfile"/>
          </p:cNvPr>
          <p:cNvSpPr/>
          <p:nvPr/>
        </p:nvSpPr>
        <p:spPr>
          <a:xfrm>
            <a:off x="971550" y="255905"/>
            <a:ext cx="2316480" cy="521970"/>
          </a:xfrm>
          <a:prstGeom prst="rect">
            <a:avLst/>
          </a:prstGeom>
          <a:noFill/>
          <a:ln w="9525">
            <a:noFill/>
          </a:ln>
        </p:spPr>
        <p:txBody>
          <a:bodyPr wrap="none" anchor="t" anchorCtr="0">
            <a:spAutoFit/>
          </a:bodyPr>
          <a:p>
            <a:r>
              <a:rPr lang="zh-CN" altLang="en-US" sz="2800" dirty="0">
                <a:latin typeface="华文琥珀" panose="02010800040101010101" pitchFamily="2" charset="-122"/>
                <a:ea typeface="华文琥珀" panose="02010800040101010101" pitchFamily="2" charset="-122"/>
              </a:rPr>
              <a:t>官员财产公开</a:t>
            </a:r>
            <a:endParaRPr lang="zh-CN" altLang="en-US" sz="2800" dirty="0">
              <a:latin typeface="华文琥珀" panose="02010800040101010101" pitchFamily="2" charset="-122"/>
              <a:ea typeface="华文琥珀" panose="02010800040101010101" pitchFamily="2" charset="-122"/>
            </a:endParaRPr>
          </a:p>
        </p:txBody>
      </p:sp>
      <p:pic>
        <p:nvPicPr>
          <p:cNvPr id="3" name="图片 2" descr="Img365414388"/>
          <p:cNvPicPr>
            <a:picLocks noChangeAspect="1"/>
          </p:cNvPicPr>
          <p:nvPr/>
        </p:nvPicPr>
        <p:blipFill>
          <a:blip r:embed="rId2"/>
          <a:stretch>
            <a:fillRect/>
          </a:stretch>
        </p:blipFill>
        <p:spPr>
          <a:xfrm>
            <a:off x="179705" y="692785"/>
            <a:ext cx="8684260" cy="45777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nvPicPr>
        <p:blipFill>
          <a:blip r:embed="rId1"/>
          <a:stretch>
            <a:fillRect/>
          </a:stretch>
        </p:blipFill>
        <p:spPr>
          <a:xfrm>
            <a:off x="153035" y="100965"/>
            <a:ext cx="4418965" cy="6066155"/>
          </a:xfrm>
          <a:prstGeom prst="rect">
            <a:avLst/>
          </a:prstGeom>
          <a:noFill/>
          <a:ln w="9525">
            <a:noFill/>
          </a:ln>
        </p:spPr>
      </p:pic>
      <p:sp>
        <p:nvSpPr>
          <p:cNvPr id="6" name="矩形 5"/>
          <p:cNvSpPr/>
          <p:nvPr/>
        </p:nvSpPr>
        <p:spPr>
          <a:xfrm>
            <a:off x="-108585" y="6237605"/>
            <a:ext cx="5111750" cy="763905"/>
          </a:xfrm>
          <a:prstGeom prst="rect">
            <a:avLst/>
          </a:prstGeom>
        </p:spPr>
        <p:txBody>
          <a:bodyPr wrap="square">
            <a:noAutofit/>
          </a:bodyPr>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弗雷德里克</a:t>
            </a:r>
            <a:r>
              <a:rPr kumimoji="0"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温斯洛</a:t>
            </a:r>
            <a:r>
              <a:rPr kumimoji="0"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泰勒</a:t>
            </a:r>
            <a:r>
              <a:rPr kumimoji="0" lang="zh-CN" altLang="en-US"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，1856—1915)，美国著名</a:t>
            </a:r>
            <a:endParaRPr kumimoji="0" lang="zh-CN" altLang="en-US"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管理学家，经济学家，被后世称为“科学管理之父”</a:t>
            </a:r>
            <a:endParaRPr kumimoji="0" lang="zh-CN" altLang="en-US"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 name="文本框 1"/>
          <p:cNvSpPr txBox="1"/>
          <p:nvPr/>
        </p:nvSpPr>
        <p:spPr>
          <a:xfrm>
            <a:off x="4716145" y="271145"/>
            <a:ext cx="4572000" cy="6475730"/>
          </a:xfrm>
          <a:prstGeom prst="rect">
            <a:avLst/>
          </a:prstGeom>
          <a:noFill/>
        </p:spPr>
        <p:txBody>
          <a:bodyPr wrap="square" rtlCol="0" anchor="t">
            <a:noAutofit/>
          </a:bodyPr>
          <a:p>
            <a:r>
              <a:rPr lang="zh-CN" altLang="en-US" sz="1600"/>
              <a:t>1856年3月20日出生于美国费城杰曼顿一个富有的律师家庭。</a:t>
            </a:r>
            <a:endParaRPr lang="zh-CN" altLang="en-US" sz="1600"/>
          </a:p>
          <a:p>
            <a:r>
              <a:rPr lang="zh-CN" altLang="en-US" sz="1600"/>
              <a:t>1874年，考入哈佛大学法律系，后因眼疾辍学。</a:t>
            </a:r>
            <a:endParaRPr lang="zh-CN" altLang="en-US" sz="1600"/>
          </a:p>
          <a:p>
            <a:endParaRPr lang="zh-CN" altLang="en-US" sz="1600"/>
          </a:p>
          <a:p>
            <a:r>
              <a:rPr lang="zh-CN" altLang="en-US" sz="1600"/>
              <a:t>1875年，进入费城一家工厂当模具工和机工学徒。</a:t>
            </a:r>
            <a:endParaRPr lang="zh-CN" altLang="en-US" sz="1600"/>
          </a:p>
          <a:p>
            <a:endParaRPr lang="zh-CN" altLang="en-US" sz="1600"/>
          </a:p>
          <a:p>
            <a:endParaRPr lang="zh-CN" altLang="en-US" sz="1600"/>
          </a:p>
          <a:p>
            <a:r>
              <a:rPr lang="zh-CN" altLang="en-US" sz="1600"/>
              <a:t>1878年，转入费城米德维尔钢铁公司工作。从机械工人做起，历任车间管理员、小组长、工长、技师、总工程师等职。</a:t>
            </a:r>
            <a:endParaRPr lang="zh-CN" altLang="en-US" sz="1600"/>
          </a:p>
          <a:p>
            <a:endParaRPr lang="zh-CN" altLang="en-US" sz="1600"/>
          </a:p>
          <a:p>
            <a:r>
              <a:rPr lang="zh-CN" altLang="en-US" sz="1600"/>
              <a:t>1881年，泰罗开始在该公司从事劳动时间和工作方法的研究，进行著名的“金属切削试验”。从此与管理结缘，并终身为之奋斗。</a:t>
            </a:r>
            <a:endParaRPr lang="zh-CN" altLang="en-US" sz="1600"/>
          </a:p>
          <a:p>
            <a:endParaRPr lang="zh-CN" altLang="en-US" sz="1600"/>
          </a:p>
          <a:p>
            <a:r>
              <a:rPr lang="zh-CN" altLang="en-US" sz="1600"/>
              <a:t>1898年，在伯利恒钢铁公司大股东沃顿的鼓动下，以公司顾问身份进行了著名的“搬运生铁块试验”</a:t>
            </a:r>
            <a:endParaRPr lang="zh-CN" altLang="en-US" sz="1600"/>
          </a:p>
          <a:p>
            <a:endParaRPr lang="zh-CN" altLang="en-US" sz="1600"/>
          </a:p>
          <a:p>
            <a:r>
              <a:rPr lang="zh-CN" altLang="en-US" sz="1600"/>
              <a:t>1901年开始，只从事不取报酬的管理咨询、写作和演讲，全身心地推广科学管理。</a:t>
            </a:r>
            <a:endParaRPr lang="zh-CN" altLang="en-US" sz="1600"/>
          </a:p>
          <a:p>
            <a:endParaRPr lang="zh-CN" altLang="en-US" sz="1600"/>
          </a:p>
          <a:p>
            <a:r>
              <a:rPr lang="zh-CN" altLang="en-US" sz="1600"/>
              <a:t>1909年冬，泰罗受哈佛大学企业管理研究生院院长盖伊的邀请，到哈佛讲授科学管理，一直持续到他去世。</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 name="图片 100"/>
          <p:cNvPicPr/>
          <p:nvPr/>
        </p:nvPicPr>
        <p:blipFill>
          <a:blip r:embed="rId1"/>
          <a:stretch>
            <a:fillRect/>
          </a:stretch>
        </p:blipFill>
        <p:spPr>
          <a:xfrm>
            <a:off x="107950" y="45085"/>
            <a:ext cx="4518660" cy="6049010"/>
          </a:xfrm>
          <a:prstGeom prst="rect">
            <a:avLst/>
          </a:prstGeom>
          <a:noFill/>
          <a:ln w="9525">
            <a:noFill/>
          </a:ln>
        </p:spPr>
      </p:pic>
      <p:sp>
        <p:nvSpPr>
          <p:cNvPr id="6" name="矩形 5"/>
          <p:cNvSpPr/>
          <p:nvPr/>
        </p:nvSpPr>
        <p:spPr>
          <a:xfrm>
            <a:off x="-467995" y="6094095"/>
            <a:ext cx="5589270" cy="763905"/>
          </a:xfrm>
          <a:prstGeom prst="rect">
            <a:avLst/>
          </a:prstGeom>
        </p:spPr>
        <p:txBody>
          <a:bodyPr wrap="square">
            <a:noAutofit/>
          </a:bodyPr>
          <a:p>
            <a:pPr marL="342900" marR="0" lvl="0" indent="-342900" algn="just" defTabSz="914400" rtl="0" eaLnBrk="1" fontAlgn="base" latinLnBrk="0" hangingPunct="1">
              <a:lnSpc>
                <a:spcPct val="100000"/>
              </a:lnSpc>
              <a:spcBef>
                <a:spcPct val="20000"/>
              </a:spcBef>
              <a:spcAft>
                <a:spcPct val="0"/>
              </a:spcAft>
              <a:buClrTx/>
              <a:buSzTx/>
              <a:buFontTx/>
              <a:buNone/>
              <a:defRPr/>
            </a:pPr>
            <a:r>
              <a:rPr kumimoji="0" lang="en-US" sz="14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sz="14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法约尔（1841-1925），法国人，管理实践家、管理学家、地质学家、国务活动家，被后人尊称为“管理理论之父”，古典管理理论的主要代表人之一，亦为管理过程学派的创始人。</a:t>
            </a:r>
            <a:endParaRPr kumimoji="0" sz="14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 name="文本框 1"/>
          <p:cNvSpPr txBox="1"/>
          <p:nvPr/>
        </p:nvSpPr>
        <p:spPr>
          <a:xfrm>
            <a:off x="4716145" y="240665"/>
            <a:ext cx="4368165" cy="5658485"/>
          </a:xfrm>
          <a:prstGeom prst="rect">
            <a:avLst/>
          </a:prstGeom>
          <a:noFill/>
        </p:spPr>
        <p:txBody>
          <a:bodyPr wrap="square" rtlCol="0" anchor="t">
            <a:noAutofit/>
          </a:bodyPr>
          <a:p>
            <a:r>
              <a:rPr lang="zh-CN" altLang="en-US" sz="1600"/>
              <a:t>　第一时期从1860年至1872年，一名普通的基层管理人员和技术工作</a:t>
            </a:r>
            <a:r>
              <a:rPr lang="zh-CN" altLang="en-US" sz="1600"/>
              <a:t>人员</a:t>
            </a:r>
            <a:endParaRPr lang="zh-CN" altLang="en-US" sz="1600"/>
          </a:p>
          <a:p>
            <a:endParaRPr lang="zh-CN" altLang="en-US" sz="1600"/>
          </a:p>
          <a:p>
            <a:r>
              <a:rPr lang="zh-CN" altLang="en-US" sz="1600"/>
              <a:t>    第二时期从1872年至1888年，矿井的</a:t>
            </a:r>
            <a:r>
              <a:rPr lang="zh-CN" altLang="en-US" sz="1600"/>
              <a:t>经理</a:t>
            </a:r>
            <a:endParaRPr lang="zh-CN" altLang="en-US" sz="1600"/>
          </a:p>
          <a:p>
            <a:endParaRPr lang="zh-CN" altLang="en-US" sz="1600"/>
          </a:p>
          <a:p>
            <a:r>
              <a:rPr lang="zh-CN" altLang="en-US" sz="1600"/>
              <a:t>　　</a:t>
            </a:r>
            <a:endParaRPr lang="zh-CN" altLang="en-US" sz="1600"/>
          </a:p>
          <a:p>
            <a:endParaRPr lang="zh-CN" altLang="en-US" sz="1600"/>
          </a:p>
          <a:p>
            <a:r>
              <a:rPr lang="zh-CN" altLang="en-US" sz="1600"/>
              <a:t> </a:t>
            </a:r>
            <a:r>
              <a:rPr lang="en-US" altLang="zh-CN" sz="1600"/>
              <a:t>    </a:t>
            </a:r>
            <a:r>
              <a:rPr lang="zh-CN" altLang="en-US" sz="1600"/>
              <a:t>第三时期从1888年至1918年，临危受命，作为总经理拯救了濒于破产的</a:t>
            </a:r>
            <a:r>
              <a:rPr lang="zh-CN" altLang="en-US" sz="1600"/>
              <a:t>公司</a:t>
            </a:r>
            <a:endParaRPr lang="zh-CN" altLang="en-US" sz="1600"/>
          </a:p>
          <a:p>
            <a:endParaRPr lang="zh-CN" altLang="en-US" sz="1600"/>
          </a:p>
          <a:p>
            <a:r>
              <a:rPr lang="zh-CN" altLang="en-US" sz="1600"/>
              <a:t>　第四时期从他退休直到逝世，虽已年愈古稀，但精力不衰。从1918年直到1925年，他致力于普及自己的管理理论工作，对他30年事业上的惊人成就加以总结。最后，作为一名管理学的哲理家和一名国务活动家，他在本国和很多其他欧洲国家的思想史上留下的影响并不逊色于弗雷行里克·温斯洛·泰罗给美国留下的影响。</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3"/>
          <p:cNvSpPr txBox="1">
            <a:spLocks noChangeArrowheads="1"/>
          </p:cNvSpPr>
          <p:nvPr/>
        </p:nvSpPr>
        <p:spPr>
          <a:xfrm>
            <a:off x="179388" y="188913"/>
            <a:ext cx="8640763" cy="6299200"/>
          </a:xfrm>
          <a:prstGeom prst="rect">
            <a:avLst/>
          </a:prstGeom>
        </p:spPr>
        <p:txBody>
          <a:bodyPr/>
          <a:lstStyle/>
          <a:p>
            <a:pPr marR="0" defTabSz="914400">
              <a:spcBef>
                <a:spcPct val="20000"/>
              </a:spcBef>
              <a:buClrTx/>
              <a:buSzTx/>
              <a:defRPr/>
            </a:pPr>
            <a:endParaRPr kumimoji="0" lang="en-US" altLang="zh-CN" sz="2800" kern="0" cap="none" spc="0" normalizeH="0" baseline="0" noProof="0" dirty="0">
              <a:latin typeface="+mn-lt"/>
              <a:ea typeface="宋体" panose="02010600030101010101" pitchFamily="2" charset="-122"/>
              <a:cs typeface="+mn-cs"/>
            </a:endParaRPr>
          </a:p>
          <a:p>
            <a:pPr marL="342900" marR="0" indent="-342900" defTabSz="914400">
              <a:spcBef>
                <a:spcPct val="20000"/>
              </a:spcBef>
              <a:buClrTx/>
              <a:buSzTx/>
              <a:buBlip>
                <a:blip r:embed="rId1"/>
              </a:buBlip>
              <a:defRPr/>
            </a:pPr>
            <a:endParaRPr kumimoji="0" lang="en-US" altLang="zh-CN" sz="2800" kern="0" cap="none" spc="0" normalizeH="0" baseline="0" noProof="0" dirty="0">
              <a:latin typeface="+mn-lt"/>
              <a:ea typeface="宋体" panose="02010600030101010101" pitchFamily="2" charset="-122"/>
              <a:cs typeface="+mn-cs"/>
            </a:endParaRPr>
          </a:p>
        </p:txBody>
      </p:sp>
      <p:sp>
        <p:nvSpPr>
          <p:cNvPr id="6" name="矩形 5"/>
          <p:cNvSpPr/>
          <p:nvPr/>
        </p:nvSpPr>
        <p:spPr>
          <a:xfrm>
            <a:off x="179388" y="6248400"/>
            <a:ext cx="3671888" cy="583565"/>
          </a:xfrm>
          <a:prstGeom prst="rect">
            <a:avLst/>
          </a:prstGeom>
        </p:spPr>
        <p:txBody>
          <a:bodyPr>
            <a:spAutoFit/>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洛伦茨·冯·施泰因</a:t>
            </a:r>
            <a:r>
              <a:rPr kumimoji="0" lang="zh-CN" altLang="en-US"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en-US" altLang="zh-CN"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1815-1890</a:t>
            </a:r>
            <a:r>
              <a:rPr kumimoji="0" lang="zh-CN" altLang="en-US"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），德国经济学家，社会哲学家</a:t>
            </a:r>
            <a:endParaRPr kumimoji="0" lang="zh-CN" altLang="en-US"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矩形 6"/>
          <p:cNvSpPr/>
          <p:nvPr/>
        </p:nvSpPr>
        <p:spPr>
          <a:xfrm>
            <a:off x="4175125" y="1274763"/>
            <a:ext cx="4968875" cy="5435600"/>
          </a:xfrm>
          <a:prstGeom prst="rect">
            <a:avLst/>
          </a:prstGeom>
        </p:spPr>
        <p:txBody>
          <a:bodyPr>
            <a:spAutoFit/>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a:t>
            </a: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2</a:t>
            </a: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A.</a:t>
            </a: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“国家的宪政不能包有行政。此恰犹意志的本身，不能就是行为或劳动一样。此宪政的最大机能，是对行政予以限度与秩序。宪政不能据引行政，只是理解行政的任务并予以权利和设定。”</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B.</a:t>
            </a:r>
            <a:r>
              <a:rPr kumimoji="0" lang="zh-CN" altLang="en-US"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rPr>
              <a:t>以国家有机体为基础，规定了行政研究的任务，建构了行政研究的体系：行政组织、行政行为和行政法律</a:t>
            </a:r>
            <a:endParaRPr kumimoji="0" lang="en-US" altLang="zh-CN" sz="2800" b="0" i="0" u="none" strike="noStrike" kern="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sp>
        <p:nvSpPr>
          <p:cNvPr id="7172" name="矩形 8"/>
          <p:cNvSpPr/>
          <p:nvPr/>
        </p:nvSpPr>
        <p:spPr>
          <a:xfrm>
            <a:off x="4140200" y="5013325"/>
            <a:ext cx="5219700" cy="461963"/>
          </a:xfrm>
          <a:prstGeom prst="rect">
            <a:avLst/>
          </a:prstGeom>
          <a:noFill/>
          <a:ln w="9525">
            <a:noFill/>
          </a:ln>
        </p:spPr>
        <p:txBody>
          <a:bodyPr anchor="t" anchorCtr="0">
            <a:spAutoFit/>
          </a:bodyPr>
          <a:p>
            <a:endParaRPr lang="en-US" altLang="zh-CN" dirty="0">
              <a:latin typeface="Times New Roman" panose="02020603050405020304" pitchFamily="18" charset="0"/>
              <a:ea typeface="宋体" panose="02010600030101010101" pitchFamily="2" charset="-122"/>
            </a:endParaRPr>
          </a:p>
        </p:txBody>
      </p:sp>
      <p:pic>
        <p:nvPicPr>
          <p:cNvPr id="6152" name="Picture 8"/>
          <p:cNvPicPr>
            <a:picLocks noChangeAspect="1"/>
          </p:cNvPicPr>
          <p:nvPr/>
        </p:nvPicPr>
        <p:blipFill>
          <a:blip r:embed="rId2"/>
          <a:stretch>
            <a:fillRect/>
          </a:stretch>
        </p:blipFill>
        <p:spPr>
          <a:xfrm>
            <a:off x="0" y="0"/>
            <a:ext cx="4046538" cy="6248400"/>
          </a:xfrm>
          <a:prstGeom prst="rect">
            <a:avLst/>
          </a:prstGeom>
          <a:noFill/>
          <a:ln w="9525">
            <a:noFill/>
          </a:ln>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charRg st="0"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charRg st="4" end="9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charRg st="90" end="13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1524000" y="6021070"/>
            <a:ext cx="5662295" cy="878840"/>
          </a:xfrm>
          <a:prstGeom prst="rect">
            <a:avLst/>
          </a:prstGeom>
        </p:spPr>
        <p:txBody>
          <a:bodyPr wrap="square">
            <a:spAutoFit/>
          </a:bodyPr>
          <a:p>
            <a:pPr marL="342900" marR="0" lvl="0" indent="-342900" algn="ctr" defTabSz="914400" rtl="0" eaLnBrk="1" fontAlgn="base" latinLnBrk="0" hangingPunct="1">
              <a:lnSpc>
                <a:spcPct val="100000"/>
              </a:lnSpc>
              <a:spcBef>
                <a:spcPct val="20000"/>
              </a:spcBef>
              <a:spcAft>
                <a:spcPct val="0"/>
              </a:spcAft>
              <a:buClrTx/>
              <a:buSzTx/>
              <a:buFontTx/>
              <a:buNone/>
              <a:defRPr/>
            </a:pPr>
            <a:r>
              <a:rPr kumimoji="0"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伊藤博文</a:t>
            </a:r>
            <a:r>
              <a:rPr kumimoji="0" lang="zh-CN"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（1841-1909）</a:t>
            </a:r>
            <a:endParaRPr kumimoji="0" lang="zh-CN"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Tx/>
              <a:buNone/>
              <a:defRPr/>
            </a:pPr>
            <a:r>
              <a:rPr kumimoji="0" lang="zh-CN"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日本近代政治家，明治宪法之父，任期长达七年，任内发动了中日甲午战争，使日本登上了东亚头号强国的地位</a:t>
            </a:r>
            <a:endParaRPr kumimoji="0" lang="zh-CN" sz="16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pic>
        <p:nvPicPr>
          <p:cNvPr id="104" name="图片 103"/>
          <p:cNvPicPr/>
          <p:nvPr/>
        </p:nvPicPr>
        <p:blipFill>
          <a:blip r:embed="rId1"/>
          <a:stretch>
            <a:fillRect/>
          </a:stretch>
        </p:blipFill>
        <p:spPr>
          <a:xfrm>
            <a:off x="1979930" y="260985"/>
            <a:ext cx="4579620" cy="575437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矩形 2"/>
          <p:cNvSpPr/>
          <p:nvPr/>
        </p:nvSpPr>
        <p:spPr>
          <a:xfrm>
            <a:off x="20638" y="188913"/>
            <a:ext cx="4572000" cy="584200"/>
          </a:xfrm>
          <a:prstGeom prst="rect">
            <a:avLst/>
          </a:prstGeom>
          <a:noFill/>
          <a:ln w="9525">
            <a:noFill/>
          </a:ln>
        </p:spPr>
        <p:txBody>
          <a:bodyPr anchor="t" anchorCtr="0">
            <a:spAutoFit/>
          </a:bodyPr>
          <a:p>
            <a:r>
              <a:rPr lang="en-US" altLang="zh-CN" sz="3200" dirty="0">
                <a:latin typeface="华文琥珀" panose="02010800040101010101" pitchFamily="2" charset="-122"/>
                <a:ea typeface="华文琥珀" panose="02010800040101010101" pitchFamily="2" charset="-122"/>
              </a:rPr>
              <a:t>2</a:t>
            </a:r>
            <a:r>
              <a:rPr lang="zh-CN" altLang="en-US" sz="3200" dirty="0">
                <a:latin typeface="华文琥珀" panose="02010800040101010101" pitchFamily="2" charset="-122"/>
                <a:ea typeface="华文琥珀" panose="02010800040101010101" pitchFamily="2" charset="-122"/>
              </a:rPr>
              <a:t>、社会背景</a:t>
            </a:r>
            <a:endParaRPr lang="zh-CN" altLang="en-US" sz="3200" dirty="0">
              <a:latin typeface="华文琥珀" panose="02010800040101010101" pitchFamily="2" charset="-122"/>
              <a:ea typeface="华文琥珀" panose="02010800040101010101" pitchFamily="2" charset="-122"/>
            </a:endParaRPr>
          </a:p>
        </p:txBody>
      </p:sp>
      <p:sp>
        <p:nvSpPr>
          <p:cNvPr id="7172" name="矩形 2"/>
          <p:cNvSpPr/>
          <p:nvPr/>
        </p:nvSpPr>
        <p:spPr>
          <a:xfrm>
            <a:off x="244475" y="5021263"/>
            <a:ext cx="8424863" cy="1200150"/>
          </a:xfrm>
          <a:prstGeom prst="rect">
            <a:avLst/>
          </a:prstGeom>
          <a:noFill/>
          <a:ln w="9525">
            <a:noFill/>
          </a:ln>
        </p:spPr>
        <p:txBody>
          <a:bodyPr anchor="t" anchorCtr="0">
            <a:spAutoFit/>
          </a:bodyPr>
          <a:p>
            <a:r>
              <a:rPr lang="en-US" altLang="zh-CN" dirty="0">
                <a:latin typeface="华文琥珀" panose="02010800040101010101" pitchFamily="2" charset="-122"/>
                <a:ea typeface="华文琥珀" panose="02010800040101010101" pitchFamily="2" charset="-122"/>
              </a:rPr>
              <a:t>A.</a:t>
            </a:r>
            <a:r>
              <a:rPr lang="zh-CN" altLang="en-US" dirty="0">
                <a:latin typeface="华文琥珀" panose="02010800040101010101" pitchFamily="2" charset="-122"/>
                <a:ea typeface="华文琥珀" panose="02010800040101010101" pitchFamily="2" charset="-122"/>
              </a:rPr>
              <a:t>美国由自由资本主义向垄断资本主义的转变，激发了资产阶级内部不同阶层之间的矛盾，代表中下层资产阶级利益需求的民主主义者发动了一场政治改革运动</a:t>
            </a:r>
            <a:endParaRPr lang="en-US" altLang="zh-CN" dirty="0">
              <a:latin typeface="华文琥珀" panose="02010800040101010101" pitchFamily="2" charset="-122"/>
              <a:ea typeface="华文琥珀" panose="02010800040101010101" pitchFamily="2" charset="-122"/>
            </a:endParaRPr>
          </a:p>
        </p:txBody>
      </p:sp>
      <p:sp>
        <p:nvSpPr>
          <p:cNvPr id="2" name="矩形 1"/>
          <p:cNvSpPr/>
          <p:nvPr/>
        </p:nvSpPr>
        <p:spPr>
          <a:xfrm>
            <a:off x="287338" y="6251575"/>
            <a:ext cx="5076825" cy="460375"/>
          </a:xfrm>
          <a:prstGeom prst="rect">
            <a:avLst/>
          </a:prstGeom>
          <a:noFill/>
          <a:ln w="9525">
            <a:noFill/>
          </a:ln>
        </p:spPr>
        <p:txBody>
          <a:bodyPr anchor="t" anchorCtr="0">
            <a:spAutoFit/>
          </a:bodyPr>
          <a:p>
            <a:r>
              <a:rPr lang="en-US" altLang="zh-CN" dirty="0">
                <a:latin typeface="华文琥珀" panose="02010800040101010101" pitchFamily="2" charset="-122"/>
                <a:ea typeface="华文琥珀" panose="02010800040101010101" pitchFamily="2" charset="-122"/>
              </a:rPr>
              <a:t>B.</a:t>
            </a:r>
            <a:r>
              <a:rPr lang="zh-CN" altLang="en-US" dirty="0">
                <a:latin typeface="华文琥珀" panose="02010800040101010101" pitchFamily="2" charset="-122"/>
                <a:ea typeface="华文琥珀" panose="02010800040101010101" pitchFamily="2" charset="-122"/>
              </a:rPr>
              <a:t>进步时代</a:t>
            </a:r>
            <a:r>
              <a:rPr lang="zh-CN" altLang="en-US" dirty="0">
                <a:latin typeface="华文琥珀" panose="02010800040101010101" pitchFamily="2" charset="-122"/>
                <a:ea typeface="华文琥珀" panose="02010800040101010101" pitchFamily="2" charset="-122"/>
              </a:rPr>
              <a:t>的背景（文官制度改革）</a:t>
            </a:r>
            <a:endParaRPr lang="zh-CN" altLang="en-US" dirty="0">
              <a:latin typeface="华文琥珀" panose="02010800040101010101" pitchFamily="2" charset="-122"/>
              <a:ea typeface="华文琥珀" panose="02010800040101010101" pitchFamily="2" charset="-122"/>
            </a:endParaRPr>
          </a:p>
        </p:txBody>
      </p:sp>
      <p:graphicFrame>
        <p:nvGraphicFramePr>
          <p:cNvPr id="3" name="对象 2"/>
          <p:cNvGraphicFramePr/>
          <p:nvPr>
            <p:custDataLst>
              <p:tags r:id="rId1"/>
            </p:custDataLst>
          </p:nvPr>
        </p:nvGraphicFramePr>
        <p:xfrm>
          <a:off x="369888" y="773113"/>
          <a:ext cx="8231187" cy="4249737"/>
        </p:xfrm>
        <a:graphic>
          <a:graphicData uri="http://schemas.openxmlformats.org/presentationml/2006/ole">
            <mc:AlternateContent xmlns:mc="http://schemas.openxmlformats.org/markup-compatibility/2006">
              <mc:Choice xmlns:v="urn:schemas-microsoft-com:vml" Requires="v">
                <p:oleObj spid="_x0000_s3076" name="" r:id="rId2" imgW="3810000" imgH="3086100" progId="Paint.Picture">
                  <p:embed/>
                </p:oleObj>
              </mc:Choice>
              <mc:Fallback>
                <p:oleObj name="" r:id="rId2" imgW="3810000" imgH="3086100" progId="Paint.Picture">
                  <p:embed/>
                  <p:pic>
                    <p:nvPicPr>
                      <p:cNvPr id="0" name="图片 3075"/>
                      <p:cNvPicPr/>
                      <p:nvPr/>
                    </p:nvPicPr>
                    <p:blipFill>
                      <a:blip r:embed="rId3"/>
                      <a:stretch>
                        <a:fillRect/>
                      </a:stretch>
                    </p:blipFill>
                    <p:spPr>
                      <a:xfrm>
                        <a:off x="369888" y="773113"/>
                        <a:ext cx="8231187" cy="4249737"/>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8" presetClass="entr" presetSubtype="32"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out)">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2"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2"/>
          <p:cNvSpPr/>
          <p:nvPr/>
        </p:nvSpPr>
        <p:spPr>
          <a:xfrm>
            <a:off x="177800" y="319088"/>
            <a:ext cx="6921500" cy="584200"/>
          </a:xfrm>
          <a:prstGeom prst="rect">
            <a:avLst/>
          </a:prstGeom>
          <a:noFill/>
          <a:ln w="9525">
            <a:noFill/>
          </a:ln>
        </p:spPr>
        <p:txBody>
          <a:bodyPr anchor="t" anchorCtr="0">
            <a:spAutoFit/>
          </a:bodyPr>
          <a:p>
            <a:r>
              <a:rPr lang="zh-CN" altLang="en-US" sz="3200" b="1" dirty="0">
                <a:latin typeface="华文琥珀" panose="02010800040101010101" pitchFamily="2" charset="-122"/>
                <a:ea typeface="华文琥珀" panose="02010800040101010101" pitchFamily="2" charset="-122"/>
              </a:rPr>
              <a:t>三、威尔逊行政思想的具体内容</a:t>
            </a:r>
            <a:endParaRPr lang="en-US" altLang="zh-CN" sz="3200" b="1" dirty="0">
              <a:latin typeface="华文琥珀" panose="02010800040101010101" pitchFamily="2" charset="-122"/>
              <a:ea typeface="华文琥珀" panose="02010800040101010101" pitchFamily="2" charset="-122"/>
            </a:endParaRPr>
          </a:p>
        </p:txBody>
      </p:sp>
      <p:sp>
        <p:nvSpPr>
          <p:cNvPr id="8195" name="矩形 2"/>
          <p:cNvSpPr/>
          <p:nvPr/>
        </p:nvSpPr>
        <p:spPr>
          <a:xfrm>
            <a:off x="177800" y="904875"/>
            <a:ext cx="4572000" cy="523875"/>
          </a:xfrm>
          <a:prstGeom prst="rect">
            <a:avLst/>
          </a:prstGeom>
          <a:noFill/>
          <a:ln w="9525">
            <a:noFill/>
          </a:ln>
        </p:spPr>
        <p:txBody>
          <a:bodyPr anchor="t" anchorCtr="0">
            <a:spAutoFit/>
          </a:bodyPr>
          <a:p>
            <a:r>
              <a:rPr lang="zh-CN" altLang="en-US" sz="2800" b="1" dirty="0">
                <a:latin typeface="华文琥珀" panose="02010800040101010101" pitchFamily="2" charset="-122"/>
                <a:ea typeface="华文琥珀" panose="02010800040101010101" pitchFamily="2" charset="-122"/>
              </a:rPr>
              <a:t>（一）行政学研究的必要性</a:t>
            </a:r>
            <a:endParaRPr lang="zh-CN" altLang="en-US" sz="2800" b="1" dirty="0">
              <a:latin typeface="华文琥珀" panose="02010800040101010101" pitchFamily="2" charset="-122"/>
              <a:ea typeface="华文琥珀" panose="02010800040101010101" pitchFamily="2" charset="-122"/>
            </a:endParaRPr>
          </a:p>
        </p:txBody>
      </p:sp>
      <p:sp>
        <p:nvSpPr>
          <p:cNvPr id="8196" name="矩形 2">
            <a:hlinkClick r:id="rId1" action="ppaction://hlinksldjump"/>
          </p:cNvPr>
          <p:cNvSpPr/>
          <p:nvPr/>
        </p:nvSpPr>
        <p:spPr>
          <a:xfrm>
            <a:off x="141288" y="1327150"/>
            <a:ext cx="8642350" cy="6188075"/>
          </a:xfrm>
          <a:prstGeom prst="rect">
            <a:avLst/>
          </a:prstGeom>
          <a:noFill/>
          <a:ln w="9525">
            <a:noFill/>
          </a:ln>
        </p:spPr>
        <p:txBody>
          <a:bodyPr anchor="t" anchorCtr="0">
            <a:spAutoFit/>
          </a:bodyPr>
          <a:p>
            <a:r>
              <a:rPr lang="en-US" altLang="zh-CN" sz="2800" dirty="0">
                <a:latin typeface="华文琥珀" panose="02010800040101010101" pitchFamily="2" charset="-122"/>
                <a:ea typeface="华文琥珀" panose="02010800040101010101" pitchFamily="2" charset="-122"/>
              </a:rPr>
              <a:t>1</a:t>
            </a:r>
            <a:r>
              <a:rPr lang="zh-CN" altLang="en-US" sz="2800" dirty="0">
                <a:latin typeface="华文琥珀" panose="02010800040101010101" pitchFamily="2" charset="-122"/>
                <a:ea typeface="华文琥珀" panose="02010800040101010101" pitchFamily="2" charset="-122"/>
              </a:rPr>
              <a:t>、行政学被忽略的原因</a:t>
            </a:r>
            <a:endParaRPr lang="en-US" altLang="zh-CN" sz="2800" dirty="0">
              <a:latin typeface="华文琥珀" panose="02010800040101010101" pitchFamily="2" charset="-122"/>
              <a:ea typeface="华文琥珀" panose="02010800040101010101" pitchFamily="2" charset="-122"/>
            </a:endParaRPr>
          </a:p>
          <a:p>
            <a:r>
              <a:rPr lang="en-US" altLang="zh-CN" sz="2800" dirty="0">
                <a:latin typeface="华文琥珀" panose="02010800040101010101" pitchFamily="2" charset="-122"/>
                <a:ea typeface="华文琥珀" panose="02010800040101010101" pitchFamily="2" charset="-122"/>
              </a:rPr>
              <a:t>A.</a:t>
            </a:r>
            <a:r>
              <a:rPr lang="zh-CN" altLang="en-US" sz="2800" dirty="0">
                <a:latin typeface="华文琥珀" panose="02010800040101010101" pitchFamily="2" charset="-122"/>
                <a:ea typeface="华文琥珀" panose="02010800040101010101" pitchFamily="2" charset="-122"/>
              </a:rPr>
              <a:t>“实际工作中的细节问题”</a:t>
            </a:r>
            <a:endParaRPr lang="en-US" altLang="zh-CN" sz="2800" dirty="0">
              <a:latin typeface="华文琥珀" panose="02010800040101010101" pitchFamily="2" charset="-122"/>
              <a:ea typeface="华文琥珀" panose="02010800040101010101" pitchFamily="2" charset="-122"/>
            </a:endParaRPr>
          </a:p>
          <a:p>
            <a:r>
              <a:rPr lang="en-US" altLang="zh-CN" sz="2800" dirty="0">
                <a:latin typeface="华文琥珀" panose="02010800040101010101" pitchFamily="2" charset="-122"/>
                <a:ea typeface="华文琥珀" panose="02010800040101010101" pitchFamily="2" charset="-122"/>
              </a:rPr>
              <a:t>B.</a:t>
            </a:r>
            <a:r>
              <a:rPr lang="zh-CN" altLang="en-US" sz="2800" dirty="0">
                <a:latin typeface="华文琥珀" panose="02010800040101010101" pitchFamily="2" charset="-122"/>
                <a:ea typeface="华文琥珀" panose="02010800040101010101" pitchFamily="2" charset="-122"/>
              </a:rPr>
              <a:t>“麻烦之处几乎全部集中在政府结构上面”</a:t>
            </a:r>
            <a:endParaRPr lang="en-US" altLang="zh-CN" sz="2800" dirty="0">
              <a:latin typeface="华文琥珀" panose="02010800040101010101" pitchFamily="2" charset="-122"/>
              <a:ea typeface="华文琥珀" panose="02010800040101010101" pitchFamily="2" charset="-122"/>
            </a:endParaRPr>
          </a:p>
          <a:p>
            <a:endParaRPr lang="en-US" altLang="zh-CN" sz="2800" dirty="0">
              <a:latin typeface="华文琥珀" panose="02010800040101010101" pitchFamily="2" charset="-122"/>
              <a:ea typeface="华文琥珀" panose="02010800040101010101" pitchFamily="2" charset="-122"/>
            </a:endParaRPr>
          </a:p>
          <a:p>
            <a:r>
              <a:rPr lang="en-US" altLang="zh-CN" sz="2800" dirty="0">
                <a:latin typeface="华文琥珀" panose="02010800040101010101" pitchFamily="2" charset="-122"/>
                <a:ea typeface="华文琥珀" panose="02010800040101010101" pitchFamily="2" charset="-122"/>
              </a:rPr>
              <a:t>2</a:t>
            </a:r>
            <a:r>
              <a:rPr lang="zh-CN" altLang="en-US" sz="2800" dirty="0">
                <a:latin typeface="华文琥珀" panose="02010800040101010101" pitchFamily="2" charset="-122"/>
                <a:ea typeface="华文琥珀" panose="02010800040101010101" pitchFamily="2" charset="-122"/>
              </a:rPr>
              <a:t>、行政学研究的必要性</a:t>
            </a:r>
            <a:endParaRPr lang="en-US" altLang="zh-CN" sz="2800" dirty="0">
              <a:latin typeface="华文琥珀" panose="02010800040101010101" pitchFamily="2" charset="-122"/>
              <a:ea typeface="华文琥珀" panose="02010800040101010101" pitchFamily="2" charset="-122"/>
            </a:endParaRPr>
          </a:p>
          <a:p>
            <a:r>
              <a:rPr lang="en-US" altLang="zh-CN" sz="2800" dirty="0">
                <a:latin typeface="华文琥珀" panose="02010800040101010101" pitchFamily="2" charset="-122"/>
                <a:ea typeface="华文琥珀" panose="02010800040101010101" pitchFamily="2" charset="-122"/>
              </a:rPr>
              <a:t>A.</a:t>
            </a:r>
            <a:r>
              <a:rPr lang="zh-CN" altLang="en-US" sz="2800" dirty="0">
                <a:latin typeface="华文琥珀" panose="02010800040101010101" pitchFamily="2" charset="-122"/>
                <a:ea typeface="华文琥珀" panose="02010800040101010101" pitchFamily="2" charset="-122"/>
              </a:rPr>
              <a:t>政府职能的复杂化</a:t>
            </a:r>
            <a:endParaRPr lang="en-US" altLang="zh-CN" sz="2800" dirty="0">
              <a:latin typeface="华文琥珀" panose="02010800040101010101" pitchFamily="2" charset="-122"/>
              <a:ea typeface="华文琥珀" panose="02010800040101010101" pitchFamily="2" charset="-122"/>
            </a:endParaRPr>
          </a:p>
          <a:p>
            <a:r>
              <a:rPr lang="en-US" altLang="zh-CN" sz="2800" dirty="0">
                <a:latin typeface="华文琥珀" panose="02010800040101010101" pitchFamily="2" charset="-122"/>
                <a:ea typeface="华文琥珀" panose="02010800040101010101" pitchFamily="2" charset="-122"/>
              </a:rPr>
              <a:t>B.</a:t>
            </a:r>
            <a:r>
              <a:rPr lang="zh-CN" altLang="en-US" sz="2800" dirty="0">
                <a:latin typeface="华文琥珀" panose="02010800040101010101" pitchFamily="2" charset="-122"/>
                <a:ea typeface="华文琥珀" panose="02010800040101010101" pitchFamily="2" charset="-122"/>
              </a:rPr>
              <a:t>“与制定一部宪法相比较，贯彻一部宪法变得愈来愈困难了”</a:t>
            </a:r>
            <a:endParaRPr lang="en-US" altLang="zh-CN" sz="2800" dirty="0">
              <a:latin typeface="华文琥珀" panose="02010800040101010101" pitchFamily="2" charset="-122"/>
              <a:ea typeface="华文琥珀" panose="02010800040101010101" pitchFamily="2" charset="-122"/>
            </a:endParaRPr>
          </a:p>
          <a:p>
            <a:endParaRPr lang="en-US" altLang="zh-CN" sz="2800" dirty="0">
              <a:latin typeface="宋体" panose="02010600030101010101" pitchFamily="2" charset="-122"/>
              <a:ea typeface="宋体" panose="02010600030101010101" pitchFamily="2" charset="-122"/>
            </a:endParaRPr>
          </a:p>
          <a:p>
            <a:r>
              <a:rPr lang="zh-CN" altLang="en-US" sz="2800" dirty="0">
                <a:latin typeface="华文琥珀" panose="02010800040101010101" pitchFamily="2" charset="-122"/>
                <a:ea typeface="华文琥珀" panose="02010800040101010101" pitchFamily="2" charset="-122"/>
              </a:rPr>
              <a:t>（二）行政学研究的目标</a:t>
            </a:r>
            <a:endParaRPr lang="en-US" altLang="zh-CN" sz="2800" dirty="0">
              <a:latin typeface="华文琥珀" panose="02010800040101010101" pitchFamily="2" charset="-122"/>
              <a:ea typeface="华文琥珀" panose="02010800040101010101" pitchFamily="2" charset="-122"/>
            </a:endParaRPr>
          </a:p>
          <a:p>
            <a:r>
              <a:rPr lang="en-US" altLang="zh-CN" dirty="0">
                <a:latin typeface="华文琥珀" panose="02010800040101010101" pitchFamily="2" charset="-122"/>
                <a:ea typeface="华文琥珀" panose="02010800040101010101" pitchFamily="2" charset="-122"/>
              </a:rPr>
              <a:t>1</a:t>
            </a:r>
            <a:r>
              <a:rPr lang="zh-CN" altLang="en-US" dirty="0">
                <a:latin typeface="华文琥珀" panose="02010800040101010101" pitchFamily="2" charset="-122"/>
                <a:ea typeface="华文琥珀" panose="02010800040101010101" pitchFamily="2" charset="-122"/>
              </a:rPr>
              <a:t>、“首先要弄清楚政府能够        而且成功地承担什么职能任务”</a:t>
            </a:r>
            <a:endParaRPr lang="en-US" altLang="zh-CN" dirty="0">
              <a:latin typeface="华文琥珀" panose="02010800040101010101" pitchFamily="2" charset="-122"/>
              <a:ea typeface="华文琥珀" panose="02010800040101010101" pitchFamily="2" charset="-122"/>
            </a:endParaRPr>
          </a:p>
          <a:p>
            <a:r>
              <a:rPr lang="en-US" altLang="zh-CN" dirty="0">
                <a:latin typeface="华文琥珀" panose="02010800040101010101" pitchFamily="2" charset="-122"/>
                <a:ea typeface="华文琥珀" panose="02010800040101010101" pitchFamily="2" charset="-122"/>
              </a:rPr>
              <a:t>2</a:t>
            </a:r>
            <a:r>
              <a:rPr lang="zh-CN" altLang="en-US" dirty="0">
                <a:latin typeface="华文琥珀" panose="02010800040101010101" pitchFamily="2" charset="-122"/>
                <a:ea typeface="华文琥珀" panose="02010800040101010101" pitchFamily="2" charset="-122"/>
              </a:rPr>
              <a:t>、“其次要弄清楚政府怎样才能够以尽可能高的效率和尽可能少的金钱或人力上的消耗来完成这些专门的任务</a:t>
            </a:r>
            <a:endParaRPr lang="en-US" altLang="zh-CN" dirty="0">
              <a:latin typeface="华文琥珀" panose="02010800040101010101" pitchFamily="2" charset="-122"/>
              <a:ea typeface="华文琥珀" panose="02010800040101010101" pitchFamily="2" charset="-122"/>
            </a:endParaRPr>
          </a:p>
          <a:p>
            <a:endParaRPr lang="en-US" altLang="zh-CN" dirty="0">
              <a:latin typeface="Times New Roman" panose="02020603050405020304" pitchFamily="18" charset="0"/>
              <a:ea typeface="宋体" panose="02010600030101010101" pitchFamily="2" charset="-122"/>
            </a:endParaRPr>
          </a:p>
          <a:p>
            <a:endParaRPr lang="en-US" altLang="zh-CN" b="1" dirty="0">
              <a:latin typeface="Times New Roman" panose="02020603050405020304" pitchFamily="18" charset="0"/>
              <a:ea typeface="宋体" panose="02010600030101010101" pitchFamily="2" charset="-122"/>
            </a:endParaRPr>
          </a:p>
        </p:txBody>
      </p:sp>
      <p:sp>
        <p:nvSpPr>
          <p:cNvPr id="2" name="上弧形箭头 1">
            <a:hlinkClick r:id="rId2" action="ppaction://hlinksldjump"/>
          </p:cNvPr>
          <p:cNvSpPr/>
          <p:nvPr/>
        </p:nvSpPr>
        <p:spPr>
          <a:xfrm>
            <a:off x="8459788" y="6597650"/>
            <a:ext cx="504825" cy="26035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Eras Bold ITC" panose="020B0907030504020204" pitchFamily="34" charset="0"/>
              <a:ea typeface="宋体" panose="02010600030101010101" pitchFamily="2" charset="-122"/>
              <a:cs typeface="+mn-cs"/>
            </a:endParaRPr>
          </a:p>
        </p:txBody>
      </p:sp>
      <p:sp>
        <p:nvSpPr>
          <p:cNvPr id="3" name="五角星 2">
            <a:hlinkClick r:id="rId1" action="ppaction://hlinksldjump"/>
          </p:cNvPr>
          <p:cNvSpPr/>
          <p:nvPr/>
        </p:nvSpPr>
        <p:spPr>
          <a:xfrm>
            <a:off x="8677275" y="5661025"/>
            <a:ext cx="215900" cy="28892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sz="24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文本框 4"/>
          <p:cNvSpPr txBox="1"/>
          <p:nvPr/>
        </p:nvSpPr>
        <p:spPr>
          <a:xfrm>
            <a:off x="3957638" y="5576888"/>
            <a:ext cx="1011237" cy="457200"/>
          </a:xfrm>
          <a:prstGeom prst="rect">
            <a:avLst/>
          </a:prstGeom>
          <a:noFill/>
          <a:ln w="9525">
            <a:noFill/>
          </a:ln>
        </p:spPr>
        <p:txBody>
          <a:bodyPr anchor="t" anchorCtr="0">
            <a:spAutoFit/>
          </a:bodyPr>
          <a:p>
            <a:r>
              <a:rPr lang="zh-CN" altLang="en-US" b="1" dirty="0">
                <a:latin typeface="华文琥珀" panose="02010800040101010101" pitchFamily="2" charset="-122"/>
                <a:ea typeface="华文琥珀" panose="02010800040101010101" pitchFamily="2" charset="-122"/>
              </a:rPr>
              <a:t>适当</a:t>
            </a:r>
            <a:endParaRPr lang="zh-CN" altLang="en-US" b="1" dirty="0">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6">
                                            <p:txEl>
                                              <p:charRg st="0" end="1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6">
                                            <p:txEl>
                                              <p:charRg st="12" end="2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196">
                                            <p:txEl>
                                              <p:charRg st="23" end="4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196">
                                            <p:txEl>
                                              <p:charRg st="46" end="5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196">
                                            <p:txEl>
                                              <p:charRg st="58" end="6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196">
                                            <p:txEl>
                                              <p:charRg st="69" end="9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196">
                                            <p:txEl>
                                              <p:charRg st="100" end="1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196">
                                            <p:txEl>
                                              <p:charRg st="113" end="143"/>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3" presetClass="emph" presetSubtype="2" fill="hold" grpId="1" nodeType="clickEffect">
                                  <p:stCondLst>
                                    <p:cond delay="0"/>
                                  </p:stCondLst>
                                  <p:childTnLst>
                                    <p:animClr clrSpc="rgb" dir="cw">
                                      <p:cBhvr override="childStyle">
                                        <p:cTn id="48" dur="2000" fill="hold"/>
                                        <p:tgtEl>
                                          <p:spTgt spid="5"/>
                                        </p:tgtEl>
                                        <p:attrNameLst>
                                          <p:attrName>style.color</p:attrName>
                                        </p:attrNameLst>
                                      </p:cBhvr>
                                      <p:to>
                                        <a:srgbClr val="FF0000"/>
                                      </p:to>
                                    </p:animClr>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8196">
                                            <p:txEl>
                                              <p:charRg st="152" end="20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AutoShape 10"/>
          <p:cNvSpPr>
            <a:spLocks noChangeAspect="1"/>
          </p:cNvSpPr>
          <p:nvPr/>
        </p:nvSpPr>
        <p:spPr>
          <a:xfrm>
            <a:off x="168275" y="-182562"/>
            <a:ext cx="304800" cy="304800"/>
          </a:xfrm>
          <a:prstGeom prst="rect">
            <a:avLst/>
          </a:prstGeom>
          <a:noFill/>
          <a:ln w="9525">
            <a:noFill/>
          </a:ln>
        </p:spPr>
        <p:txBody>
          <a:bodyPr anchor="t" anchorCtr="0"/>
          <a:p>
            <a:endParaRPr lang="zh-CN" altLang="en-US" dirty="0">
              <a:latin typeface="Times New Roman" panose="02020603050405020304" pitchFamily="18" charset="0"/>
              <a:ea typeface="宋体" panose="02010600030101010101" pitchFamily="2" charset="-122"/>
            </a:endParaRPr>
          </a:p>
        </p:txBody>
      </p:sp>
      <p:sp>
        <p:nvSpPr>
          <p:cNvPr id="10242" name="AutoShape 12"/>
          <p:cNvSpPr>
            <a:spLocks noChangeAspect="1"/>
          </p:cNvSpPr>
          <p:nvPr/>
        </p:nvSpPr>
        <p:spPr>
          <a:xfrm>
            <a:off x="320675" y="-30162"/>
            <a:ext cx="304800" cy="304800"/>
          </a:xfrm>
          <a:prstGeom prst="rect">
            <a:avLst/>
          </a:prstGeom>
          <a:noFill/>
          <a:ln w="9525">
            <a:noFill/>
          </a:ln>
        </p:spPr>
        <p:txBody>
          <a:bodyPr anchor="t" anchorCtr="0"/>
          <a:p>
            <a:endParaRPr lang="zh-CN" altLang="en-US" dirty="0">
              <a:latin typeface="Times New Roman" panose="02020603050405020304" pitchFamily="18" charset="0"/>
              <a:ea typeface="宋体" panose="02010600030101010101" pitchFamily="2" charset="-122"/>
            </a:endParaRPr>
          </a:p>
        </p:txBody>
      </p:sp>
      <p:sp>
        <p:nvSpPr>
          <p:cNvPr id="10243" name="AutoShape 14"/>
          <p:cNvSpPr>
            <a:spLocks noChangeAspect="1"/>
          </p:cNvSpPr>
          <p:nvPr/>
        </p:nvSpPr>
        <p:spPr>
          <a:xfrm>
            <a:off x="473075" y="122238"/>
            <a:ext cx="304800" cy="304800"/>
          </a:xfrm>
          <a:prstGeom prst="rect">
            <a:avLst/>
          </a:prstGeom>
          <a:noFill/>
          <a:ln w="9525">
            <a:noFill/>
          </a:ln>
        </p:spPr>
        <p:txBody>
          <a:bodyPr anchor="t" anchorCtr="0"/>
          <a:p>
            <a:endParaRPr lang="zh-CN" altLang="en-US" dirty="0">
              <a:latin typeface="Times New Roman" panose="02020603050405020304" pitchFamily="18" charset="0"/>
              <a:ea typeface="宋体" panose="02010600030101010101" pitchFamily="2" charset="-122"/>
            </a:endParaRPr>
          </a:p>
        </p:txBody>
      </p:sp>
      <p:pic>
        <p:nvPicPr>
          <p:cNvPr id="9231" name="Picture 15"/>
          <p:cNvPicPr>
            <a:picLocks noChangeAspect="1"/>
          </p:cNvPicPr>
          <p:nvPr/>
        </p:nvPicPr>
        <p:blipFill>
          <a:blip r:embed="rId1"/>
          <a:stretch>
            <a:fillRect/>
          </a:stretch>
        </p:blipFill>
        <p:spPr>
          <a:xfrm>
            <a:off x="0" y="-30162"/>
            <a:ext cx="4852988" cy="6888162"/>
          </a:xfrm>
          <a:prstGeom prst="rect">
            <a:avLst/>
          </a:prstGeom>
          <a:noFill/>
          <a:ln w="9525">
            <a:noFill/>
          </a:ln>
        </p:spPr>
      </p:pic>
      <p:sp>
        <p:nvSpPr>
          <p:cNvPr id="2" name="下弧形箭头 1">
            <a:hlinkClick r:id="rId2" action="ppaction://hlinksldjump"/>
          </p:cNvPr>
          <p:cNvSpPr/>
          <p:nvPr/>
        </p:nvSpPr>
        <p:spPr>
          <a:xfrm>
            <a:off x="8402638" y="6581775"/>
            <a:ext cx="576263" cy="27622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pic>
        <p:nvPicPr>
          <p:cNvPr id="8" name="Picture 8" descr="《博客天下》2014年第7期 总154期 | 发行日期：2014-03-25">
            <a:hlinkClick r:id="rId3" action="ppaction://hlinkfile"/>
          </p:cNvPr>
          <p:cNvPicPr>
            <a:picLocks noChangeAspect="1"/>
          </p:cNvPicPr>
          <p:nvPr/>
        </p:nvPicPr>
        <p:blipFill>
          <a:blip r:embed="rId4"/>
          <a:stretch>
            <a:fillRect/>
          </a:stretch>
        </p:blipFill>
        <p:spPr>
          <a:xfrm>
            <a:off x="2978150" y="-1196975"/>
            <a:ext cx="6165850" cy="8048625"/>
          </a:xfrm>
          <a:prstGeom prst="rect">
            <a:avLst/>
          </a:prstGeom>
          <a:noFill/>
          <a:ln w="9525">
            <a:noFill/>
          </a:ln>
        </p:spPr>
      </p:pic>
      <p:sp>
        <p:nvSpPr>
          <p:cNvPr id="3" name="下弧形箭头 2">
            <a:hlinkClick r:id="rId2" action="ppaction://hlinksldjump"/>
          </p:cNvPr>
          <p:cNvSpPr/>
          <p:nvPr/>
        </p:nvSpPr>
        <p:spPr>
          <a:xfrm>
            <a:off x="8402638" y="6165850"/>
            <a:ext cx="417513" cy="2159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Eras Bold ITC" panose="020B0907030504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231"/>
                                        </p:tgtEl>
                                        <p:attrNameLst>
                                          <p:attrName>style.visibility</p:attrName>
                                        </p:attrNameLst>
                                      </p:cBhvr>
                                      <p:to>
                                        <p:strVal val="visible"/>
                                      </p:to>
                                    </p:set>
                                    <p:animEffect transition="in" filter="wipe(up)">
                                      <p:cBhvr>
                                        <p:cTn id="7" dur="500"/>
                                        <p:tgtEl>
                                          <p:spTgt spid="92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3"/>
          <p:cNvSpPr txBox="1">
            <a:spLocks noChangeArrowheads="1"/>
          </p:cNvSpPr>
          <p:nvPr/>
        </p:nvSpPr>
        <p:spPr>
          <a:xfrm>
            <a:off x="193675" y="14288"/>
            <a:ext cx="8640763" cy="6488113"/>
          </a:xfrm>
          <a:prstGeom prst="rect">
            <a:avLst/>
          </a:prstGeom>
        </p:spPr>
        <p:txBody>
          <a:bodyPr/>
          <a:lstStyle/>
          <a:p>
            <a:pPr marR="0" defTabSz="914400">
              <a:buClrTx/>
              <a:buSzTx/>
              <a:defRPr/>
            </a:pP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（三）行政的本质</a:t>
            </a:r>
            <a:endParaRPr kumimoji="0" lang="en-US" altLang="zh-CN" sz="2800" kern="120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en-US" altLang="zh-CN" sz="2800" kern="1200" cap="none" spc="0" normalizeH="0" baseline="0" noProof="0" dirty="0">
                <a:latin typeface="华文琥珀" panose="02010800040101010101" pitchFamily="2" charset="-122"/>
                <a:ea typeface="华文琥珀" panose="02010800040101010101" pitchFamily="2" charset="-122"/>
                <a:cs typeface="+mn-cs"/>
              </a:rPr>
              <a:t>1</a:t>
            </a: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、行政与政治的关系  </a:t>
            </a:r>
            <a:endParaRPr kumimoji="0" lang="en-US" altLang="zh-CN" sz="2800" kern="1200" cap="none" spc="0" normalizeH="0" baseline="0" noProof="0" dirty="0">
              <a:latin typeface="华文琥珀" panose="02010800040101010101" pitchFamily="2" charset="-122"/>
              <a:ea typeface="华文琥珀" panose="02010800040101010101" pitchFamily="2" charset="-122"/>
              <a:cs typeface="+mn-cs"/>
            </a:endParaRPr>
          </a:p>
          <a:p>
            <a:pPr marL="514350" marR="0" indent="-514350" defTabSz="914400">
              <a:buClrTx/>
              <a:buSzTx/>
              <a:buAutoNum type="alphaUcPeriod"/>
              <a:defRPr/>
            </a:pP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行政不同于政治</a:t>
            </a:r>
            <a:endParaRPr kumimoji="0" lang="en-US" altLang="zh-CN" sz="2800" kern="1200" cap="none" spc="0" normalizeH="0" baseline="0" noProof="0" dirty="0">
              <a:latin typeface="华文琥珀" panose="02010800040101010101" pitchFamily="2" charset="-122"/>
              <a:ea typeface="华文琥珀" panose="02010800040101010101" pitchFamily="2" charset="-122"/>
              <a:cs typeface="+mn-cs"/>
            </a:endParaRPr>
          </a:p>
          <a:p>
            <a:pPr marL="514350" marR="0" indent="-514350" defTabSz="914400">
              <a:buClrTx/>
              <a:buSzTx/>
              <a:buAutoNum type="alphaUcPeriod"/>
              <a:defRPr/>
            </a:pP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行政与政治密切相关       </a:t>
            </a:r>
            <a:endParaRPr kumimoji="0" lang="en-US" altLang="zh-CN" sz="2800" kern="120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2800" kern="120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en-US" altLang="zh-CN" sz="2800" kern="1200" cap="none" spc="0" normalizeH="0" baseline="0" noProof="0" dirty="0">
                <a:latin typeface="华文琥珀" panose="02010800040101010101" pitchFamily="2" charset="-122"/>
                <a:ea typeface="华文琥珀" panose="02010800040101010101" pitchFamily="2" charset="-122"/>
                <a:cs typeface="+mn-cs"/>
              </a:rPr>
              <a:t>2</a:t>
            </a: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、行政管理与宪政制度的关系</a:t>
            </a:r>
            <a:endParaRPr kumimoji="0" lang="en-US" altLang="zh-CN" sz="2800" kern="120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en-US" altLang="zh-CN" sz="2800" kern="1200" cap="none" spc="0" normalizeH="0" baseline="0" noProof="0" dirty="0">
                <a:latin typeface="华文琥珀" panose="02010800040101010101" pitchFamily="2" charset="-122"/>
                <a:ea typeface="华文琥珀" panose="02010800040101010101" pitchFamily="2" charset="-122"/>
                <a:cs typeface="+mn-cs"/>
              </a:rPr>
              <a:t>A.</a:t>
            </a: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“从政治哲学的角度着眼，行政学的研究是与宪法中主权之恰当分配的研究密切联系在一起的”</a:t>
            </a:r>
            <a:endParaRPr kumimoji="0" lang="en-US" altLang="zh-CN" sz="2800" kern="120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en-US" altLang="zh-CN" sz="2800" kern="1200" cap="none" spc="0" normalizeH="0" baseline="0" noProof="0" dirty="0">
                <a:latin typeface="华文琥珀" panose="02010800040101010101" pitchFamily="2" charset="-122"/>
                <a:ea typeface="华文琥珀" panose="02010800040101010101" pitchFamily="2" charset="-122"/>
                <a:cs typeface="+mn-cs"/>
              </a:rPr>
              <a:t>B.</a:t>
            </a: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“公共行政就是公法的明确而且系统的执行活动。”</a:t>
            </a:r>
            <a:endParaRPr kumimoji="0" lang="en-US" altLang="zh-CN" sz="2800" kern="120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r>
              <a:rPr kumimoji="0" lang="en-US" altLang="zh-CN" sz="2800" kern="1200" cap="none" spc="0" normalizeH="0" baseline="0" noProof="0" dirty="0">
                <a:latin typeface="华文琥珀" panose="02010800040101010101" pitchFamily="2" charset="-122"/>
                <a:ea typeface="华文琥珀" panose="02010800040101010101" pitchFamily="2" charset="-122"/>
                <a:cs typeface="+mn-cs"/>
              </a:rPr>
              <a:t>    </a:t>
            </a: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“并不完全是</a:t>
            </a:r>
            <a:r>
              <a:rPr kumimoji="0" lang="en-US" altLang="zh-CN" sz="2800" kern="1200" cap="none" spc="0" normalizeH="0" baseline="0" noProof="0" dirty="0">
                <a:latin typeface="华文琥珀" panose="02010800040101010101" pitchFamily="2" charset="-122"/>
                <a:ea typeface="华文琥珀" panose="02010800040101010101" pitchFamily="2" charset="-122"/>
                <a:cs typeface="+mn-cs"/>
              </a:rPr>
              <a:t>’</a:t>
            </a: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意志</a:t>
            </a:r>
            <a:r>
              <a:rPr kumimoji="0" lang="en-US" altLang="zh-CN" sz="2800" kern="1200" cap="none" spc="0" normalizeH="0" baseline="0" noProof="0" dirty="0">
                <a:latin typeface="华文琥珀" panose="02010800040101010101" pitchFamily="2" charset="-122"/>
                <a:ea typeface="华文琥珀" panose="02010800040101010101" pitchFamily="2" charset="-122"/>
                <a:cs typeface="+mn-cs"/>
              </a:rPr>
              <a:t>’</a:t>
            </a: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与相应</a:t>
            </a:r>
            <a:r>
              <a:rPr kumimoji="0" lang="en-US" altLang="zh-CN" sz="2800" kern="1200" cap="none" spc="0" normalizeH="0" baseline="0" noProof="0" dirty="0">
                <a:latin typeface="华文琥珀" panose="02010800040101010101" pitchFamily="2" charset="-122"/>
                <a:ea typeface="华文琥珀" panose="02010800040101010101" pitchFamily="2" charset="-122"/>
                <a:cs typeface="+mn-cs"/>
              </a:rPr>
              <a:t>’</a:t>
            </a: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行动</a:t>
            </a:r>
            <a:r>
              <a:rPr kumimoji="0" lang="en-US" altLang="zh-CN" sz="2800" kern="1200" cap="none" spc="0" normalizeH="0" baseline="0" noProof="0" dirty="0">
                <a:latin typeface="华文琥珀" panose="02010800040101010101" pitchFamily="2" charset="-122"/>
                <a:ea typeface="华文琥珀" panose="02010800040101010101" pitchFamily="2" charset="-122"/>
                <a:cs typeface="+mn-cs"/>
              </a:rPr>
              <a:t>’</a:t>
            </a:r>
            <a:r>
              <a:rPr kumimoji="0" lang="zh-CN" altLang="en-US" sz="2800" kern="1200" cap="none" spc="0" normalizeH="0" baseline="0" noProof="0" dirty="0">
                <a:latin typeface="华文琥珀" panose="02010800040101010101" pitchFamily="2" charset="-122"/>
                <a:ea typeface="华文琥珀" panose="02010800040101010101" pitchFamily="2" charset="-122"/>
                <a:cs typeface="+mn-cs"/>
              </a:rPr>
              <a:t>之间的区别，因为行政官员在为了完成其任务而选择手段时，应该有而且也的确有他自己的意志。”</a:t>
            </a:r>
            <a:endParaRPr kumimoji="0" lang="en-US" altLang="zh-CN" sz="2800" kern="1200" cap="none" spc="0" normalizeH="0" baseline="0" noProof="0" dirty="0">
              <a:latin typeface="华文琥珀" panose="02010800040101010101" pitchFamily="2" charset="-122"/>
              <a:ea typeface="华文琥珀" panose="02010800040101010101" pitchFamily="2" charset="-122"/>
              <a:cs typeface="+mn-cs"/>
            </a:endParaRPr>
          </a:p>
          <a:p>
            <a:pPr marR="0" defTabSz="914400">
              <a:buClrTx/>
              <a:buSzTx/>
              <a:defRPr/>
            </a:pPr>
            <a:endParaRPr kumimoji="0" lang="en-US" altLang="zh-CN" sz="2800" kern="1200" cap="none" spc="0" normalizeH="0" baseline="0" noProof="0" dirty="0">
              <a:latin typeface="华文琥珀" panose="02010800040101010101" pitchFamily="2" charset="-122"/>
              <a:ea typeface="华文琥珀" panose="02010800040101010101" pitchFamily="2" charset="-122"/>
              <a:cs typeface="+mn-cs"/>
            </a:endParaRPr>
          </a:p>
          <a:p>
            <a:pPr marL="342900" marR="0" indent="-342900" defTabSz="914400">
              <a:spcBef>
                <a:spcPct val="20000"/>
              </a:spcBef>
              <a:buClrTx/>
              <a:buSzTx/>
              <a:defRPr/>
            </a:pPr>
            <a:r>
              <a:rPr kumimoji="0" lang="zh-CN" altLang="en-US" sz="2800" kern="0" cap="none" spc="0" normalizeH="0" baseline="0" noProof="0" dirty="0">
                <a:latin typeface="华文琥珀" panose="02010800040101010101" pitchFamily="2" charset="-122"/>
                <a:ea typeface="华文琥珀" panose="02010800040101010101" pitchFamily="2" charset="-122"/>
                <a:cs typeface="+mn-cs"/>
              </a:rPr>
              <a:t>（四）行政学研究的历史渊源</a:t>
            </a: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L="342900" marR="0" indent="-342900" defTabSz="914400">
              <a:spcBef>
                <a:spcPct val="20000"/>
              </a:spcBef>
              <a:buClrTx/>
              <a:buSzTx/>
              <a:buBlip>
                <a:blip r:embed="rId1"/>
              </a:buBlip>
              <a:defRPr/>
            </a:pPr>
            <a:r>
              <a:rPr kumimoji="0" lang="zh-CN" altLang="en-US" sz="2800" kern="0" cap="none" spc="0" normalizeH="0" baseline="0" noProof="0" dirty="0">
                <a:latin typeface="华文琥珀" panose="02010800040101010101" pitchFamily="2" charset="-122"/>
                <a:ea typeface="华文琥珀" panose="02010800040101010101" pitchFamily="2" charset="-122"/>
                <a:cs typeface="+mn-cs"/>
              </a:rPr>
              <a:t>行政学的欧洲背景</a:t>
            </a: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L="342900" marR="0" indent="-342900" defTabSz="914400">
              <a:spcBef>
                <a:spcPct val="20000"/>
              </a:spcBef>
              <a:buClrTx/>
              <a:buSzTx/>
              <a:defRPr/>
            </a:pPr>
            <a:endParaRPr kumimoji="0" lang="en-US" altLang="zh-CN" sz="2800" kern="0" cap="none" spc="0" normalizeH="0" baseline="0" noProof="0" dirty="0">
              <a:latin typeface="华文琥珀" panose="02010800040101010101" pitchFamily="2" charset="-122"/>
              <a:ea typeface="华文琥珀" panose="02010800040101010101" pitchFamily="2" charset="-122"/>
              <a:cs typeface="+mn-cs"/>
            </a:endParaRPr>
          </a:p>
          <a:p>
            <a:pPr marL="342900" marR="0" indent="-342900" defTabSz="914400">
              <a:spcBef>
                <a:spcPct val="20000"/>
              </a:spcBef>
              <a:buClrTx/>
              <a:buSzTx/>
              <a:defRPr/>
            </a:pPr>
            <a:endParaRPr kumimoji="0" lang="en-US" altLang="zh-CN" sz="2800" kern="0" cap="none" spc="0" normalizeH="0" baseline="0" noProof="0" dirty="0">
              <a:latin typeface="+mn-lt"/>
              <a:ea typeface="宋体" panose="02010600030101010101" pitchFamily="2" charset="-122"/>
              <a:cs typeface="+mn-cs"/>
            </a:endParaRPr>
          </a:p>
          <a:p>
            <a:pPr marL="342900" marR="0" indent="-342900" defTabSz="914400">
              <a:spcBef>
                <a:spcPct val="20000"/>
              </a:spcBef>
              <a:buClrTx/>
              <a:buSzTx/>
              <a:buBlip>
                <a:blip r:embed="rId1"/>
              </a:buBlip>
              <a:defRPr/>
            </a:pPr>
            <a:endParaRPr kumimoji="0" lang="en-US" altLang="zh-CN" sz="2800" kern="0" cap="none" spc="0" normalizeH="0" baseline="0" noProof="0" dirty="0">
              <a:latin typeface="+mn-lt"/>
              <a:ea typeface="宋体" panose="02010600030101010101" pitchFamily="2" charset="-122"/>
              <a:cs typeface="+mn-cs"/>
            </a:endParaRP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0"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charRg st="9" end="2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charRg st="22" end="3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charRg st="30" end="4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charRg st="48" end="6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charRg st="63" end="10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charRg st="108" end="13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charRg st="134" end="20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charRg st="201" end="21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charRg st="215" end="22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4864,&quot;width&quot;:6005}"/>
</p:tagLst>
</file>

<file path=ppt/tags/tag2.xml><?xml version="1.0" encoding="utf-8"?>
<p:tagLst xmlns:p="http://schemas.openxmlformats.org/presentationml/2006/main">
  <p:tag name="KSO_WM_UNIT_PLACING_PICTURE_USER_VIEWPORT" val="{&quot;height&quot;:5641,&quot;width&quot;:8604}"/>
</p:tagLst>
</file>

<file path=ppt/tags/tag3.xml><?xml version="1.0" encoding="utf-8"?>
<p:tagLst xmlns:p="http://schemas.openxmlformats.org/presentationml/2006/main">
  <p:tag name="KSO_WM_UNIT_PLACING_PICTURE_USER_VIEWPORT" val="{&quot;height&quot;:7789,&quot;width&quot;:14400}"/>
</p:tagLst>
</file>

<file path=ppt/tags/tag4.xml><?xml version="1.0" encoding="utf-8"?>
<p:tagLst xmlns:p="http://schemas.openxmlformats.org/presentationml/2006/main">
  <p:tag name="KSO_WM_SLIDE_MODEL_TYPE" val="timeline"/>
</p:tagLst>
</file>

<file path=ppt/tags/tag5.xml><?xml version="1.0" encoding="utf-8"?>
<p:tagLst xmlns:p="http://schemas.openxmlformats.org/presentationml/2006/main">
  <p:tag name="KSO_WM_UNIT_PLACING_PICTURE_USER_VIEWPORT" val="{&quot;height&quot;:7500,&quot;width&quot;:5445}"/>
</p:tagLst>
</file>

<file path=ppt/tags/tag6.xml><?xml version="1.0" encoding="utf-8"?>
<p:tagLst xmlns:p="http://schemas.openxmlformats.org/presentationml/2006/main">
  <p:tag name="KSO_WM_UNIT_PLACING_PICTURE_USER_VIEWPORT" val="{&quot;height&quot;:10800,&quot;width&quot;:6750}"/>
</p:tagLst>
</file>

<file path=ppt/tags/tag7.xml><?xml version="1.0" encoding="utf-8"?>
<p:tagLst xmlns:p="http://schemas.openxmlformats.org/presentationml/2006/main">
  <p:tag name="KSO_WM_UNIT_PLACING_PICTURE_USER_VIEWPORT" val="{&quot;height&quot;:10851,&quot;width&quot;:6933}"/>
</p:tagLst>
</file>

<file path=ppt/tags/tag8.xml><?xml version="1.0" encoding="utf-8"?>
<p:tagLst xmlns:p="http://schemas.openxmlformats.org/presentationml/2006/main">
  <p:tag name="KSO_WM_UNIT_PLACING_PICTURE_USER_VIEWPORT" val="{&quot;height&quot;:10852,&quot;width&quot;:7148}"/>
</p:tagLst>
</file>

<file path=ppt/tags/tag9.xml><?xml version="1.0" encoding="utf-8"?>
<p:tagLst xmlns:p="http://schemas.openxmlformats.org/presentationml/2006/main">
  <p:tag name="COMMONDATA" val="eyJoZGlkIjoiNzA4NDI3NGQwZDg5ZWMzMzNlODIxY2RlM2FjZWE2YjcifQ=="/>
  <p:tag name="commondata" val="eyJoZGlkIjoiMGYzZjViY2RkNjBjNjdmMjc2OTlkZTJkZWMzNWUxMGUifQ=="/>
</p:tagLst>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Eras Bold ITC"/>
        <a:ea typeface=""/>
        <a:cs typeface=""/>
      </a:majorFont>
      <a:minorFont>
        <a:latin typeface="Eras Bold IT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Eras Bold ITC"/>
        <a:ea typeface=""/>
        <a:cs typeface=""/>
      </a:majorFont>
      <a:minorFont>
        <a:latin typeface="Eras Bold IT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Eras Bold ITC"/>
        <a:ea typeface=""/>
        <a:cs typeface=""/>
      </a:majorFont>
      <a:minorFont>
        <a:latin typeface="Eras Bold IT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Eras Bold ITC"/>
        <a:ea typeface=""/>
        <a:cs typeface=""/>
      </a:majorFont>
      <a:minorFont>
        <a:latin typeface="Eras Bold IT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4556</Words>
  <Application>WPS 演示</Application>
  <PresentationFormat>全屏显示(4:3)</PresentationFormat>
  <Paragraphs>304</Paragraphs>
  <Slides>35</Slides>
  <Notes>1</Notes>
  <HiddenSlides>0</HiddenSlides>
  <MMClips>0</MMClips>
  <ScaleCrop>false</ScaleCrop>
  <HeadingPairs>
    <vt:vector size="8" baseType="variant">
      <vt:variant>
        <vt:lpstr>已用的字体</vt:lpstr>
      </vt:variant>
      <vt:variant>
        <vt:i4>10</vt:i4>
      </vt:variant>
      <vt:variant>
        <vt:lpstr>主题</vt:lpstr>
      </vt:variant>
      <vt:variant>
        <vt:i4>4</vt:i4>
      </vt:variant>
      <vt:variant>
        <vt:lpstr>嵌入 OLE 服务器</vt:lpstr>
      </vt:variant>
      <vt:variant>
        <vt:i4>1</vt:i4>
      </vt:variant>
      <vt:variant>
        <vt:lpstr>幻灯片标题</vt:lpstr>
      </vt:variant>
      <vt:variant>
        <vt:i4>35</vt:i4>
      </vt:variant>
    </vt:vector>
  </HeadingPairs>
  <TitlesOfParts>
    <vt:vector size="50" baseType="lpstr">
      <vt:lpstr>Arial</vt:lpstr>
      <vt:lpstr>宋体</vt:lpstr>
      <vt:lpstr>Wingdings</vt:lpstr>
      <vt:lpstr>Times New Roman</vt:lpstr>
      <vt:lpstr>Eras Bold ITC</vt:lpstr>
      <vt:lpstr>华文琥珀</vt:lpstr>
      <vt:lpstr>微软雅黑</vt:lpstr>
      <vt:lpstr>Arial Unicode MS</vt:lpstr>
      <vt:lpstr>Calibri</vt:lpstr>
      <vt:lpstr>黑体</vt:lpstr>
      <vt:lpstr>Default Design</vt:lpstr>
      <vt:lpstr>1_Default Design</vt:lpstr>
      <vt:lpstr>2_Default Design</vt:lpstr>
      <vt:lpstr>3_Default Design</vt:lpstr>
      <vt:lpstr>Paint.Picture</vt:lpstr>
      <vt:lpstr>第一阶段 传统公共行政学</vt:lpstr>
      <vt:lpstr>第一章 《行政学之研究》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第二章  《政治与行政》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eclipsed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eclipse</dc:creator>
  <cp:lastModifiedBy>媛</cp:lastModifiedBy>
  <cp:revision>304</cp:revision>
  <dcterms:created xsi:type="dcterms:W3CDTF">2002-02-20T21:02:00Z</dcterms:created>
  <dcterms:modified xsi:type="dcterms:W3CDTF">2024-03-18T12:22:44Z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2052-12.1.0.16399</vt:lpwstr>
  </property>
  <property fmtid="{D5CDD505-2E9C-101B-9397-08002B2CF9AE}" pid="3" name="ICV">
    <vt:lpwstr>904CC3A8129D429F9509EA13F41E0F47</vt:lpwstr>
  </property>
</Properties>
</file>