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1" r:id="rId3"/>
    <p:sldId id="262" r:id="rId4"/>
    <p:sldId id="295" r:id="rId5"/>
    <p:sldId id="264" r:id="rId6"/>
    <p:sldId id="307" r:id="rId7"/>
    <p:sldId id="285" r:id="rId8"/>
    <p:sldId id="308" r:id="rId9"/>
    <p:sldId id="309" r:id="rId10"/>
    <p:sldId id="266" r:id="rId11"/>
    <p:sldId id="320" r:id="rId12"/>
    <p:sldId id="268" r:id="rId13"/>
    <p:sldId id="282" r:id="rId14"/>
    <p:sldId id="342" r:id="rId15"/>
    <p:sldId id="343" r:id="rId16"/>
    <p:sldId id="344" r:id="rId17"/>
    <p:sldId id="345" r:id="rId18"/>
    <p:sldId id="346" r:id="rId19"/>
    <p:sldId id="350" r:id="rId20"/>
    <p:sldId id="348" r:id="rId21"/>
    <p:sldId id="349" r:id="rId22"/>
    <p:sldId id="351" r:id="rId23"/>
    <p:sldId id="352" r:id="rId24"/>
  </p:sldIdLst>
  <p:sldSz cx="9144000" cy="6858000" type="screen4x3"/>
  <p:notesSz cx="6858000" cy="9144000"/>
  <p:custDataLst>
    <p:tags r:id="rId28"/>
  </p:custDataLst>
  <p:defaultTex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2" userDrawn="1">
          <p15:clr>
            <a:srgbClr val="A4A3A4"/>
          </p15:clr>
        </p15:guide>
        <p15:guide id="2" pos="292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99"/>
    <a:srgbClr val="C75139"/>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showGuides="1">
      <p:cViewPr varScale="1">
        <p:scale>
          <a:sx n="67" d="100"/>
          <a:sy n="67" d="100"/>
        </p:scale>
        <p:origin x="-606" y="-102"/>
      </p:cViewPr>
      <p:guideLst>
        <p:guide orient="horz" pos="2192"/>
        <p:guide pos="292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gs" Target="tags/tag8.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304800" y="1828800"/>
            <a:ext cx="8534400" cy="914400"/>
          </a:xfrm>
        </p:spPr>
        <p:txBody>
          <a:bodyPr/>
          <a:lstStyle>
            <a:lvl1pPr>
              <a:defRPr sz="4400"/>
            </a:lvl1pPr>
          </a:lstStyle>
          <a:p>
            <a:r>
              <a:rPr lang="zh-CN" altLang="en-US" smtClean="0"/>
              <a:t>单击此处编辑母版标题样式</a:t>
            </a:r>
            <a:endParaRPr lang="en-US" altLang="zh-CN"/>
          </a:p>
        </p:txBody>
      </p:sp>
      <p:sp>
        <p:nvSpPr>
          <p:cNvPr id="8195" name="Rectangle 3"/>
          <p:cNvSpPr>
            <a:spLocks noGrp="1" noChangeArrowheads="1"/>
          </p:cNvSpPr>
          <p:nvPr>
            <p:ph type="subTitle" idx="1"/>
          </p:nvPr>
        </p:nvSpPr>
        <p:spPr>
          <a:xfrm>
            <a:off x="381000" y="2895600"/>
            <a:ext cx="8382000" cy="609600"/>
          </a:xfrm>
        </p:spPr>
        <p:txBody>
          <a:bodyPr/>
          <a:lstStyle>
            <a:lvl1pPr marL="0" indent="0" algn="ctr">
              <a:buFontTx/>
              <a:buNone/>
              <a:defRPr sz="2800"/>
            </a:lvl1pPr>
          </a:lstStyle>
          <a:p>
            <a:r>
              <a:rPr lang="zh-CN" altLang="en-US" smtClean="0"/>
              <a:t>单击此处编辑母版副标题样式</a:t>
            </a:r>
            <a:endParaRPr lang="en-US" altLang="zh-CN"/>
          </a:p>
        </p:txBody>
      </p:sp>
      <p:sp>
        <p:nvSpPr>
          <p:cNvPr id="4" name="Rectangle 4"/>
          <p:cNvSpPr>
            <a:spLocks noGrp="1" noChangeArrowheads="1"/>
          </p:cNvSpPr>
          <p:nvPr>
            <p:ph type="dt" sz="half" idx="10"/>
          </p:nvPr>
        </p:nvSpPr>
        <p:spPr>
          <a:xfrm>
            <a:off x="457200" y="6245225"/>
            <a:ext cx="2133600" cy="476250"/>
          </a:xfrm>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xfrm>
            <a:off x="3124200" y="6245225"/>
            <a:ext cx="2895600" cy="476250"/>
          </a:xfrm>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553200" y="6245225"/>
            <a:ext cx="2133600" cy="476250"/>
          </a:xfrm>
        </p:spPr>
        <p:txBody>
          <a:bodyPr/>
          <a:lstStyle>
            <a:lvl1pPr>
              <a:defRPr/>
            </a:lvl1pPr>
          </a:lstStyle>
          <a:p>
            <a:pPr>
              <a:defRPr/>
            </a:pPr>
            <a:fld id="{43D59C9B-3426-4B47-AA18-6CDBF3AAC808}"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AC0BBAD2-7906-43B1-B439-21F9E0473B75}"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05650" y="152400"/>
            <a:ext cx="1809750" cy="5943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676400" y="152400"/>
            <a:ext cx="5276850" cy="5943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55C4B62E-94A5-491E-88EC-E4CA799FA948}"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C4F16F8B-2CD1-4730-9CC2-31B07E3B06B6}"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EB1B4C9-FAFD-466A-8AD6-24CA97E8F137}"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971800" y="1828800"/>
            <a:ext cx="22098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334000" y="1828800"/>
            <a:ext cx="22098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1FC7B182-B533-4FAC-9255-7776B9EC8664}"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7507B517-8040-49CB-88F4-FF5A15BC277F}"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5FA42550-C753-44B8-BD7E-08B9EB224308}"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C4AE39C2-51FA-42C4-9284-70286BBD230D}"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20B4AE75-FDDB-48D0-90F5-A515DAB409B1}"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16773426-EB9C-4074-9932-D4EB5565271B}"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76400" y="152400"/>
            <a:ext cx="7239000" cy="6858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Rectangle 3"/>
          <p:cNvSpPr>
            <a:spLocks noGrp="1" noChangeArrowheads="1"/>
          </p:cNvSpPr>
          <p:nvPr>
            <p:ph type="body" idx="1"/>
          </p:nvPr>
        </p:nvSpPr>
        <p:spPr bwMode="auto">
          <a:xfrm>
            <a:off x="2971800" y="1828800"/>
            <a:ext cx="4572000" cy="42672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ltLang="zh-CN" smtClean="0"/>
          </a:p>
        </p:txBody>
      </p:sp>
      <p:sp>
        <p:nvSpPr>
          <p:cNvPr id="1028" name="Rectangle 4"/>
          <p:cNvSpPr>
            <a:spLocks noGrp="1" noChangeArrowheads="1"/>
          </p:cNvSpPr>
          <p:nvPr>
            <p:ph type="dt" sz="half" idx="2"/>
          </p:nvPr>
        </p:nvSpPr>
        <p:spPr bwMode="auto">
          <a:xfrm>
            <a:off x="228600" y="6553200"/>
            <a:ext cx="1905000" cy="304800"/>
          </a:xfrm>
          <a:prstGeom prst="rect">
            <a:avLst/>
          </a:prstGeom>
          <a:noFill/>
          <a:ln w="9525">
            <a:noFill/>
            <a:miter lim="800000"/>
          </a:ln>
          <a:effectLst/>
        </p:spPr>
        <p:txBody>
          <a:bodyPr vert="horz" wrap="square" lIns="91440" tIns="45720" rIns="91440" bIns="45720" numCol="1" anchor="t" anchorCtr="0" compatLnSpc="1"/>
          <a:lstStyle>
            <a:lvl1pPr>
              <a:defRPr sz="1400">
                <a:solidFill>
                  <a:schemeClr val="bg1"/>
                </a:solidFill>
                <a:latin typeface="Eras Bold ITC" panose="020B0907030504020204" pitchFamily="34" charset="0"/>
                <a:ea typeface="宋体" panose="02010600030101010101"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553200"/>
            <a:ext cx="2895600" cy="304800"/>
          </a:xfrm>
          <a:prstGeom prst="rect">
            <a:avLst/>
          </a:prstGeom>
          <a:noFill/>
          <a:ln w="9525">
            <a:noFill/>
            <a:miter lim="800000"/>
          </a:ln>
          <a:effectLst/>
        </p:spPr>
        <p:txBody>
          <a:bodyPr vert="horz" wrap="square" lIns="91440" tIns="45720" rIns="91440" bIns="45720" numCol="1" anchor="t" anchorCtr="0" compatLnSpc="1"/>
          <a:lstStyle>
            <a:lvl1pPr algn="ctr">
              <a:defRPr sz="1400">
                <a:solidFill>
                  <a:schemeClr val="bg1"/>
                </a:solidFill>
                <a:latin typeface="Eras Bold ITC" panose="020B0907030504020204" pitchFamily="34" charset="0"/>
                <a:ea typeface="宋体" panose="02010600030101010101"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7239000" y="6553200"/>
            <a:ext cx="1905000" cy="304800"/>
          </a:xfrm>
          <a:prstGeom prst="rect">
            <a:avLst/>
          </a:prstGeom>
          <a:noFill/>
          <a:ln w="9525">
            <a:noFill/>
            <a:miter lim="800000"/>
          </a:ln>
          <a:effectLst/>
        </p:spPr>
        <p:txBody>
          <a:bodyPr vert="horz" wrap="square" lIns="91440" tIns="45720" rIns="91440" bIns="45720" numCol="1" anchor="t" anchorCtr="0" compatLnSpc="1"/>
          <a:lstStyle>
            <a:lvl1pPr algn="r">
              <a:defRPr sz="1400">
                <a:solidFill>
                  <a:schemeClr val="bg1"/>
                </a:solidFill>
                <a:latin typeface="Eras Bold ITC" panose="020B0907030504020204" pitchFamily="34" charset="0"/>
                <a:ea typeface="宋体" panose="02010600030101010101" pitchFamily="2" charset="-122"/>
              </a:defRPr>
            </a:lvl1pPr>
          </a:lstStyle>
          <a:p>
            <a:pPr>
              <a:defRPr/>
            </a:pPr>
            <a:fld id="{E74C4706-87CA-413A-B3C4-CA55B9F16736}"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31.jpeg"/><Relationship Id="rId6" Type="http://schemas.openxmlformats.org/officeDocument/2006/relationships/slide" Target="slide11.xml"/><Relationship Id="rId5" Type="http://schemas.openxmlformats.org/officeDocument/2006/relationships/image" Target="../media/image30.jpeg"/><Relationship Id="rId4" Type="http://schemas.openxmlformats.org/officeDocument/2006/relationships/image" Target="../media/image29.jpeg"/><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image" Target="../media/image26.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hyperlink" Target="&#35270;&#39057;&#26448;&#26009;\&#35270;&#39057;-&#20013;&#22830;&#20826;&#26657;(&#22269;&#23478;&#34892;&#25919;&#23398;&#38498;)&#20013;&#38738;&#24180;&#24178;&#37096;&#22521;&#35757;&#29677;&#24320;&#29677;%20&#20064;&#36817;&#24179;--&#21457;&#25196;&#26007;&#20105;&#31934;&#31070;&#22686;&#24378;&#26007;&#20105;&#26412;&#39046;%20&#20026;&#23454;&#29616;&#8220;&#20004;&#20010;&#19968;&#30334;&#24180;&#8221;&#22859;&#26007;&#30446;&#26631;&#32780;&#39037;&#24378;&#22859;&#26007;_&#26631;&#28165;.avi" TargetMode="Externa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 Target="slide15.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 Target="slide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5270;&#39057;&#26448;&#26009;\&#21331;&#21035;&#26519;&#31995;&#21015;&#25705;&#30331;&#26102;&#20195;_&#31070;&#32463;&#23849;&#28291;_&#39640;&#28165;.mp4" TargetMode="Externa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41.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42.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image" Target="../media/image43.jpeg"/><Relationship Id="rId1" Type="http://schemas.openxmlformats.org/officeDocument/2006/relationships/tags" Target="../tags/tag4.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xml"/><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tags" Target="../tags/tag6.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5.xml"/><Relationship Id="rId3" Type="http://schemas.openxmlformats.org/officeDocument/2006/relationships/slide" Target="slide1.xml"/><Relationship Id="rId2" Type="http://schemas.openxmlformats.org/officeDocument/2006/relationships/hyperlink" Target="&#26032;&#24314;&#25991;&#20214;&#22841;\&#27611;&#27901;&#19996;&#20027;&#24109;&#25991;&#38761;&#25509;&#35265;_&#39640;&#28165;.mp4" TargetMode="External"/><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hyperlink" Target="&#26032;&#24314;&#25991;&#20214;&#22841;\&#25581;&#24320;&#8220;&#27668;&#21151;&#22823;&#24072;&#8221;&#29579;&#26519;&#30340;&#31070;&#31192;&#38754;&#32433;%20130728_&#26631;&#28165;.avi" TargetMode="External"/><Relationship Id="rId7" Type="http://schemas.openxmlformats.org/officeDocument/2006/relationships/image" Target="../media/image17.png"/><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0" Type="http://schemas.openxmlformats.org/officeDocument/2006/relationships/slideLayout" Target="../slideLayouts/slideLayout2.xml"/><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5.png"/><Relationship Id="rId6" Type="http://schemas.openxmlformats.org/officeDocument/2006/relationships/image" Target="../media/image24.jpeg"/><Relationship Id="rId5" Type="http://schemas.openxmlformats.org/officeDocument/2006/relationships/hyperlink" Target="&#26032;&#24314;&#25991;&#20214;&#22841;\&#37329;&#27491;&#24681;&#26397;&#40092;&#12298;&#27809;&#26377;&#20182;&#20250;&#27515;&#12299;_&#26631;&#28165;.flv" TargetMode="External"/><Relationship Id="rId4" Type="http://schemas.openxmlformats.org/officeDocument/2006/relationships/image" Target="../media/image23.jpeg"/><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35270;&#39057;&#26448;&#26009;\&#30005;&#24433;&#12298;&#26411;&#20195;&#30343;&#24093;&#12299;&#20027;&#39064;&#38899;&#20048;_&#39640;&#28165;.mp4" TargetMode="External"/><Relationship Id="rId1"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4"/>
          <p:cNvSpPr>
            <a:spLocks noGrp="1" noChangeArrowheads="1"/>
          </p:cNvSpPr>
          <p:nvPr>
            <p:ph type="ctrTitle"/>
          </p:nvPr>
        </p:nvSpPr>
        <p:spPr/>
        <p:txBody>
          <a:bodyPr/>
          <a:lstStyle/>
          <a:p>
            <a:pPr eaLnBrk="1" hangingPunct="1"/>
            <a:r>
              <a:rPr lang="zh-CN" altLang="en-US" sz="4800" dirty="0" smtClean="0">
                <a:latin typeface="华文琥珀" panose="02010800040101010101" pitchFamily="2" charset="-122"/>
                <a:ea typeface="华文琥珀" panose="02010800040101010101" pitchFamily="2" charset="-122"/>
              </a:rPr>
              <a:t>第三章 韦伯的官僚制理论</a:t>
            </a:r>
            <a:endParaRPr lang="en-US" altLang="zh-CN" sz="4800" dirty="0" smtClean="0">
              <a:latin typeface="华文琥珀" panose="02010800040101010101" pitchFamily="2" charset="-122"/>
              <a:ea typeface="华文琥珀" panose="0201080004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86765" y="612775"/>
            <a:ext cx="8584565" cy="685800"/>
          </a:xfrm>
        </p:spPr>
        <p:txBody>
          <a:bodyPr/>
          <a:p>
            <a:pPr algn="l"/>
            <a:r>
              <a:rPr lang="zh-CN" altLang="en-US" sz="3200" dirty="0" smtClean="0">
                <a:latin typeface="宋体" panose="02010600030101010101" pitchFamily="2" charset="-122"/>
                <a:ea typeface="宋体" panose="02010600030101010101" pitchFamily="2" charset="-122"/>
                <a:sym typeface="+mn-ea"/>
              </a:rPr>
              <a:t>（</a:t>
            </a:r>
            <a:r>
              <a:rPr lang="en-US" altLang="zh-CN" sz="3200" dirty="0" smtClean="0">
                <a:latin typeface="宋体" panose="02010600030101010101" pitchFamily="2" charset="-122"/>
                <a:ea typeface="宋体" panose="02010600030101010101" pitchFamily="2" charset="-122"/>
                <a:sym typeface="+mn-ea"/>
              </a:rPr>
              <a:t>3</a:t>
            </a:r>
            <a:r>
              <a:rPr lang="zh-CN" altLang="en-US" sz="3200" dirty="0" smtClean="0">
                <a:latin typeface="宋体" panose="02010600030101010101" pitchFamily="2" charset="-122"/>
                <a:ea typeface="宋体" panose="02010600030101010101" pitchFamily="2" charset="-122"/>
                <a:sym typeface="+mn-ea"/>
              </a:rPr>
              <a:t>）</a:t>
            </a:r>
            <a:r>
              <a:rPr lang="zh-CN" altLang="en-US" sz="3200" dirty="0">
                <a:latin typeface="宋体" panose="02010600030101010101" pitchFamily="2" charset="-122"/>
                <a:ea typeface="宋体" panose="02010600030101010101" pitchFamily="2" charset="-122"/>
                <a:sym typeface="+mn-ea"/>
              </a:rPr>
              <a:t>法理型组织（又称合理化</a:t>
            </a:r>
            <a:r>
              <a:rPr lang="en-US" altLang="zh-CN" sz="3200" dirty="0">
                <a:latin typeface="宋体" panose="02010600030101010101" pitchFamily="2" charset="-122"/>
                <a:ea typeface="宋体" panose="02010600030101010101" pitchFamily="2" charset="-122"/>
                <a:sym typeface="+mn-ea"/>
              </a:rPr>
              <a:t>—</a:t>
            </a:r>
            <a:r>
              <a:rPr lang="zh-CN" altLang="en-US" sz="3200" dirty="0">
                <a:latin typeface="宋体" panose="02010600030101010101" pitchFamily="2" charset="-122"/>
                <a:ea typeface="宋体" panose="02010600030101010101" pitchFamily="2" charset="-122"/>
                <a:sym typeface="+mn-ea"/>
              </a:rPr>
              <a:t>合法化组织）</a:t>
            </a:r>
            <a:br>
              <a:rPr lang="en-US" altLang="zh-CN" sz="3200" b="1" dirty="0">
                <a:latin typeface="宋体" panose="02010600030101010101" pitchFamily="2" charset="-122"/>
                <a:ea typeface="宋体" panose="02010600030101010101" pitchFamily="2" charset="-122"/>
              </a:rPr>
            </a:br>
            <a:endParaRPr lang="zh-CN" altLang="en-US" sz="3200"/>
          </a:p>
        </p:txBody>
      </p:sp>
      <p:sp>
        <p:nvSpPr>
          <p:cNvPr id="5" name="Rectangle 4"/>
          <p:cNvSpPr txBox="1">
            <a:spLocks noChangeArrowheads="1"/>
          </p:cNvSpPr>
          <p:nvPr/>
        </p:nvSpPr>
        <p:spPr bwMode="auto">
          <a:xfrm>
            <a:off x="786765" y="2024380"/>
            <a:ext cx="7982585" cy="69659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algn="l" eaLnBrk="1" hangingPunct="1"/>
            <a:endParaRPr lang="zh-CN" altLang="en-US" sz="2400" kern="0" dirty="0">
              <a:latin typeface="宋体" panose="02010600030101010101" pitchFamily="2" charset="-122"/>
              <a:ea typeface="宋体" panose="02010600030101010101" pitchFamily="2" charset="-122"/>
            </a:endParaRPr>
          </a:p>
          <a:p>
            <a:pPr algn="l" eaLnBrk="1" hangingPunct="1"/>
            <a:r>
              <a:rPr lang="zh-CN" altLang="en-US" sz="2400" kern="0" dirty="0">
                <a:latin typeface="宋体" panose="02010600030101010101" pitchFamily="2" charset="-122"/>
                <a:ea typeface="宋体" panose="02010600030101010101" pitchFamily="2" charset="-122"/>
              </a:rPr>
              <a:t>一</a:t>
            </a:r>
            <a:r>
              <a:rPr lang="zh-CN" altLang="en-US" sz="2400" kern="0" dirty="0" smtClean="0">
                <a:latin typeface="宋体" panose="02010600030101010101" pitchFamily="2" charset="-122"/>
                <a:ea typeface="宋体" panose="02010600030101010101" pitchFamily="2" charset="-122"/>
              </a:rPr>
              <a:t>是文化层面，近代以来萌发的基督教新教伦理与资本主义精神为其提供了思想资源；</a:t>
            </a:r>
            <a:endParaRPr lang="en-US" altLang="zh-CN" sz="2400" kern="0" dirty="0" smtClean="0">
              <a:latin typeface="宋体" panose="02010600030101010101" pitchFamily="2" charset="-122"/>
              <a:ea typeface="宋体" panose="02010600030101010101" pitchFamily="2" charset="-122"/>
            </a:endParaRPr>
          </a:p>
        </p:txBody>
      </p:sp>
      <p:sp>
        <p:nvSpPr>
          <p:cNvPr id="6" name="Rectangle 4"/>
          <p:cNvSpPr txBox="1">
            <a:spLocks noChangeArrowheads="1"/>
          </p:cNvSpPr>
          <p:nvPr/>
        </p:nvSpPr>
        <p:spPr bwMode="auto">
          <a:xfrm>
            <a:off x="786785" y="3238073"/>
            <a:ext cx="8208912"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algn="l" eaLnBrk="1" hangingPunct="1"/>
            <a:r>
              <a:rPr lang="zh-CN" altLang="en-US" sz="2400" kern="0" dirty="0" smtClean="0">
                <a:latin typeface="宋体" panose="02010600030101010101" pitchFamily="2" charset="-122"/>
                <a:ea typeface="宋体" panose="02010600030101010101" pitchFamily="2" charset="-122"/>
              </a:rPr>
              <a:t>二是经济层面，商品经济的发展为其提供了强劲的推动力；</a:t>
            </a:r>
            <a:endParaRPr lang="en-US" altLang="zh-CN" sz="2400" kern="0" dirty="0" smtClean="0">
              <a:latin typeface="宋体" panose="02010600030101010101" pitchFamily="2" charset="-122"/>
              <a:ea typeface="宋体" panose="02010600030101010101" pitchFamily="2" charset="-122"/>
            </a:endParaRPr>
          </a:p>
        </p:txBody>
      </p:sp>
      <p:sp>
        <p:nvSpPr>
          <p:cNvPr id="7" name="Rectangle 4"/>
          <p:cNvSpPr txBox="1">
            <a:spLocks noChangeArrowheads="1"/>
          </p:cNvSpPr>
          <p:nvPr/>
        </p:nvSpPr>
        <p:spPr bwMode="auto">
          <a:xfrm>
            <a:off x="861715" y="4229934"/>
            <a:ext cx="8208912"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algn="l" eaLnBrk="1" hangingPunct="1"/>
            <a:r>
              <a:rPr lang="zh-CN" altLang="en-US" sz="2400" kern="0" dirty="0">
                <a:latin typeface="宋体" panose="02010600030101010101" pitchFamily="2" charset="-122"/>
                <a:ea typeface="宋体" panose="02010600030101010101" pitchFamily="2" charset="-122"/>
              </a:rPr>
              <a:t>三</a:t>
            </a:r>
            <a:r>
              <a:rPr lang="zh-CN" altLang="en-US" sz="2400" kern="0" dirty="0" smtClean="0">
                <a:latin typeface="宋体" panose="02010600030101010101" pitchFamily="2" charset="-122"/>
                <a:ea typeface="宋体" panose="02010600030101010101" pitchFamily="2" charset="-122"/>
              </a:rPr>
              <a:t>是政治层面，公众生活的</a:t>
            </a:r>
            <a:r>
              <a:rPr lang="zh-CN" altLang="en-US" sz="2400" kern="0" dirty="0">
                <a:latin typeface="宋体" panose="02010600030101010101" pitchFamily="2" charset="-122"/>
                <a:ea typeface="宋体" panose="02010600030101010101" pitchFamily="2" charset="-122"/>
              </a:rPr>
              <a:t>民主</a:t>
            </a:r>
            <a:r>
              <a:rPr lang="zh-CN" altLang="en-US" sz="2400" kern="0" dirty="0" smtClean="0">
                <a:latin typeface="宋体" panose="02010600030101010101" pitchFamily="2" charset="-122"/>
                <a:ea typeface="宋体" panose="02010600030101010101" pitchFamily="2" charset="-122"/>
              </a:rPr>
              <a:t>化带来的压力；</a:t>
            </a:r>
            <a:endParaRPr lang="en-US" altLang="zh-CN" sz="2400" kern="0" dirty="0" smtClean="0">
              <a:latin typeface="宋体" panose="02010600030101010101" pitchFamily="2" charset="-122"/>
              <a:ea typeface="宋体" panose="02010600030101010101" pitchFamily="2" charset="-122"/>
            </a:endParaRPr>
          </a:p>
        </p:txBody>
      </p:sp>
      <p:sp>
        <p:nvSpPr>
          <p:cNvPr id="8" name="Rectangle 4"/>
          <p:cNvSpPr txBox="1">
            <a:spLocks noChangeArrowheads="1"/>
          </p:cNvSpPr>
          <p:nvPr/>
        </p:nvSpPr>
        <p:spPr bwMode="auto">
          <a:xfrm>
            <a:off x="861998" y="5320858"/>
            <a:ext cx="7982569"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algn="l" eaLnBrk="1" hangingPunct="1"/>
            <a:r>
              <a:rPr lang="zh-CN" altLang="en-US" sz="2400" kern="0" dirty="0">
                <a:latin typeface="宋体" panose="02010600030101010101" pitchFamily="2" charset="-122"/>
                <a:ea typeface="宋体" panose="02010600030101010101" pitchFamily="2" charset="-122"/>
              </a:rPr>
              <a:t>四</a:t>
            </a:r>
            <a:r>
              <a:rPr lang="zh-CN" altLang="en-US" sz="2400" kern="0" dirty="0" smtClean="0">
                <a:latin typeface="宋体" panose="02010600030101010101" pitchFamily="2" charset="-122"/>
                <a:ea typeface="宋体" panose="02010600030101010101" pitchFamily="2" charset="-122"/>
              </a:rPr>
              <a:t>是法律层面，资本主义的理性法律孕育了法理型组织的合理性</a:t>
            </a:r>
            <a:endParaRPr lang="en-US" altLang="zh-CN" sz="2400" kern="0" dirty="0" smtClean="0">
              <a:latin typeface="宋体" panose="02010600030101010101" pitchFamily="2" charset="-122"/>
              <a:ea typeface="宋体" panose="02010600030101010101" pitchFamily="2" charset="-122"/>
            </a:endParaRPr>
          </a:p>
        </p:txBody>
      </p:sp>
      <p:sp>
        <p:nvSpPr>
          <p:cNvPr id="9" name="Rectangle 4"/>
          <p:cNvSpPr txBox="1">
            <a:spLocks noChangeArrowheads="1"/>
          </p:cNvSpPr>
          <p:nvPr/>
        </p:nvSpPr>
        <p:spPr bwMode="auto">
          <a:xfrm>
            <a:off x="922675" y="1392763"/>
            <a:ext cx="8208912"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algn="l" eaLnBrk="1" hangingPunct="1"/>
            <a:r>
              <a:rPr lang="zh-CN" altLang="en-US" sz="2800" kern="0" dirty="0" smtClean="0">
                <a:latin typeface="宋体" panose="02010600030101010101" pitchFamily="2" charset="-122"/>
                <a:ea typeface="宋体" panose="02010600030101010101" pitchFamily="2" charset="-122"/>
              </a:rPr>
              <a:t>法理型组织产生的原因：</a:t>
            </a:r>
            <a:endParaRPr lang="zh-CN" altLang="en-US" sz="2800" kern="0" dirty="0" smtClean="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内容占位符 2"/>
          <p:cNvSpPr>
            <a:spLocks noGrp="1"/>
          </p:cNvSpPr>
          <p:nvPr>
            <p:ph idx="1"/>
          </p:nvPr>
        </p:nvSpPr>
        <p:spPr>
          <a:xfrm>
            <a:off x="971550" y="116840"/>
            <a:ext cx="7992745" cy="6552565"/>
          </a:xfrm>
        </p:spPr>
        <p:txBody>
          <a:bodyPr/>
          <a:lstStyle/>
          <a:p>
            <a:pPr eaLnBrk="1" hangingPunct="1">
              <a:buFontTx/>
              <a:buNone/>
            </a:pPr>
            <a:r>
              <a:rPr lang="zh-CN" altLang="en-US" sz="2800" b="1" dirty="0" smtClean="0">
                <a:latin typeface="宋体" panose="02010600030101010101" pitchFamily="2" charset="-122"/>
                <a:ea typeface="宋体" panose="02010600030101010101" pitchFamily="2" charset="-122"/>
              </a:rPr>
              <a:t>（二）官僚制及其特征</a:t>
            </a:r>
            <a:endParaRPr lang="en-US" altLang="zh-CN" sz="2800" b="1" dirty="0" smtClean="0">
              <a:latin typeface="宋体" panose="02010600030101010101" pitchFamily="2" charset="-122"/>
              <a:ea typeface="宋体" panose="02010600030101010101" pitchFamily="2" charset="-122"/>
            </a:endParaRPr>
          </a:p>
          <a:p>
            <a:pPr eaLnBrk="1" hangingPunct="1">
              <a:buFontTx/>
              <a:buNone/>
            </a:pPr>
            <a:r>
              <a:rPr lang="zh-CN" altLang="en-US" sz="2800" b="1" dirty="0" smtClean="0">
                <a:latin typeface="宋体" panose="02010600030101010101" pitchFamily="2" charset="-122"/>
                <a:ea typeface="宋体" panose="02010600030101010101" pitchFamily="2" charset="-122"/>
              </a:rPr>
              <a:t>官僚制 </a:t>
            </a:r>
            <a:r>
              <a:rPr lang="en-US" altLang="zh-CN" sz="2800" b="1" dirty="0" smtClean="0">
                <a:latin typeface="宋体" panose="02010600030101010101" pitchFamily="2" charset="-122"/>
                <a:ea typeface="宋体" panose="02010600030101010101" pitchFamily="2" charset="-122"/>
              </a:rPr>
              <a:t>bureaucracy</a:t>
            </a:r>
            <a:r>
              <a:rPr lang="zh-CN" altLang="en-US" sz="2800" b="1" dirty="0" smtClean="0">
                <a:latin typeface="宋体" panose="02010600030101010101" pitchFamily="2" charset="-122"/>
                <a:ea typeface="宋体" panose="02010600030101010101" pitchFamily="2" charset="-122"/>
              </a:rPr>
              <a:t>，又称科层制</a:t>
            </a:r>
            <a:endParaRPr lang="en-US" altLang="zh-CN" sz="2800" b="1" dirty="0" smtClean="0">
              <a:latin typeface="宋体" panose="02010600030101010101" pitchFamily="2" charset="-122"/>
              <a:ea typeface="宋体" panose="02010600030101010101" pitchFamily="2" charset="-122"/>
            </a:endParaRPr>
          </a:p>
          <a:p>
            <a:pPr eaLnBrk="1" latinLnBrk="0" hangingPunct="1">
              <a:lnSpc>
                <a:spcPts val="2560"/>
              </a:lnSpc>
              <a:spcBef>
                <a:spcPts val="0"/>
              </a:spcBef>
              <a:buFontTx/>
              <a:buNone/>
            </a:pPr>
            <a:endParaRPr lang="en-US" altLang="zh-CN" sz="2800" b="1" dirty="0" smtClean="0">
              <a:latin typeface="宋体" panose="02010600030101010101" pitchFamily="2" charset="-122"/>
              <a:ea typeface="宋体" panose="02010600030101010101" pitchFamily="2" charset="-122"/>
            </a:endParaRPr>
          </a:p>
          <a:p>
            <a:pPr eaLnBrk="1" latinLnBrk="0" hangingPunct="1">
              <a:lnSpc>
                <a:spcPts val="2560"/>
              </a:lnSpc>
              <a:spcBef>
                <a:spcPts val="0"/>
              </a:spcBef>
              <a:buFontTx/>
              <a:buNone/>
            </a:pPr>
            <a:r>
              <a:rPr lang="en-US" altLang="zh-CN" sz="2800" b="1" dirty="0" smtClean="0">
                <a:latin typeface="宋体" panose="02010600030101010101" pitchFamily="2" charset="-122"/>
                <a:ea typeface="宋体" panose="02010600030101010101" pitchFamily="2" charset="-122"/>
              </a:rPr>
              <a:t>1</a:t>
            </a:r>
            <a:r>
              <a:rPr lang="zh-CN" altLang="en-US" sz="2800" b="1" dirty="0" smtClean="0">
                <a:latin typeface="宋体" panose="02010600030101010101" pitchFamily="2" charset="-122"/>
                <a:ea typeface="宋体" panose="02010600030101010101" pitchFamily="2" charset="-122"/>
              </a:rPr>
              <a:t>、合理的分工</a:t>
            </a:r>
            <a:endParaRPr lang="en-US" altLang="zh-CN" sz="2800" b="1" dirty="0" smtClean="0">
              <a:latin typeface="宋体" panose="02010600030101010101" pitchFamily="2" charset="-122"/>
              <a:ea typeface="宋体" panose="02010600030101010101" pitchFamily="2" charset="-122"/>
            </a:endParaRPr>
          </a:p>
          <a:p>
            <a:pPr eaLnBrk="1" latinLnBrk="0" hangingPunct="1">
              <a:lnSpc>
                <a:spcPts val="2560"/>
              </a:lnSpc>
              <a:spcBef>
                <a:spcPts val="0"/>
              </a:spcBef>
              <a:buFontTx/>
              <a:buNone/>
            </a:pPr>
            <a:endParaRPr lang="en-US" altLang="zh-CN" sz="2800" b="1" dirty="0" smtClean="0">
              <a:latin typeface="宋体" panose="02010600030101010101" pitchFamily="2" charset="-122"/>
              <a:ea typeface="宋体" panose="02010600030101010101" pitchFamily="2" charset="-122"/>
            </a:endParaRPr>
          </a:p>
          <a:p>
            <a:pPr eaLnBrk="1" latinLnBrk="0" hangingPunct="1">
              <a:lnSpc>
                <a:spcPts val="2560"/>
              </a:lnSpc>
              <a:spcBef>
                <a:spcPts val="0"/>
              </a:spcBef>
              <a:buFontTx/>
              <a:buNone/>
            </a:pPr>
            <a:endParaRPr lang="en-US" altLang="zh-CN" sz="2800" b="1" dirty="0" smtClean="0">
              <a:latin typeface="宋体" panose="02010600030101010101" pitchFamily="2" charset="-122"/>
              <a:ea typeface="宋体" panose="02010600030101010101" pitchFamily="2" charset="-122"/>
            </a:endParaRPr>
          </a:p>
          <a:p>
            <a:pPr eaLnBrk="1" latinLnBrk="0" hangingPunct="1">
              <a:lnSpc>
                <a:spcPts val="2560"/>
              </a:lnSpc>
              <a:spcBef>
                <a:spcPts val="0"/>
              </a:spcBef>
              <a:buFontTx/>
              <a:buNone/>
            </a:pPr>
            <a:r>
              <a:rPr lang="en-US" altLang="zh-CN" sz="2800" b="1" dirty="0" smtClean="0">
                <a:latin typeface="宋体" panose="02010600030101010101" pitchFamily="2" charset="-122"/>
                <a:ea typeface="宋体" panose="02010600030101010101" pitchFamily="2" charset="-122"/>
              </a:rPr>
              <a:t>2</a:t>
            </a:r>
            <a:r>
              <a:rPr lang="zh-CN" altLang="en-US" sz="2800" b="1" dirty="0" smtClean="0">
                <a:latin typeface="宋体" panose="02010600030101010101" pitchFamily="2" charset="-122"/>
                <a:ea typeface="宋体" panose="02010600030101010101" pitchFamily="2" charset="-122"/>
              </a:rPr>
              <a:t>、层级节制的权力体系</a:t>
            </a:r>
            <a:endParaRPr lang="en-US" altLang="zh-CN" sz="2800" b="1" dirty="0" smtClean="0">
              <a:latin typeface="宋体" panose="02010600030101010101" pitchFamily="2" charset="-122"/>
              <a:ea typeface="宋体" panose="02010600030101010101" pitchFamily="2" charset="-122"/>
            </a:endParaRPr>
          </a:p>
          <a:p>
            <a:pPr eaLnBrk="1" latinLnBrk="0" hangingPunct="1">
              <a:lnSpc>
                <a:spcPts val="2560"/>
              </a:lnSpc>
              <a:spcBef>
                <a:spcPts val="0"/>
              </a:spcBef>
              <a:buFontTx/>
              <a:buNone/>
            </a:pPr>
            <a:endParaRPr lang="en-US" altLang="zh-CN" sz="2800" b="1" dirty="0" smtClean="0">
              <a:latin typeface="宋体" panose="02010600030101010101" pitchFamily="2" charset="-122"/>
              <a:ea typeface="宋体" panose="02010600030101010101" pitchFamily="2" charset="-122"/>
            </a:endParaRPr>
          </a:p>
          <a:p>
            <a:pPr eaLnBrk="1" latinLnBrk="0" hangingPunct="1">
              <a:lnSpc>
                <a:spcPts val="2560"/>
              </a:lnSpc>
              <a:spcBef>
                <a:spcPts val="0"/>
              </a:spcBef>
              <a:buFontTx/>
              <a:buNone/>
            </a:pPr>
            <a:endParaRPr lang="en-US" altLang="zh-CN" sz="2800" b="1" dirty="0" smtClean="0">
              <a:latin typeface="宋体" panose="02010600030101010101" pitchFamily="2" charset="-122"/>
              <a:ea typeface="宋体" panose="02010600030101010101" pitchFamily="2" charset="-122"/>
            </a:endParaRPr>
          </a:p>
          <a:p>
            <a:pPr eaLnBrk="1" latinLnBrk="0" hangingPunct="1">
              <a:lnSpc>
                <a:spcPts val="2560"/>
              </a:lnSpc>
              <a:spcBef>
                <a:spcPts val="0"/>
              </a:spcBef>
              <a:buFontTx/>
              <a:buNone/>
            </a:pPr>
            <a:r>
              <a:rPr lang="en-US" altLang="zh-CN" sz="2800" b="1" dirty="0" smtClean="0">
                <a:latin typeface="宋体" panose="02010600030101010101" pitchFamily="2" charset="-122"/>
                <a:ea typeface="宋体" panose="02010600030101010101" pitchFamily="2" charset="-122"/>
              </a:rPr>
              <a:t>3</a:t>
            </a:r>
            <a:r>
              <a:rPr lang="zh-CN" altLang="en-US" sz="2800" b="1" dirty="0" smtClean="0">
                <a:latin typeface="宋体" panose="02010600030101010101" pitchFamily="2" charset="-122"/>
                <a:ea typeface="宋体" panose="02010600030101010101" pitchFamily="2" charset="-122"/>
              </a:rPr>
              <a:t>、依照规程办事的运作机制</a:t>
            </a:r>
            <a:endParaRPr lang="en-US" altLang="zh-CN" sz="2800" b="1" dirty="0" smtClean="0">
              <a:latin typeface="宋体" panose="02010600030101010101" pitchFamily="2" charset="-122"/>
              <a:ea typeface="宋体" panose="02010600030101010101" pitchFamily="2" charset="-122"/>
            </a:endParaRPr>
          </a:p>
          <a:p>
            <a:pPr eaLnBrk="1" latinLnBrk="0" hangingPunct="1">
              <a:lnSpc>
                <a:spcPts val="2560"/>
              </a:lnSpc>
              <a:spcBef>
                <a:spcPts val="0"/>
              </a:spcBef>
              <a:buFontTx/>
              <a:buNone/>
            </a:pPr>
            <a:endParaRPr lang="en-US" altLang="zh-CN" sz="2800" b="1" dirty="0" smtClean="0">
              <a:latin typeface="宋体" panose="02010600030101010101" pitchFamily="2" charset="-122"/>
              <a:ea typeface="宋体" panose="02010600030101010101" pitchFamily="2" charset="-122"/>
            </a:endParaRPr>
          </a:p>
          <a:p>
            <a:pPr eaLnBrk="1" latinLnBrk="0" hangingPunct="1">
              <a:lnSpc>
                <a:spcPts val="2560"/>
              </a:lnSpc>
              <a:spcBef>
                <a:spcPts val="0"/>
              </a:spcBef>
              <a:buFontTx/>
              <a:buNone/>
            </a:pPr>
            <a:endParaRPr lang="en-US" altLang="zh-CN" sz="2800" b="1" dirty="0" smtClean="0">
              <a:latin typeface="宋体" panose="02010600030101010101" pitchFamily="2" charset="-122"/>
              <a:ea typeface="宋体" panose="02010600030101010101" pitchFamily="2" charset="-122"/>
            </a:endParaRPr>
          </a:p>
          <a:p>
            <a:pPr eaLnBrk="1" latinLnBrk="0" hangingPunct="1">
              <a:lnSpc>
                <a:spcPts val="2560"/>
              </a:lnSpc>
              <a:spcBef>
                <a:spcPts val="0"/>
              </a:spcBef>
              <a:buFontTx/>
              <a:buNone/>
            </a:pPr>
            <a:endParaRPr lang="en-US" altLang="zh-CN" sz="2800" b="1" dirty="0" smtClean="0">
              <a:latin typeface="宋体" panose="02010600030101010101" pitchFamily="2" charset="-122"/>
              <a:ea typeface="宋体" panose="02010600030101010101" pitchFamily="2" charset="-122"/>
            </a:endParaRPr>
          </a:p>
          <a:p>
            <a:pPr eaLnBrk="1" latinLnBrk="0" hangingPunct="1">
              <a:lnSpc>
                <a:spcPts val="2560"/>
              </a:lnSpc>
              <a:spcBef>
                <a:spcPts val="0"/>
              </a:spcBef>
              <a:buFontTx/>
              <a:buNone/>
            </a:pPr>
            <a:r>
              <a:rPr lang="en-US" altLang="zh-CN" sz="2800" b="1" dirty="0" smtClean="0">
                <a:latin typeface="宋体" panose="02010600030101010101" pitchFamily="2" charset="-122"/>
                <a:ea typeface="宋体" panose="02010600030101010101" pitchFamily="2" charset="-122"/>
              </a:rPr>
              <a:t>4</a:t>
            </a:r>
            <a:r>
              <a:rPr lang="zh-CN" altLang="en-US" sz="2800" b="1" dirty="0" smtClean="0">
                <a:latin typeface="宋体" panose="02010600030101010101" pitchFamily="2" charset="-122"/>
                <a:ea typeface="宋体" panose="02010600030101010101" pitchFamily="2" charset="-122"/>
              </a:rPr>
              <a:t>、形式正规的决策文书</a:t>
            </a:r>
            <a:endParaRPr lang="en-US" altLang="zh-CN" sz="2800" b="1" dirty="0" smtClean="0">
              <a:latin typeface="宋体" panose="02010600030101010101" pitchFamily="2" charset="-122"/>
              <a:ea typeface="宋体" panose="02010600030101010101" pitchFamily="2" charset="-122"/>
            </a:endParaRPr>
          </a:p>
          <a:p>
            <a:pPr eaLnBrk="1" latinLnBrk="0" hangingPunct="1">
              <a:lnSpc>
                <a:spcPts val="2560"/>
              </a:lnSpc>
              <a:spcBef>
                <a:spcPts val="0"/>
              </a:spcBef>
              <a:buFontTx/>
              <a:buNone/>
            </a:pPr>
            <a:endParaRPr lang="en-US" altLang="zh-CN" sz="2800" b="1" dirty="0" smtClean="0">
              <a:latin typeface="宋体" panose="02010600030101010101" pitchFamily="2" charset="-122"/>
              <a:ea typeface="宋体" panose="02010600030101010101" pitchFamily="2" charset="-122"/>
            </a:endParaRPr>
          </a:p>
          <a:p>
            <a:pPr eaLnBrk="1" latinLnBrk="0" hangingPunct="1">
              <a:lnSpc>
                <a:spcPts val="2560"/>
              </a:lnSpc>
              <a:spcBef>
                <a:spcPts val="0"/>
              </a:spcBef>
              <a:buFontTx/>
              <a:buNone/>
            </a:pPr>
            <a:endParaRPr lang="en-US" altLang="zh-CN" sz="2800" b="1" dirty="0" smtClean="0">
              <a:latin typeface="宋体" panose="02010600030101010101" pitchFamily="2" charset="-122"/>
              <a:ea typeface="宋体" panose="02010600030101010101" pitchFamily="2" charset="-122"/>
            </a:endParaRPr>
          </a:p>
          <a:p>
            <a:pPr eaLnBrk="1" latinLnBrk="0" hangingPunct="1">
              <a:lnSpc>
                <a:spcPts val="2560"/>
              </a:lnSpc>
              <a:spcBef>
                <a:spcPts val="0"/>
              </a:spcBef>
              <a:buFontTx/>
              <a:buNone/>
            </a:pPr>
            <a:endParaRPr lang="en-US" altLang="zh-CN" sz="2800" b="1" dirty="0" smtClean="0">
              <a:latin typeface="宋体" panose="02010600030101010101" pitchFamily="2" charset="-122"/>
              <a:ea typeface="宋体" panose="02010600030101010101" pitchFamily="2" charset="-122"/>
            </a:endParaRPr>
          </a:p>
          <a:p>
            <a:pPr eaLnBrk="1" latinLnBrk="0" hangingPunct="1">
              <a:lnSpc>
                <a:spcPts val="2560"/>
              </a:lnSpc>
              <a:spcBef>
                <a:spcPts val="0"/>
              </a:spcBef>
              <a:buFontTx/>
              <a:buNone/>
            </a:pPr>
            <a:r>
              <a:rPr lang="en-US" altLang="zh-CN" sz="2800" b="1" dirty="0" smtClean="0">
                <a:latin typeface="宋体" panose="02010600030101010101" pitchFamily="2" charset="-122"/>
                <a:ea typeface="宋体" panose="02010600030101010101" pitchFamily="2" charset="-122"/>
              </a:rPr>
              <a:t>5</a:t>
            </a:r>
            <a:r>
              <a:rPr lang="zh-CN" altLang="en-US" sz="2800" b="1" dirty="0" smtClean="0">
                <a:latin typeface="宋体" panose="02010600030101010101" pitchFamily="2" charset="-122"/>
                <a:ea typeface="宋体" panose="02010600030101010101" pitchFamily="2" charset="-122"/>
              </a:rPr>
              <a:t>、组织管理的非人格化</a:t>
            </a:r>
            <a:endParaRPr lang="en-US" altLang="zh-CN" sz="2800" b="1" dirty="0" smtClean="0">
              <a:latin typeface="宋体" panose="02010600030101010101" pitchFamily="2" charset="-122"/>
              <a:ea typeface="宋体" panose="02010600030101010101" pitchFamily="2" charset="-122"/>
            </a:endParaRPr>
          </a:p>
          <a:p>
            <a:pPr eaLnBrk="1" latinLnBrk="0" hangingPunct="1">
              <a:lnSpc>
                <a:spcPts val="2560"/>
              </a:lnSpc>
              <a:spcBef>
                <a:spcPts val="0"/>
              </a:spcBef>
              <a:buFontTx/>
              <a:buNone/>
            </a:pPr>
            <a:endParaRPr lang="en-US" altLang="zh-CN" sz="2800" b="1" dirty="0" smtClean="0">
              <a:latin typeface="宋体" panose="02010600030101010101" pitchFamily="2" charset="-122"/>
              <a:ea typeface="宋体" panose="02010600030101010101" pitchFamily="2" charset="-122"/>
            </a:endParaRPr>
          </a:p>
          <a:p>
            <a:pPr eaLnBrk="1" hangingPunct="1">
              <a:buFontTx/>
              <a:buNone/>
            </a:pPr>
            <a:endParaRPr lang="en-US" altLang="zh-CN" sz="2800" b="1" dirty="0" smtClean="0">
              <a:latin typeface="宋体" panose="02010600030101010101" pitchFamily="2" charset="-122"/>
              <a:ea typeface="宋体" panose="02010600030101010101" pitchFamily="2" charset="-122"/>
            </a:endParaRPr>
          </a:p>
          <a:p>
            <a:pPr eaLnBrk="1" hangingPunct="1">
              <a:buFontTx/>
              <a:buNone/>
            </a:pPr>
            <a:r>
              <a:rPr lang="zh-CN" altLang="en-US" b="1" dirty="0" smtClean="0">
                <a:latin typeface="宋体" panose="02010600030101010101" pitchFamily="2" charset="-122"/>
                <a:ea typeface="宋体" panose="02010600030101010101" pitchFamily="2" charset="-122"/>
              </a:rPr>
              <a:t>  </a:t>
            </a:r>
            <a:endParaRPr lang="zh-CN" altLang="en-US" b="1" dirty="0" smtClean="0">
              <a:latin typeface="宋体" panose="02010600030101010101" pitchFamily="2" charset="-122"/>
              <a:ea typeface="宋体" panose="02010600030101010101" pitchFamily="2" charset="-122"/>
            </a:endParaRPr>
          </a:p>
        </p:txBody>
      </p:sp>
      <p:sp>
        <p:nvSpPr>
          <p:cNvPr id="3" name="动作按钮: 前进或下一项 2">
            <a:hlinkClick r:id="rId1" action="ppaction://hlinksldjump" highlightClick="1"/>
          </p:cNvPr>
          <p:cNvSpPr/>
          <p:nvPr/>
        </p:nvSpPr>
        <p:spPr>
          <a:xfrm>
            <a:off x="8676456" y="6625501"/>
            <a:ext cx="467544" cy="232499"/>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45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9457">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457">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9457">
                                            <p:txEl>
                                              <p:pRg st="9" end="9"/>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9457">
                                            <p:txEl>
                                              <p:pRg st="13" end="1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457">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275" y="0"/>
            <a:ext cx="9566275" cy="7010400"/>
          </a:xfrm>
          <a:prstGeom prst="rect">
            <a:avLst/>
          </a:prstGeom>
          <a:noFill/>
          <a:ln>
            <a:noFill/>
          </a:ln>
          <a:effectLst>
            <a:outerShdw algn="ctr" rotWithShape="0">
              <a:schemeClr val="bg2">
                <a:alpha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标题 1"/>
          <p:cNvSpPr>
            <a:spLocks noGrp="1"/>
          </p:cNvSpPr>
          <p:nvPr>
            <p:ph type="title"/>
          </p:nvPr>
        </p:nvSpPr>
        <p:spPr/>
        <p:txBody>
          <a:bodyPr/>
          <a:lstStyle/>
          <a:p>
            <a:r>
              <a:rPr lang="zh-CN" altLang="en-US" dirty="0"/>
              <a:t>差序</a:t>
            </a:r>
            <a:r>
              <a:rPr lang="zh-CN" altLang="en-US" dirty="0" smtClean="0"/>
              <a:t>格局与家族式腐败</a:t>
            </a:r>
            <a:endParaRPr lang="zh-CN" altLang="en-US" dirty="0"/>
          </a:p>
        </p:txBody>
      </p:sp>
      <p:sp>
        <p:nvSpPr>
          <p:cNvPr id="3" name="内容占位符 2"/>
          <p:cNvSpPr>
            <a:spLocks noGrp="1"/>
          </p:cNvSpPr>
          <p:nvPr>
            <p:ph idx="1"/>
          </p:nvPr>
        </p:nvSpPr>
        <p:spPr>
          <a:xfrm>
            <a:off x="2898701" y="1196752"/>
            <a:ext cx="6497835" cy="5115272"/>
          </a:xfrm>
        </p:spPr>
        <p:txBody>
          <a:bodyPr/>
          <a:lstStyle/>
          <a:p>
            <a:r>
              <a:rPr lang="zh-CN" altLang="en-US" sz="2800" b="1" dirty="0" smtClean="0">
                <a:latin typeface="华文中宋" panose="02010600040101010101" pitchFamily="2" charset="-122"/>
                <a:ea typeface="华文中宋" panose="02010600040101010101" pitchFamily="2" charset="-122"/>
              </a:rPr>
              <a:t>团体格局和差序格局</a:t>
            </a:r>
            <a:endParaRPr lang="en-US" altLang="zh-CN" sz="2800" b="1" dirty="0" smtClean="0">
              <a:latin typeface="华文中宋" panose="02010600040101010101" pitchFamily="2" charset="-122"/>
              <a:ea typeface="华文中宋" panose="02010600040101010101" pitchFamily="2" charset="-122"/>
            </a:endParaRPr>
          </a:p>
          <a:p>
            <a:pPr marL="0" indent="0">
              <a:buNone/>
            </a:pPr>
            <a:endParaRPr lang="en-US" altLang="zh-CN" sz="2800" dirty="0" smtClean="0">
              <a:latin typeface="华文中宋" panose="02010600040101010101" pitchFamily="2" charset="-122"/>
              <a:ea typeface="华文中宋" panose="02010600040101010101" pitchFamily="2" charset="-122"/>
            </a:endParaRPr>
          </a:p>
          <a:p>
            <a:pPr marL="0" indent="0">
              <a:buNone/>
            </a:pPr>
            <a:r>
              <a:rPr lang="zh-CN" altLang="en-US" sz="2800" dirty="0" smtClean="0">
                <a:latin typeface="华文中宋" panose="02010600040101010101" pitchFamily="2" charset="-122"/>
                <a:ea typeface="华文中宋" panose="02010600040101010101" pitchFamily="2" charset="-122"/>
              </a:rPr>
              <a:t>即</a:t>
            </a:r>
            <a:r>
              <a:rPr lang="en-US" altLang="zh-CN" sz="2800" dirty="0">
                <a:latin typeface="华文中宋" panose="02010600040101010101" pitchFamily="2" charset="-122"/>
                <a:ea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rPr>
              <a:t>每一家以自己的地位作为中心，周围划出一个圈子，这个圈子的大小要依着中心势力的厚薄而定</a:t>
            </a:r>
            <a:r>
              <a:rPr lang="en-US" altLang="zh-CN" sz="2800" dirty="0">
                <a:latin typeface="华文中宋" panose="02010600040101010101" pitchFamily="2" charset="-122"/>
                <a:ea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rPr>
              <a:t>以己为中心，像石子一般投入水中，和别人所联系成的社会关系不像团体中的分子一般大家立在一个平面上的，而是像水的波纹一样，一圈圈推出去，愈推愈远，也愈推愈薄</a:t>
            </a:r>
            <a:r>
              <a:rPr lang="en-US" altLang="zh-CN" sz="2800" dirty="0">
                <a:latin typeface="华文中宋" panose="02010600040101010101" pitchFamily="2" charset="-122"/>
                <a:ea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rPr>
              <a:t>，这样一来，每个人都有一个以自己为中心的圈子，同时又从属于以优于自己的人为中心的圈子</a:t>
            </a:r>
            <a:endParaRPr lang="zh-CN" altLang="en-US" sz="2800" dirty="0">
              <a:latin typeface="华文中宋" panose="02010600040101010101" pitchFamily="2" charset="-122"/>
              <a:ea typeface="华文中宋" panose="02010600040101010101" pitchFamily="2" charset="-122"/>
            </a:endParaRPr>
          </a:p>
        </p:txBody>
      </p:sp>
      <p:pic>
        <p:nvPicPr>
          <p:cNvPr id="2052" name="Picture 4" descr="http://p3.so.qhimg.com/bdr/_240_/t01fd487c3b67787b3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1" y="1440064"/>
            <a:ext cx="2736304" cy="4130272"/>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1568" y="-2571541"/>
            <a:ext cx="10065567" cy="9582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descr="C:\Users\caoliyuan\Desktop\c03fd54abe5f164be7211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0400" y="440690"/>
            <a:ext cx="4572000" cy="630936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caoliyuan\Desktop\54abd14747f7b.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0" y="-92710"/>
            <a:ext cx="9395460" cy="7853680"/>
          </a:xfrm>
          <a:prstGeom prst="rect">
            <a:avLst/>
          </a:prstGeom>
          <a:noFill/>
          <a:extLst>
            <a:ext uri="{909E8E84-426E-40DD-AFC4-6F175D3DCCD1}">
              <a14:hiddenFill xmlns:a14="http://schemas.microsoft.com/office/drawing/2010/main">
                <a:solidFill>
                  <a:srgbClr val="FFFFFF"/>
                </a:solidFill>
              </a14:hiddenFill>
            </a:ext>
          </a:extLst>
        </p:spPr>
      </p:pic>
      <p:sp>
        <p:nvSpPr>
          <p:cNvPr id="5" name="棱台 4">
            <a:hlinkClick r:id="rId6" action="ppaction://hlinksldjump"/>
          </p:cNvPr>
          <p:cNvSpPr/>
          <p:nvPr/>
        </p:nvSpPr>
        <p:spPr>
          <a:xfrm>
            <a:off x="8315960" y="6597650"/>
            <a:ext cx="381000" cy="1524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http://p3.so.qhmsg.com/t0110943772f027106d.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97075" y="1196752"/>
            <a:ext cx="3590279" cy="45559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32" fill="hold" nodeType="clickEffect">
                                  <p:stCondLst>
                                    <p:cond delay="0"/>
                                  </p:stCondLst>
                                  <p:childTnLst>
                                    <p:set>
                                      <p:cBhvr>
                                        <p:cTn id="10" dur="1" fill="hold">
                                          <p:stCondLst>
                                            <p:cond delay="0"/>
                                          </p:stCondLst>
                                        </p:cTn>
                                        <p:tgtEl>
                                          <p:spTgt spid="2052"/>
                                        </p:tgtEl>
                                        <p:attrNameLst>
                                          <p:attrName>style.visibility</p:attrName>
                                        </p:attrNameLst>
                                      </p:cBhvr>
                                      <p:to>
                                        <p:strVal val="visible"/>
                                      </p:to>
                                    </p:set>
                                    <p:animEffect transition="in" filter="circle(out)">
                                      <p:cBhvr>
                                        <p:cTn id="11" dur="2000"/>
                                        <p:tgtEl>
                                          <p:spTgt spid="205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5" presetClass="entr" presetSubtype="5"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checkerboard(down)">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5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05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6" presetClass="emph" presetSubtype="0" fill="hold" nodeType="clickEffect">
                                  <p:stCondLst>
                                    <p:cond delay="0"/>
                                  </p:stCondLst>
                                  <p:childTnLst>
                                    <p:animScale>
                                      <p:cBhvr>
                                        <p:cTn id="36" dur="2000" fill="hold"/>
                                        <p:tgtEl>
                                          <p:spTgt spid="2054"/>
                                        </p:tgtEl>
                                      </p:cBhvr>
                                      <p:by x="150000" y="150000"/>
                                    </p:animScale>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05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05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6" presetClass="emph" presetSubtype="0" fill="hold" nodeType="clickEffect">
                                  <p:stCondLst>
                                    <p:cond delay="0"/>
                                  </p:stCondLst>
                                  <p:childTnLst>
                                    <p:animScale>
                                      <p:cBhvr>
                                        <p:cTn id="48" dur="2000" fill="hold"/>
                                        <p:tgtEl>
                                          <p:spTgt spid="205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91590" y="152400"/>
            <a:ext cx="7623810" cy="685800"/>
          </a:xfrm>
        </p:spPr>
        <p:txBody>
          <a:bodyPr/>
          <a:lstStyle/>
          <a:p>
            <a:pPr algn="l"/>
            <a:r>
              <a:rPr lang="en-US" altLang="zh-CN" sz="3200">
                <a:sym typeface="+mn-ea"/>
              </a:rPr>
              <a:t>6</a:t>
            </a:r>
            <a:r>
              <a:rPr lang="zh-CN" altLang="en-US" sz="3200">
                <a:sym typeface="+mn-ea"/>
              </a:rPr>
              <a:t>、适应工作需要的专业培训机制</a:t>
            </a:r>
            <a:endParaRPr lang="zh-CN" altLang="en-US" sz="3200"/>
          </a:p>
        </p:txBody>
      </p:sp>
      <p:sp>
        <p:nvSpPr>
          <p:cNvPr id="9" name="棱台 8"/>
          <p:cNvSpPr/>
          <p:nvPr/>
        </p:nvSpPr>
        <p:spPr>
          <a:xfrm>
            <a:off x="8836806" y="6678682"/>
            <a:ext cx="381000" cy="15240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内容占位符 3"/>
          <p:cNvPicPr>
            <a:picLocks noChangeAspect="1"/>
          </p:cNvPicPr>
          <p:nvPr>
            <p:ph idx="1"/>
          </p:nvPr>
        </p:nvPicPr>
        <p:blipFill>
          <a:blip r:embed="rId1"/>
          <a:stretch>
            <a:fillRect/>
          </a:stretch>
        </p:blipFill>
        <p:spPr>
          <a:xfrm>
            <a:off x="-154305" y="838200"/>
            <a:ext cx="5302250" cy="3106420"/>
          </a:xfrm>
          <a:prstGeom prst="rect">
            <a:avLst/>
          </a:prstGeom>
        </p:spPr>
      </p:pic>
      <p:pic>
        <p:nvPicPr>
          <p:cNvPr id="6" name="图片 5"/>
          <p:cNvPicPr>
            <a:picLocks noChangeAspect="1"/>
          </p:cNvPicPr>
          <p:nvPr/>
        </p:nvPicPr>
        <p:blipFill>
          <a:blip r:embed="rId2"/>
          <a:stretch>
            <a:fillRect/>
          </a:stretch>
        </p:blipFill>
        <p:spPr>
          <a:xfrm>
            <a:off x="3539490" y="3173730"/>
            <a:ext cx="5802630" cy="3935730"/>
          </a:xfrm>
          <a:prstGeom prst="rect">
            <a:avLst/>
          </a:prstGeom>
        </p:spPr>
      </p:pic>
      <p:pic>
        <p:nvPicPr>
          <p:cNvPr id="5" name="图片 4"/>
          <p:cNvPicPr>
            <a:picLocks noChangeAspect="1"/>
          </p:cNvPicPr>
          <p:nvPr/>
        </p:nvPicPr>
        <p:blipFill>
          <a:blip r:embed="rId3"/>
          <a:stretch>
            <a:fillRect/>
          </a:stretch>
        </p:blipFill>
        <p:spPr>
          <a:xfrm>
            <a:off x="-213360" y="977900"/>
            <a:ext cx="9555480" cy="4977765"/>
          </a:xfrm>
          <a:prstGeom prst="rect">
            <a:avLst/>
          </a:prstGeom>
        </p:spPr>
      </p:pic>
      <p:pic>
        <p:nvPicPr>
          <p:cNvPr id="7" name="图片 6">
            <a:hlinkClick r:id="rId4" action="ppaction://hlinkfile"/>
          </p:cNvPr>
          <p:cNvPicPr>
            <a:picLocks noChangeAspect="1"/>
          </p:cNvPicPr>
          <p:nvPr/>
        </p:nvPicPr>
        <p:blipFill>
          <a:blip r:embed="rId5"/>
          <a:stretch>
            <a:fillRect/>
          </a:stretch>
        </p:blipFill>
        <p:spPr>
          <a:xfrm>
            <a:off x="-154305" y="838200"/>
            <a:ext cx="9577070" cy="59931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332230" y="357505"/>
            <a:ext cx="7239000" cy="685800"/>
          </a:xfrm>
        </p:spPr>
        <p:txBody>
          <a:bodyPr/>
          <a:p>
            <a:pPr algn="l"/>
            <a:r>
              <a:rPr lang="en-US" altLang="zh-CN" sz="2800" dirty="0" smtClean="0">
                <a:latin typeface="宋体" panose="02010600030101010101" pitchFamily="2" charset="-122"/>
                <a:ea typeface="宋体" panose="02010600030101010101" pitchFamily="2" charset="-122"/>
                <a:sym typeface="+mn-ea"/>
              </a:rPr>
              <a:t>7</a:t>
            </a:r>
            <a:r>
              <a:rPr lang="zh-CN" altLang="en-US" sz="2800" dirty="0" smtClean="0">
                <a:latin typeface="宋体" panose="02010600030101010101" pitchFamily="2" charset="-122"/>
                <a:ea typeface="宋体" panose="02010600030101010101" pitchFamily="2" charset="-122"/>
                <a:sym typeface="+mn-ea"/>
              </a:rPr>
              <a:t>、合理合法的人事行政制度</a:t>
            </a:r>
            <a:endParaRPr lang="zh-CN" altLang="en-US" sz="2800"/>
          </a:p>
        </p:txBody>
      </p:sp>
      <p:sp>
        <p:nvSpPr>
          <p:cNvPr id="3" name="内容占位符 2"/>
          <p:cNvSpPr>
            <a:spLocks noGrp="1"/>
          </p:cNvSpPr>
          <p:nvPr>
            <p:ph idx="1"/>
          </p:nvPr>
        </p:nvSpPr>
        <p:spPr>
          <a:xfrm>
            <a:off x="1261745" y="44450"/>
            <a:ext cx="7882255" cy="520065"/>
          </a:xfrm>
        </p:spPr>
        <p:txBody>
          <a:bodyPr/>
          <a:p>
            <a:pPr marL="0" indent="0">
              <a:buNone/>
            </a:pPr>
            <a:r>
              <a:rPr lang="en-US" altLang="zh-CN" b="1" dirty="0" smtClean="0">
                <a:latin typeface="宋体" panose="02010600030101010101" pitchFamily="2" charset="-122"/>
                <a:ea typeface="宋体" panose="02010600030101010101" pitchFamily="2" charset="-122"/>
                <a:sym typeface="+mn-ea"/>
              </a:rPr>
              <a:t>    </a:t>
            </a:r>
            <a:endParaRPr lang="en-US" altLang="zh-CN" b="1" dirty="0" smtClean="0">
              <a:latin typeface="宋体" panose="02010600030101010101" pitchFamily="2" charset="-122"/>
              <a:ea typeface="宋体" panose="02010600030101010101" pitchFamily="2" charset="-122"/>
              <a:sym typeface="+mn-ea"/>
            </a:endParaRPr>
          </a:p>
          <a:p>
            <a:pPr marL="0" indent="0">
              <a:buNone/>
            </a:pPr>
            <a:endParaRPr lang="en-US" altLang="zh-CN" b="1" dirty="0" smtClean="0">
              <a:latin typeface="宋体" panose="02010600030101010101" pitchFamily="2" charset="-122"/>
              <a:ea typeface="宋体" panose="02010600030101010101" pitchFamily="2" charset="-122"/>
              <a:sym typeface="+mn-ea"/>
            </a:endParaRPr>
          </a:p>
          <a:p>
            <a:pPr marL="0" indent="0">
              <a:buNone/>
            </a:pPr>
            <a:r>
              <a:rPr lang="en-US" altLang="zh-CN" b="1" dirty="0" smtClean="0">
                <a:latin typeface="宋体" panose="02010600030101010101" pitchFamily="2" charset="-122"/>
                <a:ea typeface="宋体" panose="02010600030101010101" pitchFamily="2" charset="-122"/>
                <a:sym typeface="+mn-ea"/>
              </a:rPr>
              <a:t>  </a:t>
            </a:r>
            <a:r>
              <a:rPr lang="zh-CN" altLang="en-US" b="1" dirty="0" smtClean="0">
                <a:latin typeface="宋体" panose="02010600030101010101" pitchFamily="2" charset="-122"/>
                <a:ea typeface="宋体" panose="02010600030101010101" pitchFamily="2" charset="-122"/>
                <a:sym typeface="+mn-ea"/>
              </a:rPr>
              <a:t>（</a:t>
            </a:r>
            <a:r>
              <a:rPr lang="en-US" altLang="zh-CN" b="1" dirty="0" smtClean="0">
                <a:latin typeface="宋体" panose="02010600030101010101" pitchFamily="2" charset="-122"/>
                <a:ea typeface="宋体" panose="02010600030101010101" pitchFamily="2" charset="-122"/>
                <a:sym typeface="+mn-ea"/>
              </a:rPr>
              <a:t>1</a:t>
            </a:r>
            <a:r>
              <a:rPr lang="zh-CN" altLang="en-US" b="1" dirty="0" smtClean="0">
                <a:latin typeface="宋体" panose="02010600030101010101" pitchFamily="2" charset="-122"/>
                <a:ea typeface="宋体" panose="02010600030101010101" pitchFamily="2" charset="-122"/>
                <a:sym typeface="+mn-ea"/>
              </a:rPr>
              <a:t>）人员任用</a:t>
            </a:r>
            <a:endParaRPr lang="zh-CN" altLang="en-US"/>
          </a:p>
        </p:txBody>
      </p:sp>
      <p:pic>
        <p:nvPicPr>
          <p:cNvPr id="4098" name="Picture 2" descr="http://img.52fuqing.com/upload/news/2014-12-23/2014122322456295t9t5j.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2580" y="1391920"/>
            <a:ext cx="8555990" cy="56788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098"/>
                                        </p:tgtEl>
                                        <p:attrNameLst>
                                          <p:attrName>style.visibility</p:attrName>
                                        </p:attrNameLst>
                                      </p:cBhvr>
                                      <p:to>
                                        <p:strVal val="visible"/>
                                      </p:to>
                                    </p:set>
                                    <p:animEffect transition="in" filter="blinds(horizontal)">
                                      <p:cBhvr>
                                        <p:cTn id="15"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4"/>
          <p:cNvSpPr txBox="1">
            <a:spLocks noChangeArrowheads="1"/>
          </p:cNvSpPr>
          <p:nvPr/>
        </p:nvSpPr>
        <p:spPr bwMode="auto">
          <a:xfrm>
            <a:off x="1547644" y="188307"/>
            <a:ext cx="2952328"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algn="l" eaLnBrk="1" hangingPunct="1"/>
            <a:r>
              <a:rPr lang="zh-CN" altLang="en-US" sz="2400" kern="0" dirty="0" smtClean="0">
                <a:latin typeface="宋体" panose="02010600030101010101" pitchFamily="2" charset="-122"/>
                <a:ea typeface="宋体" panose="02010600030101010101" pitchFamily="2" charset="-122"/>
              </a:rPr>
              <a:t>（</a:t>
            </a:r>
            <a:r>
              <a:rPr lang="en-US" altLang="zh-CN" sz="2400" kern="0" dirty="0" smtClean="0">
                <a:latin typeface="宋体" panose="02010600030101010101" pitchFamily="2" charset="-122"/>
                <a:ea typeface="宋体" panose="02010600030101010101" pitchFamily="2" charset="-122"/>
              </a:rPr>
              <a:t>2</a:t>
            </a:r>
            <a:r>
              <a:rPr lang="zh-CN" altLang="en-US" sz="2400" kern="0" dirty="0" smtClean="0">
                <a:latin typeface="宋体" panose="02010600030101010101" pitchFamily="2" charset="-122"/>
                <a:ea typeface="宋体" panose="02010600030101010101" pitchFamily="2" charset="-122"/>
              </a:rPr>
              <a:t>）职位等级序列</a:t>
            </a:r>
            <a:endParaRPr lang="en-US" altLang="zh-CN" sz="2400" kern="0" dirty="0" smtClean="0">
              <a:latin typeface="宋体" panose="02010600030101010101" pitchFamily="2" charset="-122"/>
              <a:ea typeface="宋体" panose="02010600030101010101" pitchFamily="2" charset="-122"/>
            </a:endParaRPr>
          </a:p>
        </p:txBody>
      </p:sp>
      <p:sp>
        <p:nvSpPr>
          <p:cNvPr id="7" name="Rectangle 4"/>
          <p:cNvSpPr txBox="1">
            <a:spLocks noChangeArrowheads="1"/>
          </p:cNvSpPr>
          <p:nvPr/>
        </p:nvSpPr>
        <p:spPr bwMode="auto">
          <a:xfrm>
            <a:off x="1547733" y="836007"/>
            <a:ext cx="2952328"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algn="l" eaLnBrk="1" hangingPunct="1"/>
            <a:r>
              <a:rPr lang="zh-CN" altLang="en-US" sz="2400" kern="0" dirty="0" smtClean="0">
                <a:latin typeface="宋体" panose="02010600030101010101" pitchFamily="2" charset="-122"/>
                <a:ea typeface="宋体" panose="02010600030101010101" pitchFamily="2" charset="-122"/>
              </a:rPr>
              <a:t>（</a:t>
            </a:r>
            <a:r>
              <a:rPr lang="en-US" altLang="zh-CN" sz="2400" kern="0" dirty="0">
                <a:latin typeface="宋体" panose="02010600030101010101" pitchFamily="2" charset="-122"/>
                <a:ea typeface="宋体" panose="02010600030101010101" pitchFamily="2" charset="-122"/>
              </a:rPr>
              <a:t>3</a:t>
            </a:r>
            <a:r>
              <a:rPr lang="zh-CN" altLang="en-US" sz="2400" kern="0" dirty="0" smtClean="0">
                <a:latin typeface="宋体" panose="02010600030101010101" pitchFamily="2" charset="-122"/>
                <a:ea typeface="宋体" panose="02010600030101010101" pitchFamily="2" charset="-122"/>
              </a:rPr>
              <a:t>）职位终身制</a:t>
            </a:r>
            <a:endParaRPr lang="en-US" altLang="zh-CN" sz="2400" kern="0" dirty="0" smtClean="0">
              <a:latin typeface="宋体" panose="02010600030101010101" pitchFamily="2" charset="-122"/>
              <a:ea typeface="宋体" panose="02010600030101010101" pitchFamily="2" charset="-122"/>
            </a:endParaRPr>
          </a:p>
        </p:txBody>
      </p:sp>
      <p:sp>
        <p:nvSpPr>
          <p:cNvPr id="8" name="Rectangle 4">
            <a:hlinkClick r:id="rId1" action="ppaction://hlinksldjump"/>
          </p:cNvPr>
          <p:cNvSpPr txBox="1">
            <a:spLocks noChangeArrowheads="1"/>
          </p:cNvSpPr>
          <p:nvPr/>
        </p:nvSpPr>
        <p:spPr bwMode="auto">
          <a:xfrm>
            <a:off x="1547292" y="1412993"/>
            <a:ext cx="2376264"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algn="l" eaLnBrk="1" hangingPunct="1"/>
            <a:r>
              <a:rPr lang="zh-CN" altLang="en-US" sz="2400" kern="0" dirty="0" smtClean="0">
                <a:latin typeface="宋体" panose="02010600030101010101" pitchFamily="2" charset="-122"/>
                <a:ea typeface="宋体" panose="02010600030101010101" pitchFamily="2" charset="-122"/>
              </a:rPr>
              <a:t>（</a:t>
            </a:r>
            <a:r>
              <a:rPr lang="en-US" altLang="zh-CN" sz="2400" kern="0" dirty="0" smtClean="0">
                <a:latin typeface="宋体" panose="02010600030101010101" pitchFamily="2" charset="-122"/>
                <a:ea typeface="宋体" panose="02010600030101010101" pitchFamily="2" charset="-122"/>
              </a:rPr>
              <a:t>4</a:t>
            </a:r>
            <a:r>
              <a:rPr lang="zh-CN" altLang="en-US" sz="2400" kern="0" dirty="0" smtClean="0">
                <a:latin typeface="宋体" panose="02010600030101010101" pitchFamily="2" charset="-122"/>
                <a:ea typeface="宋体" panose="02010600030101010101" pitchFamily="2" charset="-122"/>
              </a:rPr>
              <a:t>）职位资格</a:t>
            </a:r>
            <a:endParaRPr lang="en-US" altLang="zh-CN" sz="2400" kern="0" dirty="0" smtClean="0">
              <a:latin typeface="宋体" panose="02010600030101010101" pitchFamily="2" charset="-122"/>
              <a:ea typeface="宋体" panose="02010600030101010101" pitchFamily="2" charset="-122"/>
            </a:endParaRPr>
          </a:p>
        </p:txBody>
      </p:sp>
      <p:pic>
        <p:nvPicPr>
          <p:cNvPr id="10" name="内容占位符 9"/>
          <p:cNvPicPr>
            <a:picLocks noChangeAspect="1"/>
          </p:cNvPicPr>
          <p:nvPr>
            <p:ph idx="1"/>
          </p:nvPr>
        </p:nvPicPr>
        <p:blipFill>
          <a:blip r:embed="rId2"/>
          <a:stretch>
            <a:fillRect/>
          </a:stretch>
        </p:blipFill>
        <p:spPr>
          <a:xfrm>
            <a:off x="-36195" y="1989455"/>
            <a:ext cx="4883785" cy="5207000"/>
          </a:xfrm>
          <a:prstGeom prst="rect">
            <a:avLst/>
          </a:prstGeom>
        </p:spPr>
      </p:pic>
      <p:pic>
        <p:nvPicPr>
          <p:cNvPr id="11" name="图片 10"/>
          <p:cNvPicPr>
            <a:picLocks noChangeAspect="1"/>
          </p:cNvPicPr>
          <p:nvPr/>
        </p:nvPicPr>
        <p:blipFill>
          <a:blip r:embed="rId3"/>
          <a:stretch>
            <a:fillRect/>
          </a:stretch>
        </p:blipFill>
        <p:spPr>
          <a:xfrm>
            <a:off x="4500245" y="0"/>
            <a:ext cx="4732655" cy="75584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Rectangle 4"/>
          <p:cNvSpPr txBox="1">
            <a:spLocks noChangeArrowheads="1"/>
          </p:cNvSpPr>
          <p:nvPr/>
        </p:nvSpPr>
        <p:spPr bwMode="auto">
          <a:xfrm>
            <a:off x="1691744" y="116957"/>
            <a:ext cx="2376264"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algn="l" eaLnBrk="1" hangingPunct="1"/>
            <a:r>
              <a:rPr lang="zh-CN" altLang="en-US" sz="2400" kern="0" dirty="0" smtClean="0">
                <a:latin typeface="宋体" panose="02010600030101010101" pitchFamily="2" charset="-122"/>
                <a:ea typeface="宋体" panose="02010600030101010101" pitchFamily="2" charset="-122"/>
              </a:rPr>
              <a:t>（</a:t>
            </a:r>
            <a:r>
              <a:rPr lang="en-US" altLang="zh-CN" sz="2400" kern="0" dirty="0">
                <a:latin typeface="宋体" panose="02010600030101010101" pitchFamily="2" charset="-122"/>
                <a:ea typeface="宋体" panose="02010600030101010101" pitchFamily="2" charset="-122"/>
              </a:rPr>
              <a:t>5</a:t>
            </a:r>
            <a:r>
              <a:rPr lang="zh-CN" altLang="en-US" sz="2400" kern="0" dirty="0" smtClean="0">
                <a:latin typeface="宋体" panose="02010600030101010101" pitchFamily="2" charset="-122"/>
                <a:ea typeface="宋体" panose="02010600030101010101" pitchFamily="2" charset="-122"/>
              </a:rPr>
              <a:t>）固定薪金</a:t>
            </a:r>
            <a:endParaRPr lang="en-US" altLang="zh-CN" sz="2400" kern="0" dirty="0" smtClean="0">
              <a:latin typeface="宋体" panose="02010600030101010101" pitchFamily="2" charset="-122"/>
              <a:ea typeface="宋体" panose="02010600030101010101" pitchFamily="2" charset="-122"/>
            </a:endParaRPr>
          </a:p>
        </p:txBody>
      </p:sp>
      <p:sp>
        <p:nvSpPr>
          <p:cNvPr id="10" name="Rectangle 4"/>
          <p:cNvSpPr txBox="1">
            <a:spLocks noChangeArrowheads="1"/>
          </p:cNvSpPr>
          <p:nvPr/>
        </p:nvSpPr>
        <p:spPr bwMode="auto">
          <a:xfrm>
            <a:off x="1691431" y="548367"/>
            <a:ext cx="2376264"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algn="l" eaLnBrk="1" hangingPunct="1"/>
            <a:r>
              <a:rPr lang="zh-CN" altLang="en-US" sz="2400" kern="0" dirty="0" smtClean="0">
                <a:latin typeface="宋体" panose="02010600030101010101" pitchFamily="2" charset="-122"/>
                <a:ea typeface="宋体" panose="02010600030101010101" pitchFamily="2" charset="-122"/>
              </a:rPr>
              <a:t>（</a:t>
            </a:r>
            <a:r>
              <a:rPr lang="en-US" altLang="zh-CN" sz="2400" kern="0" dirty="0" smtClean="0">
                <a:latin typeface="宋体" panose="02010600030101010101" pitchFamily="2" charset="-122"/>
                <a:ea typeface="宋体" panose="02010600030101010101" pitchFamily="2" charset="-122"/>
              </a:rPr>
              <a:t>6</a:t>
            </a:r>
            <a:r>
              <a:rPr lang="zh-CN" altLang="en-US" sz="2400" kern="0" dirty="0" smtClean="0">
                <a:latin typeface="宋体" panose="02010600030101010101" pitchFamily="2" charset="-122"/>
                <a:ea typeface="宋体" panose="02010600030101010101" pitchFamily="2" charset="-122"/>
              </a:rPr>
              <a:t>）人员奖惩</a:t>
            </a:r>
            <a:endParaRPr lang="en-US" altLang="zh-CN" sz="2400" kern="0" dirty="0" smtClean="0">
              <a:latin typeface="宋体" panose="02010600030101010101" pitchFamily="2" charset="-122"/>
              <a:ea typeface="宋体" panose="02010600030101010101" pitchFamily="2" charset="-122"/>
            </a:endParaRPr>
          </a:p>
        </p:txBody>
      </p:sp>
      <p:sp>
        <p:nvSpPr>
          <p:cNvPr id="11" name="Rectangle 4">
            <a:hlinkClick r:id="rId1" action="ppaction://hlinksldjump"/>
          </p:cNvPr>
          <p:cNvSpPr txBox="1">
            <a:spLocks noChangeArrowheads="1"/>
          </p:cNvSpPr>
          <p:nvPr/>
        </p:nvSpPr>
        <p:spPr bwMode="auto">
          <a:xfrm>
            <a:off x="1691437" y="1028951"/>
            <a:ext cx="2376264"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algn="l" eaLnBrk="1" hangingPunct="1"/>
            <a:r>
              <a:rPr lang="zh-CN" altLang="en-US" sz="2400" kern="0" dirty="0" smtClean="0">
                <a:latin typeface="宋体" panose="02010600030101010101" pitchFamily="2" charset="-122"/>
                <a:ea typeface="宋体" panose="02010600030101010101" pitchFamily="2" charset="-122"/>
              </a:rPr>
              <a:t>（</a:t>
            </a:r>
            <a:r>
              <a:rPr lang="en-US" altLang="zh-CN" sz="2400" kern="0" dirty="0">
                <a:latin typeface="宋体" panose="02010600030101010101" pitchFamily="2" charset="-122"/>
                <a:ea typeface="宋体" panose="02010600030101010101" pitchFamily="2" charset="-122"/>
              </a:rPr>
              <a:t>7</a:t>
            </a:r>
            <a:r>
              <a:rPr lang="zh-CN" altLang="en-US" sz="2400" kern="0" dirty="0" smtClean="0">
                <a:latin typeface="宋体" panose="02010600030101010101" pitchFamily="2" charset="-122"/>
                <a:ea typeface="宋体" panose="02010600030101010101" pitchFamily="2" charset="-122"/>
              </a:rPr>
              <a:t>）人员晋升</a:t>
            </a:r>
            <a:endParaRPr lang="en-US" altLang="zh-CN" sz="2400" kern="0" dirty="0" smtClean="0">
              <a:latin typeface="宋体" panose="02010600030101010101" pitchFamily="2" charset="-122"/>
              <a:ea typeface="宋体" panose="02010600030101010101" pitchFamily="2" charset="-122"/>
            </a:endParaRPr>
          </a:p>
        </p:txBody>
      </p:sp>
      <p:sp>
        <p:nvSpPr>
          <p:cNvPr id="12" name="Rectangle 4"/>
          <p:cNvSpPr txBox="1">
            <a:spLocks noChangeArrowheads="1"/>
          </p:cNvSpPr>
          <p:nvPr/>
        </p:nvSpPr>
        <p:spPr bwMode="auto">
          <a:xfrm>
            <a:off x="1691449" y="1484881"/>
            <a:ext cx="4678784"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algn="l" eaLnBrk="1" hangingPunct="1"/>
            <a:r>
              <a:rPr lang="zh-CN" altLang="en-US" sz="2400" kern="0" dirty="0" smtClean="0">
                <a:latin typeface="宋体" panose="02010600030101010101" pitchFamily="2" charset="-122"/>
                <a:ea typeface="宋体" panose="02010600030101010101" pitchFamily="2" charset="-122"/>
              </a:rPr>
              <a:t>（</a:t>
            </a:r>
            <a:r>
              <a:rPr lang="en-US" altLang="zh-CN" sz="2400" kern="0" dirty="0" smtClean="0">
                <a:latin typeface="宋体" panose="02010600030101010101" pitchFamily="2" charset="-122"/>
                <a:ea typeface="宋体" panose="02010600030101010101" pitchFamily="2" charset="-122"/>
              </a:rPr>
              <a:t>8</a:t>
            </a:r>
            <a:r>
              <a:rPr lang="zh-CN" altLang="en-US" sz="2400" kern="0" dirty="0" smtClean="0">
                <a:latin typeface="宋体" panose="02010600030101010101" pitchFamily="2" charset="-122"/>
                <a:ea typeface="宋体" panose="02010600030101010101" pitchFamily="2" charset="-122"/>
              </a:rPr>
              <a:t>）职务不可转让或继承</a:t>
            </a:r>
            <a:endParaRPr lang="en-US" altLang="zh-CN" sz="2400" kern="0" dirty="0" smtClean="0">
              <a:latin typeface="宋体" panose="02010600030101010101" pitchFamily="2" charset="-122"/>
              <a:ea typeface="宋体" panose="02010600030101010101" pitchFamily="2" charset="-122"/>
            </a:endParaRPr>
          </a:p>
        </p:txBody>
      </p:sp>
      <p:pic>
        <p:nvPicPr>
          <p:cNvPr id="100" name="图片 99"/>
          <p:cNvPicPr/>
          <p:nvPr/>
        </p:nvPicPr>
        <p:blipFill>
          <a:blip r:embed="rId2"/>
          <a:stretch>
            <a:fillRect/>
          </a:stretch>
        </p:blipFill>
        <p:spPr>
          <a:xfrm>
            <a:off x="-76200" y="1918335"/>
            <a:ext cx="5293995" cy="5015230"/>
          </a:xfrm>
          <a:prstGeom prst="rect">
            <a:avLst/>
          </a:prstGeom>
          <a:noFill/>
          <a:ln w="9525">
            <a:noFill/>
          </a:ln>
        </p:spPr>
      </p:pic>
      <p:pic>
        <p:nvPicPr>
          <p:cNvPr id="101" name="图片 100"/>
          <p:cNvPicPr/>
          <p:nvPr/>
        </p:nvPicPr>
        <p:blipFill>
          <a:blip r:embed="rId3"/>
          <a:stretch>
            <a:fillRect/>
          </a:stretch>
        </p:blipFill>
        <p:spPr>
          <a:xfrm>
            <a:off x="4932045" y="48895"/>
            <a:ext cx="4378960" cy="693483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00"/>
                                        </p:tgtEl>
                                        <p:attrNameLst>
                                          <p:attrName>style.visibility</p:attrName>
                                        </p:attrNameLst>
                                      </p:cBhvr>
                                      <p:to>
                                        <p:strVal val="visible"/>
                                      </p:to>
                                    </p:set>
                                    <p:animEffect transition="in" filter="blinds(horizontal)">
                                      <p:cBhvr>
                                        <p:cTn id="23" dur="500"/>
                                        <p:tgtEl>
                                          <p:spTgt spid="100"/>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blinds(horizontal)">
                                      <p:cBhvr>
                                        <p:cTn id="28" dur="500"/>
                                        <p:tgtEl>
                                          <p:spTgt spid="100"/>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01"/>
                                        </p:tgtEl>
                                        <p:attrNameLst>
                                          <p:attrName>style.visibility</p:attrName>
                                        </p:attrNameLst>
                                      </p:cBhvr>
                                      <p:to>
                                        <p:strVal val="visible"/>
                                      </p:to>
                                    </p:set>
                                    <p:animEffect transition="in" filter="blinds(horizontal)">
                                      <p:cBhvr>
                                        <p:cTn id="33"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Rectangle 4"/>
          <p:cNvSpPr txBox="1">
            <a:spLocks noChangeArrowheads="1"/>
          </p:cNvSpPr>
          <p:nvPr/>
        </p:nvSpPr>
        <p:spPr bwMode="auto">
          <a:xfrm>
            <a:off x="1546657" y="272946"/>
            <a:ext cx="2808312"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algn="l" eaLnBrk="1" hangingPunct="1"/>
            <a:r>
              <a:rPr lang="zh-CN" altLang="en-US" sz="2400" kern="0" dirty="0" smtClean="0">
                <a:latin typeface="宋体" panose="02010600030101010101" pitchFamily="2" charset="-122"/>
                <a:ea typeface="宋体" panose="02010600030101010101" pitchFamily="2" charset="-122"/>
              </a:rPr>
              <a:t>（</a:t>
            </a:r>
            <a:r>
              <a:rPr lang="en-US" altLang="zh-CN" sz="2400" kern="0" dirty="0">
                <a:latin typeface="宋体" panose="02010600030101010101" pitchFamily="2" charset="-122"/>
                <a:ea typeface="宋体" panose="02010600030101010101" pitchFamily="2" charset="-122"/>
              </a:rPr>
              <a:t>9</a:t>
            </a:r>
            <a:r>
              <a:rPr lang="zh-CN" altLang="en-US" sz="2400" kern="0" dirty="0" smtClean="0">
                <a:latin typeface="宋体" panose="02010600030101010101" pitchFamily="2" charset="-122"/>
                <a:ea typeface="宋体" panose="02010600030101010101" pitchFamily="2" charset="-122"/>
              </a:rPr>
              <a:t>）不得滥用职权</a:t>
            </a:r>
            <a:endParaRPr lang="en-US" altLang="zh-CN" sz="2400" kern="0" dirty="0" smtClean="0">
              <a:latin typeface="宋体" panose="02010600030101010101" pitchFamily="2" charset="-122"/>
              <a:ea typeface="宋体" panose="02010600030101010101" pitchFamily="2" charset="-122"/>
            </a:endParaRPr>
          </a:p>
        </p:txBody>
      </p:sp>
      <p:sp>
        <p:nvSpPr>
          <p:cNvPr id="14" name="Rectangle 4"/>
          <p:cNvSpPr txBox="1">
            <a:spLocks noChangeArrowheads="1"/>
          </p:cNvSpPr>
          <p:nvPr/>
        </p:nvSpPr>
        <p:spPr bwMode="auto">
          <a:xfrm>
            <a:off x="1546711" y="908951"/>
            <a:ext cx="4678784"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algn="l" eaLnBrk="1" hangingPunct="1"/>
            <a:r>
              <a:rPr lang="zh-CN" altLang="en-US" sz="2400" kern="0" dirty="0" smtClean="0">
                <a:latin typeface="宋体" panose="02010600030101010101" pitchFamily="2" charset="-122"/>
                <a:ea typeface="宋体" panose="02010600030101010101" pitchFamily="2" charset="-122"/>
              </a:rPr>
              <a:t>（</a:t>
            </a:r>
            <a:r>
              <a:rPr lang="en-US" altLang="zh-CN" sz="2400" kern="0" dirty="0" smtClean="0">
                <a:latin typeface="宋体" panose="02010600030101010101" pitchFamily="2" charset="-122"/>
                <a:ea typeface="宋体" panose="02010600030101010101" pitchFamily="2" charset="-122"/>
              </a:rPr>
              <a:t>10</a:t>
            </a:r>
            <a:r>
              <a:rPr lang="zh-CN" altLang="en-US" sz="2400" kern="0" dirty="0" smtClean="0">
                <a:latin typeface="宋体" panose="02010600030101010101" pitchFamily="2" charset="-122"/>
                <a:ea typeface="宋体" panose="02010600030101010101" pitchFamily="2" charset="-122"/>
              </a:rPr>
              <a:t>）纪律约束和控制</a:t>
            </a:r>
            <a:endParaRPr lang="en-US" altLang="zh-CN" sz="2400" kern="0" dirty="0" smtClean="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a:xfrm>
            <a:off x="1361729" y="0"/>
            <a:ext cx="7239000" cy="685800"/>
          </a:xfrm>
        </p:spPr>
        <p:txBody>
          <a:bodyPr/>
          <a:lstStyle/>
          <a:p>
            <a:pPr eaLnBrk="1" hangingPunct="1"/>
            <a:r>
              <a:rPr lang="zh-CN" altLang="en-US" sz="3200" dirty="0" smtClean="0">
                <a:ea typeface="宋体" panose="02010600030101010101" pitchFamily="2" charset="-122"/>
              </a:rPr>
              <a:t>三、对韦伯官僚制理论的简短评价</a:t>
            </a:r>
            <a:endParaRPr lang="zh-CN" altLang="en-US" sz="3200" dirty="0" smtClean="0">
              <a:ea typeface="宋体" panose="02010600030101010101" pitchFamily="2" charset="-122"/>
            </a:endParaRPr>
          </a:p>
        </p:txBody>
      </p:sp>
      <p:sp>
        <p:nvSpPr>
          <p:cNvPr id="20482" name="内容占位符 2"/>
          <p:cNvSpPr>
            <a:spLocks noGrp="1"/>
          </p:cNvSpPr>
          <p:nvPr>
            <p:ph idx="1"/>
          </p:nvPr>
        </p:nvSpPr>
        <p:spPr>
          <a:xfrm>
            <a:off x="1116013" y="620689"/>
            <a:ext cx="6551612" cy="5976962"/>
          </a:xfrm>
        </p:spPr>
        <p:txBody>
          <a:bodyPr/>
          <a:lstStyle/>
          <a:p>
            <a:pPr eaLnBrk="1" hangingPunct="1">
              <a:buFontTx/>
              <a:buNone/>
            </a:pPr>
            <a:r>
              <a:rPr lang="zh-CN" altLang="en-US" sz="2800" b="1" dirty="0">
                <a:latin typeface="+mj-lt"/>
                <a:ea typeface="宋体" panose="02010600030101010101" pitchFamily="2" charset="-122"/>
                <a:cs typeface="+mj-cs"/>
              </a:rPr>
              <a:t>（一）韦伯理论的社会政治</a:t>
            </a:r>
            <a:r>
              <a:rPr lang="zh-CN" altLang="en-US" sz="2800" b="1" dirty="0" smtClean="0">
                <a:latin typeface="+mj-lt"/>
                <a:ea typeface="宋体" panose="02010600030101010101" pitchFamily="2" charset="-122"/>
                <a:cs typeface="+mj-cs"/>
              </a:rPr>
              <a:t>意义</a:t>
            </a:r>
            <a:endParaRPr lang="en-US" altLang="zh-CN" sz="2800" b="1" dirty="0" smtClean="0">
              <a:latin typeface="+mj-lt"/>
              <a:ea typeface="宋体" panose="02010600030101010101" pitchFamily="2" charset="-122"/>
              <a:cs typeface="+mj-cs"/>
            </a:endParaRPr>
          </a:p>
          <a:p>
            <a:pPr eaLnBrk="1" hangingPunct="1">
              <a:buFontTx/>
              <a:buNone/>
            </a:pPr>
            <a:r>
              <a:rPr lang="en-US" altLang="zh-CN" sz="2800" b="1" dirty="0" smtClean="0">
                <a:latin typeface="+mj-lt"/>
                <a:ea typeface="宋体" panose="02010600030101010101" pitchFamily="2" charset="-122"/>
                <a:cs typeface="+mj-cs"/>
              </a:rPr>
              <a:t>             </a:t>
            </a:r>
            <a:r>
              <a:rPr lang="zh-CN" altLang="en-US" sz="2800" b="1" dirty="0" smtClean="0">
                <a:latin typeface="+mj-lt"/>
                <a:ea typeface="宋体" panose="02010600030101010101" pitchFamily="2" charset="-122"/>
                <a:cs typeface="+mj-cs"/>
              </a:rPr>
              <a:t>德国的亚当</a:t>
            </a:r>
            <a:r>
              <a:rPr lang="en-US" altLang="zh-CN" sz="2800" b="1" dirty="0" smtClean="0">
                <a:latin typeface="宋体" panose="02010600030101010101" pitchFamily="2" charset="-122"/>
                <a:ea typeface="宋体" panose="02010600030101010101" pitchFamily="2" charset="-122"/>
                <a:cs typeface="+mj-cs"/>
              </a:rPr>
              <a:t>·</a:t>
            </a:r>
            <a:r>
              <a:rPr lang="zh-CN" altLang="en-US" sz="2800" b="1" dirty="0" smtClean="0">
                <a:latin typeface="+mj-lt"/>
                <a:ea typeface="宋体" panose="02010600030101010101" pitchFamily="2" charset="-122"/>
                <a:cs typeface="+mj-cs"/>
              </a:rPr>
              <a:t>斯密</a:t>
            </a:r>
            <a:endParaRPr lang="en-US" altLang="zh-CN" sz="2800" b="1" dirty="0">
              <a:latin typeface="+mj-lt"/>
              <a:ea typeface="宋体" panose="02010600030101010101" pitchFamily="2" charset="-122"/>
              <a:cs typeface="+mj-cs"/>
            </a:endParaRPr>
          </a:p>
          <a:p>
            <a:pPr eaLnBrk="1" hangingPunct="1">
              <a:buFontTx/>
              <a:buNone/>
            </a:pPr>
            <a:r>
              <a:rPr lang="zh-CN" altLang="en-US" sz="2800" b="1" dirty="0" smtClean="0">
                <a:latin typeface="+mj-lt"/>
                <a:ea typeface="宋体" panose="02010600030101010101" pitchFamily="2" charset="-122"/>
                <a:cs typeface="+mj-cs"/>
              </a:rPr>
              <a:t>（二</a:t>
            </a:r>
            <a:r>
              <a:rPr lang="zh-CN" altLang="en-US" sz="2800" b="1" dirty="0">
                <a:latin typeface="+mj-lt"/>
                <a:ea typeface="宋体" panose="02010600030101010101" pitchFamily="2" charset="-122"/>
                <a:cs typeface="+mj-cs"/>
              </a:rPr>
              <a:t>）韦伯理论的学术意义</a:t>
            </a:r>
            <a:endParaRPr lang="en-US" altLang="zh-CN" sz="2800" b="1" dirty="0">
              <a:latin typeface="+mj-lt"/>
              <a:ea typeface="宋体" panose="02010600030101010101" pitchFamily="2" charset="-122"/>
              <a:cs typeface="+mj-cs"/>
            </a:endParaRPr>
          </a:p>
          <a:p>
            <a:pPr eaLnBrk="1" hangingPunct="1">
              <a:buFontTx/>
              <a:buNone/>
            </a:pPr>
            <a:r>
              <a:rPr lang="en-US" altLang="zh-CN" sz="2800" b="1" dirty="0" smtClean="0">
                <a:latin typeface="+mj-lt"/>
                <a:ea typeface="宋体" panose="02010600030101010101" pitchFamily="2" charset="-122"/>
                <a:cs typeface="+mj-cs"/>
              </a:rPr>
              <a:t>             </a:t>
            </a:r>
            <a:r>
              <a:rPr lang="zh-CN" altLang="en-US" sz="2800" b="1" dirty="0" smtClean="0">
                <a:latin typeface="+mj-lt"/>
                <a:ea typeface="宋体" panose="02010600030101010101" pitchFamily="2" charset="-122"/>
                <a:cs typeface="+mj-cs"/>
              </a:rPr>
              <a:t>组织理论之父</a:t>
            </a:r>
            <a:endParaRPr lang="en-US" altLang="zh-CN" sz="2800" b="1" dirty="0" smtClean="0">
              <a:latin typeface="+mj-lt"/>
              <a:ea typeface="宋体" panose="02010600030101010101" pitchFamily="2" charset="-122"/>
              <a:cs typeface="+mj-cs"/>
            </a:endParaRPr>
          </a:p>
          <a:p>
            <a:pPr eaLnBrk="1" hangingPunct="1">
              <a:buFontTx/>
              <a:buNone/>
            </a:pPr>
            <a:endParaRPr lang="en-US" altLang="zh-CN" sz="2800" b="1" dirty="0" smtClean="0">
              <a:latin typeface="+mj-lt"/>
              <a:ea typeface="宋体" panose="02010600030101010101" pitchFamily="2" charset="-122"/>
              <a:cs typeface="+mj-cs"/>
            </a:endParaRPr>
          </a:p>
          <a:p>
            <a:pPr eaLnBrk="1" hangingPunct="1">
              <a:buFontTx/>
              <a:buNone/>
            </a:pPr>
            <a:endParaRPr lang="en-US" altLang="zh-CN" sz="2800" b="1" dirty="0">
              <a:latin typeface="+mj-lt"/>
              <a:ea typeface="宋体" panose="02010600030101010101" pitchFamily="2" charset="-122"/>
              <a:cs typeface="+mj-cs"/>
            </a:endParaRPr>
          </a:p>
          <a:p>
            <a:pPr eaLnBrk="1" hangingPunct="1">
              <a:buFontTx/>
              <a:buNone/>
            </a:pPr>
            <a:endParaRPr lang="en-US" altLang="zh-CN" sz="2800" b="1" dirty="0" smtClean="0">
              <a:latin typeface="+mj-lt"/>
              <a:ea typeface="宋体" panose="02010600030101010101" pitchFamily="2" charset="-122"/>
              <a:cs typeface="+mj-cs"/>
            </a:endParaRPr>
          </a:p>
          <a:p>
            <a:pPr eaLnBrk="1" hangingPunct="1">
              <a:buFontTx/>
              <a:buNone/>
            </a:pPr>
            <a:endParaRPr lang="en-US" altLang="zh-CN" sz="2800" b="1" dirty="0" smtClean="0">
              <a:latin typeface="+mj-lt"/>
              <a:ea typeface="宋体" panose="02010600030101010101" pitchFamily="2" charset="-122"/>
              <a:cs typeface="+mj-cs"/>
            </a:endParaRPr>
          </a:p>
          <a:p>
            <a:pPr eaLnBrk="1" hangingPunct="1">
              <a:buFontTx/>
              <a:buNone/>
            </a:pPr>
            <a:endParaRPr lang="zh-CN" altLang="en-US" sz="2800" b="1" dirty="0" smtClean="0">
              <a:latin typeface="+mj-lt"/>
              <a:ea typeface="宋体" panose="02010600030101010101" pitchFamily="2" charset="-122"/>
              <a:cs typeface="+mj-cs"/>
            </a:endParaRPr>
          </a:p>
          <a:p>
            <a:pPr eaLnBrk="1" hangingPunct="1">
              <a:buFontTx/>
              <a:buNone/>
            </a:pPr>
            <a:r>
              <a:rPr lang="zh-CN" altLang="en-US" sz="2800" b="1" dirty="0" smtClean="0">
                <a:latin typeface="+mj-lt"/>
                <a:ea typeface="宋体" panose="02010600030101010101" pitchFamily="2" charset="-122"/>
                <a:cs typeface="+mj-cs"/>
              </a:rPr>
              <a:t>（</a:t>
            </a:r>
            <a:r>
              <a:rPr lang="zh-CN" altLang="en-US" sz="2800" b="1" dirty="0">
                <a:latin typeface="+mj-lt"/>
                <a:ea typeface="宋体" panose="02010600030101010101" pitchFamily="2" charset="-122"/>
                <a:cs typeface="+mj-cs"/>
              </a:rPr>
              <a:t>三）官僚制理论的</a:t>
            </a:r>
            <a:r>
              <a:rPr lang="zh-CN" altLang="en-US" sz="2800" b="1" dirty="0" smtClean="0">
                <a:latin typeface="+mj-lt"/>
                <a:ea typeface="宋体" panose="02010600030101010101" pitchFamily="2" charset="-122"/>
                <a:cs typeface="+mj-cs"/>
              </a:rPr>
              <a:t>局限</a:t>
            </a:r>
            <a:endParaRPr lang="en-US" altLang="zh-CN" sz="2800" b="1" dirty="0">
              <a:latin typeface="+mj-lt"/>
              <a:ea typeface="宋体" panose="02010600030101010101" pitchFamily="2" charset="-122"/>
              <a:cs typeface="+mj-cs"/>
            </a:endParaRPr>
          </a:p>
          <a:p>
            <a:pPr eaLnBrk="1" hangingPunct="1">
              <a:buFontTx/>
              <a:buNone/>
            </a:pPr>
            <a:endParaRPr lang="zh-CN" altLang="en-US" sz="2800" b="1" dirty="0">
              <a:latin typeface="+mj-lt"/>
              <a:ea typeface="宋体" panose="02010600030101010101" pitchFamily="2" charset="-122"/>
              <a:cs typeface="+mj-cs"/>
            </a:endParaRPr>
          </a:p>
        </p:txBody>
      </p:sp>
      <p:sp>
        <p:nvSpPr>
          <p:cNvPr id="5" name="左大括号 4"/>
          <p:cNvSpPr/>
          <p:nvPr/>
        </p:nvSpPr>
        <p:spPr>
          <a:xfrm>
            <a:off x="1278890" y="2850515"/>
            <a:ext cx="313055" cy="2066290"/>
          </a:xfrm>
          <a:prstGeom prst="leftBrace">
            <a:avLst/>
          </a:prstGeom>
          <a:noFill/>
          <a:ln w="76200">
            <a:solidFill>
              <a:srgbClr val="3366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Rectangle 4"/>
          <p:cNvSpPr txBox="1">
            <a:spLocks noChangeArrowheads="1"/>
          </p:cNvSpPr>
          <p:nvPr/>
        </p:nvSpPr>
        <p:spPr bwMode="auto">
          <a:xfrm>
            <a:off x="1706177" y="2611512"/>
            <a:ext cx="8208912"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algn="l" eaLnBrk="1" hangingPunct="1"/>
            <a:r>
              <a:rPr lang="en-US" altLang="zh-CN" sz="2400" kern="0" dirty="0" smtClean="0">
                <a:latin typeface="宋体" panose="02010600030101010101" pitchFamily="2" charset="-122"/>
                <a:ea typeface="宋体" panose="02010600030101010101" pitchFamily="2" charset="-122"/>
              </a:rPr>
              <a:t>1</a:t>
            </a:r>
            <a:r>
              <a:rPr lang="zh-CN" altLang="en-US" sz="2400" kern="0" dirty="0" smtClean="0">
                <a:latin typeface="宋体" panose="02010600030101010101" pitchFamily="2" charset="-122"/>
                <a:ea typeface="宋体" panose="02010600030101010101" pitchFamily="2" charset="-122"/>
              </a:rPr>
              <a:t>、三种组织形态的划分有着重要的理论价值</a:t>
            </a:r>
            <a:endParaRPr lang="en-US" altLang="zh-CN" sz="2400" kern="0" dirty="0" smtClean="0">
              <a:latin typeface="宋体" panose="02010600030101010101" pitchFamily="2" charset="-122"/>
              <a:ea typeface="宋体" panose="02010600030101010101" pitchFamily="2" charset="-122"/>
            </a:endParaRPr>
          </a:p>
        </p:txBody>
      </p:sp>
      <p:sp>
        <p:nvSpPr>
          <p:cNvPr id="7" name="Rectangle 4"/>
          <p:cNvSpPr txBox="1">
            <a:spLocks noChangeArrowheads="1"/>
          </p:cNvSpPr>
          <p:nvPr/>
        </p:nvSpPr>
        <p:spPr bwMode="auto">
          <a:xfrm>
            <a:off x="1706494" y="3103353"/>
            <a:ext cx="8208912"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algn="l" eaLnBrk="1" hangingPunct="1"/>
            <a:r>
              <a:rPr lang="en-US" altLang="zh-CN" sz="2400" kern="0" dirty="0">
                <a:latin typeface="宋体" panose="02010600030101010101" pitchFamily="2" charset="-122"/>
                <a:ea typeface="宋体" panose="02010600030101010101" pitchFamily="2" charset="-122"/>
              </a:rPr>
              <a:t>2</a:t>
            </a:r>
            <a:r>
              <a:rPr lang="zh-CN" altLang="en-US" sz="2400" kern="0" dirty="0" smtClean="0">
                <a:latin typeface="宋体" panose="02010600030101010101" pitchFamily="2" charset="-122"/>
                <a:ea typeface="宋体" panose="02010600030101010101" pitchFamily="2" charset="-122"/>
              </a:rPr>
              <a:t>、把组织形态与权威性质结合起来进行分析</a:t>
            </a:r>
            <a:endParaRPr lang="en-US" altLang="zh-CN" sz="2400" kern="0" dirty="0" smtClean="0">
              <a:latin typeface="宋体" panose="02010600030101010101" pitchFamily="2" charset="-122"/>
              <a:ea typeface="宋体" panose="02010600030101010101" pitchFamily="2" charset="-122"/>
            </a:endParaRPr>
          </a:p>
        </p:txBody>
      </p:sp>
      <p:sp>
        <p:nvSpPr>
          <p:cNvPr id="8" name="Rectangle 4"/>
          <p:cNvSpPr txBox="1">
            <a:spLocks noChangeArrowheads="1"/>
          </p:cNvSpPr>
          <p:nvPr/>
        </p:nvSpPr>
        <p:spPr bwMode="auto">
          <a:xfrm>
            <a:off x="1706390" y="3526293"/>
            <a:ext cx="8208912"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algn="l" eaLnBrk="1" hangingPunct="1"/>
            <a:r>
              <a:rPr lang="en-US" altLang="zh-CN" sz="2400" kern="0" dirty="0">
                <a:latin typeface="宋体" panose="02010600030101010101" pitchFamily="2" charset="-122"/>
                <a:ea typeface="宋体" panose="02010600030101010101" pitchFamily="2" charset="-122"/>
              </a:rPr>
              <a:t>3</a:t>
            </a:r>
            <a:r>
              <a:rPr lang="zh-CN" altLang="en-US" sz="2400" kern="0" dirty="0" smtClean="0">
                <a:latin typeface="宋体" panose="02010600030101010101" pitchFamily="2" charset="-122"/>
                <a:ea typeface="宋体" panose="02010600030101010101" pitchFamily="2" charset="-122"/>
              </a:rPr>
              <a:t>、对官僚组织的功能、结构等进行了比较详细的分析</a:t>
            </a:r>
            <a:endParaRPr lang="en-US" altLang="zh-CN" sz="2400" kern="0" dirty="0" smtClean="0">
              <a:latin typeface="宋体" panose="02010600030101010101" pitchFamily="2" charset="-122"/>
              <a:ea typeface="宋体" panose="02010600030101010101" pitchFamily="2" charset="-122"/>
            </a:endParaRPr>
          </a:p>
        </p:txBody>
      </p:sp>
      <p:sp>
        <p:nvSpPr>
          <p:cNvPr id="9" name="Rectangle 4"/>
          <p:cNvSpPr txBox="1">
            <a:spLocks noChangeArrowheads="1"/>
          </p:cNvSpPr>
          <p:nvPr/>
        </p:nvSpPr>
        <p:spPr bwMode="auto">
          <a:xfrm>
            <a:off x="1706494" y="4017801"/>
            <a:ext cx="8208912"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algn="l" eaLnBrk="1" hangingPunct="1"/>
            <a:r>
              <a:rPr lang="en-US" altLang="zh-CN" sz="2400" kern="0" dirty="0">
                <a:latin typeface="宋体" panose="02010600030101010101" pitchFamily="2" charset="-122"/>
                <a:ea typeface="宋体" panose="02010600030101010101" pitchFamily="2" charset="-122"/>
              </a:rPr>
              <a:t>4</a:t>
            </a:r>
            <a:r>
              <a:rPr lang="zh-CN" altLang="en-US" sz="2400" kern="0" dirty="0" smtClean="0">
                <a:latin typeface="宋体" panose="02010600030101010101" pitchFamily="2" charset="-122"/>
                <a:ea typeface="宋体" panose="02010600030101010101" pitchFamily="2" charset="-122"/>
              </a:rPr>
              <a:t>、强调在知识和技能的基础上行使控制</a:t>
            </a:r>
            <a:endParaRPr lang="en-US" altLang="zh-CN" sz="2400" kern="0" dirty="0" smtClean="0">
              <a:latin typeface="宋体" panose="02010600030101010101" pitchFamily="2" charset="-122"/>
              <a:ea typeface="宋体" panose="02010600030101010101" pitchFamily="2" charset="-122"/>
            </a:endParaRPr>
          </a:p>
        </p:txBody>
      </p:sp>
      <p:sp>
        <p:nvSpPr>
          <p:cNvPr id="10" name="Rectangle 4"/>
          <p:cNvSpPr txBox="1">
            <a:spLocks noChangeArrowheads="1"/>
          </p:cNvSpPr>
          <p:nvPr/>
        </p:nvSpPr>
        <p:spPr bwMode="auto">
          <a:xfrm>
            <a:off x="1705978" y="4509426"/>
            <a:ext cx="8208912"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algn="l" eaLnBrk="1" hangingPunct="1"/>
            <a:r>
              <a:rPr lang="en-US" altLang="zh-CN" sz="2400" kern="0" dirty="0">
                <a:latin typeface="宋体" panose="02010600030101010101" pitchFamily="2" charset="-122"/>
                <a:ea typeface="宋体" panose="02010600030101010101" pitchFamily="2" charset="-122"/>
              </a:rPr>
              <a:t>5</a:t>
            </a:r>
            <a:r>
              <a:rPr lang="zh-CN" altLang="en-US" sz="2400" kern="0" dirty="0" smtClean="0">
                <a:latin typeface="宋体" panose="02010600030101010101" pitchFamily="2" charset="-122"/>
                <a:ea typeface="宋体" panose="02010600030101010101" pitchFamily="2" charset="-122"/>
              </a:rPr>
              <a:t>、把行政管理与效率问题紧紧结合在一起</a:t>
            </a:r>
            <a:endParaRPr lang="en-US" altLang="zh-CN" sz="2400" kern="0" dirty="0" smtClean="0">
              <a:latin typeface="宋体" panose="02010600030101010101" pitchFamily="2" charset="-122"/>
              <a:ea typeface="宋体" panose="02010600030101010101" pitchFamily="2" charset="-122"/>
            </a:endParaRPr>
          </a:p>
        </p:txBody>
      </p:sp>
      <p:sp>
        <p:nvSpPr>
          <p:cNvPr id="2" name="五角星 1">
            <a:hlinkClick r:id="rId1" action="ppaction://hlinkfile"/>
          </p:cNvPr>
          <p:cNvSpPr/>
          <p:nvPr/>
        </p:nvSpPr>
        <p:spPr>
          <a:xfrm>
            <a:off x="5219741" y="5445105"/>
            <a:ext cx="288032" cy="28803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48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48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48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20482">
                                            <p:txEl>
                                              <p:pRg st="9" end="9"/>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build="p"/>
      <p:bldP spid="5" grpId="0" bldLvl="0" animBg="1"/>
      <p:bldP spid="6" grpId="0"/>
      <p:bldP spid="7" grpId="0"/>
      <p:bldP spid="8" grpId="0"/>
      <p:bldP spid="9" grpId="0"/>
      <p:bldP spid="10" grpId="0"/>
      <p:bldP spid="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descr="v2-255700a29f2781332e15165553d02cf6_1440w"/>
          <p:cNvPicPr>
            <a:picLocks noChangeAspect="1"/>
          </p:cNvPicPr>
          <p:nvPr/>
        </p:nvPicPr>
        <p:blipFill>
          <a:blip r:embed="rId1"/>
          <a:stretch>
            <a:fillRect/>
          </a:stretch>
        </p:blipFill>
        <p:spPr>
          <a:xfrm>
            <a:off x="116840" y="346710"/>
            <a:ext cx="4521200" cy="5777230"/>
          </a:xfrm>
          <a:prstGeom prst="rect">
            <a:avLst/>
          </a:prstGeom>
        </p:spPr>
      </p:pic>
      <p:sp>
        <p:nvSpPr>
          <p:cNvPr id="2" name="标题 1"/>
          <p:cNvSpPr>
            <a:spLocks noGrp="1"/>
          </p:cNvSpPr>
          <p:nvPr>
            <p:custDataLst>
              <p:tags r:id="rId2"/>
            </p:custDataLst>
          </p:nvPr>
        </p:nvSpPr>
        <p:spPr>
          <a:xfrm>
            <a:off x="395605" y="6165215"/>
            <a:ext cx="4242435" cy="618490"/>
          </a:xfrm>
          <a:prstGeom prst="rect">
            <a:avLst/>
          </a:prstGeom>
          <a:noFill/>
          <a:ln w="9525">
            <a:noFill/>
          </a:ln>
        </p:spPr>
        <p:txBody>
          <a:bodyPr vert="horz" wrap="square" lIns="91440" tIns="45720" rIns="91440" bIns="45720" anchor="ctr"/>
          <a:lstStyle>
            <a:lvl1pPr algn="ctr" rtl="0" eaLnBrk="0" fontAlgn="base" hangingPunct="0">
              <a:spcBef>
                <a:spcPct val="0"/>
              </a:spcBef>
              <a:spcAft>
                <a:spcPct val="0"/>
              </a:spcAft>
              <a:defRPr sz="5865"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9pPr>
          </a:lstStyle>
          <a:p>
            <a:pPr algn="just"/>
            <a:r>
              <a:rPr sz="1400" b="1" dirty="0">
                <a:solidFill>
                  <a:srgbClr val="FF0000"/>
                </a:solidFill>
              </a:rPr>
              <a:t>赫伯特·西蒙(1916年-2001年)，美国经济学家、政治学家、认知科学家，1978年诺贝尔经济学奖得主、1975年图灵奖得主</a:t>
            </a:r>
            <a:endParaRPr sz="1400" b="1" dirty="0">
              <a:solidFill>
                <a:srgbClr val="FF0000"/>
              </a:solidFill>
            </a:endParaRPr>
          </a:p>
        </p:txBody>
      </p:sp>
      <p:sp>
        <p:nvSpPr>
          <p:cNvPr id="3" name="文本框 2"/>
          <p:cNvSpPr txBox="1"/>
          <p:nvPr/>
        </p:nvSpPr>
        <p:spPr>
          <a:xfrm>
            <a:off x="5147945" y="404495"/>
            <a:ext cx="2736215" cy="521970"/>
          </a:xfrm>
          <a:prstGeom prst="rect">
            <a:avLst/>
          </a:prstGeom>
          <a:noFill/>
        </p:spPr>
        <p:txBody>
          <a:bodyPr wrap="square" rtlCol="0">
            <a:spAutoFit/>
          </a:bodyPr>
          <a:p>
            <a:r>
              <a:rPr lang="zh-CN" altLang="en-US" sz="2800" b="1"/>
              <a:t>行政谚语</a:t>
            </a:r>
            <a:endParaRPr lang="zh-CN" altLang="en-US" sz="2800" b="1"/>
          </a:p>
        </p:txBody>
      </p:sp>
      <p:sp>
        <p:nvSpPr>
          <p:cNvPr id="4" name="文本框 3"/>
          <p:cNvSpPr txBox="1"/>
          <p:nvPr/>
        </p:nvSpPr>
        <p:spPr>
          <a:xfrm>
            <a:off x="5220335" y="1124585"/>
            <a:ext cx="2736215" cy="521970"/>
          </a:xfrm>
          <a:prstGeom prst="rect">
            <a:avLst/>
          </a:prstGeom>
          <a:noFill/>
        </p:spPr>
        <p:txBody>
          <a:bodyPr wrap="square" rtlCol="0">
            <a:spAutoFit/>
          </a:bodyPr>
          <a:p>
            <a:r>
              <a:rPr lang="zh-CN" altLang="en-US" sz="2800" b="1"/>
              <a:t>有限理性</a:t>
            </a:r>
            <a:endParaRPr lang="zh-CN" altLang="en-US" sz="2800" b="1"/>
          </a:p>
        </p:txBody>
      </p:sp>
      <p:sp>
        <p:nvSpPr>
          <p:cNvPr id="5" name="左大括号 4"/>
          <p:cNvSpPr/>
          <p:nvPr/>
        </p:nvSpPr>
        <p:spPr>
          <a:xfrm>
            <a:off x="4834890" y="1412875"/>
            <a:ext cx="385445" cy="1080770"/>
          </a:xfrm>
          <a:prstGeom prst="leftBrace">
            <a:avLst/>
          </a:prstGeom>
          <a:noFill/>
          <a:ln w="76200">
            <a:solidFill>
              <a:srgbClr val="336699"/>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6" name="文本框 5"/>
          <p:cNvSpPr txBox="1"/>
          <p:nvPr/>
        </p:nvSpPr>
        <p:spPr>
          <a:xfrm>
            <a:off x="5292090" y="2204720"/>
            <a:ext cx="2736215" cy="521970"/>
          </a:xfrm>
          <a:prstGeom prst="rect">
            <a:avLst/>
          </a:prstGeom>
          <a:noFill/>
        </p:spPr>
        <p:txBody>
          <a:bodyPr wrap="square" rtlCol="0">
            <a:spAutoFit/>
          </a:bodyPr>
          <a:p>
            <a:r>
              <a:rPr lang="zh-CN" altLang="en-US" sz="2800" b="1"/>
              <a:t>行政人</a:t>
            </a:r>
            <a:r>
              <a:rPr lang="zh-CN" altLang="en-US" sz="2800" b="1"/>
              <a:t>假设</a:t>
            </a:r>
            <a:endParaRPr lang="zh-CN" altLang="en-US" sz="2800" b="1"/>
          </a:p>
        </p:txBody>
      </p:sp>
      <p:sp>
        <p:nvSpPr>
          <p:cNvPr id="7" name="文本框 6"/>
          <p:cNvSpPr txBox="1"/>
          <p:nvPr/>
        </p:nvSpPr>
        <p:spPr>
          <a:xfrm>
            <a:off x="5076190" y="3501390"/>
            <a:ext cx="2736215" cy="521970"/>
          </a:xfrm>
          <a:prstGeom prst="rect">
            <a:avLst/>
          </a:prstGeom>
          <a:noFill/>
        </p:spPr>
        <p:txBody>
          <a:bodyPr wrap="square" rtlCol="0">
            <a:spAutoFit/>
          </a:bodyPr>
          <a:p>
            <a:r>
              <a:rPr lang="zh-CN" altLang="en-US" sz="2800" b="1"/>
              <a:t>决策</a:t>
            </a:r>
            <a:r>
              <a:rPr lang="zh-CN" altLang="en-US" sz="2800" b="1"/>
              <a:t>理论</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2"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2"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2"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P spid="4" grpId="1"/>
      <p:bldP spid="5" grpId="0" bldLvl="0" animBg="1"/>
      <p:bldP spid="4" grpId="2"/>
      <p:bldP spid="6" grpId="1"/>
      <p:bldP spid="6" grpId="2"/>
      <p:bldP spid="7" grpId="1"/>
      <p:bldP spid="7" grpId="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type="body" idx="1"/>
          </p:nvPr>
        </p:nvSpPr>
        <p:spPr>
          <a:xfrm>
            <a:off x="3780155" y="-24130"/>
            <a:ext cx="5513070" cy="6225540"/>
          </a:xfrm>
        </p:spPr>
        <p:txBody>
          <a:bodyPr/>
          <a:lstStyle/>
          <a:p>
            <a:pPr eaLnBrk="1" hangingPunct="1">
              <a:buFontTx/>
              <a:buNone/>
            </a:pPr>
            <a:r>
              <a:rPr lang="zh-CN" altLang="en-US" sz="2800" dirty="0" smtClean="0">
                <a:latin typeface="华文琥珀" panose="02010800040101010101" pitchFamily="2" charset="-122"/>
                <a:ea typeface="华文琥珀" panose="02010800040101010101" pitchFamily="2" charset="-122"/>
              </a:rPr>
              <a:t>一、生平简介</a:t>
            </a:r>
            <a:endParaRPr lang="en-US" altLang="zh-CN" sz="2800" dirty="0" smtClean="0">
              <a:latin typeface="华文琥珀" panose="02010800040101010101" pitchFamily="2" charset="-122"/>
              <a:ea typeface="华文琥珀" panose="02010800040101010101" pitchFamily="2" charset="-122"/>
            </a:endParaRPr>
          </a:p>
          <a:p>
            <a:pPr eaLnBrk="1" hangingPunct="1">
              <a:buFontTx/>
              <a:buNone/>
            </a:pPr>
            <a:r>
              <a:rPr lang="en-US" altLang="zh-CN" sz="2800" dirty="0" smtClean="0">
                <a:latin typeface="华文琥珀" panose="02010800040101010101" pitchFamily="2" charset="-122"/>
                <a:ea typeface="华文琥珀" panose="02010800040101010101" pitchFamily="2" charset="-122"/>
              </a:rPr>
              <a:t>1</a:t>
            </a:r>
            <a:r>
              <a:rPr lang="zh-CN" altLang="en-US" sz="2800" dirty="0" smtClean="0">
                <a:latin typeface="华文琥珀" panose="02010800040101010101" pitchFamily="2" charset="-122"/>
                <a:ea typeface="华文琥珀" panose="02010800040101010101" pitchFamily="2" charset="-122"/>
              </a:rPr>
              <a:t>、</a:t>
            </a:r>
            <a:r>
              <a:rPr lang="en-US" altLang="zh-CN" dirty="0" smtClean="0">
                <a:latin typeface="华文琥珀" panose="02010800040101010101" pitchFamily="2" charset="-122"/>
                <a:ea typeface="华文琥珀" panose="02010800040101010101" pitchFamily="2" charset="-122"/>
              </a:rPr>
              <a:t>1864</a:t>
            </a:r>
            <a:r>
              <a:rPr lang="zh-CN" altLang="en-US" dirty="0" smtClean="0">
                <a:latin typeface="华文琥珀" panose="02010800040101010101" pitchFamily="2" charset="-122"/>
                <a:ea typeface="华文琥珀" panose="02010800040101010101" pitchFamily="2" charset="-122"/>
              </a:rPr>
              <a:t>年，德国</a:t>
            </a:r>
            <a:r>
              <a:rPr lang="zh-CN" altLang="en-US" dirty="0">
                <a:latin typeface="华文琥珀" panose="02010800040101010101" pitchFamily="2" charset="-122"/>
                <a:ea typeface="华文琥珀" panose="02010800040101010101" pitchFamily="2" charset="-122"/>
              </a:rPr>
              <a:t>埃尔福特市</a:t>
            </a:r>
            <a:endParaRPr lang="en-US" altLang="zh-CN" dirty="0" smtClean="0">
              <a:latin typeface="华文琥珀" panose="02010800040101010101" pitchFamily="2" charset="-122"/>
              <a:ea typeface="华文琥珀" panose="02010800040101010101" pitchFamily="2" charset="-122"/>
            </a:endParaRPr>
          </a:p>
          <a:p>
            <a:pPr eaLnBrk="1" hangingPunct="1">
              <a:buFontTx/>
              <a:buNone/>
            </a:pPr>
            <a:r>
              <a:rPr lang="en-US" altLang="zh-CN" dirty="0" smtClean="0">
                <a:latin typeface="华文琥珀" panose="02010800040101010101" pitchFamily="2" charset="-122"/>
                <a:ea typeface="华文琥珀" panose="02010800040101010101" pitchFamily="2" charset="-122"/>
              </a:rPr>
              <a:t>2</a:t>
            </a:r>
            <a:r>
              <a:rPr lang="zh-CN" altLang="en-US" dirty="0" smtClean="0">
                <a:latin typeface="华文琥珀" panose="02010800040101010101" pitchFamily="2" charset="-122"/>
                <a:ea typeface="华文琥珀" panose="02010800040101010101" pitchFamily="2" charset="-122"/>
              </a:rPr>
              <a:t>、父亲老马克斯</a:t>
            </a:r>
            <a:r>
              <a:rPr lang="en-US" altLang="zh-CN" dirty="0" smtClean="0">
                <a:latin typeface="华文琥珀" panose="02010800040101010101" pitchFamily="2" charset="-122"/>
                <a:ea typeface="华文琥珀" panose="02010800040101010101" pitchFamily="2" charset="-122"/>
              </a:rPr>
              <a:t>·</a:t>
            </a:r>
            <a:r>
              <a:rPr lang="zh-CN" altLang="en-US" dirty="0" smtClean="0">
                <a:latin typeface="华文琥珀" panose="02010800040101010101" pitchFamily="2" charset="-122"/>
                <a:ea typeface="华文琥珀" panose="02010800040101010101" pitchFamily="2" charset="-122"/>
              </a:rPr>
              <a:t>韦伯 </a:t>
            </a:r>
            <a:endParaRPr lang="en-US" altLang="zh-CN" dirty="0" smtClean="0">
              <a:latin typeface="华文琥珀" panose="02010800040101010101" pitchFamily="2" charset="-122"/>
              <a:ea typeface="华文琥珀" panose="02010800040101010101" pitchFamily="2" charset="-122"/>
            </a:endParaRPr>
          </a:p>
          <a:p>
            <a:pPr eaLnBrk="1" hangingPunct="1">
              <a:buFontTx/>
              <a:buNone/>
            </a:pPr>
            <a:r>
              <a:rPr lang="en-US" altLang="zh-CN" dirty="0" smtClean="0">
                <a:latin typeface="华文琥珀" panose="02010800040101010101" pitchFamily="2" charset="-122"/>
                <a:ea typeface="华文琥珀" panose="02010800040101010101" pitchFamily="2" charset="-122"/>
              </a:rPr>
              <a:t>      </a:t>
            </a:r>
            <a:r>
              <a:rPr lang="zh-CN" altLang="en-US" dirty="0" smtClean="0">
                <a:latin typeface="华文琥珀" panose="02010800040101010101" pitchFamily="2" charset="-122"/>
                <a:ea typeface="华文琥珀" panose="02010800040101010101" pitchFamily="2" charset="-122"/>
              </a:rPr>
              <a:t>母亲海伦妮</a:t>
            </a:r>
            <a:r>
              <a:rPr lang="en-US" altLang="zh-CN" dirty="0" smtClean="0">
                <a:latin typeface="华文琥珀" panose="02010800040101010101" pitchFamily="2" charset="-122"/>
                <a:ea typeface="华文琥珀" panose="02010800040101010101" pitchFamily="2" charset="-122"/>
              </a:rPr>
              <a:t>·</a:t>
            </a:r>
            <a:r>
              <a:rPr lang="zh-CN" altLang="en-US" dirty="0" smtClean="0">
                <a:latin typeface="华文琥珀" panose="02010800040101010101" pitchFamily="2" charset="-122"/>
                <a:ea typeface="华文琥珀" panose="02010800040101010101" pitchFamily="2" charset="-122"/>
              </a:rPr>
              <a:t>法伦施泰因</a:t>
            </a:r>
            <a:endParaRPr lang="en-US" altLang="zh-CN" dirty="0" smtClean="0">
              <a:latin typeface="华文琥珀" panose="02010800040101010101" pitchFamily="2" charset="-122"/>
              <a:ea typeface="华文琥珀" panose="02010800040101010101" pitchFamily="2" charset="-122"/>
            </a:endParaRPr>
          </a:p>
          <a:p>
            <a:pPr eaLnBrk="1" hangingPunct="1">
              <a:buFontTx/>
              <a:buNone/>
            </a:pPr>
            <a:r>
              <a:rPr lang="en-US" altLang="zh-CN" dirty="0" smtClean="0">
                <a:latin typeface="华文琥珀" panose="02010800040101010101" pitchFamily="2" charset="-122"/>
                <a:ea typeface="华文琥珀" panose="02010800040101010101" pitchFamily="2" charset="-122"/>
              </a:rPr>
              <a:t>3</a:t>
            </a:r>
            <a:r>
              <a:rPr lang="zh-CN" altLang="en-US" dirty="0" smtClean="0">
                <a:latin typeface="华文琥珀" panose="02010800040101010101" pitchFamily="2" charset="-122"/>
                <a:ea typeface="华文琥珀" panose="02010800040101010101" pitchFamily="2" charset="-122"/>
              </a:rPr>
              <a:t>、</a:t>
            </a:r>
            <a:r>
              <a:rPr lang="en-US" altLang="zh-CN" dirty="0" smtClean="0">
                <a:latin typeface="华文琥珀" panose="02010800040101010101" pitchFamily="2" charset="-122"/>
                <a:ea typeface="华文琥珀" panose="02010800040101010101" pitchFamily="2" charset="-122"/>
              </a:rPr>
              <a:t>1883</a:t>
            </a:r>
            <a:r>
              <a:rPr lang="zh-CN" altLang="en-US" dirty="0" smtClean="0">
                <a:latin typeface="华文琥珀" panose="02010800040101010101" pitchFamily="2" charset="-122"/>
                <a:ea typeface="华文琥珀" panose="02010800040101010101" pitchFamily="2" charset="-122"/>
              </a:rPr>
              <a:t>年，海德堡大学</a:t>
            </a:r>
            <a:endParaRPr lang="zh-CN" altLang="en-US" dirty="0" smtClean="0">
              <a:latin typeface="华文琥珀" panose="02010800040101010101" pitchFamily="2" charset="-122"/>
              <a:ea typeface="华文琥珀" panose="02010800040101010101" pitchFamily="2" charset="-122"/>
            </a:endParaRPr>
          </a:p>
          <a:p>
            <a:pPr eaLnBrk="1" hangingPunct="1">
              <a:buFontTx/>
              <a:buNone/>
            </a:pPr>
            <a:r>
              <a:rPr lang="en-US" altLang="zh-CN" dirty="0" smtClean="0">
                <a:latin typeface="华文琥珀" panose="02010800040101010101" pitchFamily="2" charset="-122"/>
                <a:ea typeface="华文琥珀" panose="02010800040101010101" pitchFamily="2" charset="-122"/>
              </a:rPr>
              <a:t>4</a:t>
            </a:r>
            <a:r>
              <a:rPr lang="zh-CN" altLang="en-US" dirty="0" smtClean="0">
                <a:latin typeface="华文琥珀" panose="02010800040101010101" pitchFamily="2" charset="-122"/>
                <a:ea typeface="华文琥珀" panose="02010800040101010101" pitchFamily="2" charset="-122"/>
              </a:rPr>
              <a:t>、</a:t>
            </a:r>
            <a:r>
              <a:rPr lang="en-US" altLang="zh-CN" dirty="0" smtClean="0">
                <a:latin typeface="华文琥珀" panose="02010800040101010101" pitchFamily="2" charset="-122"/>
                <a:ea typeface="华文琥珀" panose="02010800040101010101" pitchFamily="2" charset="-122"/>
              </a:rPr>
              <a:t>1884</a:t>
            </a:r>
            <a:r>
              <a:rPr lang="zh-CN" altLang="en-US" dirty="0" smtClean="0">
                <a:latin typeface="华文琥珀" panose="02010800040101010101" pitchFamily="2" charset="-122"/>
                <a:ea typeface="华文琥珀" panose="02010800040101010101" pitchFamily="2" charset="-122"/>
              </a:rPr>
              <a:t>年</a:t>
            </a:r>
            <a:r>
              <a:rPr lang="en-US" altLang="zh-CN" dirty="0" smtClean="0">
                <a:latin typeface="华文琥珀" panose="02010800040101010101" pitchFamily="2" charset="-122"/>
                <a:ea typeface="华文琥珀" panose="02010800040101010101" pitchFamily="2" charset="-122"/>
              </a:rPr>
              <a:t>-1893</a:t>
            </a:r>
            <a:r>
              <a:rPr lang="zh-CN" altLang="en-US" dirty="0" smtClean="0">
                <a:latin typeface="华文琥珀" panose="02010800040101010101" pitchFamily="2" charset="-122"/>
                <a:ea typeface="华文琥珀" panose="02010800040101010101" pitchFamily="2" charset="-122"/>
              </a:rPr>
              <a:t>年，重返柏林</a:t>
            </a:r>
            <a:endParaRPr lang="en-US" altLang="zh-CN" dirty="0" smtClean="0">
              <a:latin typeface="华文琥珀" panose="02010800040101010101" pitchFamily="2" charset="-122"/>
              <a:ea typeface="华文琥珀" panose="02010800040101010101" pitchFamily="2" charset="-122"/>
            </a:endParaRPr>
          </a:p>
          <a:p>
            <a:pPr eaLnBrk="1" hangingPunct="1">
              <a:buFontTx/>
              <a:buNone/>
            </a:pPr>
            <a:r>
              <a:rPr lang="en-US" altLang="zh-CN" dirty="0" smtClean="0">
                <a:latin typeface="华文琥珀" panose="02010800040101010101" pitchFamily="2" charset="-122"/>
                <a:ea typeface="华文琥珀" panose="02010800040101010101" pitchFamily="2" charset="-122"/>
              </a:rPr>
              <a:t>5</a:t>
            </a:r>
            <a:r>
              <a:rPr lang="zh-CN" altLang="en-US" dirty="0" smtClean="0">
                <a:latin typeface="华文琥珀" panose="02010800040101010101" pitchFamily="2" charset="-122"/>
                <a:ea typeface="华文琥珀" panose="02010800040101010101" pitchFamily="2" charset="-122"/>
              </a:rPr>
              <a:t>、</a:t>
            </a:r>
            <a:r>
              <a:rPr lang="en-US" altLang="zh-CN" dirty="0" smtClean="0">
                <a:latin typeface="华文琥珀" panose="02010800040101010101" pitchFamily="2" charset="-122"/>
                <a:ea typeface="华文琥珀" panose="02010800040101010101" pitchFamily="2" charset="-122"/>
              </a:rPr>
              <a:t>1893</a:t>
            </a:r>
            <a:r>
              <a:rPr lang="zh-CN" altLang="en-US" dirty="0" smtClean="0">
                <a:latin typeface="华文琥珀" panose="02010800040101010101" pitchFamily="2" charset="-122"/>
                <a:ea typeface="华文琥珀" panose="02010800040101010101" pitchFamily="2" charset="-122"/>
              </a:rPr>
              <a:t>年</a:t>
            </a:r>
            <a:r>
              <a:rPr lang="en-US" altLang="zh-CN" dirty="0" smtClean="0">
                <a:latin typeface="华文琥珀" panose="02010800040101010101" pitchFamily="2" charset="-122"/>
                <a:ea typeface="华文琥珀" panose="02010800040101010101" pitchFamily="2" charset="-122"/>
              </a:rPr>
              <a:t>-1896</a:t>
            </a:r>
            <a:r>
              <a:rPr lang="zh-CN" altLang="en-US" dirty="0" smtClean="0">
                <a:latin typeface="华文琥珀" panose="02010800040101010101" pitchFamily="2" charset="-122"/>
                <a:ea typeface="华文琥珀" panose="02010800040101010101" pitchFamily="2" charset="-122"/>
              </a:rPr>
              <a:t>年，离开柏林</a:t>
            </a:r>
            <a:endParaRPr lang="en-US" altLang="zh-CN" dirty="0" smtClean="0">
              <a:latin typeface="华文琥珀" panose="02010800040101010101" pitchFamily="2" charset="-122"/>
              <a:ea typeface="华文琥珀" panose="02010800040101010101" pitchFamily="2" charset="-122"/>
            </a:endParaRPr>
          </a:p>
          <a:p>
            <a:pPr eaLnBrk="1" hangingPunct="1">
              <a:buFontTx/>
              <a:buNone/>
            </a:pPr>
            <a:r>
              <a:rPr lang="en-US" altLang="zh-CN" dirty="0" smtClean="0">
                <a:latin typeface="华文琥珀" panose="02010800040101010101" pitchFamily="2" charset="-122"/>
                <a:ea typeface="华文琥珀" panose="02010800040101010101" pitchFamily="2" charset="-122"/>
              </a:rPr>
              <a:t>6</a:t>
            </a:r>
            <a:r>
              <a:rPr lang="zh-CN" altLang="en-US" dirty="0" smtClean="0">
                <a:latin typeface="华文琥珀" panose="02010800040101010101" pitchFamily="2" charset="-122"/>
                <a:ea typeface="华文琥珀" panose="02010800040101010101" pitchFamily="2" charset="-122"/>
              </a:rPr>
              <a:t>、</a:t>
            </a:r>
            <a:r>
              <a:rPr lang="en-US" altLang="zh-CN" dirty="0" smtClean="0">
                <a:latin typeface="华文琥珀" panose="02010800040101010101" pitchFamily="2" charset="-122"/>
                <a:ea typeface="华文琥珀" panose="02010800040101010101" pitchFamily="2" charset="-122"/>
              </a:rPr>
              <a:t>1897</a:t>
            </a:r>
            <a:r>
              <a:rPr lang="zh-CN" altLang="en-US" dirty="0" smtClean="0">
                <a:latin typeface="华文琥珀" panose="02010800040101010101" pitchFamily="2" charset="-122"/>
                <a:ea typeface="华文琥珀" panose="02010800040101010101" pitchFamily="2" charset="-122"/>
              </a:rPr>
              <a:t>年</a:t>
            </a:r>
            <a:r>
              <a:rPr lang="en-US" altLang="zh-CN" dirty="0" smtClean="0">
                <a:latin typeface="华文琥珀" panose="02010800040101010101" pitchFamily="2" charset="-122"/>
                <a:ea typeface="华文琥珀" panose="02010800040101010101" pitchFamily="2" charset="-122"/>
              </a:rPr>
              <a:t>-1903</a:t>
            </a:r>
            <a:r>
              <a:rPr lang="zh-CN" altLang="en-US" dirty="0" smtClean="0">
                <a:latin typeface="华文琥珀" panose="02010800040101010101" pitchFamily="2" charset="-122"/>
                <a:ea typeface="华文琥珀" panose="02010800040101010101" pitchFamily="2" charset="-122"/>
              </a:rPr>
              <a:t>年，精神崩溃</a:t>
            </a:r>
            <a:endParaRPr lang="en-US" altLang="zh-CN" dirty="0" smtClean="0">
              <a:latin typeface="华文琥珀" panose="02010800040101010101" pitchFamily="2" charset="-122"/>
              <a:ea typeface="华文琥珀" panose="02010800040101010101" pitchFamily="2" charset="-122"/>
            </a:endParaRPr>
          </a:p>
          <a:p>
            <a:pPr eaLnBrk="1" hangingPunct="1">
              <a:buFontTx/>
              <a:buNone/>
            </a:pPr>
            <a:r>
              <a:rPr lang="en-US" altLang="zh-CN" dirty="0" smtClean="0">
                <a:latin typeface="华文琥珀" panose="02010800040101010101" pitchFamily="2" charset="-122"/>
                <a:ea typeface="华文琥珀" panose="02010800040101010101" pitchFamily="2" charset="-122"/>
              </a:rPr>
              <a:t>7</a:t>
            </a:r>
            <a:r>
              <a:rPr lang="zh-CN" altLang="en-US" dirty="0" smtClean="0">
                <a:latin typeface="华文琥珀" panose="02010800040101010101" pitchFamily="2" charset="-122"/>
                <a:ea typeface="华文琥珀" panose="02010800040101010101" pitchFamily="2" charset="-122"/>
              </a:rPr>
              <a:t>、</a:t>
            </a:r>
            <a:r>
              <a:rPr lang="en-US" altLang="zh-CN" dirty="0" smtClean="0">
                <a:latin typeface="华文琥珀" panose="02010800040101010101" pitchFamily="2" charset="-122"/>
                <a:ea typeface="华文琥珀" panose="02010800040101010101" pitchFamily="2" charset="-122"/>
              </a:rPr>
              <a:t>1904</a:t>
            </a:r>
            <a:r>
              <a:rPr lang="zh-CN" altLang="en-US" dirty="0" smtClean="0">
                <a:latin typeface="华文琥珀" panose="02010800040101010101" pitchFamily="2" charset="-122"/>
                <a:ea typeface="华文琥珀" panose="02010800040101010101" pitchFamily="2" charset="-122"/>
              </a:rPr>
              <a:t>年，《新教伦理与资本主义精神》</a:t>
            </a:r>
            <a:endParaRPr lang="en-US" altLang="zh-CN" dirty="0" smtClean="0">
              <a:latin typeface="华文琥珀" panose="02010800040101010101" pitchFamily="2" charset="-122"/>
              <a:ea typeface="华文琥珀" panose="02010800040101010101" pitchFamily="2" charset="-122"/>
            </a:endParaRPr>
          </a:p>
          <a:p>
            <a:pPr eaLnBrk="1" hangingPunct="1">
              <a:buFontTx/>
              <a:buNone/>
            </a:pPr>
            <a:r>
              <a:rPr lang="en-US" altLang="zh-CN" dirty="0" smtClean="0">
                <a:latin typeface="华文琥珀" panose="02010800040101010101" pitchFamily="2" charset="-122"/>
                <a:ea typeface="华文琥珀" panose="02010800040101010101" pitchFamily="2" charset="-122"/>
              </a:rPr>
              <a:t>8</a:t>
            </a:r>
            <a:r>
              <a:rPr lang="zh-CN" altLang="en-US" dirty="0" smtClean="0">
                <a:latin typeface="华文琥珀" panose="02010800040101010101" pitchFamily="2" charset="-122"/>
                <a:ea typeface="华文琥珀" panose="02010800040101010101" pitchFamily="2" charset="-122"/>
              </a:rPr>
              <a:t>、</a:t>
            </a:r>
            <a:r>
              <a:rPr lang="en-US" altLang="zh-CN" dirty="0" smtClean="0">
                <a:latin typeface="华文琥珀" panose="02010800040101010101" pitchFamily="2" charset="-122"/>
                <a:ea typeface="华文琥珀" panose="02010800040101010101" pitchFamily="2" charset="-122"/>
              </a:rPr>
              <a:t>1914</a:t>
            </a:r>
            <a:r>
              <a:rPr lang="zh-CN" altLang="en-US" dirty="0" smtClean="0">
                <a:latin typeface="华文琥珀" panose="02010800040101010101" pitchFamily="2" charset="-122"/>
                <a:ea typeface="华文琥珀" panose="02010800040101010101" pitchFamily="2" charset="-122"/>
              </a:rPr>
              <a:t>，参加一战</a:t>
            </a:r>
            <a:endParaRPr lang="en-US" altLang="zh-CN" dirty="0" smtClean="0">
              <a:latin typeface="华文琥珀" panose="02010800040101010101" pitchFamily="2" charset="-122"/>
              <a:ea typeface="华文琥珀" panose="02010800040101010101" pitchFamily="2" charset="-122"/>
            </a:endParaRPr>
          </a:p>
          <a:p>
            <a:pPr eaLnBrk="1" hangingPunct="1">
              <a:buFontTx/>
              <a:buNone/>
            </a:pPr>
            <a:r>
              <a:rPr lang="en-US" altLang="zh-CN" dirty="0" smtClean="0">
                <a:latin typeface="华文琥珀" panose="02010800040101010101" pitchFamily="2" charset="-122"/>
                <a:ea typeface="华文琥珀" panose="02010800040101010101" pitchFamily="2" charset="-122"/>
              </a:rPr>
              <a:t>9</a:t>
            </a:r>
            <a:r>
              <a:rPr lang="zh-CN" altLang="en-US" dirty="0" smtClean="0">
                <a:latin typeface="华文琥珀" panose="02010800040101010101" pitchFamily="2" charset="-122"/>
                <a:ea typeface="华文琥珀" panose="02010800040101010101" pitchFamily="2" charset="-122"/>
              </a:rPr>
              <a:t>、</a:t>
            </a:r>
            <a:r>
              <a:rPr lang="en-US" altLang="zh-CN" dirty="0" smtClean="0">
                <a:latin typeface="华文琥珀" panose="02010800040101010101" pitchFamily="2" charset="-122"/>
                <a:ea typeface="华文琥珀" panose="02010800040101010101" pitchFamily="2" charset="-122"/>
              </a:rPr>
              <a:t>1918</a:t>
            </a:r>
            <a:r>
              <a:rPr lang="zh-CN" altLang="en-US" dirty="0" smtClean="0">
                <a:latin typeface="华文琥珀" panose="02010800040101010101" pitchFamily="2" charset="-122"/>
                <a:ea typeface="华文琥珀" panose="02010800040101010101" pitchFamily="2" charset="-122"/>
              </a:rPr>
              <a:t>，加入民主党并竞选</a:t>
            </a:r>
            <a:endParaRPr lang="en-US" altLang="zh-CN" dirty="0" smtClean="0">
              <a:latin typeface="华文琥珀" panose="02010800040101010101" pitchFamily="2" charset="-122"/>
              <a:ea typeface="华文琥珀" panose="02010800040101010101" pitchFamily="2" charset="-122"/>
            </a:endParaRPr>
          </a:p>
          <a:p>
            <a:pPr eaLnBrk="1" hangingPunct="1">
              <a:buFontTx/>
              <a:buNone/>
            </a:pPr>
            <a:r>
              <a:rPr lang="en-US" altLang="zh-CN" dirty="0" smtClean="0">
                <a:latin typeface="华文琥珀" panose="02010800040101010101" pitchFamily="2" charset="-122"/>
                <a:ea typeface="华文琥珀" panose="02010800040101010101" pitchFamily="2" charset="-122"/>
              </a:rPr>
              <a:t>10</a:t>
            </a:r>
            <a:r>
              <a:rPr lang="zh-CN" altLang="en-US" dirty="0" smtClean="0">
                <a:latin typeface="华文琥珀" panose="02010800040101010101" pitchFamily="2" charset="-122"/>
                <a:ea typeface="华文琥珀" panose="02010800040101010101" pitchFamily="2" charset="-122"/>
              </a:rPr>
              <a:t>、</a:t>
            </a:r>
            <a:r>
              <a:rPr lang="en-US" altLang="zh-CN" dirty="0" smtClean="0">
                <a:latin typeface="华文琥珀" panose="02010800040101010101" pitchFamily="2" charset="-122"/>
                <a:ea typeface="华文琥珀" panose="02010800040101010101" pitchFamily="2" charset="-122"/>
              </a:rPr>
              <a:t>1919</a:t>
            </a:r>
            <a:r>
              <a:rPr lang="zh-CN" altLang="en-US" dirty="0" smtClean="0">
                <a:latin typeface="华文琥珀" panose="02010800040101010101" pitchFamily="2" charset="-122"/>
                <a:ea typeface="华文琥珀" panose="02010800040101010101" pitchFamily="2" charset="-122"/>
              </a:rPr>
              <a:t>，巴黎和会，《</a:t>
            </a:r>
            <a:r>
              <a:rPr lang="zh-CN" altLang="en-US" dirty="0" smtClean="0">
                <a:latin typeface="华文琥珀" panose="02010800040101010101" pitchFamily="2" charset="-122"/>
                <a:ea typeface="华文琥珀" panose="02010800040101010101" pitchFamily="2" charset="-122"/>
              </a:rPr>
              <a:t>魏玛宪法》</a:t>
            </a:r>
            <a:endParaRPr lang="en-US" altLang="zh-CN" dirty="0" smtClean="0">
              <a:latin typeface="华文琥珀" panose="02010800040101010101" pitchFamily="2" charset="-122"/>
              <a:ea typeface="华文琥珀" panose="02010800040101010101" pitchFamily="2" charset="-122"/>
            </a:endParaRPr>
          </a:p>
          <a:p>
            <a:pPr eaLnBrk="1" hangingPunct="1">
              <a:buFontTx/>
              <a:buNone/>
            </a:pPr>
            <a:r>
              <a:rPr lang="en-US" altLang="zh-CN" dirty="0" smtClean="0">
                <a:latin typeface="华文琥珀" panose="02010800040101010101" pitchFamily="2" charset="-122"/>
                <a:ea typeface="华文琥珀" panose="02010800040101010101" pitchFamily="2" charset="-122"/>
              </a:rPr>
              <a:t>11</a:t>
            </a:r>
            <a:r>
              <a:rPr lang="zh-CN" altLang="en-US" dirty="0" smtClean="0">
                <a:latin typeface="华文琥珀" panose="02010800040101010101" pitchFamily="2" charset="-122"/>
                <a:ea typeface="华文琥珀" panose="02010800040101010101" pitchFamily="2" charset="-122"/>
              </a:rPr>
              <a:t>、最后的博学者</a:t>
            </a:r>
            <a:endParaRPr lang="en-US" altLang="zh-CN" dirty="0" smtClean="0">
              <a:latin typeface="华文琥珀" panose="02010800040101010101" pitchFamily="2" charset="-122"/>
              <a:ea typeface="华文琥珀" panose="02010800040101010101" pitchFamily="2" charset="-122"/>
            </a:endParaRPr>
          </a:p>
          <a:p>
            <a:pPr eaLnBrk="1" hangingPunct="1">
              <a:buFontTx/>
              <a:buNone/>
            </a:pPr>
            <a:endParaRPr lang="en-US" altLang="zh-CN" dirty="0" smtClean="0">
              <a:ea typeface="宋体" panose="02010600030101010101" pitchFamily="2" charset="-122"/>
            </a:endParaRPr>
          </a:p>
        </p:txBody>
      </p:sp>
      <p:pic>
        <p:nvPicPr>
          <p:cNvPr id="14339" name="Picture 4" descr="C:\Users\caoliyuan\Desktop\19300001084616131175561862103_950.jpg"/>
          <p:cNvPicPr>
            <a:picLocks noChangeAspect="1" noChangeArrowheads="1"/>
          </p:cNvPicPr>
          <p:nvPr/>
        </p:nvPicPr>
        <p:blipFill>
          <a:blip r:embed="rId1"/>
          <a:srcRect/>
          <a:stretch>
            <a:fillRect/>
          </a:stretch>
        </p:blipFill>
        <p:spPr bwMode="auto">
          <a:xfrm>
            <a:off x="0" y="188640"/>
            <a:ext cx="3779912" cy="5616624"/>
          </a:xfrm>
          <a:prstGeom prst="rect">
            <a:avLst/>
          </a:prstGeom>
          <a:noFill/>
          <a:ln w="9525">
            <a:noFill/>
            <a:miter lim="800000"/>
            <a:headEnd/>
            <a:tailEnd/>
          </a:ln>
        </p:spPr>
      </p:pic>
      <p:sp>
        <p:nvSpPr>
          <p:cNvPr id="14340" name="Rectangle 2"/>
          <p:cNvSpPr txBox="1">
            <a:spLocks noChangeArrowheads="1"/>
          </p:cNvSpPr>
          <p:nvPr/>
        </p:nvSpPr>
        <p:spPr bwMode="auto">
          <a:xfrm>
            <a:off x="803127" y="5841230"/>
            <a:ext cx="2089150" cy="720725"/>
          </a:xfrm>
          <a:prstGeom prst="rect">
            <a:avLst/>
          </a:prstGeom>
          <a:noFill/>
          <a:ln w="9525">
            <a:noFill/>
            <a:miter lim="800000"/>
          </a:ln>
        </p:spPr>
        <p:txBody>
          <a:bodyPr anchor="ctr"/>
          <a:lstStyle/>
          <a:p>
            <a:pPr algn="ctr"/>
            <a:r>
              <a:rPr lang="zh-CN" altLang="en-US" b="1" dirty="0"/>
              <a:t>马克斯</a:t>
            </a:r>
            <a:r>
              <a:rPr lang="en-US" altLang="zh-CN" b="1" dirty="0"/>
              <a:t>·</a:t>
            </a:r>
            <a:r>
              <a:rPr lang="zh-CN" altLang="en-US" b="1" dirty="0"/>
              <a:t>韦伯</a:t>
            </a:r>
            <a:endParaRPr lang="en-US" altLang="zh-CN" b="1" dirty="0"/>
          </a:p>
          <a:p>
            <a:pPr algn="ctr"/>
            <a:r>
              <a:rPr lang="en-US" altLang="zh-CN" b="1" dirty="0"/>
              <a:t>Max Weber</a:t>
            </a:r>
            <a:endParaRPr lang="en-US" altLang="zh-CN" b="1" dirty="0"/>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circle(in)">
                                      <p:cBhvr>
                                        <p:cTn id="7" dur="2000"/>
                                        <p:tgtEl>
                                          <p:spTgt spid="14339"/>
                                        </p:tgtEl>
                                      </p:cBhvr>
                                    </p:animEffect>
                                  </p:childTnLst>
                                </p:cTn>
                              </p:par>
                              <p:par>
                                <p:cTn id="8" presetID="1" presetClass="entr" presetSubtype="0" fill="hold" nodeType="withEffect">
                                  <p:stCondLst>
                                    <p:cond delay="0"/>
                                  </p:stCondLst>
                                  <p:childTnLst>
                                    <p:set>
                                      <p:cBhvr>
                                        <p:cTn id="9" dur="1" fill="hold">
                                          <p:stCondLst>
                                            <p:cond delay="0"/>
                                          </p:stCondLst>
                                        </p:cTn>
                                        <p:tgtEl>
                                          <p:spTgt spid="14340">
                                            <p:txEl>
                                              <p:pRg st="0" end="0"/>
                                            </p:txEl>
                                          </p:spTgt>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14340">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4338">
                                            <p:txEl>
                                              <p:pRg st="4" end="4"/>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4338">
                                            <p:txEl>
                                              <p:pRg st="5" end="5"/>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4338">
                                            <p:txEl>
                                              <p:pRg st="6" end="6"/>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4338">
                                            <p:txEl>
                                              <p:pRg st="7" end="7"/>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4338">
                                            <p:txEl>
                                              <p:pRg st="8" end="8"/>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4338">
                                            <p:txEl>
                                              <p:pRg st="9" end="9"/>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4338">
                                            <p:txEl>
                                              <p:pRg st="10" end="10"/>
                                            </p:txEl>
                                          </p:spTgt>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14338">
                                            <p:txEl>
                                              <p:pRg st="11" end="11"/>
                                            </p:txEl>
                                          </p:spTgt>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14338">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0" name="图片 99"/>
          <p:cNvPicPr/>
          <p:nvPr/>
        </p:nvPicPr>
        <p:blipFill>
          <a:blip r:embed="rId1"/>
          <a:stretch>
            <a:fillRect/>
          </a:stretch>
        </p:blipFill>
        <p:spPr>
          <a:xfrm>
            <a:off x="4643755" y="188595"/>
            <a:ext cx="4142105" cy="5698490"/>
          </a:xfrm>
          <a:prstGeom prst="rect">
            <a:avLst/>
          </a:prstGeom>
          <a:noFill/>
          <a:ln w="9525">
            <a:noFill/>
          </a:ln>
        </p:spPr>
      </p:pic>
      <p:sp>
        <p:nvSpPr>
          <p:cNvPr id="2" name="标题 1"/>
          <p:cNvSpPr>
            <a:spLocks noGrp="1"/>
          </p:cNvSpPr>
          <p:nvPr>
            <p:custDataLst>
              <p:tags r:id="rId2"/>
            </p:custDataLst>
          </p:nvPr>
        </p:nvSpPr>
        <p:spPr>
          <a:xfrm>
            <a:off x="4638040" y="6093460"/>
            <a:ext cx="4242435" cy="618490"/>
          </a:xfrm>
          <a:prstGeom prst="rect">
            <a:avLst/>
          </a:prstGeom>
          <a:noFill/>
          <a:ln w="9525">
            <a:noFill/>
          </a:ln>
        </p:spPr>
        <p:txBody>
          <a:bodyPr vert="horz" wrap="square" lIns="91440" tIns="45720" rIns="91440" bIns="45720" anchor="ctr"/>
          <a:lstStyle>
            <a:lvl1pPr algn="ctr" rtl="0" eaLnBrk="0" fontAlgn="base" hangingPunct="0">
              <a:spcBef>
                <a:spcPct val="0"/>
              </a:spcBef>
              <a:spcAft>
                <a:spcPct val="0"/>
              </a:spcAft>
              <a:defRPr sz="5865"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9pPr>
          </a:lstStyle>
          <a:p>
            <a:pPr algn="just"/>
            <a:r>
              <a:rPr sz="1400" b="1" dirty="0">
                <a:solidFill>
                  <a:srgbClr val="FF0000"/>
                </a:solidFill>
              </a:rPr>
              <a:t>罗伯特·达尔（1915—2014 ），美国政治学家，耶鲁大学政治学荣誉退休教授，美国政治学会前主席，</a:t>
            </a:r>
            <a:endParaRPr sz="1400" b="1" dirty="0">
              <a:solidFill>
                <a:srgbClr val="FF0000"/>
              </a:solidFill>
            </a:endParaRPr>
          </a:p>
        </p:txBody>
      </p:sp>
      <p:sp>
        <p:nvSpPr>
          <p:cNvPr id="3" name="文本框 2"/>
          <p:cNvSpPr txBox="1"/>
          <p:nvPr/>
        </p:nvSpPr>
        <p:spPr>
          <a:xfrm>
            <a:off x="817245" y="880745"/>
            <a:ext cx="3989705" cy="460375"/>
          </a:xfrm>
          <a:prstGeom prst="rect">
            <a:avLst/>
          </a:prstGeom>
          <a:noFill/>
        </p:spPr>
        <p:txBody>
          <a:bodyPr wrap="square" rtlCol="0">
            <a:spAutoFit/>
          </a:bodyPr>
          <a:p>
            <a:r>
              <a:rPr lang="zh-CN" altLang="en-US" b="1"/>
              <a:t>《公共行政科学：三个问题》</a:t>
            </a:r>
            <a:endParaRPr lang="zh-CN" altLang="en-US" b="1"/>
          </a:p>
        </p:txBody>
      </p:sp>
      <p:sp>
        <p:nvSpPr>
          <p:cNvPr id="4" name="文本框 3"/>
          <p:cNvSpPr txBox="1"/>
          <p:nvPr/>
        </p:nvSpPr>
        <p:spPr>
          <a:xfrm>
            <a:off x="817245" y="1772920"/>
            <a:ext cx="3989705" cy="829945"/>
          </a:xfrm>
          <a:prstGeom prst="rect">
            <a:avLst/>
          </a:prstGeom>
          <a:noFill/>
        </p:spPr>
        <p:txBody>
          <a:bodyPr wrap="square" rtlCol="0">
            <a:spAutoFit/>
          </a:bodyPr>
          <a:p>
            <a:r>
              <a:rPr lang="zh-CN" altLang="en-US" b="1"/>
              <a:t>第一，无法从公共行政问题中排除</a:t>
            </a:r>
            <a:r>
              <a:rPr lang="zh-CN" altLang="en-US" b="1"/>
              <a:t>规范性</a:t>
            </a:r>
            <a:endParaRPr lang="zh-CN" altLang="en-US" b="1"/>
          </a:p>
        </p:txBody>
      </p:sp>
      <p:sp>
        <p:nvSpPr>
          <p:cNvPr id="5" name="文本框 4"/>
          <p:cNvSpPr txBox="1"/>
          <p:nvPr/>
        </p:nvSpPr>
        <p:spPr>
          <a:xfrm>
            <a:off x="828040" y="2781300"/>
            <a:ext cx="3989705" cy="1198880"/>
          </a:xfrm>
          <a:prstGeom prst="rect">
            <a:avLst/>
          </a:prstGeom>
          <a:noFill/>
        </p:spPr>
        <p:txBody>
          <a:bodyPr wrap="square" rtlCol="0">
            <a:spAutoFit/>
          </a:bodyPr>
          <a:p>
            <a:r>
              <a:rPr lang="zh-CN" altLang="en-US" b="1"/>
              <a:t>第二，公共行政学必须对人的行为加以研究，这限制了公共行政科学的</a:t>
            </a:r>
            <a:r>
              <a:rPr lang="zh-CN" altLang="en-US" b="1"/>
              <a:t>可能性</a:t>
            </a:r>
            <a:endParaRPr lang="zh-CN" altLang="en-US" b="1"/>
          </a:p>
        </p:txBody>
      </p:sp>
      <p:sp>
        <p:nvSpPr>
          <p:cNvPr id="6" name="文本框 5"/>
          <p:cNvSpPr txBox="1"/>
          <p:nvPr/>
        </p:nvSpPr>
        <p:spPr>
          <a:xfrm>
            <a:off x="828040" y="4437380"/>
            <a:ext cx="3989705" cy="829945"/>
          </a:xfrm>
          <a:prstGeom prst="rect">
            <a:avLst/>
          </a:prstGeom>
          <a:noFill/>
        </p:spPr>
        <p:txBody>
          <a:bodyPr wrap="square" rtlCol="0">
            <a:spAutoFit/>
          </a:bodyPr>
          <a:p>
            <a:r>
              <a:rPr lang="zh-CN" altLang="en-US" b="1"/>
              <a:t>第二，公共行政与社会环境之间的关系被</a:t>
            </a:r>
            <a:r>
              <a:rPr lang="zh-CN" altLang="en-US" b="1"/>
              <a:t>忽略</a:t>
            </a:r>
            <a:endParaRPr lang="zh-CN" altLang="en-US"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P spid="4" grpId="0"/>
      <p:bldP spid="4" grpId="1"/>
      <p:bldP spid="5" grpId="0"/>
      <p:bldP spid="5" grpId="1"/>
      <p:bldP spid="6" grpId="0"/>
      <p:bldP spid="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p:nvPr>
            <p:custDataLst>
              <p:tags r:id="rId1"/>
            </p:custDataLst>
          </p:nvPr>
        </p:nvPicPr>
        <p:blipFill>
          <a:blip r:embed="rId2"/>
          <a:stretch>
            <a:fillRect/>
          </a:stretch>
        </p:blipFill>
        <p:spPr>
          <a:xfrm>
            <a:off x="35560" y="188595"/>
            <a:ext cx="4455795" cy="5904865"/>
          </a:xfrm>
          <a:prstGeom prst="rect">
            <a:avLst/>
          </a:prstGeom>
          <a:noFill/>
          <a:ln w="9525">
            <a:noFill/>
          </a:ln>
        </p:spPr>
      </p:pic>
      <p:sp>
        <p:nvSpPr>
          <p:cNvPr id="8" name="标题 1"/>
          <p:cNvSpPr>
            <a:spLocks noGrp="1"/>
          </p:cNvSpPr>
          <p:nvPr>
            <p:custDataLst>
              <p:tags r:id="rId3"/>
            </p:custDataLst>
          </p:nvPr>
        </p:nvSpPr>
        <p:spPr>
          <a:xfrm>
            <a:off x="139700" y="6021705"/>
            <a:ext cx="4495800" cy="558800"/>
          </a:xfrm>
          <a:prstGeom prst="rect">
            <a:avLst/>
          </a:prstGeom>
          <a:noFill/>
          <a:ln w="9525">
            <a:noFill/>
          </a:ln>
        </p:spPr>
        <p:txBody>
          <a:bodyPr vert="horz" wrap="square" lIns="91440" tIns="45720" rIns="91440" bIns="45720" anchor="ctr"/>
          <a:lstStyle>
            <a:lvl1pPr algn="ctr" rtl="0" eaLnBrk="0" fontAlgn="base" hangingPunct="0">
              <a:spcBef>
                <a:spcPct val="0"/>
              </a:spcBef>
              <a:spcAft>
                <a:spcPct val="0"/>
              </a:spcAft>
              <a:defRPr sz="5865"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9pPr>
          </a:lstStyle>
          <a:p>
            <a:pPr algn="just"/>
            <a:r>
              <a:rPr sz="1400" b="1" dirty="0">
                <a:solidFill>
                  <a:srgbClr val="FF0000"/>
                </a:solidFill>
              </a:rPr>
              <a:t>德怀特·沃尔多(1913-2000.)是美国政治学家和现代公共行政学者，他的一生都致力于批判将官僚制和政府描述为科学或技术性的(即现在试图用公共管理取代公共行政)</a:t>
            </a:r>
            <a:r>
              <a:rPr lang="zh-CN" sz="1400" b="1" dirty="0">
                <a:solidFill>
                  <a:srgbClr val="FF0000"/>
                </a:solidFill>
              </a:rPr>
              <a:t>。美国公共行政学会设立了"沃尔多奖"，成为公共行政学领域的最高学术奖项。</a:t>
            </a:r>
            <a:endParaRPr lang="zh-CN" sz="1400" b="1" dirty="0">
              <a:solidFill>
                <a:srgbClr val="FF0000"/>
              </a:solidFill>
            </a:endParaRPr>
          </a:p>
        </p:txBody>
      </p:sp>
      <p:sp>
        <p:nvSpPr>
          <p:cNvPr id="9" name="文本框 8"/>
          <p:cNvSpPr txBox="1"/>
          <p:nvPr/>
        </p:nvSpPr>
        <p:spPr>
          <a:xfrm>
            <a:off x="4356100" y="1628775"/>
            <a:ext cx="4196080" cy="3752215"/>
          </a:xfrm>
          <a:prstGeom prst="rect">
            <a:avLst/>
          </a:prstGeom>
          <a:noFill/>
        </p:spPr>
        <p:txBody>
          <a:bodyPr wrap="square" rtlCol="0">
            <a:noAutofit/>
          </a:bodyPr>
          <a:p>
            <a:r>
              <a:rPr lang="en-US" altLang="zh-CN" b="1">
                <a:latin typeface="Arial" panose="020B0604020202020204" pitchFamily="34" charset="0"/>
                <a:cs typeface="Arial" panose="020B0604020202020204" pitchFamily="34" charset="0"/>
                <a:sym typeface="+mn-ea"/>
              </a:rPr>
              <a:t>“</a:t>
            </a:r>
            <a:r>
              <a:rPr lang="zh-CN" altLang="en-US" b="1"/>
              <a:t>将效率看作行政科学的中心概念</a:t>
            </a:r>
            <a:r>
              <a:rPr lang="zh-CN" altLang="en-US" b="1">
                <a:latin typeface="Arial" panose="020B0604020202020204" pitchFamily="34" charset="0"/>
                <a:cs typeface="Arial" panose="020B0604020202020204" pitchFamily="34" charset="0"/>
              </a:rPr>
              <a:t>……这种看法是在破坏美国社会的根基。一旦真的按照这一看法去做，那么，坚持效率是价值中立的，并同时主张它是行政科学中的中心概念地位，就只有使自己陷入虚无主义。</a:t>
            </a:r>
            <a:r>
              <a:rPr lang="en-US" altLang="zh-CN" b="1">
                <a:latin typeface="Arial" panose="020B0604020202020204" pitchFamily="34" charset="0"/>
                <a:cs typeface="Arial" panose="020B0604020202020204" pitchFamily="34" charset="0"/>
              </a:rPr>
              <a:t>”</a:t>
            </a:r>
            <a:endParaRPr lang="en-US" altLang="zh-CN" b="1">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1"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9"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1"/>
          <p:cNvSpPr>
            <a:spLocks noGrp="1"/>
          </p:cNvSpPr>
          <p:nvPr>
            <p:custDataLst>
              <p:tags r:id="rId1"/>
            </p:custDataLst>
          </p:nvPr>
        </p:nvSpPr>
        <p:spPr>
          <a:xfrm>
            <a:off x="139700" y="6021705"/>
            <a:ext cx="3922395" cy="558800"/>
          </a:xfrm>
          <a:prstGeom prst="rect">
            <a:avLst/>
          </a:prstGeom>
          <a:noFill/>
          <a:ln w="9525">
            <a:noFill/>
          </a:ln>
        </p:spPr>
        <p:txBody>
          <a:bodyPr vert="horz" wrap="square" lIns="91440" tIns="45720" rIns="91440" bIns="45720" anchor="ctr"/>
          <a:lstStyle>
            <a:lvl1pPr algn="ctr" rtl="0" eaLnBrk="0" fontAlgn="base" hangingPunct="0">
              <a:spcBef>
                <a:spcPct val="0"/>
              </a:spcBef>
              <a:spcAft>
                <a:spcPct val="0"/>
              </a:spcAft>
              <a:defRPr sz="5865"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9pPr>
          </a:lstStyle>
          <a:p>
            <a:pPr algn="just"/>
            <a:r>
              <a:rPr sz="1400" b="1" dirty="0">
                <a:solidFill>
                  <a:srgbClr val="FF0000"/>
                </a:solidFill>
              </a:rPr>
              <a:t>詹姆斯·布坎南（</a:t>
            </a:r>
            <a:r>
              <a:rPr lang="en-US" sz="1400" b="1" dirty="0">
                <a:solidFill>
                  <a:srgbClr val="FF0000"/>
                </a:solidFill>
              </a:rPr>
              <a:t>1919-2013</a:t>
            </a:r>
            <a:r>
              <a:rPr sz="1400" b="1" dirty="0">
                <a:solidFill>
                  <a:srgbClr val="FF0000"/>
                </a:solidFill>
              </a:rPr>
              <a:t>），美国著名经济学家、公共选择学派代表人物、1986年诺贝尔经济学奖得主</a:t>
            </a:r>
            <a:endParaRPr sz="1400" b="1" dirty="0">
              <a:solidFill>
                <a:srgbClr val="FF0000"/>
              </a:solidFill>
            </a:endParaRPr>
          </a:p>
        </p:txBody>
      </p:sp>
      <p:pic>
        <p:nvPicPr>
          <p:cNvPr id="101" name="图片 100"/>
          <p:cNvPicPr/>
          <p:nvPr/>
        </p:nvPicPr>
        <p:blipFill>
          <a:blip r:embed="rId2"/>
          <a:stretch>
            <a:fillRect/>
          </a:stretch>
        </p:blipFill>
        <p:spPr>
          <a:xfrm>
            <a:off x="251460" y="1124585"/>
            <a:ext cx="3671570" cy="4710430"/>
          </a:xfrm>
          <a:prstGeom prst="rect">
            <a:avLst/>
          </a:prstGeom>
          <a:noFill/>
          <a:ln w="9525">
            <a:noFill/>
          </a:ln>
        </p:spPr>
      </p:pic>
      <p:pic>
        <p:nvPicPr>
          <p:cNvPr id="2" name="图片 1"/>
          <p:cNvPicPr>
            <a:picLocks noChangeAspect="1"/>
          </p:cNvPicPr>
          <p:nvPr/>
        </p:nvPicPr>
        <p:blipFill>
          <a:blip r:embed="rId3"/>
          <a:stretch>
            <a:fillRect/>
          </a:stretch>
        </p:blipFill>
        <p:spPr>
          <a:xfrm>
            <a:off x="4267835" y="1124585"/>
            <a:ext cx="4342765" cy="4711700"/>
          </a:xfrm>
          <a:prstGeom prst="rect">
            <a:avLst/>
          </a:prstGeom>
        </p:spPr>
      </p:pic>
      <p:sp>
        <p:nvSpPr>
          <p:cNvPr id="3" name="标题 1"/>
          <p:cNvSpPr>
            <a:spLocks noGrp="1"/>
          </p:cNvSpPr>
          <p:nvPr>
            <p:custDataLst>
              <p:tags r:id="rId4"/>
            </p:custDataLst>
          </p:nvPr>
        </p:nvSpPr>
        <p:spPr>
          <a:xfrm>
            <a:off x="4478020" y="6021705"/>
            <a:ext cx="3922395" cy="558800"/>
          </a:xfrm>
          <a:prstGeom prst="rect">
            <a:avLst/>
          </a:prstGeom>
          <a:noFill/>
          <a:ln w="9525">
            <a:noFill/>
          </a:ln>
        </p:spPr>
        <p:txBody>
          <a:bodyPr vert="horz" wrap="square" lIns="91440" tIns="45720" rIns="91440" bIns="45720" anchor="ctr"/>
          <a:lstStyle>
            <a:lvl1pPr algn="ctr" rtl="0" eaLnBrk="0" fontAlgn="base" hangingPunct="0">
              <a:spcBef>
                <a:spcPct val="0"/>
              </a:spcBef>
              <a:spcAft>
                <a:spcPct val="0"/>
              </a:spcAft>
              <a:defRPr sz="5865"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9pPr>
          </a:lstStyle>
          <a:p>
            <a:pPr algn="just"/>
            <a:r>
              <a:rPr lang="zh-CN" sz="1400" b="1" dirty="0">
                <a:solidFill>
                  <a:srgbClr val="FF0000"/>
                </a:solidFill>
              </a:rPr>
              <a:t>乔治</a:t>
            </a:r>
            <a:r>
              <a:rPr sz="1400" b="1" dirty="0">
                <a:solidFill>
                  <a:srgbClr val="FF0000"/>
                </a:solidFill>
              </a:rPr>
              <a:t>·</a:t>
            </a:r>
            <a:r>
              <a:rPr lang="zh-CN" sz="1400" b="1" dirty="0">
                <a:solidFill>
                  <a:srgbClr val="FF0000"/>
                </a:solidFill>
              </a:rPr>
              <a:t>弗雷德里克森</a:t>
            </a:r>
            <a:r>
              <a:rPr sz="1400" b="1" dirty="0">
                <a:solidFill>
                  <a:srgbClr val="FF0000"/>
                </a:solidFill>
              </a:rPr>
              <a:t>（</a:t>
            </a:r>
            <a:r>
              <a:rPr lang="en-US" sz="1400" b="1" dirty="0">
                <a:solidFill>
                  <a:srgbClr val="FF0000"/>
                </a:solidFill>
              </a:rPr>
              <a:t>1934-2020</a:t>
            </a:r>
            <a:r>
              <a:rPr sz="1400" b="1" dirty="0">
                <a:solidFill>
                  <a:srgbClr val="FF0000"/>
                </a:solidFill>
              </a:rPr>
              <a:t>），美国著名</a:t>
            </a:r>
            <a:r>
              <a:rPr lang="zh-CN" sz="1400" b="1" dirty="0">
                <a:solidFill>
                  <a:srgbClr val="FF0000"/>
                </a:solidFill>
              </a:rPr>
              <a:t>公共行政学家，曾担任美国公共行政学会会长，</a:t>
            </a:r>
            <a:r>
              <a:rPr lang="zh-CN" sz="1400" b="1" dirty="0">
                <a:solidFill>
                  <a:srgbClr val="FF0000"/>
                </a:solidFill>
              </a:rPr>
              <a:t>获得美国公共行政学会颁发的德怀特·沃尔多奖</a:t>
            </a:r>
            <a:endParaRPr lang="zh-CN" sz="1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par>
                                <p:cTn id="8" presetID="1"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par>
                                <p:cTn id="15" presetID="1"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1026" name="Picture 2" descr="http://ec4.images-amazon.com/images/I/51egnHLNrsL._AA500_.jpg"/>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bwMode="auto">
          <a:xfrm>
            <a:off x="-410210" y="-3175"/>
            <a:ext cx="4700270" cy="696722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img3.douban.com/lpic/s147063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8256"/>
            <a:ext cx="4599658" cy="687625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images.bookuu.com/book/C/00287/71000214800051367-f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11460"/>
            <a:ext cx="5715000" cy="6846540"/>
          </a:xfrm>
          <a:prstGeom prst="rect">
            <a:avLst/>
          </a:prstGeom>
          <a:noFill/>
          <a:extLst>
            <a:ext uri="{909E8E84-426E-40DD-AFC4-6F175D3DCCD1}">
              <a14:hiddenFill xmlns:a14="http://schemas.microsoft.com/office/drawing/2010/main">
                <a:solidFill>
                  <a:srgbClr val="FFFFFF"/>
                </a:solidFill>
              </a14:hiddenFill>
            </a:ext>
          </a:extLst>
        </p:spPr>
      </p:pic>
      <p:pic>
        <p:nvPicPr>
          <p:cNvPr id="100" name="图片 99"/>
          <p:cNvPicPr/>
          <p:nvPr/>
        </p:nvPicPr>
        <p:blipFill>
          <a:blip r:embed="rId4"/>
          <a:stretch>
            <a:fillRect/>
          </a:stretch>
        </p:blipFill>
        <p:spPr>
          <a:xfrm>
            <a:off x="3923665" y="11430"/>
            <a:ext cx="5080000" cy="679831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up)">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wipe(up)">
                                      <p:cBhvr>
                                        <p:cTn id="12" dur="5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30"/>
                                        </p:tgtEl>
                                        <p:attrNameLst>
                                          <p:attrName>style.visibility</p:attrName>
                                        </p:attrNameLst>
                                      </p:cBhvr>
                                      <p:to>
                                        <p:strVal val="visible"/>
                                      </p:to>
                                    </p:set>
                                    <p:animEffect transition="in" filter="wipe(up)">
                                      <p:cBhvr>
                                        <p:cTn id="17" dur="500"/>
                                        <p:tgtEl>
                                          <p:spTgt spid="103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blinds(horizontal)">
                                      <p:cBhvr>
                                        <p:cTn id="2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115616" y="116632"/>
            <a:ext cx="7239000" cy="685800"/>
          </a:xfrm>
        </p:spPr>
        <p:txBody>
          <a:bodyPr/>
          <a:lstStyle/>
          <a:p>
            <a:pPr eaLnBrk="1" hangingPunct="1"/>
            <a:r>
              <a:rPr lang="zh-CN" altLang="en-US" sz="3600" dirty="0">
                <a:ea typeface="宋体" panose="02010600030101010101" pitchFamily="2" charset="-122"/>
              </a:rPr>
              <a:t>二、韦伯官僚制理论的主要内容</a:t>
            </a:r>
            <a:endParaRPr lang="en-US" altLang="zh-CN" sz="3600" dirty="0">
              <a:ea typeface="宋体" panose="02010600030101010101" pitchFamily="2" charset="-122"/>
            </a:endParaRPr>
          </a:p>
        </p:txBody>
      </p:sp>
      <p:sp>
        <p:nvSpPr>
          <p:cNvPr id="15363" name="Rectangle 3"/>
          <p:cNvSpPr>
            <a:spLocks noGrp="1" noChangeArrowheads="1"/>
          </p:cNvSpPr>
          <p:nvPr>
            <p:ph type="body" idx="1"/>
          </p:nvPr>
        </p:nvSpPr>
        <p:spPr>
          <a:xfrm>
            <a:off x="827584" y="0"/>
            <a:ext cx="7560840" cy="5256584"/>
          </a:xfrm>
        </p:spPr>
        <p:txBody>
          <a:bodyPr/>
          <a:lstStyle/>
          <a:p>
            <a:pPr eaLnBrk="1" hangingPunct="1">
              <a:buFontTx/>
              <a:buNone/>
            </a:pPr>
            <a:endParaRPr lang="en-US" altLang="zh-CN" dirty="0" smtClean="0">
              <a:ea typeface="宋体" panose="02010600030101010101" pitchFamily="2" charset="-122"/>
            </a:endParaRPr>
          </a:p>
          <a:p>
            <a:pPr eaLnBrk="1" hangingPunct="1">
              <a:buFontTx/>
              <a:buNone/>
            </a:pPr>
            <a:endParaRPr lang="en-US" altLang="zh-CN" dirty="0">
              <a:ea typeface="宋体" panose="02010600030101010101" pitchFamily="2" charset="-122"/>
            </a:endParaRPr>
          </a:p>
          <a:p>
            <a:pPr eaLnBrk="1" hangingPunct="1">
              <a:buFontTx/>
              <a:buNone/>
            </a:pPr>
            <a:r>
              <a:rPr lang="zh-CN" altLang="en-US" sz="2800" b="1" dirty="0" smtClean="0">
                <a:latin typeface="宋体" panose="02010600030101010101" pitchFamily="2" charset="-122"/>
                <a:ea typeface="宋体" panose="02010600030101010101" pitchFamily="2" charset="-122"/>
              </a:rPr>
              <a:t>（一）权威结构理论与组织类型分析</a:t>
            </a:r>
            <a:endParaRPr lang="en-US" altLang="zh-CN" sz="2800" b="1" dirty="0" smtClean="0">
              <a:latin typeface="宋体" panose="02010600030101010101" pitchFamily="2" charset="-122"/>
              <a:ea typeface="宋体" panose="02010600030101010101" pitchFamily="2" charset="-122"/>
            </a:endParaRPr>
          </a:p>
          <a:p>
            <a:pPr eaLnBrk="1" hangingPunct="1">
              <a:buFontTx/>
              <a:buNone/>
            </a:pPr>
            <a:r>
              <a:rPr lang="en-US" altLang="zh-CN" sz="2800" b="1" dirty="0" smtClean="0">
                <a:latin typeface="宋体" panose="02010600030101010101" pitchFamily="2" charset="-122"/>
                <a:ea typeface="宋体" panose="02010600030101010101" pitchFamily="2" charset="-122"/>
              </a:rPr>
              <a:t>1</a:t>
            </a:r>
            <a:r>
              <a:rPr lang="zh-CN" altLang="en-US" sz="2800" b="1" dirty="0" smtClean="0">
                <a:latin typeface="宋体" panose="02010600030101010101" pitchFamily="2" charset="-122"/>
                <a:ea typeface="宋体" panose="02010600030101010101" pitchFamily="2" charset="-122"/>
              </a:rPr>
              <a:t>、权威结构理论</a:t>
            </a:r>
            <a:endParaRPr lang="en-US" altLang="zh-CN" sz="2800" b="1" dirty="0" smtClean="0">
              <a:latin typeface="宋体" panose="02010600030101010101" pitchFamily="2" charset="-122"/>
              <a:ea typeface="宋体" panose="02010600030101010101" pitchFamily="2" charset="-122"/>
            </a:endParaRPr>
          </a:p>
          <a:p>
            <a:pPr eaLnBrk="1" hangingPunct="1">
              <a:buFontTx/>
              <a:buNone/>
            </a:pPr>
            <a:endParaRPr lang="en-US" altLang="zh-CN" sz="2800" b="1" dirty="0" smtClean="0">
              <a:latin typeface="宋体" panose="02010600030101010101" pitchFamily="2" charset="-122"/>
              <a:ea typeface="宋体" panose="02010600030101010101" pitchFamily="2" charset="-122"/>
            </a:endParaRPr>
          </a:p>
          <a:p>
            <a:pPr eaLnBrk="1" hangingPunct="1">
              <a:buFontTx/>
              <a:buNone/>
            </a:pPr>
            <a:endParaRPr lang="en-US" altLang="zh-CN" sz="2800" b="1" dirty="0" smtClean="0">
              <a:latin typeface="宋体" panose="02010600030101010101" pitchFamily="2" charset="-122"/>
              <a:ea typeface="宋体" panose="02010600030101010101" pitchFamily="2" charset="-122"/>
            </a:endParaRPr>
          </a:p>
          <a:p>
            <a:pPr eaLnBrk="1" hangingPunct="1">
              <a:buFontTx/>
              <a:buNone/>
            </a:pPr>
            <a:r>
              <a:rPr lang="en-US" altLang="zh-CN" sz="2800" b="1" dirty="0" smtClean="0">
                <a:latin typeface="宋体" panose="02010600030101010101" pitchFamily="2" charset="-122"/>
                <a:ea typeface="宋体" panose="02010600030101010101" pitchFamily="2" charset="-122"/>
              </a:rPr>
              <a:t>2</a:t>
            </a:r>
            <a:r>
              <a:rPr lang="zh-CN" altLang="en-US" sz="2800" b="1" dirty="0" smtClean="0">
                <a:latin typeface="宋体" panose="02010600030101010101" pitchFamily="2" charset="-122"/>
                <a:ea typeface="宋体" panose="02010600030101010101" pitchFamily="2" charset="-122"/>
              </a:rPr>
              <a:t>、三种组织类型</a:t>
            </a:r>
            <a:endParaRPr lang="en-US" altLang="zh-CN" sz="2800" b="1" dirty="0" smtClean="0">
              <a:latin typeface="宋体" panose="02010600030101010101" pitchFamily="2" charset="-122"/>
              <a:ea typeface="宋体" panose="02010600030101010101" pitchFamily="2" charset="-122"/>
            </a:endParaRPr>
          </a:p>
          <a:p>
            <a:pPr eaLnBrk="1" hangingPunct="1">
              <a:buFontTx/>
              <a:buNone/>
            </a:pPr>
            <a:r>
              <a:rPr lang="zh-CN" altLang="en-US" sz="2800" b="1" dirty="0" smtClean="0">
                <a:latin typeface="宋体" panose="02010600030101010101" pitchFamily="2" charset="-122"/>
                <a:ea typeface="宋体" panose="02010600030101010101" pitchFamily="2" charset="-122"/>
              </a:rPr>
              <a:t>（</a:t>
            </a:r>
            <a:r>
              <a:rPr lang="en-US" altLang="zh-CN" sz="2800" b="1" dirty="0" smtClean="0">
                <a:latin typeface="宋体" panose="02010600030101010101" pitchFamily="2" charset="-122"/>
                <a:ea typeface="宋体" panose="02010600030101010101" pitchFamily="2" charset="-122"/>
              </a:rPr>
              <a:t>1</a:t>
            </a:r>
            <a:r>
              <a:rPr lang="zh-CN" altLang="en-US" sz="2800" b="1" dirty="0" smtClean="0">
                <a:latin typeface="宋体" panose="02010600030101010101" pitchFamily="2" charset="-122"/>
                <a:ea typeface="宋体" panose="02010600030101010101" pitchFamily="2" charset="-122"/>
              </a:rPr>
              <a:t>）神秘化的组织</a:t>
            </a:r>
            <a:endParaRPr lang="en-US" altLang="zh-CN" sz="2800" b="1" dirty="0" smtClean="0">
              <a:latin typeface="宋体" panose="02010600030101010101" pitchFamily="2" charset="-122"/>
              <a:ea typeface="宋体" panose="02010600030101010101" pitchFamily="2" charset="-122"/>
            </a:endParaRPr>
          </a:p>
          <a:p>
            <a:pPr eaLnBrk="1" hangingPunct="1">
              <a:buFontTx/>
              <a:buNone/>
            </a:pPr>
            <a:r>
              <a:rPr lang="zh-CN" altLang="en-US" sz="2800" b="1" dirty="0" smtClean="0">
                <a:latin typeface="宋体" panose="02010600030101010101" pitchFamily="2" charset="-122"/>
                <a:ea typeface="宋体" panose="02010600030101010101" pitchFamily="2" charset="-122"/>
              </a:rPr>
              <a:t>第一，组织成员必须坚决服从领袖的命令</a:t>
            </a:r>
            <a:endParaRPr lang="en-US" altLang="zh-CN" sz="2800" b="1" dirty="0" smtClean="0">
              <a:latin typeface="宋体" panose="02010600030101010101" pitchFamily="2" charset="-122"/>
              <a:ea typeface="宋体" panose="02010600030101010101" pitchFamily="2" charset="-122"/>
            </a:endParaRPr>
          </a:p>
          <a:p>
            <a:pPr eaLnBrk="1" hangingPunct="1">
              <a:buFontTx/>
              <a:buNone/>
            </a:pPr>
            <a:r>
              <a:rPr lang="zh-CN" altLang="en-US" sz="2800" b="1" dirty="0" smtClean="0">
                <a:latin typeface="宋体" panose="02010600030101010101" pitchFamily="2" charset="-122"/>
                <a:ea typeface="宋体" panose="02010600030101010101" pitchFamily="2" charset="-122"/>
              </a:rPr>
              <a:t>第二，组织内部管理的非专业化</a:t>
            </a:r>
            <a:endParaRPr lang="en-US" altLang="zh-CN" sz="2800" b="1" dirty="0" smtClean="0">
              <a:latin typeface="宋体" panose="02010600030101010101" pitchFamily="2" charset="-122"/>
              <a:ea typeface="宋体" panose="02010600030101010101" pitchFamily="2" charset="-122"/>
            </a:endParaRPr>
          </a:p>
          <a:p>
            <a:pPr eaLnBrk="1" hangingPunct="1">
              <a:buFontTx/>
              <a:buNone/>
            </a:pPr>
            <a:r>
              <a:rPr lang="zh-CN" altLang="en-US" sz="2800" b="1" dirty="0" smtClean="0">
                <a:latin typeface="宋体" panose="02010600030101010101" pitchFamily="2" charset="-122"/>
                <a:ea typeface="宋体" panose="02010600030101010101" pitchFamily="2" charset="-122"/>
              </a:rPr>
              <a:t>第三，组织缺乏日常的、合理的经济支持</a:t>
            </a:r>
            <a:endParaRPr lang="en-US" altLang="zh-CN" sz="2800" b="1" dirty="0" smtClean="0">
              <a:latin typeface="宋体" panose="02010600030101010101" pitchFamily="2" charset="-122"/>
              <a:ea typeface="宋体" panose="02010600030101010101" pitchFamily="2" charset="-122"/>
            </a:endParaRPr>
          </a:p>
          <a:p>
            <a:pPr eaLnBrk="1" hangingPunct="1">
              <a:buFontTx/>
              <a:buNone/>
            </a:pPr>
            <a:r>
              <a:rPr lang="zh-CN" altLang="en-US" sz="2800" b="1" dirty="0" smtClean="0">
                <a:latin typeface="宋体" panose="02010600030101010101" pitchFamily="2" charset="-122"/>
                <a:ea typeface="宋体" panose="02010600030101010101" pitchFamily="2" charset="-122"/>
              </a:rPr>
              <a:t>第四，组织具有强烈的革命性</a:t>
            </a:r>
            <a:endParaRPr lang="en-US" altLang="zh-CN" sz="2800" b="1" dirty="0" smtClean="0">
              <a:latin typeface="宋体" panose="02010600030101010101" pitchFamily="2" charset="-122"/>
              <a:ea typeface="宋体" panose="02010600030101010101" pitchFamily="2" charset="-122"/>
            </a:endParaRPr>
          </a:p>
          <a:p>
            <a:pPr eaLnBrk="1" hangingPunct="1">
              <a:buFontTx/>
              <a:buNone/>
            </a:pPr>
            <a:r>
              <a:rPr lang="zh-CN" altLang="en-US" sz="2800" b="1" dirty="0" smtClean="0">
                <a:latin typeface="宋体" panose="02010600030101010101" pitchFamily="2" charset="-122"/>
                <a:ea typeface="宋体" panose="02010600030101010101" pitchFamily="2" charset="-122"/>
              </a:rPr>
              <a:t>第五，组织的不稳定性</a:t>
            </a:r>
            <a:endParaRPr lang="en-US" altLang="zh-CN" sz="2800" b="1" dirty="0" smtClean="0">
              <a:latin typeface="宋体" panose="02010600030101010101" pitchFamily="2" charset="-122"/>
              <a:ea typeface="宋体" panose="02010600030101010101" pitchFamily="2" charset="-122"/>
            </a:endParaRPr>
          </a:p>
        </p:txBody>
      </p:sp>
      <p:sp>
        <p:nvSpPr>
          <p:cNvPr id="2" name="左大括号 1"/>
          <p:cNvSpPr/>
          <p:nvPr/>
        </p:nvSpPr>
        <p:spPr>
          <a:xfrm>
            <a:off x="1243087" y="1924584"/>
            <a:ext cx="288032" cy="1024669"/>
          </a:xfrm>
          <a:prstGeom prst="leftBrace">
            <a:avLst/>
          </a:prstGeom>
          <a:noFill/>
          <a:ln w="76200">
            <a:solidFill>
              <a:srgbClr val="3366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Rectangle 4"/>
          <p:cNvSpPr txBox="1">
            <a:spLocks noChangeArrowheads="1"/>
          </p:cNvSpPr>
          <p:nvPr/>
        </p:nvSpPr>
        <p:spPr bwMode="auto">
          <a:xfrm>
            <a:off x="1243087" y="1857374"/>
            <a:ext cx="1584176"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eaLnBrk="1" hangingPunct="1"/>
            <a:r>
              <a:rPr lang="zh-CN" altLang="en-US" sz="3200" kern="0" dirty="0">
                <a:latin typeface="宋体" panose="02010600030101010101" pitchFamily="2" charset="-122"/>
                <a:ea typeface="宋体" panose="02010600030101010101" pitchFamily="2" charset="-122"/>
              </a:rPr>
              <a:t>权力</a:t>
            </a:r>
            <a:endParaRPr lang="en-US" altLang="zh-CN" sz="3200" kern="0" dirty="0" smtClean="0">
              <a:latin typeface="宋体" panose="02010600030101010101" pitchFamily="2" charset="-122"/>
              <a:ea typeface="宋体" panose="02010600030101010101" pitchFamily="2" charset="-122"/>
            </a:endParaRPr>
          </a:p>
        </p:txBody>
      </p:sp>
      <p:sp>
        <p:nvSpPr>
          <p:cNvPr id="7" name="Rectangle 4"/>
          <p:cNvSpPr txBox="1">
            <a:spLocks noChangeArrowheads="1"/>
          </p:cNvSpPr>
          <p:nvPr/>
        </p:nvSpPr>
        <p:spPr bwMode="auto">
          <a:xfrm>
            <a:off x="1243087" y="2436919"/>
            <a:ext cx="1584176"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eaLnBrk="1" hangingPunct="1"/>
            <a:r>
              <a:rPr lang="zh-CN" altLang="en-US" sz="3200" kern="0" dirty="0">
                <a:latin typeface="宋体" panose="02010600030101010101" pitchFamily="2" charset="-122"/>
                <a:ea typeface="宋体" panose="02010600030101010101" pitchFamily="2" charset="-122"/>
              </a:rPr>
              <a:t>权威</a:t>
            </a:r>
            <a:endParaRPr lang="en-US" altLang="zh-CN" sz="3200" kern="0" dirty="0" smtClean="0">
              <a:latin typeface="宋体" panose="02010600030101010101" pitchFamily="2" charset="-122"/>
              <a:ea typeface="宋体" panose="02010600030101010101" pitchFamily="2" charset="-122"/>
            </a:endParaRPr>
          </a:p>
        </p:txBody>
      </p:sp>
      <p:sp>
        <p:nvSpPr>
          <p:cNvPr id="3" name="五角星 2">
            <a:hlinkClick r:id="rId2" action="ppaction://hlinkfile"/>
          </p:cNvPr>
          <p:cNvSpPr/>
          <p:nvPr/>
        </p:nvSpPr>
        <p:spPr>
          <a:xfrm>
            <a:off x="5724128" y="5589240"/>
            <a:ext cx="432048" cy="36004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4"/>
          <p:cNvSpPr txBox="1">
            <a:spLocks noChangeArrowheads="1"/>
          </p:cNvSpPr>
          <p:nvPr/>
        </p:nvSpPr>
        <p:spPr bwMode="auto">
          <a:xfrm>
            <a:off x="2009477" y="2465791"/>
            <a:ext cx="5688632" cy="491505"/>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imes New Roman" panose="02020603050405020304" pitchFamily="18" charset="0"/>
              </a:defRPr>
            </a:lvl2pPr>
            <a:lvl3pPr algn="ctr" rtl="0" eaLnBrk="0" fontAlgn="base" hangingPunct="0">
              <a:spcBef>
                <a:spcPct val="0"/>
              </a:spcBef>
              <a:spcAft>
                <a:spcPct val="0"/>
              </a:spcAft>
              <a:defRPr sz="4000" b="1">
                <a:solidFill>
                  <a:schemeClr val="tx1"/>
                </a:solidFill>
                <a:latin typeface="Times New Roman" panose="02020603050405020304" pitchFamily="18" charset="0"/>
              </a:defRPr>
            </a:lvl3pPr>
            <a:lvl4pPr algn="ctr" rtl="0" eaLnBrk="0" fontAlgn="base" hangingPunct="0">
              <a:spcBef>
                <a:spcPct val="0"/>
              </a:spcBef>
              <a:spcAft>
                <a:spcPct val="0"/>
              </a:spcAft>
              <a:defRPr sz="4000" b="1">
                <a:solidFill>
                  <a:schemeClr val="tx1"/>
                </a:solidFill>
                <a:latin typeface="Times New Roman" panose="02020603050405020304" pitchFamily="18" charset="0"/>
              </a:defRPr>
            </a:lvl4pPr>
            <a:lvl5pPr algn="ctr" rtl="0" eaLnBrk="0" fontAlgn="base" hangingPunct="0">
              <a:spcBef>
                <a:spcPct val="0"/>
              </a:spcBef>
              <a:spcAft>
                <a:spcPct val="0"/>
              </a:spcAft>
              <a:defRPr sz="4000" b="1">
                <a:solidFill>
                  <a:schemeClr val="tx1"/>
                </a:solidFill>
                <a:latin typeface="Times New Roman" panose="02020603050405020304" pitchFamily="18" charset="0"/>
              </a:defRPr>
            </a:lvl5pPr>
            <a:lvl6pPr marL="457200" algn="ctr" rtl="0" eaLnBrk="1" fontAlgn="base" hangingPunct="1">
              <a:spcBef>
                <a:spcPct val="0"/>
              </a:spcBef>
              <a:spcAft>
                <a:spcPct val="0"/>
              </a:spcAft>
              <a:defRPr sz="4000" b="1">
                <a:solidFill>
                  <a:schemeClr val="tx1"/>
                </a:solidFill>
                <a:latin typeface="Times New Roman" panose="02020603050405020304" pitchFamily="18" charset="0"/>
              </a:defRPr>
            </a:lvl6pPr>
            <a:lvl7pPr marL="914400" algn="ctr" rtl="0" eaLnBrk="1" fontAlgn="base" hangingPunct="1">
              <a:spcBef>
                <a:spcPct val="0"/>
              </a:spcBef>
              <a:spcAft>
                <a:spcPct val="0"/>
              </a:spcAft>
              <a:defRPr sz="4000" b="1">
                <a:solidFill>
                  <a:schemeClr val="tx1"/>
                </a:solidFill>
                <a:latin typeface="Times New Roman" panose="02020603050405020304" pitchFamily="18" charset="0"/>
              </a:defRPr>
            </a:lvl7pPr>
            <a:lvl8pPr marL="1371600" algn="ctr" rtl="0" eaLnBrk="1" fontAlgn="base" hangingPunct="1">
              <a:spcBef>
                <a:spcPct val="0"/>
              </a:spcBef>
              <a:spcAft>
                <a:spcPct val="0"/>
              </a:spcAft>
              <a:defRPr sz="4000" b="1">
                <a:solidFill>
                  <a:schemeClr val="tx1"/>
                </a:solidFill>
                <a:latin typeface="Times New Roman" panose="02020603050405020304" pitchFamily="18" charset="0"/>
              </a:defRPr>
            </a:lvl8pPr>
            <a:lvl9pPr marL="1828800" algn="ctr" rtl="0" eaLnBrk="1" fontAlgn="base" hangingPunct="1">
              <a:spcBef>
                <a:spcPct val="0"/>
              </a:spcBef>
              <a:spcAft>
                <a:spcPct val="0"/>
              </a:spcAft>
              <a:defRPr sz="4000" b="1">
                <a:solidFill>
                  <a:schemeClr val="tx1"/>
                </a:solidFill>
                <a:latin typeface="Times New Roman" panose="02020603050405020304" pitchFamily="18" charset="0"/>
              </a:defRPr>
            </a:lvl9pPr>
          </a:lstStyle>
          <a:p>
            <a:pPr eaLnBrk="1" hangingPunct="1"/>
            <a:r>
              <a:rPr lang="zh-CN" altLang="en-US" sz="2400" kern="0" dirty="0">
                <a:latin typeface="宋体" panose="02010600030101010101" pitchFamily="2" charset="-122"/>
                <a:ea typeface="宋体" panose="02010600030101010101" pitchFamily="2" charset="-122"/>
              </a:rPr>
              <a:t>超凡</a:t>
            </a:r>
            <a:r>
              <a:rPr lang="zh-CN" altLang="en-US" sz="2400" kern="0" dirty="0" smtClean="0">
                <a:latin typeface="宋体" panose="02010600030101010101" pitchFamily="2" charset="-122"/>
                <a:ea typeface="宋体" panose="02010600030101010101" pitchFamily="2" charset="-122"/>
              </a:rPr>
              <a:t>魅力、传统和惯例、法律</a:t>
            </a:r>
            <a:endParaRPr lang="en-US" altLang="zh-CN" sz="2400" kern="0" dirty="0" smtClean="0">
              <a:latin typeface="宋体" panose="02010600030101010101" pitchFamily="2" charset="-122"/>
              <a:ea typeface="宋体" panose="02010600030101010101" pitchFamily="2" charset="-122"/>
            </a:endParaRPr>
          </a:p>
        </p:txBody>
      </p:sp>
      <p:sp>
        <p:nvSpPr>
          <p:cNvPr id="4" name="动作按钮: 前进或下一项 3">
            <a:hlinkClick r:id="rId3" action="ppaction://hlinksldjump" highlightClick="1"/>
          </p:cNvPr>
          <p:cNvSpPr/>
          <p:nvPr/>
        </p:nvSpPr>
        <p:spPr>
          <a:xfrm>
            <a:off x="8820472" y="6669360"/>
            <a:ext cx="323528" cy="18864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五角星 4">
            <a:hlinkClick r:id="rId4" action="ppaction://hlinksldjump"/>
          </p:cNvPr>
          <p:cNvSpPr/>
          <p:nvPr/>
        </p:nvSpPr>
        <p:spPr>
          <a:xfrm>
            <a:off x="7435453" y="5043140"/>
            <a:ext cx="432048" cy="36004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5363">
                                            <p:txEl>
                                              <p:pRg st="6" end="6"/>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5363">
                                            <p:txEl>
                                              <p:pRg st="7" end="7"/>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5363">
                                            <p:txEl>
                                              <p:pRg st="8" end="8"/>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5363">
                                            <p:txEl>
                                              <p:pRg st="9" end="9"/>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5363">
                                            <p:txEl>
                                              <p:pRg st="10" end="10"/>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5"/>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15363">
                                            <p:txEl>
                                              <p:pRg st="11" end="11"/>
                                            </p:txEl>
                                          </p:spTgt>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3"/>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1536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P spid="3" grpId="0" animBg="1"/>
      <p:bldP spid="8" grpId="0"/>
      <p:bldP spid="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气功</a:t>
            </a:r>
            <a:r>
              <a:rPr lang="en-US" altLang="zh-CN"/>
              <a:t>“</a:t>
            </a:r>
            <a:r>
              <a:rPr lang="zh-CN" altLang="en-US"/>
              <a:t>大师</a:t>
            </a:r>
            <a:r>
              <a:rPr lang="en-US" altLang="zh-CN"/>
              <a:t>”</a:t>
            </a:r>
            <a:r>
              <a:rPr lang="zh-CN" altLang="en-US"/>
              <a:t>王林</a:t>
            </a:r>
            <a:endParaRPr lang="zh-CN" altLang="en-US"/>
          </a:p>
        </p:txBody>
      </p:sp>
      <p:pic>
        <p:nvPicPr>
          <p:cNvPr id="4" name="内容占位符 3"/>
          <p:cNvPicPr>
            <a:picLocks noChangeAspect="1"/>
          </p:cNvPicPr>
          <p:nvPr>
            <p:ph idx="1"/>
          </p:nvPr>
        </p:nvPicPr>
        <p:blipFill>
          <a:blip r:embed="rId1"/>
          <a:stretch>
            <a:fillRect/>
          </a:stretch>
        </p:blipFill>
        <p:spPr>
          <a:xfrm>
            <a:off x="927100" y="838200"/>
            <a:ext cx="7851775" cy="5864860"/>
          </a:xfrm>
          <a:prstGeom prst="rect">
            <a:avLst/>
          </a:prstGeom>
        </p:spPr>
      </p:pic>
      <p:pic>
        <p:nvPicPr>
          <p:cNvPr id="5" name="图片 4"/>
          <p:cNvPicPr>
            <a:picLocks noChangeAspect="1"/>
          </p:cNvPicPr>
          <p:nvPr/>
        </p:nvPicPr>
        <p:blipFill>
          <a:blip r:embed="rId2"/>
          <a:stretch>
            <a:fillRect/>
          </a:stretch>
        </p:blipFill>
        <p:spPr>
          <a:xfrm>
            <a:off x="927100" y="838200"/>
            <a:ext cx="7846695" cy="58654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028" name="Picture 4" descr="http://p4.so.qhmsg.com/bdr/_240_/t01d0327464bcddcc89.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 y="23855"/>
            <a:ext cx="10340397" cy="683414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p0.so.qhmsg.com/bdr/_240_/t01f3263f8b790171b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46037"/>
            <a:ext cx="10188625" cy="681196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p3.so.qhmsg.com/bdr/_240_/t016d0e12b815c4856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 y="56839"/>
            <a:ext cx="10188625" cy="680116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p3.so.qhmsg.com/bdr/_240_/t01b473627225a780e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36" y="37746"/>
            <a:ext cx="10258794" cy="6820254"/>
          </a:xfrm>
          <a:prstGeom prst="rect">
            <a:avLst/>
          </a:prstGeom>
          <a:noFill/>
          <a:extLst>
            <a:ext uri="{909E8E84-426E-40DD-AFC4-6F175D3DCCD1}">
              <a14:hiddenFill xmlns:a14="http://schemas.microsoft.com/office/drawing/2010/main">
                <a:solidFill>
                  <a:srgbClr val="FFFFFF"/>
                </a:solidFill>
              </a14:hiddenFill>
            </a:ext>
          </a:extLst>
        </p:spPr>
      </p:pic>
      <p:pic>
        <p:nvPicPr>
          <p:cNvPr id="5" name="内容占位符 4"/>
          <p:cNvPicPr>
            <a:picLocks noChangeAspect="1"/>
          </p:cNvPicPr>
          <p:nvPr>
            <p:ph idx="1"/>
          </p:nvPr>
        </p:nvPicPr>
        <p:blipFill>
          <a:blip r:embed="rId5"/>
          <a:stretch>
            <a:fillRect/>
          </a:stretch>
        </p:blipFill>
        <p:spPr>
          <a:xfrm>
            <a:off x="0" y="57150"/>
            <a:ext cx="10187940" cy="6738620"/>
          </a:xfrm>
          <a:prstGeom prst="rect">
            <a:avLst/>
          </a:prstGeom>
        </p:spPr>
      </p:pic>
      <p:pic>
        <p:nvPicPr>
          <p:cNvPr id="6" name="图片 5"/>
          <p:cNvPicPr>
            <a:picLocks noChangeAspect="1"/>
          </p:cNvPicPr>
          <p:nvPr/>
        </p:nvPicPr>
        <p:blipFill>
          <a:blip r:embed="rId6"/>
          <a:stretch>
            <a:fillRect/>
          </a:stretch>
        </p:blipFill>
        <p:spPr>
          <a:xfrm>
            <a:off x="1025525" y="-55880"/>
            <a:ext cx="7993380" cy="7004050"/>
          </a:xfrm>
          <a:prstGeom prst="rect">
            <a:avLst/>
          </a:prstGeom>
        </p:spPr>
      </p:pic>
      <p:pic>
        <p:nvPicPr>
          <p:cNvPr id="7" name="图片 6"/>
          <p:cNvPicPr>
            <a:picLocks noChangeAspect="1"/>
          </p:cNvPicPr>
          <p:nvPr/>
        </p:nvPicPr>
        <p:blipFill>
          <a:blip r:embed="rId7"/>
          <a:stretch>
            <a:fillRect/>
          </a:stretch>
        </p:blipFill>
        <p:spPr>
          <a:xfrm>
            <a:off x="108585" y="-55880"/>
            <a:ext cx="5624830" cy="5104765"/>
          </a:xfrm>
          <a:prstGeom prst="rect">
            <a:avLst/>
          </a:prstGeom>
        </p:spPr>
      </p:pic>
      <p:pic>
        <p:nvPicPr>
          <p:cNvPr id="8" name="图片 7">
            <a:hlinkClick r:id="rId8" action="ppaction://hlinkfile"/>
          </p:cNvPr>
          <p:cNvPicPr>
            <a:picLocks noChangeAspect="1"/>
          </p:cNvPicPr>
          <p:nvPr/>
        </p:nvPicPr>
        <p:blipFill>
          <a:blip r:embed="rId9"/>
          <a:stretch>
            <a:fillRect/>
          </a:stretch>
        </p:blipFill>
        <p:spPr>
          <a:xfrm>
            <a:off x="3406775" y="1788795"/>
            <a:ext cx="5612130" cy="50692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linds(horizont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37"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outVertical)">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linds(horizontal)">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1026" name="Picture 2" descr="http://difang.kaiwind.com/guangdong/xjdg/201511/19/W020151119320366052707.jpg"/>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bwMode="auto">
          <a:xfrm>
            <a:off x="748665" y="205105"/>
            <a:ext cx="7890510" cy="6548755"/>
          </a:xfrm>
          <a:prstGeom prst="rect">
            <a:avLst/>
          </a:prstGeom>
          <a:noFill/>
          <a:extLst>
            <a:ext uri="{909E8E84-426E-40DD-AFC4-6F175D3DCCD1}">
              <a14:hiddenFill xmlns:a14="http://schemas.microsoft.com/office/drawing/2010/main">
                <a:solidFill>
                  <a:srgbClr val="FFFFFF"/>
                </a:solidFill>
              </a14:hiddenFill>
            </a:ext>
          </a:extLst>
        </p:spPr>
      </p:pic>
      <p:sp>
        <p:nvSpPr>
          <p:cNvPr id="4" name="动作按钮: 后退或前一项 3">
            <a:hlinkClick r:id="" action="ppaction://hlinkshowjump?jump=previousslide" highlightClick="1"/>
          </p:cNvPr>
          <p:cNvSpPr/>
          <p:nvPr/>
        </p:nvSpPr>
        <p:spPr>
          <a:xfrm>
            <a:off x="8709590" y="6631642"/>
            <a:ext cx="432048" cy="2606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1034" name="Picture 10" descr="http://img1.cache.netease.com/catchpic/9/97/97D33CB60EC4966976562215C82418B1.jpeg"/>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bwMode="auto">
          <a:xfrm>
            <a:off x="791210" y="323850"/>
            <a:ext cx="8124190" cy="652653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img1.cache.netease.com/catchpic/C/CD/CD8C9E6384BEB9DFB8F0D76E28FDFCC2.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79" y="-66675"/>
            <a:ext cx="9339478" cy="69246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img1.cache.netease.com/catchpic/B/BE/BEA137529AF88C1421C9053D883D3BD2.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75977"/>
            <a:ext cx="9245504" cy="693397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img1.cache.netease.com/catchpic/5/54/543C4C1ADCA6D010636E2F02583A83BD.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79" y="-66675"/>
            <a:ext cx="9231564" cy="692467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img1.cache.netease.com/catchpic/5/52/5229D11A96B84187ABE47D68816105E6.jpeg">
            <a:hlinkClick r:id="rId5" action="ppaction://hlinkfil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6675"/>
            <a:ext cx="9317355" cy="6924675"/>
          </a:xfrm>
          <a:prstGeom prst="rect">
            <a:avLst/>
          </a:prstGeom>
          <a:noFill/>
          <a:extLst>
            <a:ext uri="{909E8E84-426E-40DD-AFC4-6F175D3DCCD1}">
              <a14:hiddenFill xmlns:a14="http://schemas.microsoft.com/office/drawing/2010/main">
                <a:solidFill>
                  <a:srgbClr val="FFFFFF"/>
                </a:solidFill>
              </a14:hiddenFill>
            </a:ext>
          </a:extLst>
        </p:spPr>
      </p:pic>
      <p:pic>
        <p:nvPicPr>
          <p:cNvPr id="100" name="图片 99"/>
          <p:cNvPicPr/>
          <p:nvPr/>
        </p:nvPicPr>
        <p:blipFill>
          <a:blip r:embed="rId7"/>
          <a:stretch>
            <a:fillRect/>
          </a:stretch>
        </p:blipFill>
        <p:spPr>
          <a:xfrm>
            <a:off x="899795" y="931545"/>
            <a:ext cx="7140575" cy="49942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1034"/>
                                        </p:tgtEl>
                                        <p:attrNameLst>
                                          <p:attrName>style.visibility</p:attrName>
                                        </p:attrNameLst>
                                      </p:cBhvr>
                                      <p:to>
                                        <p:strVal val="visible"/>
                                      </p:to>
                                    </p:set>
                                    <p:animEffect transition="in" filter="circle(out)">
                                      <p:cBhvr>
                                        <p:cTn id="7" dur="2000"/>
                                        <p:tgtEl>
                                          <p:spTgt spid="103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1032"/>
                                        </p:tgtEl>
                                        <p:attrNameLst>
                                          <p:attrName>style.visibility</p:attrName>
                                        </p:attrNameLst>
                                      </p:cBhvr>
                                      <p:to>
                                        <p:strVal val="visible"/>
                                      </p:to>
                                    </p:set>
                                    <p:animEffect transition="in" filter="circle(out)">
                                      <p:cBhvr>
                                        <p:cTn id="12" dur="2000"/>
                                        <p:tgtEl>
                                          <p:spTgt spid="103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nodeType="clickEffect">
                                  <p:stCondLst>
                                    <p:cond delay="0"/>
                                  </p:stCondLst>
                                  <p:childTnLst>
                                    <p:set>
                                      <p:cBhvr>
                                        <p:cTn id="16" dur="1" fill="hold">
                                          <p:stCondLst>
                                            <p:cond delay="0"/>
                                          </p:stCondLst>
                                        </p:cTn>
                                        <p:tgtEl>
                                          <p:spTgt spid="1030"/>
                                        </p:tgtEl>
                                        <p:attrNameLst>
                                          <p:attrName>style.visibility</p:attrName>
                                        </p:attrNameLst>
                                      </p:cBhvr>
                                      <p:to>
                                        <p:strVal val="visible"/>
                                      </p:to>
                                    </p:set>
                                    <p:animEffect transition="in" filter="circle(out)">
                                      <p:cBhvr>
                                        <p:cTn id="17" dur="2000"/>
                                        <p:tgtEl>
                                          <p:spTgt spid="103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nodeType="click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circle(out)">
                                      <p:cBhvr>
                                        <p:cTn id="22" dur="2000"/>
                                        <p:tgtEl>
                                          <p:spTgt spid="102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32" fill="hold" nodeType="clickEffect">
                                  <p:stCondLst>
                                    <p:cond delay="0"/>
                                  </p:stCondLst>
                                  <p:childTnLst>
                                    <p:set>
                                      <p:cBhvr>
                                        <p:cTn id="26" dur="1" fill="hold">
                                          <p:stCondLst>
                                            <p:cond delay="0"/>
                                          </p:stCondLst>
                                        </p:cTn>
                                        <p:tgtEl>
                                          <p:spTgt spid="1026"/>
                                        </p:tgtEl>
                                        <p:attrNameLst>
                                          <p:attrName>style.visibility</p:attrName>
                                        </p:attrNameLst>
                                      </p:cBhvr>
                                      <p:to>
                                        <p:strVal val="visible"/>
                                      </p:to>
                                    </p:set>
                                    <p:animEffect transition="in" filter="circle(out)">
                                      <p:cBhvr>
                                        <p:cTn id="27" dur="2000"/>
                                        <p:tgtEl>
                                          <p:spTgt spid="102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blinds(horizontal)">
                                      <p:cBhvr>
                                        <p:cTn id="3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内容占位符 2"/>
          <p:cNvSpPr>
            <a:spLocks noGrp="1"/>
          </p:cNvSpPr>
          <p:nvPr>
            <p:ph idx="1"/>
          </p:nvPr>
        </p:nvSpPr>
        <p:spPr>
          <a:xfrm>
            <a:off x="682625" y="337820"/>
            <a:ext cx="8474075" cy="6192520"/>
          </a:xfrm>
        </p:spPr>
        <p:txBody>
          <a:bodyPr/>
          <a:lstStyle/>
          <a:p>
            <a:pPr eaLnBrk="1" hangingPunct="1">
              <a:buNone/>
            </a:pPr>
            <a:r>
              <a:rPr lang="zh-CN" altLang="en-US" sz="2800" b="1" dirty="0" smtClean="0">
                <a:latin typeface="宋体" panose="02010600030101010101" pitchFamily="2" charset="-122"/>
                <a:ea typeface="宋体" panose="02010600030101010101" pitchFamily="2" charset="-122"/>
              </a:rPr>
              <a:t>  （</a:t>
            </a:r>
            <a:r>
              <a:rPr lang="en-US" altLang="zh-CN" sz="2800" b="1" dirty="0" smtClean="0">
                <a:latin typeface="宋体" panose="02010600030101010101" pitchFamily="2" charset="-122"/>
                <a:ea typeface="宋体" panose="02010600030101010101" pitchFamily="2" charset="-122"/>
              </a:rPr>
              <a:t>2</a:t>
            </a:r>
            <a:r>
              <a:rPr lang="zh-CN" altLang="en-US" sz="2800" b="1" dirty="0" smtClean="0">
                <a:latin typeface="宋体" panose="02010600030101010101" pitchFamily="2" charset="-122"/>
                <a:ea typeface="宋体" panose="02010600030101010101" pitchFamily="2" charset="-122"/>
              </a:rPr>
              <a:t>）传统型</a:t>
            </a:r>
            <a:r>
              <a:rPr lang="zh-CN" altLang="en-US" sz="2800" b="1" dirty="0">
                <a:latin typeface="宋体" panose="02010600030101010101" pitchFamily="2" charset="-122"/>
                <a:ea typeface="宋体" panose="02010600030101010101" pitchFamily="2" charset="-122"/>
              </a:rPr>
              <a:t>组织</a:t>
            </a:r>
            <a:endParaRPr lang="en-US" altLang="zh-CN" sz="2800" b="1" dirty="0">
              <a:latin typeface="宋体" panose="02010600030101010101" pitchFamily="2" charset="-122"/>
              <a:ea typeface="宋体" panose="02010600030101010101" pitchFamily="2" charset="-122"/>
            </a:endParaRPr>
          </a:p>
          <a:p>
            <a:pPr eaLnBrk="1" hangingPunct="1">
              <a:buNone/>
            </a:pPr>
            <a:r>
              <a:rPr lang="zh-CN" altLang="en-US" sz="2800" b="1" dirty="0">
                <a:latin typeface="宋体" panose="02010600030101010101" pitchFamily="2" charset="-122"/>
                <a:ea typeface="宋体" panose="02010600030101010101" pitchFamily="2" charset="-122"/>
              </a:rPr>
              <a:t>第一，组织权力即传统权力来自于传统的固有尊严</a:t>
            </a:r>
            <a:endParaRPr lang="en-US" altLang="zh-CN" sz="2800" b="1" dirty="0">
              <a:latin typeface="宋体" panose="02010600030101010101" pitchFamily="2" charset="-122"/>
              <a:ea typeface="宋体" panose="02010600030101010101" pitchFamily="2" charset="-122"/>
            </a:endParaRPr>
          </a:p>
          <a:p>
            <a:pPr eaLnBrk="1" hangingPunct="1">
              <a:buNone/>
            </a:pPr>
            <a:r>
              <a:rPr lang="zh-CN" altLang="en-US" sz="2800" b="1" dirty="0">
                <a:latin typeface="宋体" panose="02010600030101010101" pitchFamily="2" charset="-122"/>
                <a:ea typeface="宋体" panose="02010600030101010101" pitchFamily="2" charset="-122"/>
              </a:rPr>
              <a:t>第二，组织权力的集中性与行使的任意性</a:t>
            </a:r>
            <a:endParaRPr lang="en-US" altLang="zh-CN" sz="2800" b="1" dirty="0">
              <a:latin typeface="宋体" panose="02010600030101010101" pitchFamily="2" charset="-122"/>
              <a:ea typeface="宋体" panose="02010600030101010101" pitchFamily="2" charset="-122"/>
            </a:endParaRPr>
          </a:p>
          <a:p>
            <a:pPr eaLnBrk="1" hangingPunct="1">
              <a:buNone/>
            </a:pPr>
            <a:r>
              <a:rPr lang="zh-CN" altLang="en-US" sz="2800" b="1" dirty="0">
                <a:latin typeface="宋体" panose="02010600030101010101" pitchFamily="2" charset="-122"/>
                <a:ea typeface="宋体" panose="02010600030101010101" pitchFamily="2" charset="-122"/>
              </a:rPr>
              <a:t>第三，组织缺乏行之有效的</a:t>
            </a:r>
            <a:r>
              <a:rPr lang="zh-CN" altLang="en-US" sz="2800" b="1" dirty="0" smtClean="0">
                <a:latin typeface="宋体" panose="02010600030101010101" pitchFamily="2" charset="-122"/>
                <a:ea typeface="宋体" panose="02010600030101010101" pitchFamily="2" charset="-122"/>
              </a:rPr>
              <a:t>行政管理科学</a:t>
            </a:r>
            <a:endParaRPr lang="en-US" altLang="zh-CN" sz="2800" b="1" dirty="0">
              <a:latin typeface="宋体" panose="02010600030101010101" pitchFamily="2" charset="-122"/>
              <a:ea typeface="宋体" panose="02010600030101010101" pitchFamily="2" charset="-122"/>
            </a:endParaRPr>
          </a:p>
          <a:p>
            <a:pPr eaLnBrk="1" hangingPunct="1">
              <a:buNone/>
            </a:pPr>
            <a:r>
              <a:rPr lang="zh-CN" altLang="en-US" sz="2800" b="1" dirty="0">
                <a:latin typeface="宋体" panose="02010600030101010101" pitchFamily="2" charset="-122"/>
                <a:ea typeface="宋体" panose="02010600030101010101" pitchFamily="2" charset="-122"/>
              </a:rPr>
              <a:t>第四，组织行为缺乏经济理性的考虑</a:t>
            </a:r>
            <a:endParaRPr lang="en-US" altLang="zh-CN" sz="2800" b="1" dirty="0">
              <a:latin typeface="宋体" panose="02010600030101010101" pitchFamily="2" charset="-122"/>
              <a:ea typeface="宋体" panose="02010600030101010101" pitchFamily="2" charset="-122"/>
            </a:endParaRPr>
          </a:p>
          <a:p>
            <a:pPr eaLnBrk="1" hangingPunct="1">
              <a:buNone/>
            </a:pPr>
            <a:r>
              <a:rPr lang="zh-CN" altLang="en-US" sz="2800" b="1" dirty="0">
                <a:latin typeface="宋体" panose="02010600030101010101" pitchFamily="2" charset="-122"/>
                <a:ea typeface="宋体" panose="02010600030101010101" pitchFamily="2" charset="-122"/>
              </a:rPr>
              <a:t>第五，传统型组织具有强烈的守旧</a:t>
            </a:r>
            <a:r>
              <a:rPr lang="zh-CN" altLang="en-US" sz="2800" b="1" dirty="0" smtClean="0">
                <a:latin typeface="宋体" panose="02010600030101010101" pitchFamily="2" charset="-122"/>
                <a:ea typeface="宋体" panose="02010600030101010101" pitchFamily="2" charset="-122"/>
              </a:rPr>
              <a:t>性</a:t>
            </a:r>
            <a:endParaRPr lang="en-US" altLang="zh-CN" sz="2800" b="1" dirty="0" smtClean="0">
              <a:latin typeface="宋体" panose="02010600030101010101" pitchFamily="2" charset="-122"/>
              <a:ea typeface="宋体" panose="02010600030101010101" pitchFamily="2" charset="-122"/>
            </a:endParaRPr>
          </a:p>
          <a:p>
            <a:pPr eaLnBrk="1" hangingPunct="1">
              <a:buNone/>
            </a:pPr>
            <a:endParaRPr lang="en-US" altLang="zh-CN" sz="2800" b="1" dirty="0" smtClean="0">
              <a:latin typeface="宋体" panose="02010600030101010101" pitchFamily="2" charset="-122"/>
              <a:ea typeface="宋体" panose="02010600030101010101" pitchFamily="2" charset="-122"/>
            </a:endParaRPr>
          </a:p>
          <a:p>
            <a:pPr eaLnBrk="1" hangingPunct="1">
              <a:buNone/>
            </a:pPr>
            <a:endParaRPr lang="zh-CN" altLang="en-US" sz="2800" b="1" dirty="0">
              <a:latin typeface="宋体" panose="02010600030101010101" pitchFamily="2" charset="-122"/>
              <a:ea typeface="宋体" panose="02010600030101010101" pitchFamily="2" charset="-122"/>
            </a:endParaRPr>
          </a:p>
        </p:txBody>
      </p:sp>
      <p:sp>
        <p:nvSpPr>
          <p:cNvPr id="8" name="棱台 7">
            <a:hlinkClick r:id="rId1" action="ppaction://hlinksldjump"/>
          </p:cNvPr>
          <p:cNvSpPr/>
          <p:nvPr/>
        </p:nvSpPr>
        <p:spPr>
          <a:xfrm>
            <a:off x="8820472" y="6741368"/>
            <a:ext cx="323528" cy="116632"/>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角星 8">
            <a:hlinkClick r:id="rId2" action="ppaction://hlinkfile"/>
          </p:cNvPr>
          <p:cNvSpPr/>
          <p:nvPr/>
        </p:nvSpPr>
        <p:spPr>
          <a:xfrm>
            <a:off x="8620055" y="914598"/>
            <a:ext cx="288032" cy="28803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0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0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7409">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7409">
                                            <p:txEl>
                                              <p:pRg st="3" end="3"/>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7409">
                                            <p:txEl>
                                              <p:pRg st="4" end="4"/>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740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tags/tag1.xml><?xml version="1.0" encoding="utf-8"?>
<p:tagLst xmlns:p="http://schemas.openxmlformats.org/presentationml/2006/main">
  <p:tag name="KSO_WM_SLIDE_MODEL_TYPE" val="timeline"/>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 name="KSO_WM_UNIT_PLACING_PICTURE_USER_VIEWPORT" val="{&quot;height&quot;:8360,&quot;width&quot;:6585}"/>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COMMONDATA" val="eyJoZGlkIjoiMGYzZjViY2RkNjBjNjdmMjc2OTlkZTJkZWMzNWUxMGUifQ=="/>
  <p:tag name="commondata" val="eyJoZGlkIjoiNWYzNzVhM2EzYzcwZDM0MDA1NjJmZDFhZDExNDcwNGIifQ=="/>
</p:tagLst>
</file>

<file path=ppt/theme/theme1.xml><?xml version="1.0" encoding="utf-8"?>
<a:theme xmlns:a="http://schemas.openxmlformats.org/drawingml/2006/main" name="law_and_order">
  <a:themeElements>
    <a:clrScheme name="Law and Order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w and Orde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Law and Order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aw and Order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Law and Order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aw and Order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aw and Order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aw and Order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aw and Order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law_and_order</Template>
  <TotalTime>0</TotalTime>
  <Words>1747</Words>
  <Application>WPS 演示</Application>
  <PresentationFormat>全屏显示(4:3)</PresentationFormat>
  <Paragraphs>170</Paragraphs>
  <Slides>22</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Arial</vt:lpstr>
      <vt:lpstr>宋体</vt:lpstr>
      <vt:lpstr>Wingdings</vt:lpstr>
      <vt:lpstr>Times New Roman</vt:lpstr>
      <vt:lpstr>Eras Bold ITC</vt:lpstr>
      <vt:lpstr>华文琥珀</vt:lpstr>
      <vt:lpstr>华文中宋</vt:lpstr>
      <vt:lpstr>微软雅黑</vt:lpstr>
      <vt:lpstr>Arial Unicode MS</vt:lpstr>
      <vt:lpstr>Calibri</vt:lpstr>
      <vt:lpstr>law_and_order</vt:lpstr>
      <vt:lpstr>第三章 韦伯的官僚制理论</vt:lpstr>
      <vt:lpstr>PowerPoint 演示文稿</vt:lpstr>
      <vt:lpstr>PowerPoint 演示文稿</vt:lpstr>
      <vt:lpstr>二、韦伯官僚制理论的主要内容</vt:lpstr>
      <vt:lpstr>气功“大师”王林</vt:lpstr>
      <vt:lpstr>PowerPoint 演示文稿</vt:lpstr>
      <vt:lpstr>PowerPoint 演示文稿</vt:lpstr>
      <vt:lpstr>PowerPoint 演示文稿</vt:lpstr>
      <vt:lpstr>PowerPoint 演示文稿</vt:lpstr>
      <vt:lpstr>（3）法理型组织（又称合理化—合法化组织） </vt:lpstr>
      <vt:lpstr>PowerPoint 演示文稿</vt:lpstr>
      <vt:lpstr>差序格局与家族式腐败</vt:lpstr>
      <vt:lpstr>6、适应工作需要的专业培训机制</vt:lpstr>
      <vt:lpstr>7、合理合法的人事行政制度</vt:lpstr>
      <vt:lpstr>PowerPoint 演示文稿</vt:lpstr>
      <vt:lpstr>PowerPoint 演示文稿</vt:lpstr>
      <vt:lpstr>PowerPoint 演示文稿</vt:lpstr>
      <vt:lpstr>三、对韦伯官僚制理论的简短评价</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第二章 正统时期的行政思想</dc:title>
  <dc:creator>caoliyuan</dc:creator>
  <cp:lastModifiedBy>媛</cp:lastModifiedBy>
  <cp:revision>176</cp:revision>
  <dcterms:created xsi:type="dcterms:W3CDTF">2012-09-02T15:18:00Z</dcterms:created>
  <dcterms:modified xsi:type="dcterms:W3CDTF">2024-04-01T09:14:56Z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2052-12.1.0.16417</vt:lpwstr>
  </property>
  <property fmtid="{D5CDD505-2E9C-101B-9397-08002B2CF9AE}" pid="3" name="ICV">
    <vt:lpwstr>7A89D86A72A94E2197F1518D3E74BD60</vt:lpwstr>
  </property>
</Properties>
</file>