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9" r:id="rId10"/>
    <p:sldId id="268" r:id="rId11"/>
    <p:sldId id="267" r:id="rId12"/>
    <p:sldId id="270" r:id="rId13"/>
    <p:sldId id="259" r:id="rId14"/>
    <p:sldId id="260" r:id="rId15"/>
    <p:sldId id="26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9" autoAdjust="0"/>
    <p:restoredTop sz="94660"/>
  </p:normalViewPr>
  <p:slideViewPr>
    <p:cSldViewPr snapToGrid="0">
      <p:cViewPr varScale="1">
        <p:scale>
          <a:sx n="81" d="100"/>
          <a:sy n="81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9A622-8CAE-4060-9C75-8BE14F67737B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812AC-8D2A-4449-9653-3AE574298E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303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5812AC-8D2A-4449-9653-3AE574298E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447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51AA14-1900-3B94-4D02-EAC7AD72C8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D9238E7-7707-2AE2-8F8A-ADF896EC6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DEC64D-9827-EBC3-4567-8AB025730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496238D-1D5B-7890-AF68-0EB928AE7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5420BB-5CB5-CCBB-6FEA-64D3A92A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890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0A3E19-A8AB-D2DC-C475-57A2C4E1B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97DE8D5-16A6-FA33-44A1-4DD1789145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5B15B2-63B2-07F8-F01B-6CA57C3F2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623DD9-EF43-D170-E07E-626D9CE53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61E65C-C63D-A436-771E-A4B412783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38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3C05905-FC23-21CE-9599-0D4CF5788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8E2B3B2-BFE6-CD72-89F4-CD923796BE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9BC175-C8F7-39EF-8D96-0FDB5C312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39FA67-8726-C96E-A45E-63D6A70CA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7E84ED-D8DE-D3A8-A545-B6B31D8A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502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988D51-C7CE-8F87-28C9-272F034A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DFA5CB-F7F2-49DD-6261-7955955EB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A44B78-0D67-78C5-38AC-AAEDAF98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BD45D5-56AA-7093-7F9E-E672A6B4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403A3C-9BB9-DA1A-27E1-C62C2494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25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A5005E-3143-AC57-2650-24D432892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D24764-D04C-808B-AD5F-953445F12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6E89EA0-9412-089A-FA3F-38FBB36D9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77D3A1-5675-E7FB-167A-CA3CAE8CB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64CE4-341A-E272-1DA3-1E5481C69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21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E44C8A-E205-B099-E863-D08981B82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CA8ED8B-2F99-2897-6410-A8AB243DA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9EAC847-4E53-4D5A-19D8-59ED198655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8C4487D-D6B1-F37E-6643-4A71EBE16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539830D-BAD4-0638-1F2B-B5401E57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072046F-1DD3-9E86-93D8-B80F60F6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15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5A88E7-50BC-6880-2423-EA564E0B5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9228C74-45D8-DA3B-9556-89F7B92D2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4A2A30C-34A9-F14A-A0B9-D3ABE664B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395E107-4AD7-0A85-F45B-10BE96C80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1A7AAE8-6969-C713-9DA8-F12024C177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C5471C-5EC0-2380-6364-070815311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851EC27-50C1-AF1E-DE06-7B3FA55F2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1D7F7A2-DE89-7EC4-A429-32A9A13B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46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408889-807C-BCB0-8B14-966391207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94788E-0BE4-30E2-0526-0E5C34A4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F72B00F-73B6-FC22-2412-E1D47C5E3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79D3BE1-DB0D-BC97-B16F-C73908C26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36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2C6FD08-D68F-F010-916D-FE7A45822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6BD3B32-A534-B31D-51A7-980DC1EA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DC0EE1-B09C-F670-3EC9-BF3C1D601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10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51EED2-FE41-8BE4-67CF-34F6EA9E2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181FEDE-4237-1422-7325-E3ECBF4A97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3ADFC2-818E-6F45-98FD-81233FD078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339F087-11C1-3D5A-52E2-420ADEB9D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C586AD4-BAB9-5541-93F8-05DB6B1E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00ABF9-76B3-B934-716E-5EFD6391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87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BE0AAC-C480-644C-89E0-5B59EB62C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F545651-84AA-90CB-8C99-63FB37DED4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08AAEB-0CD0-AA6E-3418-3C59452CB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028958B-D7F8-294E-E01B-314CA5312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8CD8C3D-EED9-900C-C713-270F3D4DE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F127F5-DA31-0D8A-8888-FCC2CEF9E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318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25F4440-3D2C-9B3A-D9C9-A1F63B60E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3DFBF07-1F01-2586-7AF8-0B2A900486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123F1E-3AFD-943A-FB38-3FCD40E57D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5694B-36D7-4092-AF2C-76B3B96F163E}" type="datetimeFigureOut">
              <a:rPr lang="zh-CN" altLang="en-US" smtClean="0"/>
              <a:t>2024/6/29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40F12A-3466-1188-4C9F-031732CA7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CEDA95-9A13-D267-5390-0F7D6F7B1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C9BF-A178-4E6C-BF21-203B2DF10C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81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wmf"/><Relationship Id="rId3" Type="http://schemas.openxmlformats.org/officeDocument/2006/relationships/image" Target="../media/image1.emf"/><Relationship Id="rId7" Type="http://schemas.openxmlformats.org/officeDocument/2006/relationships/image" Target="../media/image3.wmf"/><Relationship Id="rId12" Type="http://schemas.openxmlformats.org/officeDocument/2006/relationships/oleObject" Target="../embeddings/oleObject6.bin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4.bin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3.e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wmf"/><Relationship Id="rId7" Type="http://schemas.openxmlformats.org/officeDocument/2006/relationships/image" Target="../media/image18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2964718-0DE5-D3F3-2E78-473C1762431F}"/>
              </a:ext>
            </a:extLst>
          </p:cNvPr>
          <p:cNvSpPr txBox="1"/>
          <p:nvPr/>
        </p:nvSpPr>
        <p:spPr>
          <a:xfrm>
            <a:off x="2498103" y="2139885"/>
            <a:ext cx="7230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/>
              <a:t>数学建模综合实践验收报告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199DA3F-C582-60BC-796A-FDDDF7F2659B}"/>
              </a:ext>
            </a:extLst>
          </p:cNvPr>
          <p:cNvSpPr txBox="1"/>
          <p:nvPr/>
        </p:nvSpPr>
        <p:spPr>
          <a:xfrm>
            <a:off x="5429838" y="4449451"/>
            <a:ext cx="56843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组员：徐梓乔  罗嘉宝  庞云涵</a:t>
            </a:r>
          </a:p>
        </p:txBody>
      </p:sp>
    </p:spTree>
    <p:extLst>
      <p:ext uri="{BB962C8B-B14F-4D97-AF65-F5344CB8AC3E}">
        <p14:creationId xmlns:p14="http://schemas.microsoft.com/office/powerpoint/2010/main" val="1672996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E8C6663D-3684-AD22-BD48-0CB445E03198}"/>
              </a:ext>
            </a:extLst>
          </p:cNvPr>
          <p:cNvSpPr txBox="1"/>
          <p:nvPr/>
        </p:nvSpPr>
        <p:spPr>
          <a:xfrm>
            <a:off x="1338606" y="1036948"/>
            <a:ext cx="8455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n-ea"/>
              </a:rPr>
              <a:t>第七题：</a:t>
            </a:r>
            <a:br>
              <a:rPr lang="en-US" altLang="zh-CN" dirty="0">
                <a:latin typeface="+mn-ea"/>
              </a:rPr>
            </a:br>
            <a:r>
              <a:rPr lang="zh-CN" altLang="en-US" dirty="0">
                <a:latin typeface="+mn-ea"/>
              </a:rPr>
              <a:t>第七题为最短路问题，此题</a:t>
            </a:r>
            <a:r>
              <a:rPr lang="zh-CN" altLang="zh-CN" sz="1800" kern="100" dirty="0">
                <a:effectLst/>
                <a:latin typeface="+mn-ea"/>
                <a:cs typeface="Times New Roman" panose="02020603050405020304" pitchFamily="18" charset="0"/>
              </a:rPr>
              <a:t>我们采用</a:t>
            </a:r>
            <a:r>
              <a:rPr lang="en-US" altLang="zh-CN" sz="1800" kern="100" dirty="0">
                <a:effectLst/>
                <a:latin typeface="+mn-ea"/>
                <a:cs typeface="Times New Roman" panose="02020603050405020304" pitchFamily="18" charset="0"/>
              </a:rPr>
              <a:t>MATLAB</a:t>
            </a:r>
            <a:r>
              <a:rPr lang="zh-CN" altLang="zh-CN" sz="1800" kern="100" dirty="0">
                <a:effectLst/>
                <a:latin typeface="+mn-ea"/>
                <a:cs typeface="Times New Roman" panose="02020603050405020304" pitchFamily="18" charset="0"/>
              </a:rPr>
              <a:t>编程，使用</a:t>
            </a:r>
            <a:r>
              <a:rPr lang="en-US" altLang="zh-CN" sz="1800" kern="100" dirty="0">
                <a:effectLst/>
                <a:latin typeface="+mn-ea"/>
                <a:cs typeface="Times New Roman" panose="02020603050405020304" pitchFamily="18" charset="0"/>
              </a:rPr>
              <a:t>Dijkstra</a:t>
            </a:r>
            <a:r>
              <a:rPr lang="zh-CN" altLang="zh-CN" sz="1800" kern="100" dirty="0">
                <a:effectLst/>
                <a:latin typeface="+mn-ea"/>
                <a:cs typeface="Times New Roman" panose="02020603050405020304" pitchFamily="18" charset="0"/>
              </a:rPr>
              <a:t>算法，参考了《详解</a:t>
            </a:r>
            <a:r>
              <a:rPr lang="en-US" altLang="zh-CN" sz="1800" kern="100" dirty="0">
                <a:effectLst/>
                <a:latin typeface="+mn-ea"/>
                <a:cs typeface="Times New Roman" panose="02020603050405020304" pitchFamily="18" charset="0"/>
              </a:rPr>
              <a:t>MATLAB</a:t>
            </a:r>
            <a:r>
              <a:rPr lang="zh-CN" altLang="zh-CN" sz="1800" kern="100" dirty="0">
                <a:effectLst/>
                <a:latin typeface="+mn-ea"/>
                <a:cs typeface="Times New Roman" panose="02020603050405020304" pitchFamily="18" charset="0"/>
              </a:rPr>
              <a:t>在最优化计算中的应用》一书</a:t>
            </a:r>
            <a:r>
              <a:rPr lang="zh-CN" altLang="en-US" sz="1800" kern="100" dirty="0">
                <a:effectLst/>
                <a:latin typeface="+mn-ea"/>
                <a:cs typeface="Times New Roman" panose="02020603050405020304" pitchFamily="18" charset="0"/>
              </a:rPr>
              <a:t>中提供的算法（详细内容在文档的报告中，由于过长就不显示了），最后得出的最优结果如下：</a:t>
            </a:r>
            <a:endParaRPr lang="zh-CN" altLang="en-US" dirty="0">
              <a:latin typeface="+mn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4A39A77-BED9-C457-AC8D-E94BE72607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04" y="2831675"/>
            <a:ext cx="486727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84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4E36902-3D40-27CE-F765-44B0F133C90D}"/>
              </a:ext>
            </a:extLst>
          </p:cNvPr>
          <p:cNvSpPr txBox="1"/>
          <p:nvPr/>
        </p:nvSpPr>
        <p:spPr>
          <a:xfrm>
            <a:off x="678730" y="584462"/>
            <a:ext cx="1045432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第八题：</a:t>
            </a:r>
            <a:br>
              <a:rPr lang="en-US" altLang="zh-CN" dirty="0"/>
            </a:br>
            <a:r>
              <a:rPr lang="en-US" altLang="zh-CN" dirty="0"/>
              <a:t>        </a:t>
            </a:r>
            <a:r>
              <a:rPr lang="zh-CN" altLang="en-US"/>
              <a:t>第八题为</a:t>
            </a:r>
            <a:r>
              <a:rPr lang="zh-CN" altLang="en-US" dirty="0"/>
              <a:t>最小费用最大流问题，由题干信息，我们考虑虚拟设定一个起始点</a:t>
            </a:r>
            <a:r>
              <a:rPr lang="en-US" altLang="zh-CN" dirty="0"/>
              <a:t>a</a:t>
            </a:r>
            <a:r>
              <a:rPr lang="zh-CN" altLang="en-US" dirty="0"/>
              <a:t>和一个终点</a:t>
            </a:r>
            <a:r>
              <a:rPr lang="en-US" altLang="zh-CN" dirty="0"/>
              <a:t>c</a:t>
            </a:r>
            <a:r>
              <a:rPr lang="zh-CN" altLang="en-US" dirty="0"/>
              <a:t>，考虑定义每个节点以及节点之间的弧的权重，并且设置流量平衡：流入流量减去流出流量必须为零、从源节点流出的总流量必须等于给定的流量（比如第一小题为</a:t>
            </a:r>
            <a:r>
              <a:rPr lang="en-US" altLang="zh-CN" dirty="0"/>
              <a:t>22</a:t>
            </a:r>
            <a:r>
              <a:rPr lang="zh-CN" altLang="en-US" dirty="0"/>
              <a:t>）、对每条弧流量 </a:t>
            </a:r>
            <a:r>
              <a:rPr lang="en-US" altLang="zh-CN" dirty="0"/>
              <a:t>f</a:t>
            </a:r>
            <a:r>
              <a:rPr lang="zh-CN" altLang="en-US" dirty="0"/>
              <a:t>必须在 </a:t>
            </a:r>
            <a:r>
              <a:rPr lang="en-US" altLang="zh-CN" dirty="0"/>
              <a:t>0 </a:t>
            </a:r>
            <a:r>
              <a:rPr lang="zh-CN" altLang="en-US" dirty="0"/>
              <a:t>和该弧的容量之间，以此建立模型带入数据，得到题解。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）第二小题还要考虑先求出最大流，将代码中的目标函数改为：</a:t>
            </a:r>
            <a:r>
              <a:rPr lang="en-US" altLang="zh-CN" dirty="0"/>
              <a:t>max=flow;</a:t>
            </a:r>
            <a:r>
              <a:rPr lang="zh-CN" altLang="en-US" dirty="0"/>
              <a:t>即可。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15D0B19-96A0-CC44-E952-02F1A7DEA1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30" y="2854868"/>
            <a:ext cx="4033010" cy="96298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8479B83-9D0E-461C-0236-81D2DC65F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30" y="4516420"/>
            <a:ext cx="4791095" cy="146017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FC60067-F822-1002-95BA-E94898D8B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516420"/>
            <a:ext cx="4689141" cy="146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92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327DC1AB-49E4-D383-B9EB-4F2D79AF56DA}"/>
              </a:ext>
            </a:extLst>
          </p:cNvPr>
          <p:cNvSpPr txBox="1"/>
          <p:nvPr/>
        </p:nvSpPr>
        <p:spPr>
          <a:xfrm>
            <a:off x="1099794" y="744719"/>
            <a:ext cx="499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第二部分</a:t>
            </a:r>
            <a:r>
              <a:rPr lang="zh-CN" altLang="en-US" dirty="0"/>
              <a:t>：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6123A35-9D0E-F1BF-C828-49D202F4A218}"/>
              </a:ext>
            </a:extLst>
          </p:cNvPr>
          <p:cNvSpPr txBox="1"/>
          <p:nvPr/>
        </p:nvSpPr>
        <p:spPr>
          <a:xfrm>
            <a:off x="593889" y="1591443"/>
            <a:ext cx="105580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       对于第九题的建模国赛选做，我们组选择了</a:t>
            </a:r>
            <a:r>
              <a:rPr lang="en-US" altLang="zh-CN" dirty="0"/>
              <a:t>2019</a:t>
            </a:r>
            <a:r>
              <a:rPr lang="zh-CN" altLang="en-US" dirty="0"/>
              <a:t>年的</a:t>
            </a:r>
            <a:r>
              <a:rPr lang="en-US" altLang="zh-CN" dirty="0"/>
              <a:t>A</a:t>
            </a:r>
            <a:r>
              <a:rPr lang="zh-CN" altLang="en-US" dirty="0"/>
              <a:t>题，下面是问题概要：燃油发动机中的高压油管连接了喷油嘴、高压油泵两部分，其工作过程分为向外喷油和向内注油两部分。燃油进入和喷出的间歇性工作过程会导致高压油管内压力的变化，使得所喷出的燃油量出现偏差，从而影响发动机的工作效率。为此，我们需要设计高压油管、喷油嘴和高压油泵的行为，以控制高压油泵内的压力。</a:t>
            </a:r>
            <a:endParaRPr lang="en-US" altLang="zh-CN" dirty="0"/>
          </a:p>
          <a:p>
            <a:r>
              <a:rPr lang="zh-CN" altLang="en-US" dirty="0"/>
              <a:t>              问题一：在给定一些相关数值的情况下，要求通过设置单向阀每次开启的时长，使得高压油管内的压力尽量稳定在 </a:t>
            </a:r>
            <a:r>
              <a:rPr lang="en-US" altLang="zh-CN" dirty="0"/>
              <a:t>100MPa</a:t>
            </a:r>
            <a:r>
              <a:rPr lang="zh-CN" altLang="en-US" dirty="0"/>
              <a:t>，以及调节单向阀的开启时间，使得分别经过 </a:t>
            </a:r>
            <a:r>
              <a:rPr lang="en-US" altLang="zh-CN" dirty="0"/>
              <a:t>2s</a:t>
            </a:r>
            <a:r>
              <a:rPr lang="zh-CN" altLang="en-US" dirty="0"/>
              <a:t>、</a:t>
            </a:r>
            <a:r>
              <a:rPr lang="en-US" altLang="zh-CN" dirty="0"/>
              <a:t>5s</a:t>
            </a:r>
            <a:r>
              <a:rPr lang="zh-CN" altLang="en-US" dirty="0"/>
              <a:t>、</a:t>
            </a:r>
            <a:r>
              <a:rPr lang="en-US" altLang="zh-CN" dirty="0"/>
              <a:t>10s </a:t>
            </a:r>
            <a:r>
              <a:rPr lang="zh-CN" altLang="en-US" dirty="0"/>
              <a:t>的时间后，高压油管内压力由</a:t>
            </a:r>
            <a:r>
              <a:rPr lang="en-US" altLang="zh-CN" dirty="0"/>
              <a:t>100MPa </a:t>
            </a:r>
            <a:r>
              <a:rPr lang="zh-CN" altLang="en-US" dirty="0"/>
              <a:t>升至 </a:t>
            </a:r>
            <a:r>
              <a:rPr lang="en-US" altLang="zh-CN" dirty="0"/>
              <a:t>150MPa</a:t>
            </a:r>
            <a:r>
              <a:rPr lang="zh-CN" altLang="en-US" dirty="0"/>
              <a:t>，并尽量稳定在 </a:t>
            </a:r>
            <a:r>
              <a:rPr lang="en-US" altLang="zh-CN" dirty="0"/>
              <a:t>150MPa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/>
              <a:t>              问题二：在问题一给出的喷油器工作次数，高压油管尺寸，初始压力条件下，确定凸轮的角速度，使得高压油管内的压力尽量稳定在 </a:t>
            </a:r>
            <a:r>
              <a:rPr lang="en-US" altLang="zh-CN" dirty="0"/>
              <a:t>100MPa</a:t>
            </a:r>
          </a:p>
          <a:p>
            <a:r>
              <a:rPr lang="zh-CN" altLang="en-US" dirty="0"/>
              <a:t>              问题三：在问题 </a:t>
            </a:r>
            <a:r>
              <a:rPr lang="en-US" altLang="zh-CN" dirty="0"/>
              <a:t>2 </a:t>
            </a:r>
            <a:r>
              <a:rPr lang="zh-CN" altLang="en-US" dirty="0"/>
              <a:t>的基础上，再加一个喷油嘴，两喷油嘴喷油规律相同，如何调节喷油和供油策略，以及在高压油管上安装一个减压阀，高压油管中的油可以通过减压阀流回，以减小高压油管内的油压，要求给出高压油泵和减压阀的控制方案。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              </a:t>
            </a:r>
            <a:r>
              <a:rPr lang="zh-CN" altLang="en-US" dirty="0"/>
              <a:t>下面我讲述一下我们的大致思路。</a:t>
            </a:r>
          </a:p>
        </p:txBody>
      </p:sp>
    </p:spTree>
    <p:extLst>
      <p:ext uri="{BB962C8B-B14F-4D97-AF65-F5344CB8AC3E}">
        <p14:creationId xmlns:p14="http://schemas.microsoft.com/office/powerpoint/2010/main" val="2809985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8E926F79-1607-FA84-EF26-6A9D77EA68E5}"/>
              </a:ext>
            </a:extLst>
          </p:cNvPr>
          <p:cNvSpPr txBox="1"/>
          <p:nvPr/>
        </p:nvSpPr>
        <p:spPr>
          <a:xfrm>
            <a:off x="779282" y="1325062"/>
            <a:ext cx="106334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        对于第二部分，主要关于设计高压油管等部件的行为，以控制高压油泵内的压力</a:t>
            </a:r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endParaRPr lang="en-US" altLang="zh-CN" sz="2400" dirty="0"/>
          </a:p>
          <a:p>
            <a:r>
              <a:rPr lang="zh-CN" altLang="en-US" sz="2400" dirty="0"/>
              <a:t>       对于问题一，首先根据题目给定的压力变化量与密度变化量的对应关系，通过数值积分的方式，得到了一定精度下不同燃油密度对应的燃油压力。建立进出油过程中油管内部压力变化的微分方程。将单向阀开启时间作为决策变量，以稳态阶段油管燃油压力与期望压力偏差的平方和为目标函数，建立优化模型。</a:t>
            </a:r>
          </a:p>
        </p:txBody>
      </p:sp>
    </p:spTree>
    <p:extLst>
      <p:ext uri="{BB962C8B-B14F-4D97-AF65-F5344CB8AC3E}">
        <p14:creationId xmlns:p14="http://schemas.microsoft.com/office/powerpoint/2010/main" val="3880841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0B551A30-C757-4431-EC52-01587E6B9D8F}"/>
              </a:ext>
            </a:extLst>
          </p:cNvPr>
          <p:cNvSpPr txBox="1"/>
          <p:nvPr/>
        </p:nvSpPr>
        <p:spPr>
          <a:xfrm>
            <a:off x="791852" y="558072"/>
            <a:ext cx="1114248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        对于问题二，针对重新定义的高压油泵供油方式和喷油嘴的出油方式，其中，进油由高压油泵子系统实现，凸轮角速度为唯一决策变量，我们需要用合理的方程描述该系统的行为，并通过控制凸轮角速度实现该子系统功能。</a:t>
            </a:r>
            <a:endParaRPr lang="en-US" altLang="zh-CN" sz="2400" dirty="0"/>
          </a:p>
          <a:p>
            <a:endParaRPr lang="en-US" altLang="zh-CN" sz="2400" dirty="0"/>
          </a:p>
          <a:p>
            <a:endParaRPr lang="zh-CN" altLang="en-US" sz="2400" dirty="0"/>
          </a:p>
          <a:p>
            <a:r>
              <a:rPr lang="zh-CN" altLang="en-US" sz="2400" dirty="0"/>
              <a:t>        对于问题三</a:t>
            </a:r>
            <a:r>
              <a:rPr lang="en-US" altLang="zh-CN" sz="2400" dirty="0"/>
              <a:t>, </a:t>
            </a:r>
            <a:r>
              <a:rPr lang="zh-CN" altLang="en-US" sz="2400" dirty="0"/>
              <a:t>将两个喷油嘴工作时间的间隔和凸轮转动角速度共同作为决策变量，重新定义出油量，建立了两个喷油嘴的高压油管系统二元最优化模型。</a:t>
            </a:r>
            <a:endParaRPr lang="en-US" altLang="zh-CN" sz="2400" dirty="0"/>
          </a:p>
          <a:p>
            <a:r>
              <a:rPr lang="en-US" altLang="zh-CN" sz="2400" dirty="0"/>
              <a:t>        </a:t>
            </a:r>
            <a:r>
              <a:rPr lang="zh-CN" altLang="en-US" sz="2400" dirty="0"/>
              <a:t>进一步考虑安装减压阀后的情况，对于含泄压阀的油管系统</a:t>
            </a:r>
            <a:r>
              <a:rPr lang="en-US" altLang="zh-CN" sz="2400" dirty="0"/>
              <a:t>, </a:t>
            </a:r>
            <a:r>
              <a:rPr lang="zh-CN" altLang="en-US" sz="2400" dirty="0"/>
              <a:t>将泄压阈值作为新的决策变量</a:t>
            </a:r>
            <a:r>
              <a:rPr lang="en-US" altLang="zh-CN" sz="2400" dirty="0"/>
              <a:t>, </a:t>
            </a:r>
            <a:r>
              <a:rPr lang="zh-CN" altLang="en-US" sz="2400" dirty="0"/>
              <a:t>改进上一小问的模型</a:t>
            </a:r>
            <a:r>
              <a:rPr lang="en-US" altLang="zh-CN" sz="2400" dirty="0"/>
              <a:t>, </a:t>
            </a:r>
            <a:r>
              <a:rPr lang="zh-CN" altLang="en-US" sz="2400" dirty="0"/>
              <a:t>通过数值模拟求解得到一个最优解。</a:t>
            </a:r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A892E3A-A852-7616-68FC-D8AD842AF111}"/>
              </a:ext>
            </a:extLst>
          </p:cNvPr>
          <p:cNvSpPr txBox="1"/>
          <p:nvPr/>
        </p:nvSpPr>
        <p:spPr>
          <a:xfrm>
            <a:off x="791852" y="4372049"/>
            <a:ext cx="111424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        第二部分的分工中，我和庞云涵同学进行了建模和代码撰写，罗嘉宝同学使用</a:t>
            </a:r>
            <a:r>
              <a:rPr lang="en-US" altLang="zh-CN" sz="2400" dirty="0"/>
              <a:t>Latex</a:t>
            </a:r>
            <a:r>
              <a:rPr lang="zh-CN" altLang="en-US" sz="2400" dirty="0"/>
              <a:t>写完了整篇报告的内容。当然，此模型也有一些缺点，比如在泄压阀式减压阀的引入时，程序无法对阈值的概念进行精确的描述，因此理论压力出现明显的波动。</a:t>
            </a:r>
          </a:p>
        </p:txBody>
      </p:sp>
    </p:spTree>
    <p:extLst>
      <p:ext uri="{BB962C8B-B14F-4D97-AF65-F5344CB8AC3E}">
        <p14:creationId xmlns:p14="http://schemas.microsoft.com/office/powerpoint/2010/main" val="1355013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C7C3750-DE4D-9B56-4F0F-483AA2E5D7A7}"/>
              </a:ext>
            </a:extLst>
          </p:cNvPr>
          <p:cNvSpPr txBox="1"/>
          <p:nvPr/>
        </p:nvSpPr>
        <p:spPr>
          <a:xfrm>
            <a:off x="5806912" y="5382706"/>
            <a:ext cx="6513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谢谢聆听我们的依托答辩喵</a:t>
            </a:r>
          </a:p>
        </p:txBody>
      </p:sp>
    </p:spTree>
    <p:extLst>
      <p:ext uri="{BB962C8B-B14F-4D97-AF65-F5344CB8AC3E}">
        <p14:creationId xmlns:p14="http://schemas.microsoft.com/office/powerpoint/2010/main" val="134094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BEC7F762-755E-DFCB-CFEB-2910E27A1D59}"/>
              </a:ext>
            </a:extLst>
          </p:cNvPr>
          <p:cNvSpPr txBox="1"/>
          <p:nvPr/>
        </p:nvSpPr>
        <p:spPr>
          <a:xfrm>
            <a:off x="782425" y="1074655"/>
            <a:ext cx="3921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第一部分：前八题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F2DD365-72A2-BF09-8EBA-D844C8C89B48}"/>
              </a:ext>
            </a:extLst>
          </p:cNvPr>
          <p:cNvSpPr txBox="1"/>
          <p:nvPr/>
        </p:nvSpPr>
        <p:spPr>
          <a:xfrm>
            <a:off x="782425" y="2644170"/>
            <a:ext cx="74094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采用</a:t>
            </a:r>
            <a:r>
              <a:rPr lang="en-US" altLang="zh-CN" sz="3200" dirty="0"/>
              <a:t>lingo</a:t>
            </a:r>
            <a:r>
              <a:rPr lang="zh-CN" altLang="en-US" sz="3200" dirty="0"/>
              <a:t>、</a:t>
            </a:r>
            <a:r>
              <a:rPr lang="en-US" altLang="zh-CN" sz="3200" dirty="0"/>
              <a:t>MATLAB</a:t>
            </a:r>
            <a:r>
              <a:rPr lang="zh-CN" altLang="en-US" sz="3200" dirty="0"/>
              <a:t>等软件，在建立了简单的线性规划模型后转化为编程语言运行并输出结果。</a:t>
            </a:r>
          </a:p>
        </p:txBody>
      </p:sp>
    </p:spTree>
    <p:extLst>
      <p:ext uri="{BB962C8B-B14F-4D97-AF65-F5344CB8AC3E}">
        <p14:creationId xmlns:p14="http://schemas.microsoft.com/office/powerpoint/2010/main" val="154461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58626FA-6F87-5192-E577-2E066E562839}"/>
              </a:ext>
            </a:extLst>
          </p:cNvPr>
          <p:cNvSpPr txBox="1"/>
          <p:nvPr/>
        </p:nvSpPr>
        <p:spPr>
          <a:xfrm>
            <a:off x="923828" y="1951348"/>
            <a:ext cx="93042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       实验中的前八题完成情况较为良好：其中罗嘉宝同学完成了</a:t>
            </a:r>
            <a:r>
              <a:rPr lang="en-US" altLang="zh-CN" sz="2800" dirty="0"/>
              <a:t>123</a:t>
            </a:r>
            <a:r>
              <a:rPr lang="zh-CN" altLang="en-US" sz="2800" dirty="0"/>
              <a:t>题，涉及到基本的线性规划，灵敏度分析等内容；庞云涵同学完成了</a:t>
            </a:r>
            <a:r>
              <a:rPr lang="en-US" altLang="zh-CN" sz="2800" dirty="0"/>
              <a:t>56</a:t>
            </a:r>
            <a:r>
              <a:rPr lang="zh-CN" altLang="en-US" sz="2800" dirty="0"/>
              <a:t>两题，在目标规划这题中采取了简单粗暴的分三块代码分别求解的方法，最终得到了目标规划的效果；然后是我完成了</a:t>
            </a:r>
            <a:r>
              <a:rPr lang="en-US" altLang="zh-CN" sz="2800" dirty="0"/>
              <a:t>478</a:t>
            </a:r>
            <a:r>
              <a:rPr lang="zh-CN" altLang="en-US" sz="2800" dirty="0"/>
              <a:t>题，其中第七题的最短路问题参考了</a:t>
            </a:r>
            <a:r>
              <a:rPr lang="en-US" altLang="zh-CN" sz="2800" dirty="0"/>
              <a:t>《</a:t>
            </a:r>
            <a:r>
              <a:rPr lang="zh-CN" altLang="en-US" sz="2800" dirty="0"/>
              <a:t>详解</a:t>
            </a:r>
            <a:r>
              <a:rPr lang="en-US" altLang="zh-CN" sz="2800" dirty="0"/>
              <a:t>MATLAB</a:t>
            </a:r>
            <a:r>
              <a:rPr lang="zh-CN" altLang="en-US" sz="2800" dirty="0"/>
              <a:t>在最优化计算中的应用</a:t>
            </a:r>
            <a:r>
              <a:rPr lang="en-US" altLang="zh-CN" sz="2800" dirty="0"/>
              <a:t>》</a:t>
            </a:r>
            <a:r>
              <a:rPr lang="zh-CN" altLang="en-US" sz="2800" dirty="0"/>
              <a:t>一书中的代码进行解决。最后由我来完成总体的报告书写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F79E2D4-E14A-6F07-443E-7B8EA03BA3B6}"/>
              </a:ext>
            </a:extLst>
          </p:cNvPr>
          <p:cNvSpPr txBox="1"/>
          <p:nvPr/>
        </p:nvSpPr>
        <p:spPr>
          <a:xfrm>
            <a:off x="923828" y="607433"/>
            <a:ext cx="418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/>
              <a:t>完成情况和分工</a:t>
            </a:r>
          </a:p>
        </p:txBody>
      </p:sp>
    </p:spTree>
    <p:extLst>
      <p:ext uri="{BB962C8B-B14F-4D97-AF65-F5344CB8AC3E}">
        <p14:creationId xmlns:p14="http://schemas.microsoft.com/office/powerpoint/2010/main" val="70378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id="{236E7364-4AAB-7638-2107-88581ED72D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840568"/>
              </p:ext>
            </p:extLst>
          </p:nvPr>
        </p:nvGraphicFramePr>
        <p:xfrm>
          <a:off x="754144" y="1893103"/>
          <a:ext cx="3134484" cy="1535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05262" imgH="933514" progId="Equation.DSMT4">
                  <p:embed/>
                </p:oleObj>
              </mc:Choice>
              <mc:Fallback>
                <p:oleObj name="Equation" r:id="rId2" imgW="1905262" imgH="93351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4144" y="1893103"/>
                        <a:ext cx="3134484" cy="1535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id="{F5710B5E-81C4-F001-F0BD-56A06300025D}"/>
              </a:ext>
            </a:extLst>
          </p:cNvPr>
          <p:cNvGrpSpPr/>
          <p:nvPr/>
        </p:nvGrpSpPr>
        <p:grpSpPr>
          <a:xfrm>
            <a:off x="754144" y="641022"/>
            <a:ext cx="9275976" cy="923330"/>
            <a:chOff x="1131216" y="810705"/>
            <a:chExt cx="9275976" cy="923330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0FD02E9F-BC81-B0F3-60C0-A9A554AC8830}"/>
                </a:ext>
              </a:extLst>
            </p:cNvPr>
            <p:cNvSpPr txBox="1"/>
            <p:nvPr/>
          </p:nvSpPr>
          <p:spPr>
            <a:xfrm>
              <a:off x="1131216" y="810705"/>
              <a:ext cx="92759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第一题：</a:t>
              </a:r>
              <a:endParaRPr lang="en-US" altLang="zh-CN" dirty="0"/>
            </a:p>
            <a:p>
              <a:r>
                <a:rPr lang="zh-CN" altLang="en-US" dirty="0"/>
                <a:t>根据题目要求，设</a:t>
              </a:r>
              <a:r>
                <a:rPr lang="en-US" altLang="zh-CN" dirty="0"/>
                <a:t>A</a:t>
              </a:r>
              <a:r>
                <a:rPr lang="zh-CN" altLang="en-US" dirty="0"/>
                <a:t>有     万件，</a:t>
              </a:r>
              <a:r>
                <a:rPr lang="en-US" altLang="zh-CN" dirty="0"/>
                <a:t>B</a:t>
              </a:r>
              <a:r>
                <a:rPr lang="zh-CN" altLang="en-US" dirty="0"/>
                <a:t>有    万件，</a:t>
              </a:r>
              <a:r>
                <a:rPr lang="en-US" altLang="zh-CN" dirty="0"/>
                <a:t>C</a:t>
              </a:r>
              <a:r>
                <a:rPr lang="zh-CN" altLang="en-US" dirty="0"/>
                <a:t>有     万件，</a:t>
              </a:r>
              <a:r>
                <a:rPr lang="en-US" altLang="zh-CN" dirty="0"/>
                <a:t>D</a:t>
              </a:r>
              <a:r>
                <a:rPr lang="zh-CN" altLang="en-US" dirty="0"/>
                <a:t>有     万件，</a:t>
              </a:r>
              <a:r>
                <a:rPr lang="en-US" altLang="zh-CN" dirty="0"/>
                <a:t>E</a:t>
              </a:r>
              <a:r>
                <a:rPr lang="zh-CN" altLang="en-US" dirty="0"/>
                <a:t>有    万件，可先建立如下模型（</a:t>
              </a:r>
              <a:r>
                <a:rPr lang="en-US" altLang="zh-CN" dirty="0"/>
                <a:t>E</a:t>
              </a:r>
              <a:r>
                <a:rPr lang="zh-CN" altLang="en-US" dirty="0"/>
                <a:t>是为了第四小题）：</a:t>
              </a:r>
            </a:p>
          </p:txBody>
        </p:sp>
        <p:graphicFrame>
          <p:nvGraphicFramePr>
            <p:cNvPr id="15" name="对象 14">
              <a:extLst>
                <a:ext uri="{FF2B5EF4-FFF2-40B4-BE49-F238E27FC236}">
                  <a16:creationId xmlns:a16="http://schemas.microsoft.com/office/drawing/2014/main" id="{59569014-DFF3-0C56-2DAF-5532CFE05B2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1028630"/>
                </p:ext>
              </p:extLst>
            </p:nvPr>
          </p:nvGraphicFramePr>
          <p:xfrm>
            <a:off x="3469931" y="1067882"/>
            <a:ext cx="300789" cy="451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2291" imgH="228608" progId="Equation.DSMT4">
                    <p:embed/>
                  </p:oleObj>
                </mc:Choice>
                <mc:Fallback>
                  <p:oleObj name="Equation" r:id="rId4" imgW="152291" imgH="228608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69931" y="1067882"/>
                          <a:ext cx="300789" cy="4511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对象 19">
              <a:extLst>
                <a:ext uri="{FF2B5EF4-FFF2-40B4-BE49-F238E27FC236}">
                  <a16:creationId xmlns:a16="http://schemas.microsoft.com/office/drawing/2014/main" id="{30BDD7CD-5680-422D-AE4E-0150CEE5D4E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1207473"/>
                </p:ext>
              </p:extLst>
            </p:nvPr>
          </p:nvGraphicFramePr>
          <p:xfrm>
            <a:off x="4751975" y="1071574"/>
            <a:ext cx="300789" cy="4164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64880" imgH="228600" progId="Equation.DSMT4">
                    <p:embed/>
                  </p:oleObj>
                </mc:Choice>
                <mc:Fallback>
                  <p:oleObj name="Equation" r:id="rId6" imgW="1648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751975" y="1071574"/>
                          <a:ext cx="300789" cy="41647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对象 20">
              <a:extLst>
                <a:ext uri="{FF2B5EF4-FFF2-40B4-BE49-F238E27FC236}">
                  <a16:creationId xmlns:a16="http://schemas.microsoft.com/office/drawing/2014/main" id="{980F4923-94F1-9C2C-EDE1-D65E91A666C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4301920"/>
                </p:ext>
              </p:extLst>
            </p:nvPr>
          </p:nvGraphicFramePr>
          <p:xfrm>
            <a:off x="6088866" y="1082509"/>
            <a:ext cx="300788" cy="416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64880" imgH="228600" progId="Equation.DSMT4">
                    <p:embed/>
                  </p:oleObj>
                </mc:Choice>
                <mc:Fallback>
                  <p:oleObj name="Equation" r:id="rId8" imgW="1648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088866" y="1082509"/>
                          <a:ext cx="300788" cy="4164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对象 21">
              <a:extLst>
                <a:ext uri="{FF2B5EF4-FFF2-40B4-BE49-F238E27FC236}">
                  <a16:creationId xmlns:a16="http://schemas.microsoft.com/office/drawing/2014/main" id="{2AD6C8D1-E124-33CE-A182-9B581CBEE04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7267446"/>
                </p:ext>
              </p:extLst>
            </p:nvPr>
          </p:nvGraphicFramePr>
          <p:xfrm>
            <a:off x="7472694" y="1063520"/>
            <a:ext cx="300788" cy="416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64880" imgH="228600" progId="Equation.DSMT4">
                    <p:embed/>
                  </p:oleObj>
                </mc:Choice>
                <mc:Fallback>
                  <p:oleObj name="Equation" r:id="rId10" imgW="1648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7472694" y="1063520"/>
                          <a:ext cx="300788" cy="4164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对象 22">
              <a:extLst>
                <a:ext uri="{FF2B5EF4-FFF2-40B4-BE49-F238E27FC236}">
                  <a16:creationId xmlns:a16="http://schemas.microsoft.com/office/drawing/2014/main" id="{423FF45A-A75A-4909-9A3C-0BBDCDAFD33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69292910"/>
                </p:ext>
              </p:extLst>
            </p:nvPr>
          </p:nvGraphicFramePr>
          <p:xfrm>
            <a:off x="8800156" y="1078549"/>
            <a:ext cx="300787" cy="4164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2" imgW="164880" imgH="228600" progId="Equation.DSMT4">
                    <p:embed/>
                  </p:oleObj>
                </mc:Choice>
                <mc:Fallback>
                  <p:oleObj name="Equation" r:id="rId12" imgW="1648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8800156" y="1078549"/>
                          <a:ext cx="300787" cy="41647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9D68F628-816C-888F-968E-73B6031E6D2A}"/>
              </a:ext>
            </a:extLst>
          </p:cNvPr>
          <p:cNvSpPr txBox="1"/>
          <p:nvPr/>
        </p:nvSpPr>
        <p:spPr>
          <a:xfrm>
            <a:off x="754144" y="4088266"/>
            <a:ext cx="893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第一小题只需要将线性规划问题转换成</a:t>
            </a:r>
            <a:r>
              <a:rPr lang="en-US" altLang="zh-CN" dirty="0"/>
              <a:t>lingo</a:t>
            </a:r>
            <a:r>
              <a:rPr lang="zh-CN" altLang="en-US" dirty="0"/>
              <a:t>的语言即可，然后运行代码就有结果；第二三小题可以使用</a:t>
            </a:r>
            <a:r>
              <a:rPr lang="en-US" altLang="zh-CN" dirty="0"/>
              <a:t>Lingo</a:t>
            </a:r>
            <a:r>
              <a:rPr lang="zh-CN" altLang="en-US" dirty="0"/>
              <a:t>自带的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参数</a:t>
            </a:r>
            <a:r>
              <a:rPr lang="en-US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range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调控来解决</a:t>
            </a:r>
            <a:r>
              <a:rPr lang="zh-CN" altLang="en-US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，便可以进行便捷的灵敏度分析；第四小题我们可以先假设</a:t>
            </a:r>
            <a:r>
              <a:rPr lang="en-US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en-US" kern="100" dirty="0">
                <a:ea typeface="宋体" panose="02010600030101010101" pitchFamily="2" charset="-122"/>
                <a:cs typeface="Times New Roman" panose="02020603050405020304" pitchFamily="18" charset="0"/>
              </a:rPr>
              <a:t>的每万件产品利润为</a:t>
            </a:r>
            <a:r>
              <a:rPr lang="en-US" altLang="zh-CN" kern="1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>
                <a:ea typeface="宋体" panose="02010600030101010101" pitchFamily="2" charset="-122"/>
                <a:cs typeface="Times New Roman" panose="02020603050405020304" pitchFamily="18" charset="0"/>
              </a:rPr>
              <a:t>万元，然后继续使用</a:t>
            </a:r>
            <a:r>
              <a:rPr lang="en-US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range</a:t>
            </a:r>
            <a:r>
              <a:rPr lang="zh-CN" altLang="zh-CN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调控</a:t>
            </a:r>
            <a:r>
              <a:rPr lang="zh-CN" altLang="en-US" sz="1800" kern="100" dirty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来分析其在一定范围内对生产计划的影响。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4647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3E927CB-6E52-5719-1446-77FF11C380C6}"/>
              </a:ext>
            </a:extLst>
          </p:cNvPr>
          <p:cNvSpPr txBox="1"/>
          <p:nvPr/>
        </p:nvSpPr>
        <p:spPr>
          <a:xfrm>
            <a:off x="854697" y="490194"/>
            <a:ext cx="104826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第二题：</a:t>
            </a:r>
            <a:endParaRPr lang="en-US" altLang="zh-CN" dirty="0"/>
          </a:p>
          <a:p>
            <a:r>
              <a:rPr lang="zh-CN" altLang="en-US" dirty="0"/>
              <a:t>此题为运输问题，我们采用粗暴的设未知数求解的方法，将每个产地运送给每个销地的量设出来，由于生产量大于销售量，我们便可以建立一些等式关系和不等式关系，转换成</a:t>
            </a:r>
            <a:r>
              <a:rPr lang="en-US" altLang="zh-CN" dirty="0"/>
              <a:t>lingo</a:t>
            </a:r>
            <a:r>
              <a:rPr lang="zh-CN" altLang="en-US" dirty="0"/>
              <a:t>代码输入运行即可。其中建立的模型如下：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FDF27DE5-C6EA-942C-BEA6-7FF6BD1363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323426"/>
              </p:ext>
            </p:extLst>
          </p:nvPr>
        </p:nvGraphicFramePr>
        <p:xfrm>
          <a:off x="854697" y="2301827"/>
          <a:ext cx="3026006" cy="3264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95726" imgH="1828866" progId="Equation.DSMT4">
                  <p:embed/>
                </p:oleObj>
              </mc:Choice>
              <mc:Fallback>
                <p:oleObj name="Equation" r:id="rId2" imgW="1695726" imgH="182886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54697" y="2301827"/>
                        <a:ext cx="3026006" cy="3264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7560B336-2D8C-5627-2CB9-64AC94C341E0}"/>
              </a:ext>
            </a:extLst>
          </p:cNvPr>
          <p:cNvSpPr txBox="1"/>
          <p:nvPr/>
        </p:nvSpPr>
        <p:spPr>
          <a:xfrm>
            <a:off x="5706359" y="1932495"/>
            <a:ext cx="451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运行结果我们用表格表示：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B44D2C23-EA77-34EB-58BF-D469BFCC91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9146"/>
              </p:ext>
            </p:extLst>
          </p:nvPr>
        </p:nvGraphicFramePr>
        <p:xfrm>
          <a:off x="4810565" y="2588550"/>
          <a:ext cx="6536352" cy="26905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6395">
                  <a:extLst>
                    <a:ext uri="{9D8B030D-6E8A-4147-A177-3AD203B41FA5}">
                      <a16:colId xmlns:a16="http://schemas.microsoft.com/office/drawing/2014/main" val="3651469978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1390377441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3414981279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340880683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1199197079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3766144317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2311839934"/>
                    </a:ext>
                  </a:extLst>
                </a:gridCol>
                <a:gridCol w="528627">
                  <a:extLst>
                    <a:ext uri="{9D8B030D-6E8A-4147-A177-3AD203B41FA5}">
                      <a16:colId xmlns:a16="http://schemas.microsoft.com/office/drawing/2014/main" val="1257926628"/>
                    </a:ext>
                  </a:extLst>
                </a:gridCol>
                <a:gridCol w="529568">
                  <a:extLst>
                    <a:ext uri="{9D8B030D-6E8A-4147-A177-3AD203B41FA5}">
                      <a16:colId xmlns:a16="http://schemas.microsoft.com/office/drawing/2014/main" val="167200686"/>
                    </a:ext>
                  </a:extLst>
                </a:gridCol>
              </a:tblGrid>
              <a:tr h="512487">
                <a:tc>
                  <a:txBody>
                    <a:bodyPr/>
                    <a:lstStyle/>
                    <a:p>
                      <a:pPr indent="266700" algn="just">
                        <a:lnSpc>
                          <a:spcPts val="1200"/>
                        </a:lnSpc>
                      </a:pPr>
                      <a:r>
                        <a:rPr lang="en-US" altLang="zh-CN" sz="1050" kern="100" dirty="0">
                          <a:effectLst/>
                        </a:rPr>
                        <a:t>        </a:t>
                      </a:r>
                      <a:r>
                        <a:rPr lang="zh-CN" sz="1050" kern="100" dirty="0">
                          <a:effectLst/>
                        </a:rPr>
                        <a:t>运量</a:t>
                      </a:r>
                      <a:r>
                        <a:rPr lang="en-US" sz="1050" kern="100" dirty="0">
                          <a:effectLst/>
                        </a:rPr>
                        <a:t>        </a:t>
                      </a:r>
                      <a:r>
                        <a:rPr lang="zh-CN" sz="1050" kern="100" dirty="0">
                          <a:effectLst/>
                        </a:rPr>
                        <a:t>销地</a:t>
                      </a:r>
                    </a:p>
                    <a:p>
                      <a:pPr algn="just">
                        <a:lnSpc>
                          <a:spcPts val="1200"/>
                        </a:lnSpc>
                      </a:pPr>
                      <a:r>
                        <a:rPr lang="zh-CN" sz="1050" kern="100" dirty="0">
                          <a:effectLst/>
                        </a:rPr>
                        <a:t>产地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B</a:t>
                      </a:r>
                      <a:r>
                        <a:rPr lang="en-US" sz="1050" kern="100" baseline="-25000">
                          <a:effectLst/>
                        </a:rPr>
                        <a:t>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27646098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19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41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45436671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32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86723766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11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40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2473980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38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39818611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34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9826561"/>
                  </a:ext>
                </a:extLst>
              </a:tr>
              <a:tr h="36301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A</a:t>
                      </a:r>
                      <a:r>
                        <a:rPr lang="en-US" sz="1050" kern="100" baseline="-25000">
                          <a:effectLst/>
                        </a:rPr>
                        <a:t>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22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27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US" sz="1050" kern="100" dirty="0">
                          <a:effectLst/>
                        </a:rPr>
                        <a:t>0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78008058"/>
                  </a:ext>
                </a:extLst>
              </a:tr>
            </a:tbl>
          </a:graphicData>
        </a:graphic>
      </p:graphicFrame>
      <p:sp>
        <p:nvSpPr>
          <p:cNvPr id="7" name="Line 1">
            <a:extLst>
              <a:ext uri="{FF2B5EF4-FFF2-40B4-BE49-F238E27FC236}">
                <a16:creationId xmlns:a16="http://schemas.microsoft.com/office/drawing/2014/main" id="{AF62DB97-9C67-BD68-B6E5-2FE924D98DE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10564" y="2771479"/>
            <a:ext cx="2259537" cy="29223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Line 2">
            <a:extLst>
              <a:ext uri="{FF2B5EF4-FFF2-40B4-BE49-F238E27FC236}">
                <a16:creationId xmlns:a16="http://schemas.microsoft.com/office/drawing/2014/main" id="{DE639345-1791-D874-93E7-A1DDFFD2646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06911" y="2588549"/>
            <a:ext cx="128927" cy="31824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965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945A8C2E-27A0-4FFE-F4C1-F73C9E1B5567}"/>
              </a:ext>
            </a:extLst>
          </p:cNvPr>
          <p:cNvSpPr txBox="1"/>
          <p:nvPr/>
        </p:nvSpPr>
        <p:spPr>
          <a:xfrm>
            <a:off x="840556" y="518473"/>
            <a:ext cx="110560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第三题</a:t>
            </a:r>
            <a:endParaRPr lang="en-US" altLang="zh-CN" dirty="0"/>
          </a:p>
          <a:p>
            <a:r>
              <a:rPr lang="zh-CN" altLang="en-US" dirty="0"/>
              <a:t>       此题为整数规划问题，将居民人数为</a:t>
            </a:r>
            <a:r>
              <a:rPr lang="en-US" altLang="zh-CN" dirty="0"/>
              <a:t>38</a:t>
            </a:r>
            <a:r>
              <a:rPr lang="zh-CN" altLang="en-US" dirty="0"/>
              <a:t>，</a:t>
            </a:r>
            <a:r>
              <a:rPr lang="en-US" altLang="zh-CN" dirty="0"/>
              <a:t>71</a:t>
            </a:r>
            <a:r>
              <a:rPr lang="zh-CN" altLang="en-US" dirty="0"/>
              <a:t>，</a:t>
            </a:r>
            <a:r>
              <a:rPr lang="en-US" altLang="zh-CN" dirty="0"/>
              <a:t>66</a:t>
            </a:r>
            <a:r>
              <a:rPr lang="zh-CN" altLang="en-US" dirty="0"/>
              <a:t>，</a:t>
            </a:r>
            <a:r>
              <a:rPr lang="en-US" altLang="zh-CN" dirty="0"/>
              <a:t>51</a:t>
            </a:r>
            <a:r>
              <a:rPr lang="zh-CN" altLang="en-US" dirty="0"/>
              <a:t>，</a:t>
            </a:r>
            <a:r>
              <a:rPr lang="en-US" altLang="zh-CN" dirty="0"/>
              <a:t>49</a:t>
            </a:r>
            <a:r>
              <a:rPr lang="zh-CN" altLang="en-US" dirty="0"/>
              <a:t>，</a:t>
            </a:r>
            <a:r>
              <a:rPr lang="en-US" altLang="zh-CN" dirty="0"/>
              <a:t>32</a:t>
            </a:r>
            <a:r>
              <a:rPr lang="zh-CN" altLang="en-US" dirty="0"/>
              <a:t>，</a:t>
            </a:r>
            <a:r>
              <a:rPr lang="en-US" altLang="zh-CN" dirty="0"/>
              <a:t>24</a:t>
            </a:r>
            <a:r>
              <a:rPr lang="zh-CN" altLang="en-US" dirty="0"/>
              <a:t>千人的小区分别标记为</a:t>
            </a:r>
            <a:r>
              <a:rPr lang="en-US" altLang="zh-CN" dirty="0"/>
              <a:t>1,2,3,4,5,6,7</a:t>
            </a:r>
            <a:r>
              <a:rPr lang="zh-CN" altLang="en-US" dirty="0"/>
              <a:t>号小区。设</a:t>
            </a:r>
            <a:r>
              <a:rPr lang="en-US" altLang="zh-CN" dirty="0" err="1"/>
              <a:t>X_ij</a:t>
            </a:r>
            <a:r>
              <a:rPr lang="zh-CN" altLang="en-US" dirty="0"/>
              <a:t>为</a:t>
            </a:r>
            <a:r>
              <a:rPr lang="en-US" altLang="zh-CN" dirty="0"/>
              <a:t>7*7</a:t>
            </a:r>
            <a:r>
              <a:rPr lang="zh-CN" altLang="en-US" dirty="0"/>
              <a:t>的矩阵，</a:t>
            </a:r>
            <a:r>
              <a:rPr lang="en-US" altLang="zh-CN" dirty="0" err="1"/>
              <a:t>X_ij</a:t>
            </a:r>
            <a:r>
              <a:rPr lang="zh-CN" altLang="en-US" dirty="0"/>
              <a:t>取值为</a:t>
            </a:r>
            <a:r>
              <a:rPr lang="en-US" altLang="zh-CN" dirty="0"/>
              <a:t>0</a:t>
            </a:r>
            <a:r>
              <a:rPr lang="zh-CN" altLang="en-US" dirty="0"/>
              <a:t>或</a:t>
            </a:r>
            <a:r>
              <a:rPr lang="en-US" altLang="zh-CN" dirty="0"/>
              <a:t>1</a:t>
            </a:r>
            <a:r>
              <a:rPr lang="zh-CN" altLang="en-US" dirty="0"/>
              <a:t>，表示超市供应了</a:t>
            </a:r>
            <a:r>
              <a:rPr lang="en-US" altLang="zh-CN" dirty="0" err="1"/>
              <a:t>i</a:t>
            </a:r>
            <a:r>
              <a:rPr lang="zh-CN" altLang="en-US" dirty="0"/>
              <a:t>个小区和</a:t>
            </a:r>
            <a:r>
              <a:rPr lang="en-US" altLang="zh-CN" dirty="0"/>
              <a:t>j</a:t>
            </a:r>
            <a:r>
              <a:rPr lang="zh-CN" altLang="en-US" dirty="0"/>
              <a:t>小区</a:t>
            </a:r>
            <a:r>
              <a:rPr lang="en-US" altLang="zh-CN" dirty="0"/>
              <a:t>(</a:t>
            </a:r>
            <a:r>
              <a:rPr lang="en-US" altLang="zh-CN" dirty="0" err="1"/>
              <a:t>i</a:t>
            </a:r>
            <a:r>
              <a:rPr lang="en-US" altLang="zh-CN" dirty="0"/>
              <a:t>&lt;j)</a:t>
            </a:r>
            <a:r>
              <a:rPr lang="zh-CN" altLang="en-US" dirty="0"/>
              <a:t>，即可以理解为</a:t>
            </a:r>
            <a:r>
              <a:rPr lang="en-US" altLang="zh-CN" dirty="0" err="1"/>
              <a:t>X_ij</a:t>
            </a:r>
            <a:r>
              <a:rPr lang="zh-CN" altLang="en-US" dirty="0"/>
              <a:t>表示的是</a:t>
            </a:r>
            <a:r>
              <a:rPr lang="en-US" altLang="zh-CN" dirty="0" err="1"/>
              <a:t>i</a:t>
            </a:r>
            <a:r>
              <a:rPr lang="zh-CN" altLang="en-US" dirty="0"/>
              <a:t>小区和</a:t>
            </a:r>
            <a:r>
              <a:rPr lang="en-US" altLang="zh-CN" dirty="0"/>
              <a:t>j</a:t>
            </a:r>
            <a:r>
              <a:rPr lang="zh-CN" altLang="en-US" dirty="0"/>
              <a:t>小区相邻的那条边，比如和</a:t>
            </a:r>
            <a:r>
              <a:rPr lang="en-US" altLang="zh-CN" dirty="0"/>
              <a:t>1</a:t>
            </a:r>
            <a:r>
              <a:rPr lang="zh-CN" altLang="en-US" dirty="0"/>
              <a:t>相邻的只有</a:t>
            </a:r>
            <a:r>
              <a:rPr lang="en-US" altLang="zh-CN" dirty="0"/>
              <a:t>234</a:t>
            </a:r>
            <a:r>
              <a:rPr lang="zh-CN" altLang="en-US" dirty="0"/>
              <a:t>，所以</a:t>
            </a:r>
            <a:r>
              <a:rPr lang="en-US" altLang="zh-CN" dirty="0"/>
              <a:t>X_12, X_13, X_14</a:t>
            </a:r>
            <a:r>
              <a:rPr lang="zh-CN" altLang="en-US" dirty="0"/>
              <a:t>的和必须小于等于</a:t>
            </a:r>
            <a:r>
              <a:rPr lang="en-US" altLang="zh-CN" dirty="0"/>
              <a:t>1</a:t>
            </a:r>
            <a:r>
              <a:rPr lang="zh-CN" altLang="en-US" dirty="0"/>
              <a:t>。由此，我们建立下述线性规划模型：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5D9D81B5-8091-02BF-67FC-7A3434D45D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883097"/>
              </p:ext>
            </p:extLst>
          </p:nvPr>
        </p:nvGraphicFramePr>
        <p:xfrm>
          <a:off x="840556" y="2257017"/>
          <a:ext cx="7269454" cy="2918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267553" imgH="2114716" progId="Equation.DSMT4">
                  <p:embed/>
                </p:oleObj>
              </mc:Choice>
              <mc:Fallback>
                <p:oleObj name="Equation" r:id="rId2" imgW="5267553" imgH="211471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40556" y="2257017"/>
                        <a:ext cx="7269454" cy="2918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885813D9-954F-2CDF-3ED6-A076BAAD6893}"/>
              </a:ext>
            </a:extLst>
          </p:cNvPr>
          <p:cNvSpPr txBox="1"/>
          <p:nvPr/>
        </p:nvSpPr>
        <p:spPr>
          <a:xfrm>
            <a:off x="4582999" y="3429000"/>
            <a:ext cx="67684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/>
              <a:t>        由</a:t>
            </a:r>
            <a:r>
              <a:rPr lang="en-US" altLang="zh-CN" dirty="0"/>
              <a:t>lingo</a:t>
            </a:r>
            <a:r>
              <a:rPr lang="zh-CN" altLang="en-US" dirty="0"/>
              <a:t>运行得到：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超市供应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小区居民时，能使所能供应的居民数量最大，可供应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237000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人。</a:t>
            </a:r>
          </a:p>
          <a:p>
            <a:pPr algn="just"/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且有如下三种解决方案：</a:t>
            </a:r>
          </a:p>
          <a:p>
            <a:pPr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超市设在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小区，分别供应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3 5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</a:t>
            </a:r>
          </a:p>
          <a:p>
            <a:pPr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超市设在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4 3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小区，分别供应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3 5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</a:t>
            </a:r>
          </a:p>
          <a:p>
            <a:pPr algn="just"/>
            <a:r>
              <a:rPr lang="en-US" altLang="zh-CN" sz="18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超市设在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4 5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小区，分别供应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2 4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3 5</a:t>
            </a:r>
            <a:r>
              <a:rPr lang="zh-CN" altLang="zh-CN" sz="1800" kern="100" dirty="0">
                <a:effectLst/>
                <a:latin typeface="Times New Roman" panose="02020603050405020304" pitchFamily="18" charset="0"/>
                <a:ea typeface="宋体" panose="02010600030101010101" pitchFamily="2" charset="-122"/>
              </a:rPr>
              <a:t>小区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0182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4E673747-2D43-D785-6C23-2A28C2F38D1D}"/>
              </a:ext>
            </a:extLst>
          </p:cNvPr>
          <p:cNvGrpSpPr/>
          <p:nvPr/>
        </p:nvGrpSpPr>
        <p:grpSpPr>
          <a:xfrm>
            <a:off x="788709" y="395925"/>
            <a:ext cx="10614582" cy="1200329"/>
            <a:chOff x="1046375" y="716437"/>
            <a:chExt cx="10614582" cy="1200329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C22F9381-627D-AD39-223E-772543D9CD85}"/>
                </a:ext>
              </a:extLst>
            </p:cNvPr>
            <p:cNvSpPr txBox="1"/>
            <p:nvPr/>
          </p:nvSpPr>
          <p:spPr>
            <a:xfrm>
              <a:off x="1046375" y="716437"/>
              <a:ext cx="1061458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第四题：</a:t>
              </a:r>
              <a:endParaRPr lang="en-US" altLang="zh-CN" dirty="0"/>
            </a:p>
            <a:p>
              <a:r>
                <a:rPr lang="zh-CN" altLang="en-US" dirty="0"/>
                <a:t>此题为整数规划问题，由题目条件设每个时段开始上班的人数为     即可；对于第二小题，我们再加入每个时段开始上班的外聘护士人数     即可；对于第三小题在模型中加入                         便可解决。下面是三个模型，此题在写</a:t>
              </a:r>
              <a:r>
                <a:rPr lang="en-US" altLang="zh-CN" dirty="0"/>
                <a:t>lingo</a:t>
              </a:r>
              <a:r>
                <a:rPr lang="zh-CN" altLang="en-US" dirty="0"/>
                <a:t>代码时要注意加入</a:t>
              </a:r>
              <a:r>
                <a:rPr lang="en-US" altLang="zh-CN" dirty="0"/>
                <a:t>@for(num(i):@gin(x(i)));</a:t>
              </a:r>
              <a:r>
                <a:rPr lang="zh-CN" altLang="en-US" dirty="0"/>
                <a:t>以保证变量都为整数：</a:t>
              </a:r>
            </a:p>
          </p:txBody>
        </p:sp>
        <p:graphicFrame>
          <p:nvGraphicFramePr>
            <p:cNvPr id="3" name="对象 2">
              <a:extLst>
                <a:ext uri="{FF2B5EF4-FFF2-40B4-BE49-F238E27FC236}">
                  <a16:creationId xmlns:a16="http://schemas.microsoft.com/office/drawing/2014/main" id="{18925ACE-E959-8273-0B1B-A531BDC1EDD2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0792326"/>
                </p:ext>
              </p:extLst>
            </p:nvPr>
          </p:nvGraphicFramePr>
          <p:xfrm>
            <a:off x="7514472" y="955891"/>
            <a:ext cx="296389" cy="444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52280" imgH="228600" progId="Equation.DSMT4">
                    <p:embed/>
                  </p:oleObj>
                </mc:Choice>
                <mc:Fallback>
                  <p:oleObj name="Equation" r:id="rId2" imgW="1522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7514472" y="955891"/>
                          <a:ext cx="296389" cy="4445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E5FB7A33-10C6-A451-30FB-DE4CE3A0EBD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27812381"/>
                </p:ext>
              </p:extLst>
            </p:nvPr>
          </p:nvGraphicFramePr>
          <p:xfrm>
            <a:off x="4311193" y="1215810"/>
            <a:ext cx="296390" cy="444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52280" imgH="228600" progId="Equation.DSMT4">
                    <p:embed/>
                  </p:oleObj>
                </mc:Choice>
                <mc:Fallback>
                  <p:oleObj name="Equation" r:id="rId4" imgW="15228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311193" y="1215810"/>
                          <a:ext cx="296390" cy="4445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对象 4">
              <a:extLst>
                <a:ext uri="{FF2B5EF4-FFF2-40B4-BE49-F238E27FC236}">
                  <a16:creationId xmlns:a16="http://schemas.microsoft.com/office/drawing/2014/main" id="{ACD5366A-6611-EE09-9637-E2FE6860823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4081376"/>
                </p:ext>
              </p:extLst>
            </p:nvPr>
          </p:nvGraphicFramePr>
          <p:xfrm>
            <a:off x="8076741" y="1244091"/>
            <a:ext cx="1556049" cy="444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799920" imgH="228600" progId="Equation.DSMT4">
                    <p:embed/>
                  </p:oleObj>
                </mc:Choice>
                <mc:Fallback>
                  <p:oleObj name="Equation" r:id="rId6" imgW="799920" imgH="2286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076741" y="1244091"/>
                          <a:ext cx="1556049" cy="4445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C15D74FD-6840-945B-8F5E-A191D7106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7561260"/>
              </p:ext>
            </p:extLst>
          </p:nvPr>
        </p:nvGraphicFramePr>
        <p:xfrm>
          <a:off x="788709" y="1711440"/>
          <a:ext cx="3039359" cy="2893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981228" imgH="1886108" progId="Equation.DSMT4">
                  <p:embed/>
                </p:oleObj>
              </mc:Choice>
              <mc:Fallback>
                <p:oleObj name="Equation" r:id="rId8" imgW="1981228" imgH="188610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8709" y="1711440"/>
                        <a:ext cx="3039359" cy="2893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7ED13F7B-2F29-B66C-8037-989A1CC308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471406"/>
              </p:ext>
            </p:extLst>
          </p:nvPr>
        </p:nvGraphicFramePr>
        <p:xfrm>
          <a:off x="4522788" y="1830388"/>
          <a:ext cx="5143500" cy="211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144064" imgH="2114716" progId="Equation.DSMT4">
                  <p:embed/>
                </p:oleObj>
              </mc:Choice>
              <mc:Fallback>
                <p:oleObj name="Equation" r:id="rId10" imgW="5144064" imgH="211471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522788" y="1830388"/>
                        <a:ext cx="5143500" cy="2114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8">
            <a:extLst>
              <a:ext uri="{FF2B5EF4-FFF2-40B4-BE49-F238E27FC236}">
                <a16:creationId xmlns:a16="http://schemas.microsoft.com/office/drawing/2014/main" id="{471E22DD-02C0-45F5-E7C8-B92904EEB1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781355"/>
              </p:ext>
            </p:extLst>
          </p:nvPr>
        </p:nvGraphicFramePr>
        <p:xfrm>
          <a:off x="4522788" y="3944938"/>
          <a:ext cx="5143500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143320" imgH="2336760" progId="Equation.DSMT4">
                  <p:embed/>
                </p:oleObj>
              </mc:Choice>
              <mc:Fallback>
                <p:oleObj name="Equation" r:id="rId12" imgW="5143320" imgH="2336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22788" y="3944938"/>
                        <a:ext cx="5143500" cy="233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812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15BC80-E6A2-8445-0C5D-F0DCD827633D}"/>
              </a:ext>
            </a:extLst>
          </p:cNvPr>
          <p:cNvSpPr txBox="1"/>
          <p:nvPr/>
        </p:nvSpPr>
        <p:spPr>
          <a:xfrm>
            <a:off x="716436" y="456240"/>
            <a:ext cx="10586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第五题：</a:t>
            </a:r>
            <a:endParaRPr lang="en-US" altLang="zh-CN" dirty="0"/>
          </a:p>
          <a:p>
            <a:r>
              <a:rPr lang="zh-CN" altLang="en-US" dirty="0"/>
              <a:t>此题为目标规划问题，由组员庞云涵完成，采用了粗暴的多次运算的方法，即设置三段代码，每段逐渐加上前面的优先级更高的条件，简化为三个普通的线性规划问题，建立的模型如下：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EEADB9A-0EF3-B360-68AB-1655C58DD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81" y="1649194"/>
            <a:ext cx="5844619" cy="449574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71E37C7F-B1E1-2506-33F9-F7CE88272D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659268"/>
              </p:ext>
            </p:extLst>
          </p:nvPr>
        </p:nvGraphicFramePr>
        <p:xfrm>
          <a:off x="5338222" y="2572524"/>
          <a:ext cx="6765796" cy="1917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45204">
                  <a:extLst>
                    <a:ext uri="{9D8B030D-6E8A-4147-A177-3AD203B41FA5}">
                      <a16:colId xmlns:a16="http://schemas.microsoft.com/office/drawing/2014/main" val="18766714"/>
                    </a:ext>
                  </a:extLst>
                </a:gridCol>
                <a:gridCol w="845204">
                  <a:extLst>
                    <a:ext uri="{9D8B030D-6E8A-4147-A177-3AD203B41FA5}">
                      <a16:colId xmlns:a16="http://schemas.microsoft.com/office/drawing/2014/main" val="3607143652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1568680935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3309298488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592233056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220228570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729499083"/>
                    </a:ext>
                  </a:extLst>
                </a:gridCol>
                <a:gridCol w="845898">
                  <a:extLst>
                    <a:ext uri="{9D8B030D-6E8A-4147-A177-3AD203B41FA5}">
                      <a16:colId xmlns:a16="http://schemas.microsoft.com/office/drawing/2014/main" val="1578210638"/>
                    </a:ext>
                  </a:extLst>
                </a:gridCol>
              </a:tblGrid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地点</a:t>
                      </a:r>
                      <a:r>
                        <a:rPr lang="en-US" sz="1050" kern="100">
                          <a:effectLst/>
                        </a:rPr>
                        <a:t>\</a:t>
                      </a:r>
                      <a:r>
                        <a:rPr lang="zh-CN" sz="1050" kern="100">
                          <a:effectLst/>
                        </a:rPr>
                        <a:t>专业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1083822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东海</a:t>
                      </a: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X11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X13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X14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1000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8696453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东海</a:t>
                      </a:r>
                      <a:r>
                        <a:rPr lang="en-US" sz="105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X21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X22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X25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2000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1460993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东海</a:t>
                      </a:r>
                      <a:r>
                        <a:rPr lang="en-US" sz="105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X32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X33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X34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X35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X36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0461028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南江</a:t>
                      </a:r>
                      <a:r>
                        <a:rPr lang="en-US" sz="1050" kern="100">
                          <a:effectLst/>
                        </a:rPr>
                        <a:t>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X41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X43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X44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2000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973613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南江</a:t>
                      </a:r>
                      <a:r>
                        <a:rPr lang="en-US" sz="1050" kern="100">
                          <a:effectLst/>
                        </a:rPr>
                        <a:t>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X51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X52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X55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1000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9876456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zh-CN" sz="1050" kern="100">
                          <a:effectLst/>
                        </a:rPr>
                        <a:t>南江</a:t>
                      </a:r>
                      <a:r>
                        <a:rPr lang="en-US" sz="1050" kern="100">
                          <a:effectLst/>
                        </a:rPr>
                        <a:t>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X62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X63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X64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X65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X66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1000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589572"/>
                  </a:ext>
                </a:extLst>
              </a:tr>
              <a:tr h="239725"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>
                          <a:effectLst/>
                        </a:rPr>
                        <a:t>1500</a:t>
                      </a:r>
                      <a:endParaRPr lang="zh-CN" sz="105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kern="10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4888212"/>
                  </a:ext>
                </a:extLst>
              </a:tr>
            </a:tbl>
          </a:graphicData>
        </a:graphic>
      </p:graphicFrame>
      <p:sp>
        <p:nvSpPr>
          <p:cNvPr id="7" name="文本框 6">
            <a:extLst>
              <a:ext uri="{FF2B5EF4-FFF2-40B4-BE49-F238E27FC236}">
                <a16:creationId xmlns:a16="http://schemas.microsoft.com/office/drawing/2014/main" id="{047D8739-137F-3D96-791F-06BD9B35B13D}"/>
              </a:ext>
            </a:extLst>
          </p:cNvPr>
          <p:cNvSpPr txBox="1"/>
          <p:nvPr/>
        </p:nvSpPr>
        <p:spPr>
          <a:xfrm>
            <a:off x="5338222" y="2102177"/>
            <a:ext cx="538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其中题干信息被我们组员整合如下：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D5976A7-331C-B6C0-DCF6-A9565461CED4}"/>
              </a:ext>
            </a:extLst>
          </p:cNvPr>
          <p:cNvSpPr txBox="1"/>
          <p:nvPr/>
        </p:nvSpPr>
        <p:spPr>
          <a:xfrm>
            <a:off x="6322242" y="4717469"/>
            <a:ext cx="5618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由</a:t>
            </a:r>
            <a:r>
              <a:rPr lang="en-US" altLang="zh-CN" dirty="0"/>
              <a:t>lingo</a:t>
            </a:r>
            <a:r>
              <a:rPr lang="zh-CN" altLang="en-US" dirty="0"/>
              <a:t>运行最后可得：所有需要的</a:t>
            </a:r>
            <a:r>
              <a:rPr lang="en-US" altLang="zh-CN" dirty="0"/>
              <a:t>3</a:t>
            </a:r>
            <a:r>
              <a:rPr lang="zh-CN" altLang="en-US" dirty="0"/>
              <a:t>类专业人员均可以得到满足</a:t>
            </a:r>
            <a:r>
              <a:rPr lang="en-US" altLang="zh-CN" dirty="0"/>
              <a:t>;</a:t>
            </a:r>
            <a:r>
              <a:rPr lang="zh-CN" altLang="en-US" dirty="0"/>
              <a:t>但是招收人员中只有</a:t>
            </a:r>
            <a:r>
              <a:rPr lang="en-US" altLang="zh-CN" dirty="0"/>
              <a:t>7500</a:t>
            </a:r>
            <a:r>
              <a:rPr lang="zh-CN" altLang="en-US" dirty="0"/>
              <a:t>人（少了</a:t>
            </a:r>
            <a:r>
              <a:rPr lang="en-US" altLang="zh-CN" dirty="0"/>
              <a:t>500</a:t>
            </a:r>
            <a:r>
              <a:rPr lang="zh-CN" altLang="en-US" dirty="0"/>
              <a:t>）满足其优先考虑的专业</a:t>
            </a:r>
            <a:r>
              <a:rPr lang="en-US" altLang="zh-CN" dirty="0"/>
              <a:t>;</a:t>
            </a:r>
            <a:r>
              <a:rPr lang="zh-CN" altLang="en-US" dirty="0"/>
              <a:t>且招收人员中只有</a:t>
            </a:r>
            <a:r>
              <a:rPr lang="en-US" altLang="zh-CN" dirty="0"/>
              <a:t>6000</a:t>
            </a:r>
            <a:r>
              <a:rPr lang="zh-CN" altLang="en-US" dirty="0"/>
              <a:t>人（少</a:t>
            </a:r>
            <a:r>
              <a:rPr lang="en-US" altLang="zh-CN" dirty="0"/>
              <a:t>2000</a:t>
            </a:r>
            <a:r>
              <a:rPr lang="zh-CN" altLang="en-US" dirty="0"/>
              <a:t>人）满足其优先考虑的城市。</a:t>
            </a:r>
          </a:p>
        </p:txBody>
      </p:sp>
    </p:spTree>
    <p:extLst>
      <p:ext uri="{BB962C8B-B14F-4D97-AF65-F5344CB8AC3E}">
        <p14:creationId xmlns:p14="http://schemas.microsoft.com/office/powerpoint/2010/main" val="131451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C685A2D-F022-4D70-DCA7-CF2D7D09AE6F}"/>
              </a:ext>
            </a:extLst>
          </p:cNvPr>
          <p:cNvSpPr txBox="1"/>
          <p:nvPr/>
        </p:nvSpPr>
        <p:spPr>
          <a:xfrm>
            <a:off x="1104507" y="480767"/>
            <a:ext cx="99829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第六题：</a:t>
            </a:r>
            <a:endParaRPr lang="en-US" altLang="zh-CN" dirty="0"/>
          </a:p>
          <a:p>
            <a:r>
              <a:rPr lang="zh-CN" altLang="en-US" dirty="0"/>
              <a:t>        第六题是设备更新问题，我们考虑用     表示第</a:t>
            </a:r>
            <a:r>
              <a:rPr lang="en-US" altLang="zh-CN" dirty="0" err="1"/>
              <a:t>i</a:t>
            </a:r>
            <a:r>
              <a:rPr lang="zh-CN" altLang="en-US" dirty="0"/>
              <a:t>年初购买一台新设备，            表示第</a:t>
            </a:r>
            <a:r>
              <a:rPr lang="en-US" altLang="zh-CN" dirty="0" err="1"/>
              <a:t>i</a:t>
            </a:r>
            <a:r>
              <a:rPr lang="zh-CN" altLang="en-US" dirty="0"/>
              <a:t>年初购买一新设备一直使用到第</a:t>
            </a:r>
            <a:r>
              <a:rPr lang="en-US" altLang="zh-CN" dirty="0"/>
              <a:t>j-1</a:t>
            </a:r>
            <a:r>
              <a:rPr lang="zh-CN" altLang="en-US" dirty="0"/>
              <a:t>年底，  表示第</a:t>
            </a:r>
            <a:r>
              <a:rPr lang="en-US" altLang="zh-CN" dirty="0" err="1"/>
              <a:t>i</a:t>
            </a:r>
            <a:r>
              <a:rPr lang="zh-CN" altLang="en-US" dirty="0"/>
              <a:t>年年初的购买费以及使用到第</a:t>
            </a:r>
            <a:r>
              <a:rPr lang="en-US" altLang="zh-CN" dirty="0"/>
              <a:t>j-1</a:t>
            </a:r>
            <a:r>
              <a:rPr lang="zh-CN" altLang="en-US" dirty="0"/>
              <a:t>年底的维修费之和，问题转化为从 到 的最短路问题，有以下路径： </a:t>
            </a:r>
          </a:p>
          <a:p>
            <a:r>
              <a:rPr lang="en-US" altLang="zh-CN" dirty="0"/>
              <a:t>p(1,2)=15;p(1,3)=20;p(1,4)=27;p(1,5)=37;p(1,6)=54;</a:t>
            </a:r>
          </a:p>
          <a:p>
            <a:r>
              <a:rPr lang="en-US" altLang="zh-CN" dirty="0"/>
              <a:t>p(2,3)=15;p(2,4)=20;p(2,5)=27;p(2,6)=37;</a:t>
            </a:r>
          </a:p>
          <a:p>
            <a:r>
              <a:rPr lang="en-US" altLang="zh-CN" dirty="0"/>
              <a:t>p(3,4)=16;p(3,5)=21;p(3,6)=28;</a:t>
            </a:r>
          </a:p>
          <a:p>
            <a:r>
              <a:rPr lang="en-US" altLang="zh-CN" dirty="0"/>
              <a:t>p(4,5)=16;p(4,6)=21;</a:t>
            </a:r>
          </a:p>
          <a:p>
            <a:r>
              <a:rPr lang="en-US" altLang="zh-CN" dirty="0"/>
              <a:t>p(5,6)=17;</a:t>
            </a:r>
          </a:p>
          <a:p>
            <a:r>
              <a:rPr lang="zh-CN" altLang="en-US" dirty="0"/>
              <a:t>则可以建立模型求解最小值。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运行结果：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645619BA-2FE3-9E57-9C21-E48DB62B5A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6356760"/>
              </p:ext>
            </p:extLst>
          </p:nvPr>
        </p:nvGraphicFramePr>
        <p:xfrm>
          <a:off x="5392917" y="716441"/>
          <a:ext cx="289089" cy="43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2280" imgH="228600" progId="Equation.DSMT4">
                  <p:embed/>
                </p:oleObj>
              </mc:Choice>
              <mc:Fallback>
                <p:oleObj name="Equation" r:id="rId2" imgW="152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92917" y="716441"/>
                        <a:ext cx="289089" cy="433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932EAA11-E329-0E5C-1AFF-A4FB739CEE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14269"/>
              </p:ext>
            </p:extLst>
          </p:nvPr>
        </p:nvGraphicFramePr>
        <p:xfrm>
          <a:off x="8579352" y="725868"/>
          <a:ext cx="821620" cy="433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57200" imgH="241200" progId="Equation.DSMT4">
                  <p:embed/>
                </p:oleObj>
              </mc:Choice>
              <mc:Fallback>
                <p:oleObj name="Equation" r:id="rId4" imgW="4572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79352" y="725868"/>
                        <a:ext cx="821620" cy="433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>
            <a:extLst>
              <a:ext uri="{FF2B5EF4-FFF2-40B4-BE49-F238E27FC236}">
                <a16:creationId xmlns:a16="http://schemas.microsoft.com/office/drawing/2014/main" id="{D91B0F57-9988-7EF5-E62A-E99C02DA2C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448829"/>
              </p:ext>
            </p:extLst>
          </p:nvPr>
        </p:nvGraphicFramePr>
        <p:xfrm>
          <a:off x="4533988" y="1024953"/>
          <a:ext cx="289088" cy="366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0440" imgH="241200" progId="Equation.DSMT4">
                  <p:embed/>
                </p:oleObj>
              </mc:Choice>
              <mc:Fallback>
                <p:oleObj name="Equation" r:id="rId6" imgW="190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33988" y="1024953"/>
                        <a:ext cx="289088" cy="3661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D501817D-A77D-6F3E-CC96-21FE4CA55E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07" y="4186021"/>
            <a:ext cx="4803234" cy="150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368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2138</TotalTime>
  <Words>1883</Words>
  <Application>Microsoft Office PowerPoint</Application>
  <PresentationFormat>宽屏</PresentationFormat>
  <Paragraphs>193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</vt:lpstr>
      <vt:lpstr>等线 Light</vt:lpstr>
      <vt:lpstr>宋体</vt:lpstr>
      <vt:lpstr>Arial</vt:lpstr>
      <vt:lpstr>Times New Roman</vt:lpstr>
      <vt:lpstr>Office 主题​​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6</cp:revision>
  <dcterms:created xsi:type="dcterms:W3CDTF">2024-06-13T06:19:13Z</dcterms:created>
  <dcterms:modified xsi:type="dcterms:W3CDTF">2024-06-29T13:44:49Z</dcterms:modified>
</cp:coreProperties>
</file>