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7" r:id="rId1"/>
  </p:sldMasterIdLst>
  <p:notesMasterIdLst>
    <p:notesMasterId r:id="rId49"/>
  </p:notesMasterIdLst>
  <p:handoutMasterIdLst>
    <p:handoutMasterId r:id="rId50"/>
  </p:handoutMasterIdLst>
  <p:sldIdLst>
    <p:sldId id="381" r:id="rId2"/>
    <p:sldId id="684" r:id="rId3"/>
    <p:sldId id="383" r:id="rId4"/>
    <p:sldId id="448" r:id="rId5"/>
    <p:sldId id="598" r:id="rId6"/>
    <p:sldId id="606" r:id="rId7"/>
    <p:sldId id="609" r:id="rId8"/>
    <p:sldId id="610" r:id="rId9"/>
    <p:sldId id="612" r:id="rId10"/>
    <p:sldId id="611" r:id="rId11"/>
    <p:sldId id="613" r:id="rId12"/>
    <p:sldId id="614" r:id="rId13"/>
    <p:sldId id="615" r:id="rId14"/>
    <p:sldId id="688" r:id="rId15"/>
    <p:sldId id="593" r:id="rId16"/>
    <p:sldId id="616" r:id="rId17"/>
    <p:sldId id="617" r:id="rId18"/>
    <p:sldId id="618" r:id="rId19"/>
    <p:sldId id="689" r:id="rId20"/>
    <p:sldId id="619" r:id="rId21"/>
    <p:sldId id="595" r:id="rId22"/>
    <p:sldId id="622" r:id="rId23"/>
    <p:sldId id="620" r:id="rId24"/>
    <p:sldId id="623" r:id="rId25"/>
    <p:sldId id="621" r:id="rId26"/>
    <p:sldId id="624" r:id="rId27"/>
    <p:sldId id="625" r:id="rId28"/>
    <p:sldId id="594" r:id="rId29"/>
    <p:sldId id="627" r:id="rId30"/>
    <p:sldId id="628" r:id="rId31"/>
    <p:sldId id="629" r:id="rId32"/>
    <p:sldId id="683" r:id="rId33"/>
    <p:sldId id="632" r:id="rId34"/>
    <p:sldId id="631" r:id="rId35"/>
    <p:sldId id="633" r:id="rId36"/>
    <p:sldId id="690" r:id="rId37"/>
    <p:sldId id="634" r:id="rId38"/>
    <p:sldId id="635" r:id="rId39"/>
    <p:sldId id="666" r:id="rId40"/>
    <p:sldId id="669" r:id="rId41"/>
    <p:sldId id="670" r:id="rId42"/>
    <p:sldId id="671" r:id="rId43"/>
    <p:sldId id="679" r:id="rId44"/>
    <p:sldId id="676" r:id="rId45"/>
    <p:sldId id="677" r:id="rId46"/>
    <p:sldId id="436" r:id="rId47"/>
    <p:sldId id="481" r:id="rId48"/>
  </p:sldIdLst>
  <p:sldSz cx="9144000" cy="6858000" type="screen4x3"/>
  <p:notesSz cx="6858000" cy="9144000"/>
  <p:embeddedFontLst>
    <p:embeddedFont>
      <p:font typeface="Book Antiqua" panose="02040602050305030304" pitchFamily="18" charset="0"/>
      <p:regular r:id="rId51"/>
      <p:bold r:id="rId52"/>
      <p:italic r:id="rId53"/>
      <p:boldItalic r:id="rId54"/>
    </p:embeddedFont>
    <p:embeddedFont>
      <p:font typeface="Cambria Math" panose="02040503050406030204" pitchFamily="18" charset="0"/>
      <p:regular r:id="rId55"/>
    </p:embeddedFont>
    <p:embeddedFont>
      <p:font typeface="等线" panose="02010600030101010101" pitchFamily="2" charset="-122"/>
      <p:regular r:id="rId56"/>
      <p:bold r:id="rId57"/>
    </p:embeddedFont>
    <p:embeddedFont>
      <p:font typeface="黑体" panose="02010609060101010101" pitchFamily="49" charset="-122"/>
      <p:regular r:id="rId58"/>
    </p:embeddedFont>
    <p:embeddedFont>
      <p:font typeface="微软雅黑" panose="020B0503020204020204" pitchFamily="34" charset="-122"/>
      <p:regular r:id="rId59"/>
      <p:bold r:id="rId60"/>
    </p:embeddedFont>
  </p:embeddedFontLst>
  <p:kinsoku lang="zh-CN" invalStChars="!),.:;?]}、。—ˇ¨〃々～‖…’”〕〉》」』〗】∶！＂＇），．：；？］｀｜｝·" invalEndChars="([{‘“〔〈《「『〖【（［｛．·"/>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B4B4B"/>
    <a:srgbClr val="6C6C6C"/>
    <a:srgbClr val="2E2E2E"/>
    <a:srgbClr val="FFFFB1"/>
    <a:srgbClr val="FFFF9B"/>
    <a:srgbClr val="FFCC66"/>
    <a:srgbClr val="EAEAEA"/>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770" autoAdjust="0"/>
    <p:restoredTop sz="94660" autoAdjust="0"/>
  </p:normalViewPr>
  <p:slideViewPr>
    <p:cSldViewPr>
      <p:cViewPr varScale="1">
        <p:scale>
          <a:sx n="78" d="100"/>
          <a:sy n="78" d="100"/>
        </p:scale>
        <p:origin x="131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91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font" Target="fonts/font5.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3.fntdata"/><Relationship Id="rId58" Type="http://schemas.openxmlformats.org/officeDocument/2006/relationships/font" Target="fonts/font8.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6.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4.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57" Type="http://schemas.openxmlformats.org/officeDocument/2006/relationships/font" Target="fonts/font7.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60"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469900" y="850900"/>
            <a:ext cx="2794000" cy="210820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endParaRPr lang="zh-CN" altLang="en-US"/>
          </a:p>
        </p:txBody>
      </p:sp>
      <p:sp>
        <p:nvSpPr>
          <p:cNvPr id="3075" name="Rectangle 3"/>
          <p:cNvSpPr>
            <a:spLocks noChangeArrowheads="1"/>
          </p:cNvSpPr>
          <p:nvPr/>
        </p:nvSpPr>
        <p:spPr bwMode="auto">
          <a:xfrm>
            <a:off x="469900" y="3517900"/>
            <a:ext cx="2794000" cy="210820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endParaRPr lang="zh-CN" altLang="en-US"/>
          </a:p>
        </p:txBody>
      </p:sp>
      <p:sp>
        <p:nvSpPr>
          <p:cNvPr id="3076" name="Rectangle 4"/>
          <p:cNvSpPr>
            <a:spLocks noChangeArrowheads="1"/>
          </p:cNvSpPr>
          <p:nvPr/>
        </p:nvSpPr>
        <p:spPr bwMode="auto">
          <a:xfrm>
            <a:off x="469900" y="6184900"/>
            <a:ext cx="2794000" cy="210820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endParaRPr lang="zh-CN" altLang="en-US"/>
          </a:p>
        </p:txBody>
      </p:sp>
      <p:sp>
        <p:nvSpPr>
          <p:cNvPr id="3077" name="Line 5"/>
          <p:cNvSpPr>
            <a:spLocks noChangeShapeType="1"/>
          </p:cNvSpPr>
          <p:nvPr/>
        </p:nvSpPr>
        <p:spPr bwMode="auto">
          <a:xfrm>
            <a:off x="3657600" y="11430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8" name="Line 6"/>
          <p:cNvSpPr>
            <a:spLocks noChangeShapeType="1"/>
          </p:cNvSpPr>
          <p:nvPr/>
        </p:nvSpPr>
        <p:spPr bwMode="auto">
          <a:xfrm>
            <a:off x="3657600" y="14478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9" name="Line 7"/>
          <p:cNvSpPr>
            <a:spLocks noChangeShapeType="1"/>
          </p:cNvSpPr>
          <p:nvPr/>
        </p:nvSpPr>
        <p:spPr bwMode="auto">
          <a:xfrm>
            <a:off x="3657600" y="20574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80" name="Line 8"/>
          <p:cNvSpPr>
            <a:spLocks noChangeShapeType="1"/>
          </p:cNvSpPr>
          <p:nvPr/>
        </p:nvSpPr>
        <p:spPr bwMode="auto">
          <a:xfrm>
            <a:off x="3657600" y="23622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81" name="Line 9"/>
          <p:cNvSpPr>
            <a:spLocks noChangeShapeType="1"/>
          </p:cNvSpPr>
          <p:nvPr/>
        </p:nvSpPr>
        <p:spPr bwMode="auto">
          <a:xfrm>
            <a:off x="3657600" y="26670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82" name="Line 10"/>
          <p:cNvSpPr>
            <a:spLocks noChangeShapeType="1"/>
          </p:cNvSpPr>
          <p:nvPr/>
        </p:nvSpPr>
        <p:spPr bwMode="auto">
          <a:xfrm>
            <a:off x="3657600" y="29718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83" name="Line 11"/>
          <p:cNvSpPr>
            <a:spLocks noChangeShapeType="1"/>
          </p:cNvSpPr>
          <p:nvPr/>
        </p:nvSpPr>
        <p:spPr bwMode="auto">
          <a:xfrm>
            <a:off x="3657600" y="17526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84" name="Line 12"/>
          <p:cNvSpPr>
            <a:spLocks noChangeShapeType="1"/>
          </p:cNvSpPr>
          <p:nvPr/>
        </p:nvSpPr>
        <p:spPr bwMode="auto">
          <a:xfrm>
            <a:off x="3657600" y="8382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85" name="Line 13"/>
          <p:cNvSpPr>
            <a:spLocks noChangeShapeType="1"/>
          </p:cNvSpPr>
          <p:nvPr/>
        </p:nvSpPr>
        <p:spPr bwMode="auto">
          <a:xfrm>
            <a:off x="3657600" y="38100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86" name="Line 14"/>
          <p:cNvSpPr>
            <a:spLocks noChangeShapeType="1"/>
          </p:cNvSpPr>
          <p:nvPr/>
        </p:nvSpPr>
        <p:spPr bwMode="auto">
          <a:xfrm>
            <a:off x="3657600" y="41148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87" name="Line 15"/>
          <p:cNvSpPr>
            <a:spLocks noChangeShapeType="1"/>
          </p:cNvSpPr>
          <p:nvPr/>
        </p:nvSpPr>
        <p:spPr bwMode="auto">
          <a:xfrm>
            <a:off x="3657600" y="47244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88" name="Line 16"/>
          <p:cNvSpPr>
            <a:spLocks noChangeShapeType="1"/>
          </p:cNvSpPr>
          <p:nvPr/>
        </p:nvSpPr>
        <p:spPr bwMode="auto">
          <a:xfrm>
            <a:off x="3657600" y="50292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89" name="Line 17"/>
          <p:cNvSpPr>
            <a:spLocks noChangeShapeType="1"/>
          </p:cNvSpPr>
          <p:nvPr/>
        </p:nvSpPr>
        <p:spPr bwMode="auto">
          <a:xfrm>
            <a:off x="3657600" y="53340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0" name="Line 18"/>
          <p:cNvSpPr>
            <a:spLocks noChangeShapeType="1"/>
          </p:cNvSpPr>
          <p:nvPr/>
        </p:nvSpPr>
        <p:spPr bwMode="auto">
          <a:xfrm>
            <a:off x="3657600" y="56388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1" name="Line 19"/>
          <p:cNvSpPr>
            <a:spLocks noChangeShapeType="1"/>
          </p:cNvSpPr>
          <p:nvPr/>
        </p:nvSpPr>
        <p:spPr bwMode="auto">
          <a:xfrm>
            <a:off x="3657600" y="44196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2" name="Line 20"/>
          <p:cNvSpPr>
            <a:spLocks noChangeShapeType="1"/>
          </p:cNvSpPr>
          <p:nvPr/>
        </p:nvSpPr>
        <p:spPr bwMode="auto">
          <a:xfrm>
            <a:off x="3657600" y="35052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3" name="Line 21"/>
          <p:cNvSpPr>
            <a:spLocks noChangeShapeType="1"/>
          </p:cNvSpPr>
          <p:nvPr/>
        </p:nvSpPr>
        <p:spPr bwMode="auto">
          <a:xfrm>
            <a:off x="3657600" y="64770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4" name="Line 22"/>
          <p:cNvSpPr>
            <a:spLocks noChangeShapeType="1"/>
          </p:cNvSpPr>
          <p:nvPr/>
        </p:nvSpPr>
        <p:spPr bwMode="auto">
          <a:xfrm>
            <a:off x="3657600" y="67818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5" name="Line 23"/>
          <p:cNvSpPr>
            <a:spLocks noChangeShapeType="1"/>
          </p:cNvSpPr>
          <p:nvPr/>
        </p:nvSpPr>
        <p:spPr bwMode="auto">
          <a:xfrm>
            <a:off x="3657600" y="73914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6" name="Line 24"/>
          <p:cNvSpPr>
            <a:spLocks noChangeShapeType="1"/>
          </p:cNvSpPr>
          <p:nvPr/>
        </p:nvSpPr>
        <p:spPr bwMode="auto">
          <a:xfrm>
            <a:off x="3657600" y="76962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7" name="Line 25"/>
          <p:cNvSpPr>
            <a:spLocks noChangeShapeType="1"/>
          </p:cNvSpPr>
          <p:nvPr/>
        </p:nvSpPr>
        <p:spPr bwMode="auto">
          <a:xfrm>
            <a:off x="3657600" y="80010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auto">
          <a:xfrm>
            <a:off x="3657600" y="83058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9" name="Line 27"/>
          <p:cNvSpPr>
            <a:spLocks noChangeShapeType="1"/>
          </p:cNvSpPr>
          <p:nvPr/>
        </p:nvSpPr>
        <p:spPr bwMode="auto">
          <a:xfrm>
            <a:off x="3657600" y="70866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Line 28"/>
          <p:cNvSpPr>
            <a:spLocks noChangeShapeType="1"/>
          </p:cNvSpPr>
          <p:nvPr/>
        </p:nvSpPr>
        <p:spPr bwMode="auto">
          <a:xfrm>
            <a:off x="3657600" y="6172200"/>
            <a:ext cx="31242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1" name="Rectangle 29"/>
          <p:cNvSpPr>
            <a:spLocks noChangeArrowheads="1"/>
          </p:cNvSpPr>
          <p:nvPr/>
        </p:nvSpPr>
        <p:spPr bwMode="auto">
          <a:xfrm>
            <a:off x="76200" y="8823325"/>
            <a:ext cx="6705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endParaRPr lang="zh-CN" altLang="en-US"/>
          </a:p>
        </p:txBody>
      </p:sp>
      <p:sp>
        <p:nvSpPr>
          <p:cNvPr id="3102" name="Line 30"/>
          <p:cNvSpPr>
            <a:spLocks noChangeShapeType="1"/>
          </p:cNvSpPr>
          <p:nvPr/>
        </p:nvSpPr>
        <p:spPr bwMode="auto">
          <a:xfrm>
            <a:off x="457200" y="381000"/>
            <a:ext cx="63246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3" name="Line 31"/>
          <p:cNvSpPr>
            <a:spLocks noChangeShapeType="1"/>
          </p:cNvSpPr>
          <p:nvPr/>
        </p:nvSpPr>
        <p:spPr bwMode="auto">
          <a:xfrm>
            <a:off x="457200" y="8763000"/>
            <a:ext cx="63246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4" name="Rectangle 32"/>
          <p:cNvSpPr>
            <a:spLocks noChangeArrowheads="1"/>
          </p:cNvSpPr>
          <p:nvPr/>
        </p:nvSpPr>
        <p:spPr bwMode="auto">
          <a:xfrm>
            <a:off x="77788" y="8824913"/>
            <a:ext cx="6702425"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gn="l">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1pPr>
            <a:lvl2pPr algn="l">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2pPr>
            <a:lvl3pPr algn="l">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3pPr>
            <a:lvl4pPr algn="l">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4pPr>
            <a:lvl5pPr algn="l">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9pPr>
          </a:lstStyle>
          <a:p>
            <a:pPr>
              <a:defRPr/>
            </a:pPr>
            <a:r>
              <a:rPr lang="en-US" altLang="zh-CN" sz="1000" dirty="0">
                <a:latin typeface="Arial" panose="020B0604020202020204" pitchFamily="34" charset="0"/>
              </a:rPr>
              <a:t>	Statistics, 7/e	</a:t>
            </a:r>
            <a:r>
              <a:rPr lang="en-US" altLang="zh-CN" sz="1000" dirty="0"/>
              <a:t>©</a:t>
            </a:r>
            <a:r>
              <a:rPr lang="en-US" altLang="zh-CN" sz="1000" dirty="0">
                <a:latin typeface="Arial" panose="020B0604020202020204" pitchFamily="34" charset="0"/>
              </a:rPr>
              <a:t> 1777 Prentice-Hall, Inc.</a:t>
            </a:r>
          </a:p>
        </p:txBody>
      </p:sp>
      <p:sp>
        <p:nvSpPr>
          <p:cNvPr id="3105" name="Rectangle 33"/>
          <p:cNvSpPr>
            <a:spLocks noChangeArrowheads="1"/>
          </p:cNvSpPr>
          <p:nvPr/>
        </p:nvSpPr>
        <p:spPr bwMode="auto">
          <a:xfrm>
            <a:off x="77788" y="61913"/>
            <a:ext cx="6702425" cy="271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gn="l">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1pPr>
            <a:lvl2pPr algn="l">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2pPr>
            <a:lvl3pPr algn="l">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3pPr>
            <a:lvl4pPr algn="l">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4pPr>
            <a:lvl5pPr algn="l">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9pPr>
          </a:lstStyle>
          <a:p>
            <a:pPr>
              <a:defRPr/>
            </a:pPr>
            <a:r>
              <a:rPr lang="en-US" altLang="zh-CN" sz="1200">
                <a:latin typeface="Arial" panose="020B0604020202020204" pitchFamily="34" charset="0"/>
              </a:rPr>
              <a:t>	Chapter 11 	</a:t>
            </a:r>
            <a:r>
              <a:rPr lang="en-US" altLang="zh-CN" sz="1200" b="1">
                <a:latin typeface="Arial" panose="020B0604020202020204" pitchFamily="34" charset="0"/>
              </a:rPr>
              <a:t>Student Lecture Notes</a:t>
            </a:r>
            <a:r>
              <a:rPr lang="en-US" altLang="zh-CN" sz="1200">
                <a:latin typeface="Arial" panose="020B0604020202020204" pitchFamily="34" charset="0"/>
              </a:rPr>
              <a:t>	 11-</a:t>
            </a:r>
            <a:fld id="{2446304E-C497-4E89-B019-30F16BB245EB}" type="slidenum">
              <a:rPr lang="en-US" altLang="zh-CN" sz="1200" smtClean="0">
                <a:latin typeface="Arial" panose="020B0604020202020204" pitchFamily="34" charset="0"/>
              </a:rPr>
              <a:pPr>
                <a:defRPr/>
              </a:pPr>
              <a:t>‹#›</a:t>
            </a:fld>
            <a:endParaRPr lang="en-US" altLang="zh-CN" sz="1200">
              <a:latin typeface="Arial" panose="020B0604020202020204" pitchFamily="34" charset="0"/>
            </a:endParaRPr>
          </a:p>
        </p:txBody>
      </p:sp>
    </p:spTree>
    <p:extLst>
      <p:ext uri="{BB962C8B-B14F-4D97-AF65-F5344CB8AC3E}">
        <p14:creationId xmlns:p14="http://schemas.microsoft.com/office/powerpoint/2010/main" val="3902410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3276600"/>
            <a:ext cx="5029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US" altLang="zh-CN" noProof="0"/>
              <a:t>Click to edit Master notes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p>
        </p:txBody>
      </p:sp>
      <p:sp>
        <p:nvSpPr>
          <p:cNvPr id="2051" name="Rectangle 3"/>
          <p:cNvSpPr>
            <a:spLocks noGrp="1" noRot="1" noChangeAspect="1" noChangeArrowheads="1" noTextEdit="1"/>
          </p:cNvSpPr>
          <p:nvPr>
            <p:ph type="sldImg" idx="2"/>
          </p:nvPr>
        </p:nvSpPr>
        <p:spPr bwMode="auto">
          <a:xfrm>
            <a:off x="1911350" y="692150"/>
            <a:ext cx="3035300" cy="22733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2" name="Line 4"/>
          <p:cNvSpPr>
            <a:spLocks noChangeShapeType="1"/>
          </p:cNvSpPr>
          <p:nvPr/>
        </p:nvSpPr>
        <p:spPr bwMode="auto">
          <a:xfrm>
            <a:off x="914400" y="35814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3" name="Line 5"/>
          <p:cNvSpPr>
            <a:spLocks noChangeShapeType="1"/>
          </p:cNvSpPr>
          <p:nvPr/>
        </p:nvSpPr>
        <p:spPr bwMode="auto">
          <a:xfrm>
            <a:off x="914400" y="38862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4" name="Line 6"/>
          <p:cNvSpPr>
            <a:spLocks noChangeShapeType="1"/>
          </p:cNvSpPr>
          <p:nvPr/>
        </p:nvSpPr>
        <p:spPr bwMode="auto">
          <a:xfrm>
            <a:off x="914400" y="41910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5" name="Line 7"/>
          <p:cNvSpPr>
            <a:spLocks noChangeShapeType="1"/>
          </p:cNvSpPr>
          <p:nvPr/>
        </p:nvSpPr>
        <p:spPr bwMode="auto">
          <a:xfrm>
            <a:off x="914400" y="44958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6" name="Line 8"/>
          <p:cNvSpPr>
            <a:spLocks noChangeShapeType="1"/>
          </p:cNvSpPr>
          <p:nvPr/>
        </p:nvSpPr>
        <p:spPr bwMode="auto">
          <a:xfrm>
            <a:off x="914400" y="48006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7" name="Line 9"/>
          <p:cNvSpPr>
            <a:spLocks noChangeShapeType="1"/>
          </p:cNvSpPr>
          <p:nvPr/>
        </p:nvSpPr>
        <p:spPr bwMode="auto">
          <a:xfrm>
            <a:off x="914400" y="51054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8" name="Line 10"/>
          <p:cNvSpPr>
            <a:spLocks noChangeShapeType="1"/>
          </p:cNvSpPr>
          <p:nvPr/>
        </p:nvSpPr>
        <p:spPr bwMode="auto">
          <a:xfrm>
            <a:off x="914400" y="51054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9" name="Line 11"/>
          <p:cNvSpPr>
            <a:spLocks noChangeShapeType="1"/>
          </p:cNvSpPr>
          <p:nvPr/>
        </p:nvSpPr>
        <p:spPr bwMode="auto">
          <a:xfrm>
            <a:off x="914400" y="54102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60" name="Line 12"/>
          <p:cNvSpPr>
            <a:spLocks noChangeShapeType="1"/>
          </p:cNvSpPr>
          <p:nvPr/>
        </p:nvSpPr>
        <p:spPr bwMode="auto">
          <a:xfrm>
            <a:off x="914400" y="57150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61" name="Line 13"/>
          <p:cNvSpPr>
            <a:spLocks noChangeShapeType="1"/>
          </p:cNvSpPr>
          <p:nvPr/>
        </p:nvSpPr>
        <p:spPr bwMode="auto">
          <a:xfrm>
            <a:off x="914400" y="60198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62" name="Line 14"/>
          <p:cNvSpPr>
            <a:spLocks noChangeShapeType="1"/>
          </p:cNvSpPr>
          <p:nvPr/>
        </p:nvSpPr>
        <p:spPr bwMode="auto">
          <a:xfrm>
            <a:off x="914400" y="63246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63" name="Line 15"/>
          <p:cNvSpPr>
            <a:spLocks noChangeShapeType="1"/>
          </p:cNvSpPr>
          <p:nvPr/>
        </p:nvSpPr>
        <p:spPr bwMode="auto">
          <a:xfrm>
            <a:off x="914400" y="66294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64" name="Line 16"/>
          <p:cNvSpPr>
            <a:spLocks noChangeShapeType="1"/>
          </p:cNvSpPr>
          <p:nvPr/>
        </p:nvSpPr>
        <p:spPr bwMode="auto">
          <a:xfrm>
            <a:off x="914400" y="69342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65" name="Line 17"/>
          <p:cNvSpPr>
            <a:spLocks noChangeShapeType="1"/>
          </p:cNvSpPr>
          <p:nvPr/>
        </p:nvSpPr>
        <p:spPr bwMode="auto">
          <a:xfrm>
            <a:off x="914400" y="72390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66" name="Line 18"/>
          <p:cNvSpPr>
            <a:spLocks noChangeShapeType="1"/>
          </p:cNvSpPr>
          <p:nvPr/>
        </p:nvSpPr>
        <p:spPr bwMode="auto">
          <a:xfrm>
            <a:off x="914400" y="75438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67" name="Line 19"/>
          <p:cNvSpPr>
            <a:spLocks noChangeShapeType="1"/>
          </p:cNvSpPr>
          <p:nvPr/>
        </p:nvSpPr>
        <p:spPr bwMode="auto">
          <a:xfrm>
            <a:off x="914400" y="78486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68" name="Line 20"/>
          <p:cNvSpPr>
            <a:spLocks noChangeShapeType="1"/>
          </p:cNvSpPr>
          <p:nvPr/>
        </p:nvSpPr>
        <p:spPr bwMode="auto">
          <a:xfrm>
            <a:off x="914400" y="81534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69" name="Line 21"/>
          <p:cNvSpPr>
            <a:spLocks noChangeShapeType="1"/>
          </p:cNvSpPr>
          <p:nvPr/>
        </p:nvSpPr>
        <p:spPr bwMode="auto">
          <a:xfrm>
            <a:off x="914400" y="8458200"/>
            <a:ext cx="5029200" cy="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70" name="Line 22"/>
          <p:cNvSpPr>
            <a:spLocks noChangeShapeType="1"/>
          </p:cNvSpPr>
          <p:nvPr/>
        </p:nvSpPr>
        <p:spPr bwMode="auto">
          <a:xfrm>
            <a:off x="152400" y="381000"/>
            <a:ext cx="65532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71" name="Rectangle 23"/>
          <p:cNvSpPr>
            <a:spLocks noChangeArrowheads="1"/>
          </p:cNvSpPr>
          <p:nvPr/>
        </p:nvSpPr>
        <p:spPr bwMode="auto">
          <a:xfrm>
            <a:off x="77788" y="8824913"/>
            <a:ext cx="6702425"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gn="l">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1pPr>
            <a:lvl2pPr algn="l">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2pPr>
            <a:lvl3pPr algn="l">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3pPr>
            <a:lvl4pPr algn="l">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4pPr>
            <a:lvl5pPr algn="l">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tabLst>
                <a:tab pos="285750" algn="l"/>
                <a:tab pos="6457950" algn="r"/>
              </a:tabLst>
              <a:defRPr kumimoji="1" sz="2400">
                <a:solidFill>
                  <a:schemeClr val="tx1"/>
                </a:solidFill>
                <a:latin typeface="Times New Roman" panose="02020603050405020304" pitchFamily="18" charset="0"/>
                <a:ea typeface="宋体" panose="02010600030101010101" pitchFamily="2" charset="-122"/>
              </a:defRPr>
            </a:lvl9pPr>
          </a:lstStyle>
          <a:p>
            <a:pPr>
              <a:defRPr/>
            </a:pPr>
            <a:r>
              <a:rPr lang="en-US" altLang="zh-CN" sz="1000" dirty="0">
                <a:latin typeface="Arial" panose="020B0604020202020204" pitchFamily="34" charset="0"/>
              </a:rPr>
              <a:t>	Statistics, 7/e	</a:t>
            </a:r>
            <a:r>
              <a:rPr lang="en-US" altLang="zh-CN" sz="1000" dirty="0"/>
              <a:t>©</a:t>
            </a:r>
            <a:r>
              <a:rPr lang="en-US" altLang="zh-CN" sz="1000" dirty="0">
                <a:latin typeface="Arial" panose="020B0604020202020204" pitchFamily="34" charset="0"/>
              </a:rPr>
              <a:t> 1777 Prentice-Hall, Inc.</a:t>
            </a:r>
          </a:p>
        </p:txBody>
      </p:sp>
      <p:sp>
        <p:nvSpPr>
          <p:cNvPr id="2072" name="Line 24"/>
          <p:cNvSpPr>
            <a:spLocks noChangeShapeType="1"/>
          </p:cNvSpPr>
          <p:nvPr/>
        </p:nvSpPr>
        <p:spPr bwMode="auto">
          <a:xfrm>
            <a:off x="152400" y="8763000"/>
            <a:ext cx="65532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73" name="Rectangle 25"/>
          <p:cNvSpPr>
            <a:spLocks noChangeArrowheads="1"/>
          </p:cNvSpPr>
          <p:nvPr/>
        </p:nvSpPr>
        <p:spPr bwMode="auto">
          <a:xfrm>
            <a:off x="77788" y="61913"/>
            <a:ext cx="6702425" cy="271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lgn="l">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1pPr>
            <a:lvl2pPr algn="l">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2pPr>
            <a:lvl3pPr algn="l">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3pPr>
            <a:lvl4pPr algn="l">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4pPr>
            <a:lvl5pPr algn="l">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tabLst>
                <a:tab pos="285750" algn="l"/>
                <a:tab pos="3257550" algn="ctr"/>
                <a:tab pos="6457950" algn="r"/>
              </a:tabLst>
              <a:defRPr kumimoji="1" sz="2400">
                <a:solidFill>
                  <a:schemeClr val="tx1"/>
                </a:solidFill>
                <a:latin typeface="Times New Roman" panose="02020603050405020304" pitchFamily="18" charset="0"/>
                <a:ea typeface="宋体" panose="02010600030101010101" pitchFamily="2" charset="-122"/>
              </a:defRPr>
            </a:lvl9pPr>
          </a:lstStyle>
          <a:p>
            <a:pPr>
              <a:defRPr/>
            </a:pPr>
            <a:r>
              <a:rPr lang="en-US" altLang="zh-CN" sz="1200">
                <a:latin typeface="Arial" panose="020B0604020202020204" pitchFamily="34" charset="0"/>
              </a:rPr>
              <a:t>	Chapter 11	</a:t>
            </a:r>
            <a:r>
              <a:rPr lang="en-US" altLang="zh-CN" sz="1200" b="1">
                <a:latin typeface="Arial" panose="020B0604020202020204" pitchFamily="34" charset="0"/>
              </a:rPr>
              <a:t>Instructor Notes</a:t>
            </a:r>
            <a:r>
              <a:rPr lang="en-US" altLang="zh-CN" sz="1200">
                <a:latin typeface="Arial" panose="020B0604020202020204" pitchFamily="34" charset="0"/>
              </a:rPr>
              <a:t>	11-</a:t>
            </a:r>
            <a:fld id="{6510FCF9-2F8F-4FD7-AC5F-72A89211A2BD}" type="slidenum">
              <a:rPr lang="en-US" altLang="zh-CN" sz="1200" smtClean="0">
                <a:latin typeface="Arial" panose="020B0604020202020204" pitchFamily="34" charset="0"/>
              </a:rPr>
              <a:pPr>
                <a:defRPr/>
              </a:pPr>
              <a:t>‹#›</a:t>
            </a:fld>
            <a:endParaRPr lang="en-US" altLang="zh-CN" sz="1200">
              <a:latin typeface="Arial" panose="020B0604020202020204" pitchFamily="34" charset="0"/>
            </a:endParaRPr>
          </a:p>
        </p:txBody>
      </p:sp>
    </p:spTree>
    <p:extLst>
      <p:ext uri="{BB962C8B-B14F-4D97-AF65-F5344CB8AC3E}">
        <p14:creationId xmlns:p14="http://schemas.microsoft.com/office/powerpoint/2010/main" val="41925659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4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kumimoji="1" sz="14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kumimoji="1" sz="14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kumimoji="1" sz="14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kumimoji="1" sz="14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8195"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16403206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1912938" y="692150"/>
            <a:ext cx="3032125" cy="2273300"/>
          </a:xfrm>
          <a:noFill/>
          <a:ln cap="flat"/>
        </p:spPr>
      </p:sp>
      <p:sp>
        <p:nvSpPr>
          <p:cNvPr id="266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2094954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28675"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4012988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30723"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2472374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912938" y="692150"/>
            <a:ext cx="3032125" cy="2273300"/>
          </a:xfrm>
          <a:noFill/>
          <a:ln cap="flat"/>
        </p:spPr>
      </p:sp>
      <p:sp>
        <p:nvSpPr>
          <p:cNvPr id="3277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1323408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912938" y="692150"/>
            <a:ext cx="3032125" cy="2273300"/>
          </a:xfrm>
          <a:noFill/>
          <a:ln cap="flat"/>
        </p:spPr>
      </p:sp>
      <p:sp>
        <p:nvSpPr>
          <p:cNvPr id="34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36447608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36867"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10534639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38915"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24537475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912938" y="692150"/>
            <a:ext cx="3032125" cy="2273300"/>
          </a:xfrm>
          <a:noFill/>
          <a:ln cap="flat"/>
        </p:spPr>
      </p:sp>
      <p:sp>
        <p:nvSpPr>
          <p:cNvPr id="34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25975395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40963"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35990978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912938" y="692150"/>
            <a:ext cx="3032125" cy="2273300"/>
          </a:xfrm>
          <a:noFill/>
          <a:ln cap="flat"/>
        </p:spPr>
      </p:sp>
      <p:sp>
        <p:nvSpPr>
          <p:cNvPr id="4301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4214330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8195"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42903538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912938" y="692150"/>
            <a:ext cx="3032125" cy="2273300"/>
          </a:xfrm>
          <a:noFill/>
          <a:ln cap="flat"/>
        </p:spPr>
      </p:sp>
      <p:sp>
        <p:nvSpPr>
          <p:cNvPr id="4505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37575477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47107"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2925254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49155"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36127769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1912938" y="692150"/>
            <a:ext cx="3032125" cy="2273300"/>
          </a:xfrm>
          <a:noFill/>
          <a:ln cap="flat"/>
        </p:spPr>
      </p:sp>
      <p:sp>
        <p:nvSpPr>
          <p:cNvPr id="5120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16031223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53251"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16196525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55299"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4203026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1912938" y="692150"/>
            <a:ext cx="3032125" cy="2273300"/>
          </a:xfrm>
          <a:noFill/>
          <a:ln cap="flat"/>
        </p:spPr>
      </p:sp>
      <p:sp>
        <p:nvSpPr>
          <p:cNvPr id="5939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8065791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912938" y="692150"/>
            <a:ext cx="3032125" cy="2273300"/>
          </a:xfrm>
          <a:noFill/>
          <a:ln cap="flat"/>
        </p:spPr>
      </p:sp>
      <p:sp>
        <p:nvSpPr>
          <p:cNvPr id="614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38251480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63491"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38462862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1912938" y="692150"/>
            <a:ext cx="3032125" cy="2273300"/>
          </a:xfrm>
          <a:noFill/>
          <a:ln cap="flat"/>
        </p:spPr>
      </p:sp>
      <p:sp>
        <p:nvSpPr>
          <p:cNvPr id="655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980727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xfrm>
            <a:off x="1912938" y="692150"/>
            <a:ext cx="3032125" cy="2273300"/>
          </a:xfrm>
          <a:noFill/>
          <a:ln cap="flat"/>
        </p:spPr>
      </p:sp>
      <p:sp>
        <p:nvSpPr>
          <p:cNvPr id="102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14281780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noFill/>
        </p:spPr>
        <p:txBody>
          <a:bodyPr/>
          <a:lstStyle/>
          <a:p>
            <a:endParaRPr lang="zh-CN" altLang="zh-CN"/>
          </a:p>
        </p:txBody>
      </p:sp>
      <p:sp>
        <p:nvSpPr>
          <p:cNvPr id="69635" name="Rectangle 3"/>
          <p:cNvSpPr>
            <a:spLocks noGrp="1" noRot="1" noChangeAspect="1" noChangeArrowheads="1" noTextEdit="1"/>
          </p:cNvSpPr>
          <p:nvPr>
            <p:ph type="sldImg"/>
          </p:nvPr>
        </p:nvSpPr>
        <p:spPr>
          <a:xfrm>
            <a:off x="1912938" y="692150"/>
            <a:ext cx="3032125" cy="2273300"/>
          </a:xfrm>
          <a:ln cap="flat"/>
        </p:spPr>
      </p:sp>
    </p:spTree>
    <p:extLst>
      <p:ext uri="{BB962C8B-B14F-4D97-AF65-F5344CB8AC3E}">
        <p14:creationId xmlns:p14="http://schemas.microsoft.com/office/powerpoint/2010/main" val="28233509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71683"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21487043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73731"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7815166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75779"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20703963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1912938" y="692150"/>
            <a:ext cx="3032125" cy="2273300"/>
          </a:xfrm>
          <a:noFill/>
          <a:ln cap="flat"/>
        </p:spPr>
      </p:sp>
      <p:sp>
        <p:nvSpPr>
          <p:cNvPr id="778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14856183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79875"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24385463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body" idx="1"/>
          </p:nvPr>
        </p:nvSpPr>
        <p:spPr>
          <a:noFill/>
        </p:spPr>
        <p:txBody>
          <a:bodyPr/>
          <a:lstStyle/>
          <a:p>
            <a:endParaRPr lang="zh-CN" altLang="zh-CN"/>
          </a:p>
        </p:txBody>
      </p:sp>
      <p:sp>
        <p:nvSpPr>
          <p:cNvPr id="81923" name="Rectangle 3"/>
          <p:cNvSpPr>
            <a:spLocks noGrp="1" noRot="1" noChangeAspect="1" noChangeArrowheads="1" noTextEdit="1"/>
          </p:cNvSpPr>
          <p:nvPr>
            <p:ph type="sldImg"/>
          </p:nvPr>
        </p:nvSpPr>
        <p:spPr>
          <a:xfrm>
            <a:off x="1912938" y="692150"/>
            <a:ext cx="3032125" cy="2273300"/>
          </a:xfrm>
          <a:ln cap="flat"/>
        </p:spPr>
      </p:sp>
    </p:spTree>
    <p:extLst>
      <p:ext uri="{BB962C8B-B14F-4D97-AF65-F5344CB8AC3E}">
        <p14:creationId xmlns:p14="http://schemas.microsoft.com/office/powerpoint/2010/main" val="27415899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xfrm>
            <a:off x="1912938" y="692150"/>
            <a:ext cx="3032125" cy="2273300"/>
          </a:xfrm>
          <a:noFill/>
          <a:ln cap="flat"/>
        </p:spPr>
      </p:sp>
      <p:sp>
        <p:nvSpPr>
          <p:cNvPr id="9011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28950863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92163"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37576885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98307"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2780378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xfrm>
            <a:off x="1912938" y="692150"/>
            <a:ext cx="3032125" cy="2273300"/>
          </a:xfrm>
          <a:noFill/>
          <a:ln cap="flat"/>
        </p:spPr>
      </p:sp>
      <p:sp>
        <p:nvSpPr>
          <p:cNvPr id="1229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15923918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body" idx="1"/>
          </p:nvPr>
        </p:nvSpPr>
        <p:spPr>
          <a:noFill/>
        </p:spPr>
        <p:txBody>
          <a:bodyPr/>
          <a:lstStyle/>
          <a:p>
            <a:endParaRPr lang="zh-CN" altLang="zh-CN"/>
          </a:p>
        </p:txBody>
      </p:sp>
      <p:sp>
        <p:nvSpPr>
          <p:cNvPr id="100355" name="Rectangle 3"/>
          <p:cNvSpPr>
            <a:spLocks noGrp="1" noRot="1" noChangeAspect="1" noChangeArrowheads="1" noTextEdit="1"/>
          </p:cNvSpPr>
          <p:nvPr>
            <p:ph type="sldImg"/>
          </p:nvPr>
        </p:nvSpPr>
        <p:spPr>
          <a:xfrm>
            <a:off x="1912938" y="692150"/>
            <a:ext cx="3032125" cy="2273300"/>
          </a:xfrm>
          <a:ln cap="flat"/>
        </p:spPr>
      </p:sp>
    </p:spTree>
    <p:extLst>
      <p:ext uri="{BB962C8B-B14F-4D97-AF65-F5344CB8AC3E}">
        <p14:creationId xmlns:p14="http://schemas.microsoft.com/office/powerpoint/2010/main" val="1804270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body" idx="1"/>
          </p:nvPr>
        </p:nvSpPr>
        <p:spPr>
          <a:noFill/>
        </p:spPr>
        <p:txBody>
          <a:bodyPr/>
          <a:lstStyle/>
          <a:p>
            <a:endParaRPr lang="zh-CN" altLang="zh-CN"/>
          </a:p>
        </p:txBody>
      </p:sp>
      <p:sp>
        <p:nvSpPr>
          <p:cNvPr id="102403" name="Rectangle 3"/>
          <p:cNvSpPr>
            <a:spLocks noGrp="1" noRot="1" noChangeAspect="1" noChangeArrowheads="1" noTextEdit="1"/>
          </p:cNvSpPr>
          <p:nvPr>
            <p:ph type="sldImg"/>
          </p:nvPr>
        </p:nvSpPr>
        <p:spPr>
          <a:xfrm>
            <a:off x="1912938" y="692150"/>
            <a:ext cx="3032125" cy="2273300"/>
          </a:xfrm>
          <a:ln cap="flat"/>
        </p:spPr>
      </p:sp>
    </p:spTree>
    <p:extLst>
      <p:ext uri="{BB962C8B-B14F-4D97-AF65-F5344CB8AC3E}">
        <p14:creationId xmlns:p14="http://schemas.microsoft.com/office/powerpoint/2010/main" val="16877975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body" idx="1"/>
          </p:nvPr>
        </p:nvSpPr>
        <p:spPr>
          <a:noFill/>
        </p:spPr>
        <p:txBody>
          <a:bodyPr/>
          <a:lstStyle/>
          <a:p>
            <a:endParaRPr lang="zh-CN" altLang="zh-CN"/>
          </a:p>
        </p:txBody>
      </p:sp>
      <p:sp>
        <p:nvSpPr>
          <p:cNvPr id="104451" name="Rectangle 3"/>
          <p:cNvSpPr>
            <a:spLocks noGrp="1" noRot="1" noChangeAspect="1" noChangeArrowheads="1" noTextEdit="1"/>
          </p:cNvSpPr>
          <p:nvPr>
            <p:ph type="sldImg"/>
          </p:nvPr>
        </p:nvSpPr>
        <p:spPr>
          <a:xfrm>
            <a:off x="1912938" y="692150"/>
            <a:ext cx="3032125" cy="2273300"/>
          </a:xfrm>
          <a:ln cap="flat"/>
        </p:spPr>
      </p:sp>
    </p:spTree>
    <p:extLst>
      <p:ext uri="{BB962C8B-B14F-4D97-AF65-F5344CB8AC3E}">
        <p14:creationId xmlns:p14="http://schemas.microsoft.com/office/powerpoint/2010/main" val="26386447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106499"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16188476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108547"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1282603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14339"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917947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18435"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1445873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endParaRPr lang="zh-CN" altLang="en-US"/>
          </a:p>
        </p:txBody>
      </p:sp>
      <p:sp>
        <p:nvSpPr>
          <p:cNvPr id="20483" name="Rectangle 3"/>
          <p:cNvSpPr>
            <a:spLocks noChangeArrowheads="1"/>
          </p:cNvSpPr>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050" tIns="0" rIns="19050" bIns="0" anchor="b"/>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r>
              <a:rPr lang="en-US" altLang="zh-CN" sz="1000" i="1">
                <a:latin typeface="Times New Roman" panose="02020603050405020304" pitchFamily="18" charset="0"/>
                <a:ea typeface="宋体" panose="02010600030101010101" pitchFamily="2" charset="-122"/>
              </a:rPr>
              <a:t>12</a:t>
            </a:r>
          </a:p>
        </p:txBody>
      </p:sp>
      <p:sp>
        <p:nvSpPr>
          <p:cNvPr id="20484" name="Rectangle 4"/>
          <p:cNvSpPr>
            <a:spLocks noChangeArrowheads="1"/>
          </p:cNvSpPr>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endParaRPr lang="zh-CN" altLang="en-US"/>
          </a:p>
        </p:txBody>
      </p:sp>
      <p:sp>
        <p:nvSpPr>
          <p:cNvPr id="20485" name="Rectangle 5"/>
          <p:cNvSpPr>
            <a:spLocks noChangeArrowheads="1"/>
          </p:cNvSpP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endParaRPr lang="zh-CN" altLang="en-US"/>
          </a:p>
        </p:txBody>
      </p:sp>
      <p:sp>
        <p:nvSpPr>
          <p:cNvPr id="20486" name="Rectangle 6"/>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20487" name="Rectangle 7"/>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3138384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xfrm>
            <a:off x="1912938" y="692150"/>
            <a:ext cx="3032125" cy="2273300"/>
          </a:xfrm>
          <a:noFill/>
          <a:ln cap="flat"/>
        </p:spPr>
      </p:sp>
      <p:sp>
        <p:nvSpPr>
          <p:cNvPr id="2253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Tree>
    <p:extLst>
      <p:ext uri="{BB962C8B-B14F-4D97-AF65-F5344CB8AC3E}">
        <p14:creationId xmlns:p14="http://schemas.microsoft.com/office/powerpoint/2010/main" val="1147102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zh-CN"/>
          </a:p>
        </p:txBody>
      </p:sp>
      <p:sp>
        <p:nvSpPr>
          <p:cNvPr id="24579" name="Rectangle 3"/>
          <p:cNvSpPr>
            <a:spLocks noGrp="1" noRot="1" noChangeAspect="1" noChangeArrowheads="1" noTextEdit="1"/>
          </p:cNvSpPr>
          <p:nvPr>
            <p:ph type="sldImg"/>
          </p:nvPr>
        </p:nvSpPr>
        <p:spPr>
          <a:xfrm>
            <a:off x="1912938" y="692150"/>
            <a:ext cx="3032125" cy="2273300"/>
          </a:xfrm>
          <a:noFill/>
          <a:ln cap="flat"/>
        </p:spPr>
      </p:sp>
    </p:spTree>
    <p:extLst>
      <p:ext uri="{BB962C8B-B14F-4D97-AF65-F5344CB8AC3E}">
        <p14:creationId xmlns:p14="http://schemas.microsoft.com/office/powerpoint/2010/main" val="14839599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0">
          <a:gsLst>
            <a:gs pos="0">
              <a:schemeClr val="bg1"/>
            </a:gs>
            <a:gs pos="100000">
              <a:srgbClr val="17424C"/>
            </a:gs>
          </a:gsLst>
          <a:lin ang="5400000" scaled="1"/>
        </a:gradFill>
        <a:effectLst/>
      </p:bgPr>
    </p:bg>
    <p:spTree>
      <p:nvGrpSpPr>
        <p:cNvPr id="1" name=""/>
        <p:cNvGrpSpPr/>
        <p:nvPr/>
      </p:nvGrpSpPr>
      <p:grpSpPr>
        <a:xfrm>
          <a:off x="0" y="0"/>
          <a:ext cx="0" cy="0"/>
          <a:chOff x="0" y="0"/>
          <a:chExt cx="0" cy="0"/>
        </a:xfrm>
      </p:grpSpPr>
      <p:sp>
        <p:nvSpPr>
          <p:cNvPr id="4" name="AutoShape 7" descr="06"/>
          <p:cNvSpPr>
            <a:spLocks noChangeArrowheads="1"/>
          </p:cNvSpPr>
          <p:nvPr/>
        </p:nvSpPr>
        <p:spPr bwMode="ltGray">
          <a:xfrm rot="20584390">
            <a:off x="-141288" y="5376863"/>
            <a:ext cx="2541588" cy="573087"/>
          </a:xfrm>
          <a:prstGeom prst="parallelogram">
            <a:avLst>
              <a:gd name="adj" fmla="val 30059"/>
            </a:avLst>
          </a:prstGeom>
          <a:blipFill dpi="0" rotWithShape="1">
            <a:blip r:embed="rId2"/>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a:p>
        </p:txBody>
      </p:sp>
      <p:sp>
        <p:nvSpPr>
          <p:cNvPr id="5" name="AutoShape 8" descr="05"/>
          <p:cNvSpPr>
            <a:spLocks noChangeArrowheads="1"/>
          </p:cNvSpPr>
          <p:nvPr/>
        </p:nvSpPr>
        <p:spPr bwMode="ltGray">
          <a:xfrm rot="20584390">
            <a:off x="2154238" y="4676775"/>
            <a:ext cx="2546350" cy="573088"/>
          </a:xfrm>
          <a:prstGeom prst="parallelogram">
            <a:avLst>
              <a:gd name="adj" fmla="val 30115"/>
            </a:avLst>
          </a:prstGeom>
          <a:blipFill dpi="0" rotWithShape="1">
            <a:blip r:embed="rId3"/>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a:p>
        </p:txBody>
      </p:sp>
      <p:sp>
        <p:nvSpPr>
          <p:cNvPr id="6" name="AutoShape 9" descr="03"/>
          <p:cNvSpPr>
            <a:spLocks noChangeArrowheads="1"/>
          </p:cNvSpPr>
          <p:nvPr/>
        </p:nvSpPr>
        <p:spPr bwMode="ltGray">
          <a:xfrm rot="20584390">
            <a:off x="4448175" y="3975100"/>
            <a:ext cx="2552700" cy="573088"/>
          </a:xfrm>
          <a:prstGeom prst="parallelogram">
            <a:avLst>
              <a:gd name="adj" fmla="val 30190"/>
            </a:avLst>
          </a:pr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a:p>
        </p:txBody>
      </p:sp>
      <p:sp>
        <p:nvSpPr>
          <p:cNvPr id="7" name="AutoShape 10" descr="02"/>
          <p:cNvSpPr>
            <a:spLocks noChangeArrowheads="1"/>
          </p:cNvSpPr>
          <p:nvPr/>
        </p:nvSpPr>
        <p:spPr bwMode="ltGray">
          <a:xfrm rot="20584390">
            <a:off x="6751638" y="3273425"/>
            <a:ext cx="2533650" cy="573088"/>
          </a:xfrm>
          <a:prstGeom prst="parallelogram">
            <a:avLst>
              <a:gd name="adj" fmla="val 29965"/>
            </a:avLst>
          </a:pr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a:p>
        </p:txBody>
      </p:sp>
      <p:sp>
        <p:nvSpPr>
          <p:cNvPr id="8" name="Freeform 11"/>
          <p:cNvSpPr>
            <a:spLocks/>
          </p:cNvSpPr>
          <p:nvPr/>
        </p:nvSpPr>
        <p:spPr bwMode="ltGray">
          <a:xfrm>
            <a:off x="0" y="3481388"/>
            <a:ext cx="9155113" cy="3376612"/>
          </a:xfrm>
          <a:custGeom>
            <a:avLst/>
            <a:gdLst>
              <a:gd name="T0" fmla="*/ 0 w 5767"/>
              <a:gd name="T1" fmla="*/ 1760 h 2127"/>
              <a:gd name="T2" fmla="*/ 5767 w 5767"/>
              <a:gd name="T3" fmla="*/ 0 h 2127"/>
              <a:gd name="T4" fmla="*/ 5760 w 5767"/>
              <a:gd name="T5" fmla="*/ 2127 h 2127"/>
              <a:gd name="T6" fmla="*/ 0 w 5767"/>
              <a:gd name="T7" fmla="*/ 2127 h 2127"/>
              <a:gd name="T8" fmla="*/ 0 w 5767"/>
              <a:gd name="T9" fmla="*/ 1760 h 2127"/>
            </a:gdLst>
            <a:ahLst/>
            <a:cxnLst>
              <a:cxn ang="0">
                <a:pos x="T0" y="T1"/>
              </a:cxn>
              <a:cxn ang="0">
                <a:pos x="T2" y="T3"/>
              </a:cxn>
              <a:cxn ang="0">
                <a:pos x="T4" y="T5"/>
              </a:cxn>
              <a:cxn ang="0">
                <a:pos x="T6" y="T7"/>
              </a:cxn>
              <a:cxn ang="0">
                <a:pos x="T8" y="T9"/>
              </a:cxn>
            </a:cxnLst>
            <a:rect l="0" t="0" r="r" b="b"/>
            <a:pathLst>
              <a:path w="5767" h="2127">
                <a:moveTo>
                  <a:pt x="0" y="1760"/>
                </a:moveTo>
                <a:lnTo>
                  <a:pt x="5767" y="0"/>
                </a:lnTo>
                <a:lnTo>
                  <a:pt x="5760" y="2127"/>
                </a:lnTo>
                <a:lnTo>
                  <a:pt x="0" y="2127"/>
                </a:lnTo>
                <a:lnTo>
                  <a:pt x="0" y="1760"/>
                </a:lnTo>
                <a:close/>
              </a:path>
            </a:pathLst>
          </a:custGeom>
          <a:gradFill rotWithShape="1">
            <a:gsLst>
              <a:gs pos="0">
                <a:schemeClr val="accent1">
                  <a:gamma/>
                  <a:shade val="46275"/>
                  <a:invGamma/>
                </a:schemeClr>
              </a:gs>
              <a:gs pos="100000">
                <a:schemeClr val="accent1"/>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defRPr/>
            </a:pPr>
            <a:endParaRPr lang="zh-CN" altLang="en-US">
              <a:latin typeface="Arial" charset="0"/>
            </a:endParaRPr>
          </a:p>
        </p:txBody>
      </p:sp>
      <p:sp>
        <p:nvSpPr>
          <p:cNvPr id="6146" name="Rectangle 2"/>
          <p:cNvSpPr>
            <a:spLocks noGrp="1" noChangeArrowheads="1"/>
          </p:cNvSpPr>
          <p:nvPr>
            <p:ph type="ctrTitle"/>
          </p:nvPr>
        </p:nvSpPr>
        <p:spPr>
          <a:xfrm>
            <a:off x="381000" y="1143000"/>
            <a:ext cx="7772400" cy="1470025"/>
          </a:xfrm>
          <a:effectLst>
            <a:outerShdw dist="53882" dir="2700000" algn="ctr" rotWithShape="0">
              <a:srgbClr val="000000"/>
            </a:outerShdw>
          </a:effectLst>
        </p:spPr>
        <p:txBody>
          <a:bodyPr/>
          <a:lstStyle>
            <a:lvl1pPr algn="l">
              <a:defRPr sz="4400">
                <a:latin typeface="黑体" pitchFamily="2" charset="-122"/>
                <a:ea typeface="黑体" pitchFamily="2" charset="-122"/>
              </a:defRPr>
            </a:lvl1pPr>
          </a:lstStyle>
          <a:p>
            <a:pPr lvl="0"/>
            <a:r>
              <a:rPr lang="zh-CN" altLang="en-US" noProof="0"/>
              <a:t>单击此处编辑母版标题样式</a:t>
            </a:r>
          </a:p>
        </p:txBody>
      </p:sp>
      <p:sp>
        <p:nvSpPr>
          <p:cNvPr id="6147" name="Rectangle 3"/>
          <p:cNvSpPr>
            <a:spLocks noGrp="1" noChangeArrowheads="1"/>
          </p:cNvSpPr>
          <p:nvPr>
            <p:ph type="subTitle" idx="1"/>
          </p:nvPr>
        </p:nvSpPr>
        <p:spPr>
          <a:xfrm>
            <a:off x="838200" y="2438400"/>
            <a:ext cx="6400800" cy="685800"/>
          </a:xfrm>
        </p:spPr>
        <p:txBody>
          <a:bodyPr/>
          <a:lstStyle>
            <a:lvl1pPr marL="0" indent="0">
              <a:defRPr sz="2400"/>
            </a:lvl1pPr>
          </a:lstStyle>
          <a:p>
            <a:pPr lvl="0"/>
            <a:r>
              <a:rPr lang="zh-CN" altLang="en-US" noProof="0"/>
              <a:t>单击以编辑母版副标题样式</a:t>
            </a:r>
          </a:p>
        </p:txBody>
      </p:sp>
      <p:sp>
        <p:nvSpPr>
          <p:cNvPr id="9" name="Rectangle 4"/>
          <p:cNvSpPr>
            <a:spLocks noGrp="1" noChangeArrowheads="1"/>
          </p:cNvSpPr>
          <p:nvPr>
            <p:ph type="dt" sz="half" idx="10"/>
          </p:nvPr>
        </p:nvSpPr>
        <p:spPr bwMode="gray">
          <a:xfrm>
            <a:off x="457200" y="6553200"/>
            <a:ext cx="2133600" cy="171450"/>
          </a:xfrm>
        </p:spPr>
        <p:txBody>
          <a:bodyPr/>
          <a:lstStyle>
            <a:lvl1pPr>
              <a:defRPr/>
            </a:lvl1pPr>
          </a:lstStyle>
          <a:p>
            <a:pPr>
              <a:defRPr/>
            </a:pPr>
            <a:endParaRPr lang="en-US" altLang="zh-CN"/>
          </a:p>
        </p:txBody>
      </p:sp>
      <p:sp>
        <p:nvSpPr>
          <p:cNvPr id="10" name="Rectangle 5"/>
          <p:cNvSpPr>
            <a:spLocks noGrp="1" noChangeArrowheads="1"/>
          </p:cNvSpPr>
          <p:nvPr>
            <p:ph type="ftr" sz="quarter" idx="11"/>
          </p:nvPr>
        </p:nvSpPr>
        <p:spPr bwMode="gray">
          <a:xfrm>
            <a:off x="3124200" y="6553200"/>
            <a:ext cx="2895600" cy="171450"/>
          </a:xfrm>
        </p:spPr>
        <p:txBody>
          <a:bodyPr/>
          <a:lstStyle>
            <a:lvl1pPr>
              <a:defRPr/>
            </a:lvl1pPr>
          </a:lstStyle>
          <a:p>
            <a:pPr>
              <a:defRPr/>
            </a:pPr>
            <a:endParaRPr lang="en-US" altLang="zh-CN"/>
          </a:p>
        </p:txBody>
      </p:sp>
      <p:sp>
        <p:nvSpPr>
          <p:cNvPr id="11" name="Rectangle 6"/>
          <p:cNvSpPr>
            <a:spLocks noGrp="1" noChangeArrowheads="1"/>
          </p:cNvSpPr>
          <p:nvPr>
            <p:ph type="sldNum" sz="quarter" idx="12"/>
          </p:nvPr>
        </p:nvSpPr>
        <p:spPr bwMode="gray">
          <a:xfrm>
            <a:off x="6553200" y="6553200"/>
            <a:ext cx="2133600" cy="171450"/>
          </a:xfrm>
        </p:spPr>
        <p:txBody>
          <a:bodyPr/>
          <a:lstStyle>
            <a:lvl1pPr>
              <a:defRPr sz="1400" smtClean="0">
                <a:latin typeface="Arial" panose="020B0604020202020204" pitchFamily="34" charset="0"/>
                <a:ea typeface="宋体" panose="02010600030101010101" pitchFamily="2" charset="-122"/>
              </a:defRPr>
            </a:lvl1pPr>
          </a:lstStyle>
          <a:p>
            <a:pPr>
              <a:defRPr/>
            </a:pPr>
            <a:fld id="{014CC03C-9B26-437A-B3D7-8892B1DBAE06}" type="slidenum">
              <a:rPr lang="en-US" altLang="zh-CN" smtClean="0"/>
              <a:pPr>
                <a:defRPr/>
              </a:pPr>
              <a:t>‹#›</a:t>
            </a:fld>
            <a:endParaRPr lang="en-US" altLang="zh-CN"/>
          </a:p>
        </p:txBody>
      </p:sp>
    </p:spTree>
    <p:extLst>
      <p:ext uri="{BB962C8B-B14F-4D97-AF65-F5344CB8AC3E}">
        <p14:creationId xmlns:p14="http://schemas.microsoft.com/office/powerpoint/2010/main" val="3366564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FFF65216-E2B5-48BC-AB78-6A8DE302E890}" type="slidenum">
              <a:rPr lang="en-US" altLang="zh-CN" smtClean="0"/>
              <a:pPr>
                <a:defRPr/>
              </a:pPr>
              <a:t>‹#›</a:t>
            </a:fld>
            <a:endParaRPr lang="en-US" altLang="zh-CN"/>
          </a:p>
        </p:txBody>
      </p:sp>
    </p:spTree>
    <p:extLst>
      <p:ext uri="{BB962C8B-B14F-4D97-AF65-F5344CB8AC3E}">
        <p14:creationId xmlns:p14="http://schemas.microsoft.com/office/powerpoint/2010/main" val="482318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1293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0"/>
            <a:ext cx="6019800" cy="61293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B2E55681-F479-4C08-98D4-F04130930CBC}" type="slidenum">
              <a:rPr lang="en-US" altLang="zh-CN" smtClean="0"/>
              <a:pPr>
                <a:defRPr/>
              </a:pPr>
              <a:t>‹#›</a:t>
            </a:fld>
            <a:endParaRPr lang="en-US" altLang="zh-CN"/>
          </a:p>
        </p:txBody>
      </p:sp>
    </p:spTree>
    <p:extLst>
      <p:ext uri="{BB962C8B-B14F-4D97-AF65-F5344CB8AC3E}">
        <p14:creationId xmlns:p14="http://schemas.microsoft.com/office/powerpoint/2010/main" val="3368657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639763"/>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328738"/>
            <a:ext cx="4038600" cy="5029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剪贴画占位符 3"/>
          <p:cNvSpPr>
            <a:spLocks noGrp="1"/>
          </p:cNvSpPr>
          <p:nvPr>
            <p:ph type="clipArt" sz="half" idx="2"/>
          </p:nvPr>
        </p:nvSpPr>
        <p:spPr>
          <a:xfrm>
            <a:off x="4648200" y="1328738"/>
            <a:ext cx="4038600" cy="5029200"/>
          </a:xfrm>
        </p:spPr>
        <p:txBody>
          <a:bodyPr/>
          <a:lstStyle/>
          <a:p>
            <a:pPr lvl="0"/>
            <a:r>
              <a:rPr lang="zh-CN" altLang="en-US" noProof="0"/>
              <a:t>单击图标添加联机映像</a:t>
            </a:r>
          </a:p>
        </p:txBody>
      </p:sp>
      <p:sp>
        <p:nvSpPr>
          <p:cNvPr id="5"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32C4A464-A57D-4199-8CBD-4044CB156F62}" type="slidenum">
              <a:rPr lang="en-US" altLang="zh-CN" smtClean="0"/>
              <a:pPr>
                <a:defRPr/>
              </a:pPr>
              <a:t>‹#›</a:t>
            </a:fld>
            <a:endParaRPr lang="en-US" altLang="zh-CN"/>
          </a:p>
        </p:txBody>
      </p:sp>
    </p:spTree>
    <p:extLst>
      <p:ext uri="{BB962C8B-B14F-4D97-AF65-F5344CB8AC3E}">
        <p14:creationId xmlns:p14="http://schemas.microsoft.com/office/powerpoint/2010/main" val="23659485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639763"/>
          </a:xfrm>
        </p:spPr>
        <p:txBody>
          <a:bodyPr/>
          <a:lstStyle/>
          <a:p>
            <a:r>
              <a:rPr lang="zh-CN" altLang="en-US"/>
              <a:t>单击此处编辑母版标题样式</a:t>
            </a:r>
          </a:p>
        </p:txBody>
      </p:sp>
      <p:sp>
        <p:nvSpPr>
          <p:cNvPr id="3" name="表格占位符 2"/>
          <p:cNvSpPr>
            <a:spLocks noGrp="1"/>
          </p:cNvSpPr>
          <p:nvPr>
            <p:ph type="tbl" idx="1"/>
          </p:nvPr>
        </p:nvSpPr>
        <p:spPr>
          <a:xfrm>
            <a:off x="457200" y="1328738"/>
            <a:ext cx="8229600" cy="5029200"/>
          </a:xfrm>
        </p:spPr>
        <p:txBody>
          <a:bodyPr/>
          <a:lstStyle/>
          <a:p>
            <a:pPr lvl="0"/>
            <a:r>
              <a:rPr lang="zh-CN" altLang="en-US" noProof="0"/>
              <a:t>单击图标添加表格</a:t>
            </a:r>
          </a:p>
        </p:txBody>
      </p:sp>
      <p:sp>
        <p:nvSpPr>
          <p:cNvPr id="4"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9A3391D7-6D16-41EC-B09C-276ECFE1E305}" type="slidenum">
              <a:rPr lang="en-US" altLang="zh-CN" smtClean="0"/>
              <a:pPr>
                <a:defRPr/>
              </a:pPr>
              <a:t>‹#›</a:t>
            </a:fld>
            <a:endParaRPr lang="en-US" altLang="zh-CN"/>
          </a:p>
        </p:txBody>
      </p:sp>
    </p:spTree>
    <p:extLst>
      <p:ext uri="{BB962C8B-B14F-4D97-AF65-F5344CB8AC3E}">
        <p14:creationId xmlns:p14="http://schemas.microsoft.com/office/powerpoint/2010/main" val="1652365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639763"/>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328738"/>
            <a:ext cx="4038600" cy="5029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28738"/>
            <a:ext cx="4038600" cy="5029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BEFD4773-7294-4B0C-91A3-7EE752F8926F}" type="slidenum">
              <a:rPr lang="en-US" altLang="zh-CN" smtClean="0"/>
              <a:pPr>
                <a:defRPr/>
              </a:pPr>
              <a:t>‹#›</a:t>
            </a:fld>
            <a:endParaRPr lang="en-US" altLang="zh-CN"/>
          </a:p>
        </p:txBody>
      </p:sp>
    </p:spTree>
    <p:extLst>
      <p:ext uri="{BB962C8B-B14F-4D97-AF65-F5344CB8AC3E}">
        <p14:creationId xmlns:p14="http://schemas.microsoft.com/office/powerpoint/2010/main" val="41494179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28600"/>
            <a:ext cx="8229600" cy="639763"/>
          </a:xfrm>
        </p:spPr>
        <p:txBody>
          <a:bodyPr/>
          <a:lstStyle/>
          <a:p>
            <a:r>
              <a:rPr lang="zh-CN" altLang="en-US"/>
              <a:t>单击此处编辑母版标题样式</a:t>
            </a:r>
          </a:p>
        </p:txBody>
      </p:sp>
      <p:sp>
        <p:nvSpPr>
          <p:cNvPr id="3" name="内容占位符 2"/>
          <p:cNvSpPr>
            <a:spLocks noGrp="1"/>
          </p:cNvSpPr>
          <p:nvPr>
            <p:ph sz="quarter" idx="1"/>
          </p:nvPr>
        </p:nvSpPr>
        <p:spPr>
          <a:xfrm>
            <a:off x="457200" y="1328738"/>
            <a:ext cx="4038600" cy="24384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328738"/>
            <a:ext cx="4038600" cy="24384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57200" y="3919538"/>
            <a:ext cx="4038600" cy="24384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48200" y="3919538"/>
            <a:ext cx="4038600" cy="24384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CA899C2E-36E6-4E63-95F7-B3765FD1EE66}" type="slidenum">
              <a:rPr lang="en-US" altLang="zh-CN" smtClean="0"/>
              <a:pPr>
                <a:defRPr/>
              </a:pPr>
              <a:t>‹#›</a:t>
            </a:fld>
            <a:endParaRPr lang="en-US" altLang="zh-CN"/>
          </a:p>
        </p:txBody>
      </p:sp>
    </p:spTree>
    <p:extLst>
      <p:ext uri="{BB962C8B-B14F-4D97-AF65-F5344CB8AC3E}">
        <p14:creationId xmlns:p14="http://schemas.microsoft.com/office/powerpoint/2010/main" val="42384249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639763"/>
          </a:xfrm>
        </p:spPr>
        <p:txBody>
          <a:bodyPr/>
          <a:lstStyle/>
          <a:p>
            <a:r>
              <a:rPr lang="zh-CN" altLang="en-US"/>
              <a:t>单击此处编辑母版标题样式</a:t>
            </a:r>
          </a:p>
        </p:txBody>
      </p:sp>
      <p:sp>
        <p:nvSpPr>
          <p:cNvPr id="3" name="内容占位符 2"/>
          <p:cNvSpPr>
            <a:spLocks noGrp="1"/>
          </p:cNvSpPr>
          <p:nvPr>
            <p:ph sz="half" idx="1"/>
          </p:nvPr>
        </p:nvSpPr>
        <p:spPr>
          <a:xfrm>
            <a:off x="457200" y="1328738"/>
            <a:ext cx="4038600" cy="5029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328738"/>
            <a:ext cx="4038600" cy="24384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3919538"/>
            <a:ext cx="4038600" cy="24384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7"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8"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2E833F5A-DA93-4F62-8D10-E5FC80906BAF}" type="slidenum">
              <a:rPr lang="en-US" altLang="zh-CN" smtClean="0"/>
              <a:pPr>
                <a:defRPr/>
              </a:pPr>
              <a:t>‹#›</a:t>
            </a:fld>
            <a:endParaRPr lang="en-US" altLang="zh-CN"/>
          </a:p>
        </p:txBody>
      </p:sp>
    </p:spTree>
    <p:extLst>
      <p:ext uri="{BB962C8B-B14F-4D97-AF65-F5344CB8AC3E}">
        <p14:creationId xmlns:p14="http://schemas.microsoft.com/office/powerpoint/2010/main" val="4383893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639763"/>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328738"/>
            <a:ext cx="4038600" cy="5029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328738"/>
            <a:ext cx="4038600" cy="24384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3919538"/>
            <a:ext cx="4038600" cy="24384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7"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8"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3056D825-0204-4C3E-AFB5-E514972AAC94}" type="slidenum">
              <a:rPr lang="en-US" altLang="zh-CN" smtClean="0"/>
              <a:pPr>
                <a:defRPr/>
              </a:pPr>
              <a:t>‹#›</a:t>
            </a:fld>
            <a:endParaRPr lang="en-US" altLang="zh-CN"/>
          </a:p>
        </p:txBody>
      </p:sp>
    </p:spTree>
    <p:extLst>
      <p:ext uri="{BB962C8B-B14F-4D97-AF65-F5344CB8AC3E}">
        <p14:creationId xmlns:p14="http://schemas.microsoft.com/office/powerpoint/2010/main" val="1705269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5335678" y="6410535"/>
            <a:ext cx="3584091" cy="441641"/>
          </a:xfrm>
          <a:prstGeom prst="rect">
            <a:avLst/>
          </a:prstGeom>
        </p:spPr>
      </p:pic>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a:xfrm>
            <a:off x="457200" y="1381334"/>
            <a:ext cx="8229600" cy="50292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0"/>
          <p:cNvSpPr>
            <a:spLocks noGrp="1" noChangeArrowheads="1"/>
          </p:cNvSpPr>
          <p:nvPr>
            <p:ph type="dt" sz="half" idx="10"/>
          </p:nvPr>
        </p:nvSpPr>
        <p:spPr>
          <a:xfrm>
            <a:off x="451359" y="6410535"/>
            <a:ext cx="2133600" cy="244475"/>
          </a:xfrm>
          <a:ln/>
        </p:spPr>
        <p:txBody>
          <a:bodyPr/>
          <a:lstStyle>
            <a:lvl1pPr>
              <a:defRPr/>
            </a:lvl1pPr>
          </a:lstStyle>
          <a:p>
            <a:pPr>
              <a:defRPr/>
            </a:pPr>
            <a:endParaRPr lang="en-US" altLang="zh-CN"/>
          </a:p>
        </p:txBody>
      </p:sp>
      <p:sp>
        <p:nvSpPr>
          <p:cNvPr id="5" name="Rectangle 11"/>
          <p:cNvSpPr>
            <a:spLocks noGrp="1" noChangeArrowheads="1"/>
          </p:cNvSpPr>
          <p:nvPr>
            <p:ph type="ftr" sz="quarter" idx="11"/>
          </p:nvPr>
        </p:nvSpPr>
        <p:spPr>
          <a:xfrm>
            <a:off x="5791047" y="6410567"/>
            <a:ext cx="2895600" cy="244475"/>
          </a:xfrm>
          <a:ln/>
        </p:spPr>
        <p:txBody>
          <a:bodyPr/>
          <a:lstStyle>
            <a:lvl1pPr>
              <a:defRPr/>
            </a:lvl1pPr>
          </a:lstStyle>
          <a:p>
            <a:pPr>
              <a:defRPr/>
            </a:pPr>
            <a:endParaRPr lang="en-US" altLang="zh-CN"/>
          </a:p>
        </p:txBody>
      </p:sp>
      <p:sp>
        <p:nvSpPr>
          <p:cNvPr id="6" name="Rectangle 12"/>
          <p:cNvSpPr>
            <a:spLocks noGrp="1" noChangeArrowheads="1"/>
          </p:cNvSpPr>
          <p:nvPr>
            <p:ph type="sldNum" sz="quarter" idx="12"/>
          </p:nvPr>
        </p:nvSpPr>
        <p:spPr>
          <a:xfrm>
            <a:off x="3032530" y="6410534"/>
            <a:ext cx="2133600" cy="244475"/>
          </a:xfrm>
          <a:ln/>
        </p:spPr>
        <p:txBody>
          <a:bodyPr/>
          <a:lstStyle>
            <a:lvl1pPr>
              <a:defRPr/>
            </a:lvl1pPr>
          </a:lstStyle>
          <a:p>
            <a:pPr>
              <a:defRPr/>
            </a:pPr>
            <a:r>
              <a:rPr lang="zh-CN" altLang="zh-CN"/>
              <a:t>Ⅲ</a:t>
            </a:r>
            <a:r>
              <a:rPr lang="en-US" altLang="zh-CN"/>
              <a:t>-</a:t>
            </a:r>
            <a:fld id="{28113BA2-C682-4002-A4A5-5DCDD404CB16}" type="slidenum">
              <a:rPr lang="en-US" altLang="zh-CN" smtClean="0"/>
              <a:pPr>
                <a:defRPr/>
              </a:pPr>
              <a:t>‹#›</a:t>
            </a:fld>
            <a:endParaRPr lang="en-US" altLang="zh-CN"/>
          </a:p>
        </p:txBody>
      </p:sp>
    </p:spTree>
    <p:extLst>
      <p:ext uri="{BB962C8B-B14F-4D97-AF65-F5344CB8AC3E}">
        <p14:creationId xmlns:p14="http://schemas.microsoft.com/office/powerpoint/2010/main" val="1073975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编辑母版文本样式</a:t>
            </a:r>
          </a:p>
        </p:txBody>
      </p:sp>
      <p:sp>
        <p:nvSpPr>
          <p:cNvPr id="4"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66F3DFFE-A36B-401C-810E-4E1A8A0D0B8D}" type="slidenum">
              <a:rPr lang="en-US" altLang="zh-CN" smtClean="0"/>
              <a:pPr>
                <a:defRPr/>
              </a:pPr>
              <a:t>‹#›</a:t>
            </a:fld>
            <a:endParaRPr lang="en-US" altLang="zh-CN"/>
          </a:p>
        </p:txBody>
      </p:sp>
    </p:spTree>
    <p:extLst>
      <p:ext uri="{BB962C8B-B14F-4D97-AF65-F5344CB8AC3E}">
        <p14:creationId xmlns:p14="http://schemas.microsoft.com/office/powerpoint/2010/main" val="15194210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328738"/>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28738"/>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BD48B953-14C9-4FD5-B0E2-DC80B31D0F29}" type="slidenum">
              <a:rPr lang="en-US" altLang="zh-CN" smtClean="0"/>
              <a:pPr>
                <a:defRPr/>
              </a:pPr>
              <a:t>‹#›</a:t>
            </a:fld>
            <a:endParaRPr lang="en-US" altLang="zh-CN"/>
          </a:p>
        </p:txBody>
      </p:sp>
    </p:spTree>
    <p:extLst>
      <p:ext uri="{BB962C8B-B14F-4D97-AF65-F5344CB8AC3E}">
        <p14:creationId xmlns:p14="http://schemas.microsoft.com/office/powerpoint/2010/main" val="4642254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90872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49823072-892C-4274-93E4-3C8DDD7E4409}" type="slidenum">
              <a:rPr lang="en-US" altLang="zh-CN" smtClean="0"/>
              <a:pPr>
                <a:defRPr/>
              </a:pPr>
              <a:t>‹#›</a:t>
            </a:fld>
            <a:endParaRPr lang="en-US" altLang="zh-CN"/>
          </a:p>
        </p:txBody>
      </p:sp>
    </p:spTree>
    <p:extLst>
      <p:ext uri="{BB962C8B-B14F-4D97-AF65-F5344CB8AC3E}">
        <p14:creationId xmlns:p14="http://schemas.microsoft.com/office/powerpoint/2010/main" val="319761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E2036D85-0E18-42B4-8FFE-F60476808D86}" type="slidenum">
              <a:rPr lang="en-US" altLang="zh-CN" smtClean="0"/>
              <a:pPr>
                <a:defRPr/>
              </a:pPr>
              <a:t>‹#›</a:t>
            </a:fld>
            <a:endParaRPr lang="en-US" altLang="zh-CN"/>
          </a:p>
        </p:txBody>
      </p:sp>
    </p:spTree>
    <p:extLst>
      <p:ext uri="{BB962C8B-B14F-4D97-AF65-F5344CB8AC3E}">
        <p14:creationId xmlns:p14="http://schemas.microsoft.com/office/powerpoint/2010/main" val="645436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1467FB0F-5DF5-4918-88E7-1E79EEE267AE}" type="slidenum">
              <a:rPr lang="en-US" altLang="zh-CN" smtClean="0"/>
              <a:pPr>
                <a:defRPr/>
              </a:pPr>
              <a:t>‹#›</a:t>
            </a:fld>
            <a:endParaRPr lang="en-US" altLang="zh-CN"/>
          </a:p>
        </p:txBody>
      </p:sp>
    </p:spTree>
    <p:extLst>
      <p:ext uri="{BB962C8B-B14F-4D97-AF65-F5344CB8AC3E}">
        <p14:creationId xmlns:p14="http://schemas.microsoft.com/office/powerpoint/2010/main" val="4067965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FA7AF9E7-2027-408F-A76E-1742F03FC648}" type="slidenum">
              <a:rPr lang="en-US" altLang="zh-CN" smtClean="0"/>
              <a:pPr>
                <a:defRPr/>
              </a:pPr>
              <a:t>‹#›</a:t>
            </a:fld>
            <a:endParaRPr lang="en-US" altLang="zh-CN"/>
          </a:p>
        </p:txBody>
      </p:sp>
    </p:spTree>
    <p:extLst>
      <p:ext uri="{BB962C8B-B14F-4D97-AF65-F5344CB8AC3E}">
        <p14:creationId xmlns:p14="http://schemas.microsoft.com/office/powerpoint/2010/main" val="2771640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2"/>
          <p:cNvSpPr>
            <a:spLocks noGrp="1" noChangeArrowheads="1"/>
          </p:cNvSpPr>
          <p:nvPr>
            <p:ph type="sldNum" sz="quarter" idx="12"/>
          </p:nvPr>
        </p:nvSpPr>
        <p:spPr>
          <a:ln/>
        </p:spPr>
        <p:txBody>
          <a:bodyPr/>
          <a:lstStyle>
            <a:lvl1pPr>
              <a:defRPr/>
            </a:lvl1pPr>
          </a:lstStyle>
          <a:p>
            <a:pPr>
              <a:defRPr/>
            </a:pPr>
            <a:r>
              <a:rPr lang="zh-CN" altLang="zh-CN"/>
              <a:t>Ⅲ</a:t>
            </a:r>
            <a:r>
              <a:rPr lang="en-US" altLang="zh-CN"/>
              <a:t>-</a:t>
            </a:r>
            <a:fld id="{064FE55B-1326-4D60-B4EE-DAB2CC42F819}" type="slidenum">
              <a:rPr lang="en-US" altLang="zh-CN" smtClean="0"/>
              <a:pPr>
                <a:defRPr/>
              </a:pPr>
              <a:t>‹#›</a:t>
            </a:fld>
            <a:endParaRPr lang="en-US" altLang="zh-CN"/>
          </a:p>
        </p:txBody>
      </p:sp>
    </p:spTree>
    <p:extLst>
      <p:ext uri="{BB962C8B-B14F-4D97-AF65-F5344CB8AC3E}">
        <p14:creationId xmlns:p14="http://schemas.microsoft.com/office/powerpoint/2010/main" val="1097593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gradFill rotWithShape="0">
          <a:gsLst>
            <a:gs pos="0">
              <a:srgbClr val="1D5561"/>
            </a:gs>
            <a:gs pos="100000">
              <a:schemeClr val="bg1"/>
            </a:gs>
          </a:gsLst>
          <a:lin ang="5400000" scaled="1"/>
        </a:gradFill>
        <a:effectLst/>
      </p:bgPr>
    </p:bg>
    <p:spTree>
      <p:nvGrpSpPr>
        <p:cNvPr id="1" name=""/>
        <p:cNvGrpSpPr/>
        <p:nvPr/>
      </p:nvGrpSpPr>
      <p:grpSpPr>
        <a:xfrm>
          <a:off x="0" y="0"/>
          <a:ext cx="0" cy="0"/>
          <a:chOff x="0" y="0"/>
          <a:chExt cx="0" cy="0"/>
        </a:xfrm>
      </p:grpSpPr>
      <p:sp>
        <p:nvSpPr>
          <p:cNvPr id="5122" name="Freeform 2"/>
          <p:cNvSpPr>
            <a:spLocks/>
          </p:cNvSpPr>
          <p:nvPr/>
        </p:nvSpPr>
        <p:spPr bwMode="white">
          <a:xfrm>
            <a:off x="0" y="0"/>
            <a:ext cx="9144000" cy="6858000"/>
          </a:xfrm>
          <a:custGeom>
            <a:avLst/>
            <a:gdLst>
              <a:gd name="T0" fmla="*/ 1488 w 5760"/>
              <a:gd name="T1" fmla="*/ 0 h 4320"/>
              <a:gd name="T2" fmla="*/ 564 w 5760"/>
              <a:gd name="T3" fmla="*/ 617 h 4320"/>
              <a:gd name="T4" fmla="*/ 0 w 5760"/>
              <a:gd name="T5" fmla="*/ 1734 h 4320"/>
              <a:gd name="T6" fmla="*/ 0 w 5760"/>
              <a:gd name="T7" fmla="*/ 4320 h 4320"/>
              <a:gd name="T8" fmla="*/ 5760 w 5760"/>
              <a:gd name="T9" fmla="*/ 4320 h 4320"/>
              <a:gd name="T10" fmla="*/ 5760 w 5760"/>
              <a:gd name="T11" fmla="*/ 0 h 4320"/>
              <a:gd name="T12" fmla="*/ 1488 w 5760"/>
              <a:gd name="T13" fmla="*/ 0 h 4320"/>
            </a:gdLst>
            <a:ahLst/>
            <a:cxnLst>
              <a:cxn ang="0">
                <a:pos x="T0" y="T1"/>
              </a:cxn>
              <a:cxn ang="0">
                <a:pos x="T2" y="T3"/>
              </a:cxn>
              <a:cxn ang="0">
                <a:pos x="T4" y="T5"/>
              </a:cxn>
              <a:cxn ang="0">
                <a:pos x="T6" y="T7"/>
              </a:cxn>
              <a:cxn ang="0">
                <a:pos x="T8" y="T9"/>
              </a:cxn>
              <a:cxn ang="0">
                <a:pos x="T10" y="T11"/>
              </a:cxn>
              <a:cxn ang="0">
                <a:pos x="T12" y="T13"/>
              </a:cxn>
            </a:cxnLst>
            <a:rect l="0" t="0" r="r" b="b"/>
            <a:pathLst>
              <a:path w="5760" h="4320">
                <a:moveTo>
                  <a:pt x="1488" y="0"/>
                </a:moveTo>
                <a:cubicBezTo>
                  <a:pt x="1093" y="94"/>
                  <a:pt x="670" y="476"/>
                  <a:pt x="564" y="617"/>
                </a:cubicBezTo>
                <a:cubicBezTo>
                  <a:pt x="458" y="758"/>
                  <a:pt x="94" y="1117"/>
                  <a:pt x="0" y="1734"/>
                </a:cubicBezTo>
                <a:lnTo>
                  <a:pt x="0" y="4320"/>
                </a:lnTo>
                <a:lnTo>
                  <a:pt x="5760" y="4320"/>
                </a:lnTo>
                <a:lnTo>
                  <a:pt x="5760" y="0"/>
                </a:lnTo>
                <a:lnTo>
                  <a:pt x="1488" y="0"/>
                </a:lnTo>
                <a:close/>
              </a:path>
            </a:pathLst>
          </a:custGeom>
          <a:gradFill rotWithShape="1">
            <a:gsLst>
              <a:gs pos="0">
                <a:schemeClr val="bg1">
                  <a:gamma/>
                  <a:shade val="0"/>
                  <a:invGamma/>
                </a:schemeClr>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defRPr/>
            </a:pPr>
            <a:endParaRPr lang="zh-CN" altLang="en-US">
              <a:latin typeface="Arial" charset="0"/>
            </a:endParaRPr>
          </a:p>
        </p:txBody>
      </p:sp>
      <p:grpSp>
        <p:nvGrpSpPr>
          <p:cNvPr id="1027" name="Group 3"/>
          <p:cNvGrpSpPr>
            <a:grpSpLocks/>
          </p:cNvGrpSpPr>
          <p:nvPr/>
        </p:nvGrpSpPr>
        <p:grpSpPr bwMode="auto">
          <a:xfrm>
            <a:off x="0" y="914400"/>
            <a:ext cx="9144000" cy="350838"/>
            <a:chOff x="0" y="672"/>
            <a:chExt cx="5760" cy="221"/>
          </a:xfrm>
        </p:grpSpPr>
        <p:sp>
          <p:nvSpPr>
            <p:cNvPr id="1033" name="AutoShape 4" descr="06"/>
            <p:cNvSpPr>
              <a:spLocks noChangeArrowheads="1"/>
            </p:cNvSpPr>
            <p:nvPr userDrawn="1"/>
          </p:nvSpPr>
          <p:spPr bwMode="ltGray">
            <a:xfrm>
              <a:off x="0" y="674"/>
              <a:ext cx="1443" cy="219"/>
            </a:xfrm>
            <a:prstGeom prst="parallelogram">
              <a:avLst>
                <a:gd name="adj" fmla="val 0"/>
              </a:avLst>
            </a:prstGeom>
            <a:blipFill dpi="0" rotWithShape="1">
              <a:blip r:embed="rId19"/>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a:p>
          </p:txBody>
        </p:sp>
        <p:sp>
          <p:nvSpPr>
            <p:cNvPr id="1034" name="AutoShape 5" descr="05"/>
            <p:cNvSpPr>
              <a:spLocks noChangeArrowheads="1"/>
            </p:cNvSpPr>
            <p:nvPr userDrawn="1"/>
          </p:nvSpPr>
          <p:spPr bwMode="ltGray">
            <a:xfrm>
              <a:off x="1434" y="674"/>
              <a:ext cx="1446" cy="219"/>
            </a:xfrm>
            <a:prstGeom prst="parallelogram">
              <a:avLst>
                <a:gd name="adj" fmla="val 0"/>
              </a:avLst>
            </a:prstGeom>
            <a:blipFill dpi="0" rotWithShape="1">
              <a:blip r:embed="rId20"/>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a:p>
          </p:txBody>
        </p:sp>
        <p:sp>
          <p:nvSpPr>
            <p:cNvPr id="1035" name="AutoShape 6" descr="03"/>
            <p:cNvSpPr>
              <a:spLocks noChangeArrowheads="1"/>
            </p:cNvSpPr>
            <p:nvPr userDrawn="1"/>
          </p:nvSpPr>
          <p:spPr bwMode="ltGray">
            <a:xfrm>
              <a:off x="2876" y="674"/>
              <a:ext cx="1449" cy="219"/>
            </a:xfrm>
            <a:prstGeom prst="parallelogram">
              <a:avLst>
                <a:gd name="adj" fmla="val 0"/>
              </a:avLst>
            </a:prstGeom>
            <a:blipFill dpi="0" rotWithShape="1">
              <a:blip r:embed="rId21"/>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a:p>
          </p:txBody>
        </p:sp>
        <p:sp>
          <p:nvSpPr>
            <p:cNvPr id="1036" name="AutoShape 7" descr="02"/>
            <p:cNvSpPr>
              <a:spLocks noChangeArrowheads="1"/>
            </p:cNvSpPr>
            <p:nvPr userDrawn="1"/>
          </p:nvSpPr>
          <p:spPr bwMode="ltGray">
            <a:xfrm>
              <a:off x="4322" y="672"/>
              <a:ext cx="1438" cy="219"/>
            </a:xfrm>
            <a:prstGeom prst="parallelogram">
              <a:avLst>
                <a:gd name="adj" fmla="val 0"/>
              </a:avLst>
            </a:prstGeom>
            <a:blipFill dpi="0" rotWithShape="1">
              <a:blip r:embed="rId22"/>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a:p>
          </p:txBody>
        </p:sp>
      </p:grpSp>
      <p:sp>
        <p:nvSpPr>
          <p:cNvPr id="1028" name="Rectangle 8"/>
          <p:cNvSpPr>
            <a:spLocks noGrp="1" noChangeArrowheads="1"/>
          </p:cNvSpPr>
          <p:nvPr>
            <p:ph type="title"/>
          </p:nvPr>
        </p:nvSpPr>
        <p:spPr bwMode="auto">
          <a:xfrm>
            <a:off x="457200" y="228600"/>
            <a:ext cx="8229600" cy="639763"/>
          </a:xfrm>
          <a:prstGeom prst="rect">
            <a:avLst/>
          </a:prstGeom>
          <a:noFill/>
          <a:ln>
            <a:noFill/>
          </a:ln>
          <a:effectLst>
            <a:outerShdw dist="45791" dir="3378596"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9" name="Rectangle 9"/>
          <p:cNvSpPr>
            <a:spLocks noGrp="1" noChangeArrowheads="1"/>
          </p:cNvSpPr>
          <p:nvPr>
            <p:ph type="body" idx="1"/>
          </p:nvPr>
        </p:nvSpPr>
        <p:spPr bwMode="auto">
          <a:xfrm>
            <a:off x="457200" y="1328738"/>
            <a:ext cx="82296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130" name="Rectangle 10"/>
          <p:cNvSpPr>
            <a:spLocks noGrp="1" noChangeArrowheads="1"/>
          </p:cNvSpPr>
          <p:nvPr>
            <p:ph type="dt" sz="half" idx="2"/>
          </p:nvPr>
        </p:nvSpPr>
        <p:spPr bwMode="auto">
          <a:xfrm>
            <a:off x="457200" y="647700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ltLang="zh-CN"/>
          </a:p>
        </p:txBody>
      </p:sp>
      <p:sp>
        <p:nvSpPr>
          <p:cNvPr id="5131" name="Rectangle 11"/>
          <p:cNvSpPr>
            <a:spLocks noGrp="1" noChangeArrowheads="1"/>
          </p:cNvSpPr>
          <p:nvPr>
            <p:ph type="ftr" sz="quarter" idx="3"/>
          </p:nvPr>
        </p:nvSpPr>
        <p:spPr bwMode="auto">
          <a:xfrm>
            <a:off x="6011863" y="6453188"/>
            <a:ext cx="2895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ltLang="zh-CN"/>
          </a:p>
        </p:txBody>
      </p:sp>
      <p:sp>
        <p:nvSpPr>
          <p:cNvPr id="5132" name="Rectangle 12"/>
          <p:cNvSpPr>
            <a:spLocks noGrp="1" noChangeArrowheads="1"/>
          </p:cNvSpPr>
          <p:nvPr>
            <p:ph type="sldNum" sz="quarter" idx="4"/>
          </p:nvPr>
        </p:nvSpPr>
        <p:spPr bwMode="auto">
          <a:xfrm>
            <a:off x="3254375" y="6497638"/>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600" smtClean="0">
                <a:latin typeface="黑体" panose="02010609060101010101" pitchFamily="49" charset="-122"/>
                <a:ea typeface="黑体" panose="02010609060101010101" pitchFamily="49" charset="-122"/>
              </a:defRPr>
            </a:lvl1pPr>
          </a:lstStyle>
          <a:p>
            <a:pPr>
              <a:defRPr/>
            </a:pPr>
            <a:r>
              <a:rPr lang="zh-CN" altLang="zh-CN"/>
              <a:t>Ⅲ</a:t>
            </a:r>
            <a:r>
              <a:rPr lang="en-US" altLang="zh-CN"/>
              <a:t>-</a:t>
            </a:r>
            <a:fld id="{AEEC9D21-F8F5-4657-BC8F-1B92E2AEB50E}" type="slidenum">
              <a:rPr lang="en-US" altLang="zh-CN" smtClean="0"/>
              <a:pPr>
                <a:defRPr/>
              </a:pPr>
              <a:t>‹#›</a:t>
            </a:fld>
            <a:endParaRPr lang="en-US" altLang="zh-CN"/>
          </a:p>
        </p:txBody>
      </p:sp>
      <p:sp>
        <p:nvSpPr>
          <p:cNvPr id="13" name="Rectangle 14"/>
          <p:cNvSpPr>
            <a:spLocks noChangeArrowheads="1"/>
          </p:cNvSpPr>
          <p:nvPr userDrawn="1"/>
        </p:nvSpPr>
        <p:spPr bwMode="auto">
          <a:xfrm>
            <a:off x="5580063" y="6308725"/>
            <a:ext cx="33115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zh-CN" altLang="en-US" sz="1400">
                <a:solidFill>
                  <a:schemeClr val="bg1"/>
                </a:solidFill>
                <a:effectDag name="">
                  <a:cont type="tree" name="">
                    <a:effect ref="fillLine"/>
                    <a:outerShdw dist="38100" dir="13500000" algn="br">
                      <a:srgbClr val="509DD2"/>
                    </a:outerShdw>
                  </a:cont>
                  <a:cont type="tree" name="">
                    <a:effect ref="fillLine"/>
                    <a:outerShdw dist="38100" dir="2700000" algn="tl">
                      <a:srgbClr val="063454"/>
                    </a:outerShdw>
                  </a:cont>
                  <a:effect ref="fillLine"/>
                </a:effectDag>
                <a:ea typeface="隶书" panose="02010509060101010101" pitchFamily="49" charset="-122"/>
              </a:rPr>
              <a:t>作者：贾俊平，中国人民大学统计学院</a:t>
            </a:r>
            <a:endParaRPr lang="zh-CN" altLang="en-US"/>
          </a:p>
        </p:txBody>
      </p:sp>
    </p:spTree>
    <p:extLst>
      <p:ext uri="{BB962C8B-B14F-4D97-AF65-F5344CB8AC3E}">
        <p14:creationId xmlns:p14="http://schemas.microsoft.com/office/powerpoint/2010/main" val="971536639"/>
      </p:ext>
    </p:extLst>
  </p:cSld>
  <p:clrMap bg1="dk2" tx1="lt1" bg2="dk1"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Lst>
  <p:txStyles>
    <p:titleStyle>
      <a:lvl1pPr algn="ctr" rtl="0" eaLnBrk="1" fontAlgn="base" hangingPunct="1">
        <a:spcBef>
          <a:spcPct val="0"/>
        </a:spcBef>
        <a:spcAft>
          <a:spcPct val="0"/>
        </a:spcAft>
        <a:defRPr sz="3200" b="1">
          <a:solidFill>
            <a:schemeClr val="tx2"/>
          </a:solidFill>
          <a:latin typeface="+mj-lt"/>
          <a:ea typeface="+mj-ea"/>
          <a:cs typeface="+mj-cs"/>
        </a:defRPr>
      </a:lvl1pPr>
      <a:lvl2pPr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2pPr>
      <a:lvl3pPr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3pPr>
      <a:lvl4pPr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4pPr>
      <a:lvl5pPr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5pPr>
      <a:lvl6pPr marL="457200"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6pPr>
      <a:lvl7pPr marL="914400"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7pPr>
      <a:lvl8pPr marL="1371600"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8pPr>
      <a:lvl9pPr marL="1828800"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9pPr>
    </p:titleStyle>
    <p:bodyStyle>
      <a:lvl1pPr marL="342900" indent="-342900" algn="l" rtl="0" eaLnBrk="1" fontAlgn="base" hangingPunct="1">
        <a:spcBef>
          <a:spcPct val="20000"/>
        </a:spcBef>
        <a:spcAft>
          <a:spcPct val="0"/>
        </a:spcAft>
        <a:defRPr sz="2800" b="1">
          <a:solidFill>
            <a:schemeClr val="tx1"/>
          </a:solidFill>
          <a:latin typeface="+mn-lt"/>
          <a:ea typeface="+mn-ea"/>
          <a:cs typeface="+mn-cs"/>
        </a:defRPr>
      </a:lvl1pPr>
      <a:lvl2pPr marL="742950" indent="-285750" algn="l" rtl="0" eaLnBrk="1" fontAlgn="base" hangingPunct="1">
        <a:spcBef>
          <a:spcPct val="20000"/>
        </a:spcBef>
        <a:spcAft>
          <a:spcPct val="0"/>
        </a:spcAft>
        <a:defRPr sz="2800" b="1">
          <a:solidFill>
            <a:schemeClr val="tx1"/>
          </a:solidFill>
          <a:latin typeface="+mn-lt"/>
          <a:ea typeface="+mn-ea"/>
        </a:defRPr>
      </a:lvl2pPr>
      <a:lvl3pPr marL="1143000" indent="-228600" algn="l" rtl="0" eaLnBrk="1" fontAlgn="base" hangingPunct="1">
        <a:spcBef>
          <a:spcPct val="20000"/>
        </a:spcBef>
        <a:spcAft>
          <a:spcPct val="0"/>
        </a:spcAft>
        <a:defRPr sz="2400" b="1">
          <a:solidFill>
            <a:schemeClr val="tx1"/>
          </a:solidFill>
          <a:latin typeface="+mn-lt"/>
          <a:ea typeface="+mn-ea"/>
        </a:defRPr>
      </a:lvl3pPr>
      <a:lvl4pPr marL="1600200" indent="-228600" algn="l" rtl="0" eaLnBrk="1" fontAlgn="base" hangingPunct="1">
        <a:spcBef>
          <a:spcPct val="20000"/>
        </a:spcBef>
        <a:spcAft>
          <a:spcPct val="0"/>
        </a:spcAft>
        <a:buChar char="–"/>
        <a:defRPr sz="2000" b="1">
          <a:solidFill>
            <a:schemeClr val="tx1"/>
          </a:solidFill>
          <a:latin typeface="+mn-lt"/>
          <a:ea typeface="+mn-ea"/>
        </a:defRPr>
      </a:lvl4pPr>
      <a:lvl5pPr marL="2057400" indent="-228600" algn="l" rtl="0" eaLnBrk="1" fontAlgn="base" hangingPunct="1">
        <a:spcBef>
          <a:spcPct val="20000"/>
        </a:spcBef>
        <a:spcAft>
          <a:spcPct val="0"/>
        </a:spcAft>
        <a:buChar char="»"/>
        <a:defRPr sz="2000" b="1">
          <a:solidFill>
            <a:schemeClr val="tx1"/>
          </a:solidFill>
          <a:latin typeface="+mn-lt"/>
          <a:ea typeface="+mn-ea"/>
        </a:defRPr>
      </a:lvl5pPr>
      <a:lvl6pPr marL="2514600" indent="-228600" algn="l" rtl="0" eaLnBrk="1" fontAlgn="base" hangingPunct="1">
        <a:spcBef>
          <a:spcPct val="20000"/>
        </a:spcBef>
        <a:spcAft>
          <a:spcPct val="0"/>
        </a:spcAft>
        <a:buChar char="»"/>
        <a:defRPr sz="2000" b="1">
          <a:solidFill>
            <a:schemeClr val="tx1"/>
          </a:solidFill>
          <a:latin typeface="+mn-lt"/>
          <a:ea typeface="+mn-ea"/>
        </a:defRPr>
      </a:lvl6pPr>
      <a:lvl7pPr marL="2971800" indent="-228600" algn="l" rtl="0" eaLnBrk="1" fontAlgn="base" hangingPunct="1">
        <a:spcBef>
          <a:spcPct val="20000"/>
        </a:spcBef>
        <a:spcAft>
          <a:spcPct val="0"/>
        </a:spcAft>
        <a:buChar char="»"/>
        <a:defRPr sz="2000" b="1">
          <a:solidFill>
            <a:schemeClr val="tx1"/>
          </a:solidFill>
          <a:latin typeface="+mn-lt"/>
          <a:ea typeface="+mn-ea"/>
        </a:defRPr>
      </a:lvl7pPr>
      <a:lvl8pPr marL="3429000" indent="-228600" algn="l" rtl="0" eaLnBrk="1" fontAlgn="base" hangingPunct="1">
        <a:spcBef>
          <a:spcPct val="20000"/>
        </a:spcBef>
        <a:spcAft>
          <a:spcPct val="0"/>
        </a:spcAft>
        <a:buChar char="»"/>
        <a:defRPr sz="2000" b="1">
          <a:solidFill>
            <a:schemeClr val="tx1"/>
          </a:solidFill>
          <a:latin typeface="+mn-lt"/>
          <a:ea typeface="+mn-ea"/>
        </a:defRPr>
      </a:lvl8pPr>
      <a:lvl9pPr marL="3886200" indent="-228600" algn="l" rtl="0" eaLnBrk="1" fontAlgn="base" hangingPunct="1">
        <a:spcBef>
          <a:spcPct val="20000"/>
        </a:spcBef>
        <a:spcAft>
          <a:spcPct val="0"/>
        </a:spcAft>
        <a:buChar char="»"/>
        <a:defRPr sz="2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emf"/><Relationship Id="rId13" Type="http://schemas.openxmlformats.org/officeDocument/2006/relationships/oleObject" Target="../embeddings/oleObject9.bin"/><Relationship Id="rId3" Type="http://schemas.openxmlformats.org/officeDocument/2006/relationships/oleObject" Target="../embeddings/oleObject4.bin"/><Relationship Id="rId7" Type="http://schemas.openxmlformats.org/officeDocument/2006/relationships/oleObject" Target="../embeddings/oleObject6.bin"/><Relationship Id="rId12" Type="http://schemas.openxmlformats.org/officeDocument/2006/relationships/image" Target="../media/image13.em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emf"/><Relationship Id="rId11" Type="http://schemas.openxmlformats.org/officeDocument/2006/relationships/oleObject" Target="../embeddings/oleObject8.bin"/><Relationship Id="rId5" Type="http://schemas.openxmlformats.org/officeDocument/2006/relationships/oleObject" Target="../embeddings/oleObject5.bin"/><Relationship Id="rId10" Type="http://schemas.openxmlformats.org/officeDocument/2006/relationships/image" Target="../media/image12.emf"/><Relationship Id="rId4" Type="http://schemas.openxmlformats.org/officeDocument/2006/relationships/image" Target="../media/image9.emf"/><Relationship Id="rId9" Type="http://schemas.openxmlformats.org/officeDocument/2006/relationships/oleObject" Target="../embeddings/oleObject7.bin"/><Relationship Id="rId14" Type="http://schemas.openxmlformats.org/officeDocument/2006/relationships/image" Target="../media/image14.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oleObject" Target="../embeddings/oleObject11.bin"/><Relationship Id="rId4" Type="http://schemas.openxmlformats.org/officeDocument/2006/relationships/image" Target="../media/image15.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3.e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e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NUL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oleObject" Target="NUL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notesSlide" Target="../notesSlides/notesSlide42.xml"/><Relationship Id="rId1" Type="http://schemas.openxmlformats.org/officeDocument/2006/relationships/slideLayout" Target="../slideLayouts/slideLayout4.xml"/><Relationship Id="rId5" Type="http://schemas.openxmlformats.org/officeDocument/2006/relationships/image" Target="../media/image33.png"/><Relationship Id="rId4" Type="http://schemas.openxmlformats.org/officeDocument/2006/relationships/image" Target="../media/image32.e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34.w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100" name="Rectangle 4"/>
          <p:cNvSpPr>
            <a:spLocks noGrp="1" noChangeArrowheads="1"/>
          </p:cNvSpPr>
          <p:nvPr>
            <p:ph type="ctrTitle"/>
          </p:nvPr>
        </p:nvSpPr>
        <p:spPr>
          <a:xfrm>
            <a:off x="1179513" y="2010985"/>
            <a:ext cx="7162800" cy="1143000"/>
          </a:xfrm>
        </p:spPr>
        <p:txBody>
          <a:bodyPr anchor="ctr"/>
          <a:lstStyle/>
          <a:p>
            <a:pPr>
              <a:defRPr/>
            </a:pPr>
            <a:r>
              <a:rPr lang="zh-CN" altLang="en-US" sz="4800" dirty="0">
                <a:latin typeface="Times New Roman" panose="02020603050405020304" pitchFamily="18" charset="0"/>
              </a:rPr>
              <a:t>第</a:t>
            </a:r>
            <a:r>
              <a:rPr lang="en-US" altLang="zh-CN" sz="4800" dirty="0">
                <a:latin typeface="Times New Roman" panose="02020603050405020304" pitchFamily="18" charset="0"/>
              </a:rPr>
              <a:t>4</a:t>
            </a:r>
            <a:r>
              <a:rPr lang="zh-CN" altLang="en-US" sz="4800" dirty="0">
                <a:latin typeface="Times New Roman" panose="02020603050405020304" pitchFamily="18" charset="0"/>
              </a:rPr>
              <a:t>章   多元线性回归</a:t>
            </a:r>
          </a:p>
        </p:txBody>
      </p:sp>
      <p:grpSp>
        <p:nvGrpSpPr>
          <p:cNvPr id="4102" name="Group 256"/>
          <p:cNvGrpSpPr>
            <a:grpSpLocks/>
          </p:cNvGrpSpPr>
          <p:nvPr/>
        </p:nvGrpSpPr>
        <p:grpSpPr bwMode="auto">
          <a:xfrm>
            <a:off x="3057525" y="4052888"/>
            <a:ext cx="3024188" cy="2119313"/>
            <a:chOff x="1926" y="2553"/>
            <a:chExt cx="1905" cy="1335"/>
          </a:xfrm>
        </p:grpSpPr>
        <p:grpSp>
          <p:nvGrpSpPr>
            <p:cNvPr id="4103" name="Group 257"/>
            <p:cNvGrpSpPr>
              <a:grpSpLocks/>
            </p:cNvGrpSpPr>
            <p:nvPr/>
          </p:nvGrpSpPr>
          <p:grpSpPr bwMode="auto">
            <a:xfrm>
              <a:off x="2846" y="3144"/>
              <a:ext cx="985" cy="318"/>
              <a:chOff x="3038" y="3135"/>
              <a:chExt cx="985" cy="318"/>
            </a:xfrm>
          </p:grpSpPr>
          <p:sp>
            <p:nvSpPr>
              <p:cNvPr id="4195" name="Freeform 258"/>
              <p:cNvSpPr>
                <a:spLocks/>
              </p:cNvSpPr>
              <p:nvPr/>
            </p:nvSpPr>
            <p:spPr bwMode="auto">
              <a:xfrm>
                <a:off x="3038" y="3135"/>
                <a:ext cx="565" cy="318"/>
              </a:xfrm>
              <a:custGeom>
                <a:avLst/>
                <a:gdLst>
                  <a:gd name="T0" fmla="*/ 565 w 1129"/>
                  <a:gd name="T1" fmla="*/ 98 h 954"/>
                  <a:gd name="T2" fmla="*/ 565 w 1129"/>
                  <a:gd name="T3" fmla="*/ 318 h 954"/>
                  <a:gd name="T4" fmla="*/ 0 w 1129"/>
                  <a:gd name="T5" fmla="*/ 156 h 954"/>
                  <a:gd name="T6" fmla="*/ 0 w 1129"/>
                  <a:gd name="T7" fmla="*/ 0 h 954"/>
                  <a:gd name="T8" fmla="*/ 565 w 1129"/>
                  <a:gd name="T9" fmla="*/ 98 h 9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9" h="954">
                    <a:moveTo>
                      <a:pt x="1129" y="293"/>
                    </a:moveTo>
                    <a:lnTo>
                      <a:pt x="1129" y="954"/>
                    </a:lnTo>
                    <a:lnTo>
                      <a:pt x="0" y="467"/>
                    </a:lnTo>
                    <a:lnTo>
                      <a:pt x="0" y="0"/>
                    </a:lnTo>
                    <a:lnTo>
                      <a:pt x="1129" y="293"/>
                    </a:lnTo>
                    <a:close/>
                  </a:path>
                </a:pathLst>
              </a:custGeom>
              <a:solidFill>
                <a:srgbClr val="A0A0A0"/>
              </a:solidFill>
              <a:ln w="6350">
                <a:solidFill>
                  <a:srgbClr val="000000"/>
                </a:solidFill>
                <a:prstDash val="solid"/>
                <a:round/>
                <a:headEnd/>
                <a:tailEnd/>
              </a:ln>
            </p:spPr>
            <p:txBody>
              <a:bodyPr/>
              <a:lstStyle/>
              <a:p>
                <a:endParaRPr lang="zh-CN" altLang="en-US"/>
              </a:p>
            </p:txBody>
          </p:sp>
          <p:sp>
            <p:nvSpPr>
              <p:cNvPr id="4196" name="Freeform 259"/>
              <p:cNvSpPr>
                <a:spLocks/>
              </p:cNvSpPr>
              <p:nvPr/>
            </p:nvSpPr>
            <p:spPr bwMode="auto">
              <a:xfrm>
                <a:off x="3603" y="3211"/>
                <a:ext cx="420" cy="242"/>
              </a:xfrm>
              <a:custGeom>
                <a:avLst/>
                <a:gdLst>
                  <a:gd name="T0" fmla="*/ 0 w 841"/>
                  <a:gd name="T1" fmla="*/ 22 h 726"/>
                  <a:gd name="T2" fmla="*/ 0 w 841"/>
                  <a:gd name="T3" fmla="*/ 242 h 726"/>
                  <a:gd name="T4" fmla="*/ 420 w 841"/>
                  <a:gd name="T5" fmla="*/ 188 h 726"/>
                  <a:gd name="T6" fmla="*/ 420 w 841"/>
                  <a:gd name="T7" fmla="*/ 0 h 726"/>
                  <a:gd name="T8" fmla="*/ 0 w 841"/>
                  <a:gd name="T9" fmla="*/ 22 h 7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1" h="726">
                    <a:moveTo>
                      <a:pt x="0" y="65"/>
                    </a:moveTo>
                    <a:lnTo>
                      <a:pt x="0" y="726"/>
                    </a:lnTo>
                    <a:lnTo>
                      <a:pt x="841" y="563"/>
                    </a:lnTo>
                    <a:lnTo>
                      <a:pt x="841" y="0"/>
                    </a:lnTo>
                    <a:lnTo>
                      <a:pt x="0" y="65"/>
                    </a:lnTo>
                    <a:close/>
                  </a:path>
                </a:pathLst>
              </a:custGeom>
              <a:solidFill>
                <a:srgbClr val="808080"/>
              </a:solidFill>
              <a:ln w="6350">
                <a:solidFill>
                  <a:srgbClr val="000000"/>
                </a:solidFill>
                <a:prstDash val="solid"/>
                <a:round/>
                <a:headEnd/>
                <a:tailEnd/>
              </a:ln>
            </p:spPr>
            <p:txBody>
              <a:bodyPr/>
              <a:lstStyle/>
              <a:p>
                <a:endParaRPr lang="zh-CN" altLang="en-US"/>
              </a:p>
            </p:txBody>
          </p:sp>
          <p:sp>
            <p:nvSpPr>
              <p:cNvPr id="4197" name="Freeform 260"/>
              <p:cNvSpPr>
                <a:spLocks/>
              </p:cNvSpPr>
              <p:nvPr/>
            </p:nvSpPr>
            <p:spPr bwMode="auto">
              <a:xfrm>
                <a:off x="3038" y="3135"/>
                <a:ext cx="985" cy="98"/>
              </a:xfrm>
              <a:custGeom>
                <a:avLst/>
                <a:gdLst>
                  <a:gd name="T0" fmla="*/ 985 w 1970"/>
                  <a:gd name="T1" fmla="*/ 76 h 293"/>
                  <a:gd name="T2" fmla="*/ 561 w 1970"/>
                  <a:gd name="T3" fmla="*/ 98 h 293"/>
                  <a:gd name="T4" fmla="*/ 0 w 1970"/>
                  <a:gd name="T5" fmla="*/ 0 h 293"/>
                  <a:gd name="T6" fmla="*/ 413 w 1970"/>
                  <a:gd name="T7" fmla="*/ 0 h 293"/>
                  <a:gd name="T8" fmla="*/ 985 w 1970"/>
                  <a:gd name="T9" fmla="*/ 76 h 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0" h="293">
                    <a:moveTo>
                      <a:pt x="1970" y="228"/>
                    </a:moveTo>
                    <a:lnTo>
                      <a:pt x="1121" y="293"/>
                    </a:lnTo>
                    <a:lnTo>
                      <a:pt x="0" y="0"/>
                    </a:lnTo>
                    <a:lnTo>
                      <a:pt x="825" y="0"/>
                    </a:lnTo>
                    <a:lnTo>
                      <a:pt x="1970" y="228"/>
                    </a:lnTo>
                    <a:close/>
                  </a:path>
                </a:pathLst>
              </a:custGeom>
              <a:solidFill>
                <a:srgbClr val="C0C0C0"/>
              </a:solidFill>
              <a:ln w="6350">
                <a:solidFill>
                  <a:srgbClr val="000000"/>
                </a:solidFill>
                <a:prstDash val="solid"/>
                <a:round/>
                <a:headEnd/>
                <a:tailEnd/>
              </a:ln>
            </p:spPr>
            <p:txBody>
              <a:bodyPr/>
              <a:lstStyle/>
              <a:p>
                <a:endParaRPr lang="zh-CN" altLang="en-US"/>
              </a:p>
            </p:txBody>
          </p:sp>
        </p:grpSp>
        <p:sp>
          <p:nvSpPr>
            <p:cNvPr id="4104" name="Freeform 261"/>
            <p:cNvSpPr>
              <a:spLocks/>
            </p:cNvSpPr>
            <p:nvPr/>
          </p:nvSpPr>
          <p:spPr bwMode="auto">
            <a:xfrm>
              <a:off x="3154" y="3118"/>
              <a:ext cx="357" cy="91"/>
            </a:xfrm>
            <a:custGeom>
              <a:avLst/>
              <a:gdLst>
                <a:gd name="T0" fmla="*/ 357 w 715"/>
                <a:gd name="T1" fmla="*/ 52 h 273"/>
                <a:gd name="T2" fmla="*/ 357 w 715"/>
                <a:gd name="T3" fmla="*/ 81 h 273"/>
                <a:gd name="T4" fmla="*/ 191 w 715"/>
                <a:gd name="T5" fmla="*/ 91 h 273"/>
                <a:gd name="T6" fmla="*/ 0 w 715"/>
                <a:gd name="T7" fmla="*/ 58 h 273"/>
                <a:gd name="T8" fmla="*/ 0 w 715"/>
                <a:gd name="T9" fmla="*/ 0 h 273"/>
                <a:gd name="T10" fmla="*/ 357 w 715"/>
                <a:gd name="T11" fmla="*/ 52 h 2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5" h="273">
                  <a:moveTo>
                    <a:pt x="715" y="155"/>
                  </a:moveTo>
                  <a:lnTo>
                    <a:pt x="715" y="244"/>
                  </a:lnTo>
                  <a:lnTo>
                    <a:pt x="382" y="273"/>
                  </a:lnTo>
                  <a:lnTo>
                    <a:pt x="0" y="175"/>
                  </a:lnTo>
                  <a:lnTo>
                    <a:pt x="0" y="0"/>
                  </a:lnTo>
                  <a:lnTo>
                    <a:pt x="715" y="155"/>
                  </a:lnTo>
                  <a:close/>
                </a:path>
              </a:pathLst>
            </a:custGeom>
            <a:solidFill>
              <a:srgbClr val="606060"/>
            </a:solidFill>
            <a:ln w="6350">
              <a:solidFill>
                <a:srgbClr val="000000"/>
              </a:solidFill>
              <a:prstDash val="solid"/>
              <a:round/>
              <a:headEnd/>
              <a:tailEnd/>
            </a:ln>
          </p:spPr>
          <p:txBody>
            <a:bodyPr/>
            <a:lstStyle/>
            <a:p>
              <a:endParaRPr lang="zh-CN" altLang="en-US"/>
            </a:p>
          </p:txBody>
        </p:sp>
        <p:sp>
          <p:nvSpPr>
            <p:cNvPr id="4105" name="Freeform 262"/>
            <p:cNvSpPr>
              <a:spLocks/>
            </p:cNvSpPr>
            <p:nvPr/>
          </p:nvSpPr>
          <p:spPr bwMode="auto">
            <a:xfrm>
              <a:off x="2959" y="2733"/>
              <a:ext cx="456" cy="444"/>
            </a:xfrm>
            <a:custGeom>
              <a:avLst/>
              <a:gdLst>
                <a:gd name="T0" fmla="*/ 392 w 913"/>
                <a:gd name="T1" fmla="*/ 444 h 1333"/>
                <a:gd name="T2" fmla="*/ 456 w 913"/>
                <a:gd name="T3" fmla="*/ 15 h 1333"/>
                <a:gd name="T4" fmla="*/ 64 w 913"/>
                <a:gd name="T5" fmla="*/ 0 h 1333"/>
                <a:gd name="T6" fmla="*/ 0 w 913"/>
                <a:gd name="T7" fmla="*/ 382 h 1333"/>
                <a:gd name="T8" fmla="*/ 392 w 913"/>
                <a:gd name="T9" fmla="*/ 444 h 13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3" h="1333">
                  <a:moveTo>
                    <a:pt x="785" y="1333"/>
                  </a:moveTo>
                  <a:lnTo>
                    <a:pt x="913" y="44"/>
                  </a:lnTo>
                  <a:lnTo>
                    <a:pt x="129" y="0"/>
                  </a:lnTo>
                  <a:lnTo>
                    <a:pt x="0" y="1148"/>
                  </a:lnTo>
                  <a:lnTo>
                    <a:pt x="785" y="1333"/>
                  </a:lnTo>
                  <a:close/>
                </a:path>
              </a:pathLst>
            </a:custGeom>
            <a:solidFill>
              <a:srgbClr val="A0A0A0"/>
            </a:solidFill>
            <a:ln w="6350">
              <a:solidFill>
                <a:srgbClr val="000000"/>
              </a:solidFill>
              <a:prstDash val="solid"/>
              <a:round/>
              <a:headEnd/>
              <a:tailEnd/>
            </a:ln>
          </p:spPr>
          <p:txBody>
            <a:bodyPr/>
            <a:lstStyle/>
            <a:p>
              <a:endParaRPr lang="zh-CN" altLang="en-US"/>
            </a:p>
          </p:txBody>
        </p:sp>
        <p:sp>
          <p:nvSpPr>
            <p:cNvPr id="4106" name="Freeform 263"/>
            <p:cNvSpPr>
              <a:spLocks/>
            </p:cNvSpPr>
            <p:nvPr/>
          </p:nvSpPr>
          <p:spPr bwMode="auto">
            <a:xfrm>
              <a:off x="3351" y="2747"/>
              <a:ext cx="404" cy="441"/>
            </a:xfrm>
            <a:custGeom>
              <a:avLst/>
              <a:gdLst>
                <a:gd name="T0" fmla="*/ 64 w 809"/>
                <a:gd name="T1" fmla="*/ 0 h 1323"/>
                <a:gd name="T2" fmla="*/ 404 w 809"/>
                <a:gd name="T3" fmla="*/ 98 h 1323"/>
                <a:gd name="T4" fmla="*/ 356 w 809"/>
                <a:gd name="T5" fmla="*/ 441 h 1323"/>
                <a:gd name="T6" fmla="*/ 0 w 809"/>
                <a:gd name="T7" fmla="*/ 430 h 1323"/>
                <a:gd name="T8" fmla="*/ 64 w 809"/>
                <a:gd name="T9" fmla="*/ 0 h 13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9" h="1323">
                  <a:moveTo>
                    <a:pt x="128" y="0"/>
                  </a:moveTo>
                  <a:lnTo>
                    <a:pt x="809" y="295"/>
                  </a:lnTo>
                  <a:lnTo>
                    <a:pt x="712" y="1323"/>
                  </a:lnTo>
                  <a:lnTo>
                    <a:pt x="0" y="1291"/>
                  </a:lnTo>
                  <a:lnTo>
                    <a:pt x="128" y="0"/>
                  </a:lnTo>
                  <a:close/>
                </a:path>
              </a:pathLst>
            </a:custGeom>
            <a:solidFill>
              <a:srgbClr val="808080"/>
            </a:solidFill>
            <a:ln w="6350">
              <a:solidFill>
                <a:srgbClr val="000000"/>
              </a:solidFill>
              <a:prstDash val="solid"/>
              <a:round/>
              <a:headEnd/>
              <a:tailEnd/>
            </a:ln>
          </p:spPr>
          <p:txBody>
            <a:bodyPr/>
            <a:lstStyle/>
            <a:p>
              <a:endParaRPr lang="zh-CN" altLang="en-US"/>
            </a:p>
          </p:txBody>
        </p:sp>
        <p:sp>
          <p:nvSpPr>
            <p:cNvPr id="4107" name="Freeform 264">
              <a:hlinkHover r:id="" action="ppaction://noaction" highlightClick="1"/>
            </p:cNvPr>
            <p:cNvSpPr>
              <a:spLocks/>
            </p:cNvSpPr>
            <p:nvPr/>
          </p:nvSpPr>
          <p:spPr bwMode="auto">
            <a:xfrm>
              <a:off x="3011" y="2777"/>
              <a:ext cx="328" cy="334"/>
            </a:xfrm>
            <a:custGeom>
              <a:avLst/>
              <a:gdLst>
                <a:gd name="T0" fmla="*/ 328 w 654"/>
                <a:gd name="T1" fmla="*/ 15 h 1003"/>
                <a:gd name="T2" fmla="*/ 281 w 654"/>
                <a:gd name="T3" fmla="*/ 334 h 1003"/>
                <a:gd name="T4" fmla="*/ 0 w 654"/>
                <a:gd name="T5" fmla="*/ 296 h 1003"/>
                <a:gd name="T6" fmla="*/ 48 w 654"/>
                <a:gd name="T7" fmla="*/ 0 h 1003"/>
                <a:gd name="T8" fmla="*/ 328 w 654"/>
                <a:gd name="T9" fmla="*/ 15 h 10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4" h="1003">
                  <a:moveTo>
                    <a:pt x="654" y="45"/>
                  </a:moveTo>
                  <a:lnTo>
                    <a:pt x="561" y="1003"/>
                  </a:lnTo>
                  <a:lnTo>
                    <a:pt x="0" y="890"/>
                  </a:lnTo>
                  <a:lnTo>
                    <a:pt x="95" y="0"/>
                  </a:lnTo>
                  <a:lnTo>
                    <a:pt x="654" y="45"/>
                  </a:lnTo>
                  <a:close/>
                </a:path>
              </a:pathLst>
            </a:custGeom>
            <a:solidFill>
              <a:srgbClr val="00FFFF"/>
            </a:solidFill>
            <a:ln w="6350">
              <a:solidFill>
                <a:srgbClr val="000000"/>
              </a:solidFill>
              <a:prstDash val="solid"/>
              <a:round/>
              <a:headEnd/>
              <a:tailEnd/>
            </a:ln>
          </p:spPr>
          <p:txBody>
            <a:bodyPr/>
            <a:lstStyle/>
            <a:p>
              <a:endParaRPr lang="zh-CN" altLang="en-US"/>
            </a:p>
          </p:txBody>
        </p:sp>
        <p:grpSp>
          <p:nvGrpSpPr>
            <p:cNvPr id="4108" name="Group 265"/>
            <p:cNvGrpSpPr>
              <a:grpSpLocks/>
            </p:cNvGrpSpPr>
            <p:nvPr/>
          </p:nvGrpSpPr>
          <p:grpSpPr bwMode="auto">
            <a:xfrm>
              <a:off x="2887" y="3178"/>
              <a:ext cx="321" cy="207"/>
              <a:chOff x="3079" y="3169"/>
              <a:chExt cx="321" cy="207"/>
            </a:xfrm>
          </p:grpSpPr>
          <p:sp>
            <p:nvSpPr>
              <p:cNvPr id="4188" name="Freeform 266"/>
              <p:cNvSpPr>
                <a:spLocks/>
              </p:cNvSpPr>
              <p:nvPr/>
            </p:nvSpPr>
            <p:spPr bwMode="auto">
              <a:xfrm>
                <a:off x="3079" y="3169"/>
                <a:ext cx="321" cy="207"/>
              </a:xfrm>
              <a:custGeom>
                <a:avLst/>
                <a:gdLst>
                  <a:gd name="T0" fmla="*/ 0 w 643"/>
                  <a:gd name="T1" fmla="*/ 0 h 621"/>
                  <a:gd name="T2" fmla="*/ 321 w 643"/>
                  <a:gd name="T3" fmla="*/ 62 h 621"/>
                  <a:gd name="T4" fmla="*/ 321 w 643"/>
                  <a:gd name="T5" fmla="*/ 207 h 621"/>
                  <a:gd name="T6" fmla="*/ 0 w 643"/>
                  <a:gd name="T7" fmla="*/ 117 h 621"/>
                  <a:gd name="T8" fmla="*/ 0 w 643"/>
                  <a:gd name="T9" fmla="*/ 0 h 6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3" h="621">
                    <a:moveTo>
                      <a:pt x="0" y="0"/>
                    </a:moveTo>
                    <a:lnTo>
                      <a:pt x="643" y="187"/>
                    </a:lnTo>
                    <a:lnTo>
                      <a:pt x="643" y="621"/>
                    </a:lnTo>
                    <a:lnTo>
                      <a:pt x="0" y="350"/>
                    </a:lnTo>
                    <a:lnTo>
                      <a:pt x="0" y="0"/>
                    </a:lnTo>
                    <a:close/>
                  </a:path>
                </a:pathLst>
              </a:custGeom>
              <a:solidFill>
                <a:srgbClr val="404040"/>
              </a:solidFill>
              <a:ln w="6350">
                <a:solidFill>
                  <a:srgbClr val="000000"/>
                </a:solidFill>
                <a:prstDash val="solid"/>
                <a:round/>
                <a:headEnd/>
                <a:tailEnd/>
              </a:ln>
            </p:spPr>
            <p:txBody>
              <a:bodyPr/>
              <a:lstStyle/>
              <a:p>
                <a:endParaRPr lang="zh-CN" altLang="en-US"/>
              </a:p>
            </p:txBody>
          </p:sp>
          <p:sp>
            <p:nvSpPr>
              <p:cNvPr id="4189" name="Line 267"/>
              <p:cNvSpPr>
                <a:spLocks noChangeShapeType="1"/>
              </p:cNvSpPr>
              <p:nvPr/>
            </p:nvSpPr>
            <p:spPr bwMode="auto">
              <a:xfrm flipH="1" flipV="1">
                <a:off x="3107" y="3219"/>
                <a:ext cx="85" cy="19"/>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0" name="Line 268"/>
              <p:cNvSpPr>
                <a:spLocks noChangeShapeType="1"/>
              </p:cNvSpPr>
              <p:nvPr/>
            </p:nvSpPr>
            <p:spPr bwMode="auto">
              <a:xfrm>
                <a:off x="3236" y="3248"/>
                <a:ext cx="112" cy="23"/>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1" name="Line 269"/>
              <p:cNvSpPr>
                <a:spLocks noChangeShapeType="1"/>
              </p:cNvSpPr>
              <p:nvPr/>
            </p:nvSpPr>
            <p:spPr bwMode="auto">
              <a:xfrm>
                <a:off x="3214" y="3195"/>
                <a:ext cx="1" cy="134"/>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2" name="Line 270"/>
              <p:cNvSpPr>
                <a:spLocks noChangeShapeType="1"/>
              </p:cNvSpPr>
              <p:nvPr/>
            </p:nvSpPr>
            <p:spPr bwMode="auto">
              <a:xfrm>
                <a:off x="3368" y="3226"/>
                <a:ext cx="1" cy="146"/>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3" name="Line 271"/>
              <p:cNvSpPr>
                <a:spLocks noChangeShapeType="1"/>
              </p:cNvSpPr>
              <p:nvPr/>
            </p:nvSpPr>
            <p:spPr bwMode="auto">
              <a:xfrm>
                <a:off x="3080" y="3223"/>
                <a:ext cx="292" cy="6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4" name="Line 272"/>
              <p:cNvSpPr>
                <a:spLocks noChangeShapeType="1"/>
              </p:cNvSpPr>
              <p:nvPr/>
            </p:nvSpPr>
            <p:spPr bwMode="auto">
              <a:xfrm flipH="1" flipV="1">
                <a:off x="3079" y="3201"/>
                <a:ext cx="293" cy="63"/>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109" name="Group 273"/>
            <p:cNvGrpSpPr>
              <a:grpSpLocks/>
            </p:cNvGrpSpPr>
            <p:nvPr/>
          </p:nvGrpSpPr>
          <p:grpSpPr bwMode="auto">
            <a:xfrm>
              <a:off x="2556" y="3183"/>
              <a:ext cx="769" cy="356"/>
              <a:chOff x="2748" y="3174"/>
              <a:chExt cx="769" cy="356"/>
            </a:xfrm>
          </p:grpSpPr>
          <p:grpSp>
            <p:nvGrpSpPr>
              <p:cNvPr id="4157" name="Group 274"/>
              <p:cNvGrpSpPr>
                <a:grpSpLocks/>
              </p:cNvGrpSpPr>
              <p:nvPr/>
            </p:nvGrpSpPr>
            <p:grpSpPr bwMode="auto">
              <a:xfrm>
                <a:off x="3343" y="3367"/>
                <a:ext cx="125" cy="84"/>
                <a:chOff x="3343" y="3367"/>
                <a:chExt cx="125" cy="84"/>
              </a:xfrm>
            </p:grpSpPr>
            <p:sp>
              <p:nvSpPr>
                <p:cNvPr id="4186" name="Freeform 275"/>
                <p:cNvSpPr>
                  <a:spLocks/>
                </p:cNvSpPr>
                <p:nvPr/>
              </p:nvSpPr>
              <p:spPr bwMode="auto">
                <a:xfrm>
                  <a:off x="3431" y="3367"/>
                  <a:ext cx="37" cy="84"/>
                </a:xfrm>
                <a:custGeom>
                  <a:avLst/>
                  <a:gdLst>
                    <a:gd name="T0" fmla="*/ 26 w 72"/>
                    <a:gd name="T1" fmla="*/ 0 h 252"/>
                    <a:gd name="T2" fmla="*/ 37 w 72"/>
                    <a:gd name="T3" fmla="*/ 79 h 252"/>
                    <a:gd name="T4" fmla="*/ 11 w 72"/>
                    <a:gd name="T5" fmla="*/ 84 h 252"/>
                    <a:gd name="T6" fmla="*/ 0 w 72"/>
                    <a:gd name="T7" fmla="*/ 4 h 252"/>
                    <a:gd name="T8" fmla="*/ 26 w 72"/>
                    <a:gd name="T9" fmla="*/ 0 h 2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 h="252">
                      <a:moveTo>
                        <a:pt x="51" y="0"/>
                      </a:moveTo>
                      <a:lnTo>
                        <a:pt x="72" y="236"/>
                      </a:lnTo>
                      <a:lnTo>
                        <a:pt x="21" y="252"/>
                      </a:lnTo>
                      <a:lnTo>
                        <a:pt x="0" y="12"/>
                      </a:lnTo>
                      <a:lnTo>
                        <a:pt x="51" y="0"/>
                      </a:lnTo>
                      <a:close/>
                    </a:path>
                  </a:pathLst>
                </a:custGeom>
                <a:solidFill>
                  <a:srgbClr val="606060"/>
                </a:solidFill>
                <a:ln w="6350">
                  <a:solidFill>
                    <a:srgbClr val="000000"/>
                  </a:solidFill>
                  <a:prstDash val="solid"/>
                  <a:round/>
                  <a:headEnd/>
                  <a:tailEnd/>
                </a:ln>
              </p:spPr>
              <p:txBody>
                <a:bodyPr/>
                <a:lstStyle/>
                <a:p>
                  <a:endParaRPr lang="zh-CN" altLang="en-US"/>
                </a:p>
              </p:txBody>
            </p:sp>
            <p:sp>
              <p:nvSpPr>
                <p:cNvPr id="4187" name="Freeform 276"/>
                <p:cNvSpPr>
                  <a:spLocks/>
                </p:cNvSpPr>
                <p:nvPr/>
              </p:nvSpPr>
              <p:spPr bwMode="auto">
                <a:xfrm>
                  <a:off x="3343" y="3378"/>
                  <a:ext cx="99" cy="73"/>
                </a:xfrm>
                <a:custGeom>
                  <a:avLst/>
                  <a:gdLst>
                    <a:gd name="T0" fmla="*/ 90 w 199"/>
                    <a:gd name="T1" fmla="*/ 3 h 219"/>
                    <a:gd name="T2" fmla="*/ 99 w 199"/>
                    <a:gd name="T3" fmla="*/ 73 h 219"/>
                    <a:gd name="T4" fmla="*/ 0 w 199"/>
                    <a:gd name="T5" fmla="*/ 36 h 219"/>
                    <a:gd name="T6" fmla="*/ 39 w 199"/>
                    <a:gd name="T7" fmla="*/ 26 h 219"/>
                    <a:gd name="T8" fmla="*/ 74 w 199"/>
                    <a:gd name="T9" fmla="*/ 42 h 219"/>
                    <a:gd name="T10" fmla="*/ 63 w 199"/>
                    <a:gd name="T11" fmla="*/ 0 h 219"/>
                    <a:gd name="T12" fmla="*/ 90 w 199"/>
                    <a:gd name="T13" fmla="*/ 3 h 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9" h="219">
                      <a:moveTo>
                        <a:pt x="181" y="8"/>
                      </a:moveTo>
                      <a:lnTo>
                        <a:pt x="199" y="219"/>
                      </a:lnTo>
                      <a:lnTo>
                        <a:pt x="0" y="109"/>
                      </a:lnTo>
                      <a:lnTo>
                        <a:pt x="79" y="77"/>
                      </a:lnTo>
                      <a:lnTo>
                        <a:pt x="148" y="126"/>
                      </a:lnTo>
                      <a:lnTo>
                        <a:pt x="127" y="0"/>
                      </a:lnTo>
                      <a:lnTo>
                        <a:pt x="181" y="8"/>
                      </a:lnTo>
                      <a:close/>
                    </a:path>
                  </a:pathLst>
                </a:custGeom>
                <a:solidFill>
                  <a:srgbClr val="404040"/>
                </a:solidFill>
                <a:ln w="6350">
                  <a:solidFill>
                    <a:srgbClr val="000000"/>
                  </a:solidFill>
                  <a:prstDash val="solid"/>
                  <a:round/>
                  <a:headEnd/>
                  <a:tailEnd/>
                </a:ln>
              </p:spPr>
              <p:txBody>
                <a:bodyPr/>
                <a:lstStyle/>
                <a:p>
                  <a:endParaRPr lang="zh-CN" altLang="en-US"/>
                </a:p>
              </p:txBody>
            </p:sp>
          </p:grpSp>
          <p:grpSp>
            <p:nvGrpSpPr>
              <p:cNvPr id="4158" name="Group 277"/>
              <p:cNvGrpSpPr>
                <a:grpSpLocks/>
              </p:cNvGrpSpPr>
              <p:nvPr/>
            </p:nvGrpSpPr>
            <p:grpSpPr bwMode="auto">
              <a:xfrm>
                <a:off x="2748" y="3174"/>
                <a:ext cx="769" cy="356"/>
                <a:chOff x="2748" y="3174"/>
                <a:chExt cx="769" cy="356"/>
              </a:xfrm>
            </p:grpSpPr>
            <p:sp>
              <p:nvSpPr>
                <p:cNvPr id="4159" name="Freeform 278"/>
                <p:cNvSpPr>
                  <a:spLocks/>
                </p:cNvSpPr>
                <p:nvPr/>
              </p:nvSpPr>
              <p:spPr bwMode="auto">
                <a:xfrm>
                  <a:off x="2750" y="3174"/>
                  <a:ext cx="753" cy="315"/>
                </a:xfrm>
                <a:custGeom>
                  <a:avLst/>
                  <a:gdLst>
                    <a:gd name="T0" fmla="*/ 753 w 1506"/>
                    <a:gd name="T1" fmla="*/ 134 h 944"/>
                    <a:gd name="T2" fmla="*/ 393 w 1506"/>
                    <a:gd name="T3" fmla="*/ 315 h 944"/>
                    <a:gd name="T4" fmla="*/ 0 w 1506"/>
                    <a:gd name="T5" fmla="*/ 138 h 944"/>
                    <a:gd name="T6" fmla="*/ 301 w 1506"/>
                    <a:gd name="T7" fmla="*/ 0 h 944"/>
                    <a:gd name="T8" fmla="*/ 753 w 1506"/>
                    <a:gd name="T9" fmla="*/ 134 h 9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06" h="944">
                      <a:moveTo>
                        <a:pt x="1506" y="402"/>
                      </a:moveTo>
                      <a:lnTo>
                        <a:pt x="785" y="944"/>
                      </a:lnTo>
                      <a:lnTo>
                        <a:pt x="0" y="413"/>
                      </a:lnTo>
                      <a:lnTo>
                        <a:pt x="601" y="0"/>
                      </a:lnTo>
                      <a:lnTo>
                        <a:pt x="1506" y="402"/>
                      </a:lnTo>
                      <a:close/>
                    </a:path>
                  </a:pathLst>
                </a:custGeom>
                <a:solidFill>
                  <a:srgbClr val="808080"/>
                </a:solidFill>
                <a:ln w="6350">
                  <a:solidFill>
                    <a:srgbClr val="000000"/>
                  </a:solidFill>
                  <a:prstDash val="solid"/>
                  <a:round/>
                  <a:headEnd/>
                  <a:tailEnd/>
                </a:ln>
              </p:spPr>
              <p:txBody>
                <a:bodyPr/>
                <a:lstStyle/>
                <a:p>
                  <a:endParaRPr lang="zh-CN" altLang="en-US"/>
                </a:p>
              </p:txBody>
            </p:sp>
            <p:sp>
              <p:nvSpPr>
                <p:cNvPr id="4160" name="Freeform 279"/>
                <p:cNvSpPr>
                  <a:spLocks/>
                </p:cNvSpPr>
                <p:nvPr/>
              </p:nvSpPr>
              <p:spPr bwMode="auto">
                <a:xfrm>
                  <a:off x="3140" y="3306"/>
                  <a:ext cx="377" cy="222"/>
                </a:xfrm>
                <a:custGeom>
                  <a:avLst/>
                  <a:gdLst>
                    <a:gd name="T0" fmla="*/ 364 w 754"/>
                    <a:gd name="T1" fmla="*/ 0 h 666"/>
                    <a:gd name="T2" fmla="*/ 0 w 754"/>
                    <a:gd name="T3" fmla="*/ 184 h 666"/>
                    <a:gd name="T4" fmla="*/ 11 w 754"/>
                    <a:gd name="T5" fmla="*/ 222 h 666"/>
                    <a:gd name="T6" fmla="*/ 377 w 754"/>
                    <a:gd name="T7" fmla="*/ 35 h 666"/>
                    <a:gd name="T8" fmla="*/ 364 w 754"/>
                    <a:gd name="T9" fmla="*/ 0 h 6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4" h="666">
                      <a:moveTo>
                        <a:pt x="727" y="0"/>
                      </a:moveTo>
                      <a:lnTo>
                        <a:pt x="0" y="552"/>
                      </a:lnTo>
                      <a:lnTo>
                        <a:pt x="21" y="666"/>
                      </a:lnTo>
                      <a:lnTo>
                        <a:pt x="754" y="104"/>
                      </a:lnTo>
                      <a:lnTo>
                        <a:pt x="727" y="0"/>
                      </a:lnTo>
                      <a:close/>
                    </a:path>
                  </a:pathLst>
                </a:custGeom>
                <a:solidFill>
                  <a:srgbClr val="606060"/>
                </a:solidFill>
                <a:ln w="6350">
                  <a:solidFill>
                    <a:srgbClr val="000000"/>
                  </a:solidFill>
                  <a:prstDash val="solid"/>
                  <a:round/>
                  <a:headEnd/>
                  <a:tailEnd/>
                </a:ln>
              </p:spPr>
              <p:txBody>
                <a:bodyPr/>
                <a:lstStyle/>
                <a:p>
                  <a:endParaRPr lang="zh-CN" altLang="en-US"/>
                </a:p>
              </p:txBody>
            </p:sp>
            <p:sp>
              <p:nvSpPr>
                <p:cNvPr id="4161" name="Freeform 280"/>
                <p:cNvSpPr>
                  <a:spLocks/>
                </p:cNvSpPr>
                <p:nvPr/>
              </p:nvSpPr>
              <p:spPr bwMode="auto">
                <a:xfrm>
                  <a:off x="2748" y="3312"/>
                  <a:ext cx="403" cy="218"/>
                </a:xfrm>
                <a:custGeom>
                  <a:avLst/>
                  <a:gdLst>
                    <a:gd name="T0" fmla="*/ 403 w 805"/>
                    <a:gd name="T1" fmla="*/ 218 h 654"/>
                    <a:gd name="T2" fmla="*/ 391 w 805"/>
                    <a:gd name="T3" fmla="*/ 177 h 654"/>
                    <a:gd name="T4" fmla="*/ 0 w 805"/>
                    <a:gd name="T5" fmla="*/ 0 h 654"/>
                    <a:gd name="T6" fmla="*/ 14 w 805"/>
                    <a:gd name="T7" fmla="*/ 32 h 654"/>
                    <a:gd name="T8" fmla="*/ 403 w 805"/>
                    <a:gd name="T9" fmla="*/ 218 h 6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5" h="654">
                      <a:moveTo>
                        <a:pt x="805" y="654"/>
                      </a:moveTo>
                      <a:lnTo>
                        <a:pt x="781" y="532"/>
                      </a:lnTo>
                      <a:lnTo>
                        <a:pt x="0" y="0"/>
                      </a:lnTo>
                      <a:lnTo>
                        <a:pt x="27" y="96"/>
                      </a:lnTo>
                      <a:lnTo>
                        <a:pt x="805" y="654"/>
                      </a:lnTo>
                      <a:close/>
                    </a:path>
                  </a:pathLst>
                </a:custGeom>
                <a:solidFill>
                  <a:srgbClr val="404040"/>
                </a:solidFill>
                <a:ln w="6350">
                  <a:solidFill>
                    <a:srgbClr val="000000"/>
                  </a:solidFill>
                  <a:prstDash val="solid"/>
                  <a:round/>
                  <a:headEnd/>
                  <a:tailEnd/>
                </a:ln>
              </p:spPr>
              <p:txBody>
                <a:bodyPr/>
                <a:lstStyle/>
                <a:p>
                  <a:endParaRPr lang="zh-CN" altLang="en-US"/>
                </a:p>
              </p:txBody>
            </p:sp>
            <p:sp>
              <p:nvSpPr>
                <p:cNvPr id="4162" name="Freeform 281"/>
                <p:cNvSpPr>
                  <a:spLocks/>
                </p:cNvSpPr>
                <p:nvPr/>
              </p:nvSpPr>
              <p:spPr bwMode="auto">
                <a:xfrm>
                  <a:off x="3053" y="3323"/>
                  <a:ext cx="302" cy="138"/>
                </a:xfrm>
                <a:custGeom>
                  <a:avLst/>
                  <a:gdLst>
                    <a:gd name="T0" fmla="*/ 302 w 604"/>
                    <a:gd name="T1" fmla="*/ 36 h 415"/>
                    <a:gd name="T2" fmla="*/ 198 w 604"/>
                    <a:gd name="T3" fmla="*/ 0 h 415"/>
                    <a:gd name="T4" fmla="*/ 0 w 604"/>
                    <a:gd name="T5" fmla="*/ 96 h 415"/>
                    <a:gd name="T6" fmla="*/ 100 w 604"/>
                    <a:gd name="T7" fmla="*/ 138 h 415"/>
                    <a:gd name="T8" fmla="*/ 302 w 604"/>
                    <a:gd name="T9" fmla="*/ 36 h 4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4" h="415">
                      <a:moveTo>
                        <a:pt x="604" y="107"/>
                      </a:moveTo>
                      <a:lnTo>
                        <a:pt x="395" y="0"/>
                      </a:lnTo>
                      <a:lnTo>
                        <a:pt x="0" y="290"/>
                      </a:lnTo>
                      <a:lnTo>
                        <a:pt x="200" y="415"/>
                      </a:lnTo>
                      <a:lnTo>
                        <a:pt x="604" y="107"/>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63" name="Freeform 282"/>
                <p:cNvSpPr>
                  <a:spLocks/>
                </p:cNvSpPr>
                <p:nvPr/>
              </p:nvSpPr>
              <p:spPr bwMode="auto">
                <a:xfrm>
                  <a:off x="2786" y="3225"/>
                  <a:ext cx="446" cy="186"/>
                </a:xfrm>
                <a:custGeom>
                  <a:avLst/>
                  <a:gdLst>
                    <a:gd name="T0" fmla="*/ 446 w 892"/>
                    <a:gd name="T1" fmla="*/ 91 h 558"/>
                    <a:gd name="T2" fmla="*/ 252 w 892"/>
                    <a:gd name="T3" fmla="*/ 186 h 558"/>
                    <a:gd name="T4" fmla="*/ 0 w 892"/>
                    <a:gd name="T5" fmla="*/ 80 h 558"/>
                    <a:gd name="T6" fmla="*/ 182 w 892"/>
                    <a:gd name="T7" fmla="*/ 0 h 558"/>
                    <a:gd name="T8" fmla="*/ 446 w 892"/>
                    <a:gd name="T9" fmla="*/ 91 h 5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2" h="558">
                      <a:moveTo>
                        <a:pt x="892" y="272"/>
                      </a:moveTo>
                      <a:lnTo>
                        <a:pt x="503" y="558"/>
                      </a:lnTo>
                      <a:lnTo>
                        <a:pt x="0" y="239"/>
                      </a:lnTo>
                      <a:lnTo>
                        <a:pt x="364" y="0"/>
                      </a:lnTo>
                      <a:lnTo>
                        <a:pt x="892" y="272"/>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64" name="Freeform 283"/>
                <p:cNvSpPr>
                  <a:spLocks/>
                </p:cNvSpPr>
                <p:nvPr/>
              </p:nvSpPr>
              <p:spPr bwMode="auto">
                <a:xfrm>
                  <a:off x="2975" y="3184"/>
                  <a:ext cx="492" cy="170"/>
                </a:xfrm>
                <a:custGeom>
                  <a:avLst/>
                  <a:gdLst>
                    <a:gd name="T0" fmla="*/ 390 w 984"/>
                    <a:gd name="T1" fmla="*/ 170 h 509"/>
                    <a:gd name="T2" fmla="*/ 492 w 984"/>
                    <a:gd name="T3" fmla="*/ 123 h 509"/>
                    <a:gd name="T4" fmla="*/ 80 w 984"/>
                    <a:gd name="T5" fmla="*/ 0 h 509"/>
                    <a:gd name="T6" fmla="*/ 0 w 984"/>
                    <a:gd name="T7" fmla="*/ 35 h 509"/>
                    <a:gd name="T8" fmla="*/ 390 w 984"/>
                    <a:gd name="T9" fmla="*/ 170 h 5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4" h="509">
                      <a:moveTo>
                        <a:pt x="780" y="509"/>
                      </a:moveTo>
                      <a:lnTo>
                        <a:pt x="984" y="369"/>
                      </a:lnTo>
                      <a:lnTo>
                        <a:pt x="160" y="0"/>
                      </a:lnTo>
                      <a:lnTo>
                        <a:pt x="0" y="106"/>
                      </a:lnTo>
                      <a:lnTo>
                        <a:pt x="780" y="50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65" name="Line 284"/>
                <p:cNvSpPr>
                  <a:spLocks noChangeShapeType="1"/>
                </p:cNvSpPr>
                <p:nvPr/>
              </p:nvSpPr>
              <p:spPr bwMode="auto">
                <a:xfrm flipH="1" flipV="1">
                  <a:off x="3033" y="3191"/>
                  <a:ext cx="425" cy="134"/>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66" name="Line 285"/>
                <p:cNvSpPr>
                  <a:spLocks noChangeShapeType="1"/>
                </p:cNvSpPr>
                <p:nvPr/>
              </p:nvSpPr>
              <p:spPr bwMode="auto">
                <a:xfrm flipH="1" flipV="1">
                  <a:off x="3011" y="3200"/>
                  <a:ext cx="411" cy="135"/>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67" name="Line 286"/>
                <p:cNvSpPr>
                  <a:spLocks noChangeShapeType="1"/>
                </p:cNvSpPr>
                <p:nvPr/>
              </p:nvSpPr>
              <p:spPr bwMode="auto">
                <a:xfrm flipH="1" flipV="1">
                  <a:off x="2994" y="3211"/>
                  <a:ext cx="402" cy="139"/>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68" name="Line 287"/>
                <p:cNvSpPr>
                  <a:spLocks noChangeShapeType="1"/>
                </p:cNvSpPr>
                <p:nvPr/>
              </p:nvSpPr>
              <p:spPr bwMode="auto">
                <a:xfrm flipH="1" flipV="1">
                  <a:off x="2943" y="3234"/>
                  <a:ext cx="395" cy="143"/>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69" name="Line 288"/>
                <p:cNvSpPr>
                  <a:spLocks noChangeShapeType="1"/>
                </p:cNvSpPr>
                <p:nvPr/>
              </p:nvSpPr>
              <p:spPr bwMode="auto">
                <a:xfrm flipH="1" flipV="1">
                  <a:off x="2913" y="3248"/>
                  <a:ext cx="392" cy="145"/>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70" name="Line 289"/>
                <p:cNvSpPr>
                  <a:spLocks noChangeShapeType="1"/>
                </p:cNvSpPr>
                <p:nvPr/>
              </p:nvSpPr>
              <p:spPr bwMode="auto">
                <a:xfrm flipH="1" flipV="1">
                  <a:off x="2898" y="3266"/>
                  <a:ext cx="367" cy="142"/>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71" name="Line 290"/>
                <p:cNvSpPr>
                  <a:spLocks noChangeShapeType="1"/>
                </p:cNvSpPr>
                <p:nvPr/>
              </p:nvSpPr>
              <p:spPr bwMode="auto">
                <a:xfrm flipH="1" flipV="1">
                  <a:off x="2870" y="3279"/>
                  <a:ext cx="356" cy="143"/>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72" name="Line 291"/>
                <p:cNvSpPr>
                  <a:spLocks noChangeShapeType="1"/>
                </p:cNvSpPr>
                <p:nvPr/>
              </p:nvSpPr>
              <p:spPr bwMode="auto">
                <a:xfrm flipH="1" flipV="1">
                  <a:off x="2840" y="3297"/>
                  <a:ext cx="346" cy="141"/>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73" name="Line 292"/>
                <p:cNvSpPr>
                  <a:spLocks noChangeShapeType="1"/>
                </p:cNvSpPr>
                <p:nvPr/>
              </p:nvSpPr>
              <p:spPr bwMode="auto">
                <a:xfrm flipH="1">
                  <a:off x="3122" y="3347"/>
                  <a:ext cx="199" cy="103"/>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74" name="Line 293"/>
                <p:cNvSpPr>
                  <a:spLocks noChangeShapeType="1"/>
                </p:cNvSpPr>
                <p:nvPr/>
              </p:nvSpPr>
              <p:spPr bwMode="auto">
                <a:xfrm flipH="1">
                  <a:off x="3083" y="3333"/>
                  <a:ext cx="196" cy="98"/>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75" name="Line 294"/>
                <p:cNvSpPr>
                  <a:spLocks noChangeShapeType="1"/>
                </p:cNvSpPr>
                <p:nvPr/>
              </p:nvSpPr>
              <p:spPr bwMode="auto">
                <a:xfrm flipH="1">
                  <a:off x="3000" y="3302"/>
                  <a:ext cx="191" cy="93"/>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76" name="Line 295"/>
                <p:cNvSpPr>
                  <a:spLocks noChangeShapeType="1"/>
                </p:cNvSpPr>
                <p:nvPr/>
              </p:nvSpPr>
              <p:spPr bwMode="auto">
                <a:xfrm flipH="1">
                  <a:off x="2956" y="3286"/>
                  <a:ext cx="190" cy="92"/>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77" name="Line 296"/>
                <p:cNvSpPr>
                  <a:spLocks noChangeShapeType="1"/>
                </p:cNvSpPr>
                <p:nvPr/>
              </p:nvSpPr>
              <p:spPr bwMode="auto">
                <a:xfrm flipH="1">
                  <a:off x="2915" y="3271"/>
                  <a:ext cx="184" cy="92"/>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78" name="Line 297"/>
                <p:cNvSpPr>
                  <a:spLocks noChangeShapeType="1"/>
                </p:cNvSpPr>
                <p:nvPr/>
              </p:nvSpPr>
              <p:spPr bwMode="auto">
                <a:xfrm flipH="1">
                  <a:off x="2877" y="3256"/>
                  <a:ext cx="180" cy="88"/>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79" name="Line 298"/>
                <p:cNvSpPr>
                  <a:spLocks noChangeShapeType="1"/>
                </p:cNvSpPr>
                <p:nvPr/>
              </p:nvSpPr>
              <p:spPr bwMode="auto">
                <a:xfrm flipH="1">
                  <a:off x="2837" y="3241"/>
                  <a:ext cx="181" cy="84"/>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80" name="Line 299"/>
                <p:cNvSpPr>
                  <a:spLocks noChangeShapeType="1"/>
                </p:cNvSpPr>
                <p:nvPr/>
              </p:nvSpPr>
              <p:spPr bwMode="auto">
                <a:xfrm flipH="1">
                  <a:off x="3311" y="3289"/>
                  <a:ext cx="96" cy="45"/>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81" name="Line 300"/>
                <p:cNvSpPr>
                  <a:spLocks noChangeShapeType="1"/>
                </p:cNvSpPr>
                <p:nvPr/>
              </p:nvSpPr>
              <p:spPr bwMode="auto">
                <a:xfrm flipH="1">
                  <a:off x="3254" y="3270"/>
                  <a:ext cx="89" cy="45"/>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82" name="Line 301"/>
                <p:cNvSpPr>
                  <a:spLocks noChangeShapeType="1"/>
                </p:cNvSpPr>
                <p:nvPr/>
              </p:nvSpPr>
              <p:spPr bwMode="auto">
                <a:xfrm flipH="1">
                  <a:off x="3196" y="3253"/>
                  <a:ext cx="91" cy="43"/>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83" name="Line 302"/>
                <p:cNvSpPr>
                  <a:spLocks noChangeShapeType="1"/>
                </p:cNvSpPr>
                <p:nvPr/>
              </p:nvSpPr>
              <p:spPr bwMode="auto">
                <a:xfrm flipH="1">
                  <a:off x="3140" y="3236"/>
                  <a:ext cx="91" cy="41"/>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84" name="Line 303"/>
                <p:cNvSpPr>
                  <a:spLocks noChangeShapeType="1"/>
                </p:cNvSpPr>
                <p:nvPr/>
              </p:nvSpPr>
              <p:spPr bwMode="auto">
                <a:xfrm flipH="1">
                  <a:off x="3088" y="3218"/>
                  <a:ext cx="82" cy="40"/>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85" name="Line 304"/>
                <p:cNvSpPr>
                  <a:spLocks noChangeShapeType="1"/>
                </p:cNvSpPr>
                <p:nvPr/>
              </p:nvSpPr>
              <p:spPr bwMode="auto">
                <a:xfrm flipH="1">
                  <a:off x="3026" y="3199"/>
                  <a:ext cx="81" cy="39"/>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4111" name="Group 306"/>
            <p:cNvGrpSpPr>
              <a:grpSpLocks/>
            </p:cNvGrpSpPr>
            <p:nvPr/>
          </p:nvGrpSpPr>
          <p:grpSpPr bwMode="auto">
            <a:xfrm>
              <a:off x="1926" y="2553"/>
              <a:ext cx="1021" cy="1335"/>
              <a:chOff x="2118" y="2544"/>
              <a:chExt cx="1021" cy="1335"/>
            </a:xfrm>
          </p:grpSpPr>
          <p:grpSp>
            <p:nvGrpSpPr>
              <p:cNvPr id="4112" name="Group 307"/>
              <p:cNvGrpSpPr>
                <a:grpSpLocks/>
              </p:cNvGrpSpPr>
              <p:nvPr/>
            </p:nvGrpSpPr>
            <p:grpSpPr bwMode="auto">
              <a:xfrm>
                <a:off x="2307" y="2573"/>
                <a:ext cx="341" cy="359"/>
                <a:chOff x="2307" y="2573"/>
                <a:chExt cx="341" cy="359"/>
              </a:xfrm>
            </p:grpSpPr>
            <p:grpSp>
              <p:nvGrpSpPr>
                <p:cNvPr id="4143" name="Group 308"/>
                <p:cNvGrpSpPr>
                  <a:grpSpLocks/>
                </p:cNvGrpSpPr>
                <p:nvPr/>
              </p:nvGrpSpPr>
              <p:grpSpPr bwMode="auto">
                <a:xfrm>
                  <a:off x="2307" y="2573"/>
                  <a:ext cx="341" cy="359"/>
                  <a:chOff x="2307" y="2573"/>
                  <a:chExt cx="341" cy="359"/>
                </a:xfrm>
              </p:grpSpPr>
              <p:sp>
                <p:nvSpPr>
                  <p:cNvPr id="4155" name="Freeform 309"/>
                  <p:cNvSpPr>
                    <a:spLocks/>
                  </p:cNvSpPr>
                  <p:nvPr/>
                </p:nvSpPr>
                <p:spPr bwMode="auto">
                  <a:xfrm>
                    <a:off x="2307" y="2573"/>
                    <a:ext cx="341" cy="359"/>
                  </a:xfrm>
                  <a:custGeom>
                    <a:avLst/>
                    <a:gdLst>
                      <a:gd name="T0" fmla="*/ 237 w 683"/>
                      <a:gd name="T1" fmla="*/ 11 h 1075"/>
                      <a:gd name="T2" fmla="*/ 281 w 683"/>
                      <a:gd name="T3" fmla="*/ 25 h 1075"/>
                      <a:gd name="T4" fmla="*/ 298 w 683"/>
                      <a:gd name="T5" fmla="*/ 54 h 1075"/>
                      <a:gd name="T6" fmla="*/ 311 w 683"/>
                      <a:gd name="T7" fmla="*/ 95 h 1075"/>
                      <a:gd name="T8" fmla="*/ 313 w 683"/>
                      <a:gd name="T9" fmla="*/ 112 h 1075"/>
                      <a:gd name="T10" fmla="*/ 311 w 683"/>
                      <a:gd name="T11" fmla="*/ 128 h 1075"/>
                      <a:gd name="T12" fmla="*/ 305 w 683"/>
                      <a:gd name="T13" fmla="*/ 139 h 1075"/>
                      <a:gd name="T14" fmla="*/ 314 w 683"/>
                      <a:gd name="T15" fmla="*/ 161 h 1075"/>
                      <a:gd name="T16" fmla="*/ 326 w 683"/>
                      <a:gd name="T17" fmla="*/ 182 h 1075"/>
                      <a:gd name="T18" fmla="*/ 331 w 683"/>
                      <a:gd name="T19" fmla="*/ 189 h 1075"/>
                      <a:gd name="T20" fmla="*/ 336 w 683"/>
                      <a:gd name="T21" fmla="*/ 194 h 1075"/>
                      <a:gd name="T22" fmla="*/ 340 w 683"/>
                      <a:gd name="T23" fmla="*/ 199 h 1075"/>
                      <a:gd name="T24" fmla="*/ 341 w 683"/>
                      <a:gd name="T25" fmla="*/ 205 h 1075"/>
                      <a:gd name="T26" fmla="*/ 339 w 683"/>
                      <a:gd name="T27" fmla="*/ 211 h 1075"/>
                      <a:gd name="T28" fmla="*/ 335 w 683"/>
                      <a:gd name="T29" fmla="*/ 213 h 1075"/>
                      <a:gd name="T30" fmla="*/ 321 w 683"/>
                      <a:gd name="T31" fmla="*/ 217 h 1075"/>
                      <a:gd name="T32" fmla="*/ 315 w 683"/>
                      <a:gd name="T33" fmla="*/ 220 h 1075"/>
                      <a:gd name="T34" fmla="*/ 313 w 683"/>
                      <a:gd name="T35" fmla="*/ 227 h 1075"/>
                      <a:gd name="T36" fmla="*/ 314 w 683"/>
                      <a:gd name="T37" fmla="*/ 236 h 1075"/>
                      <a:gd name="T38" fmla="*/ 320 w 683"/>
                      <a:gd name="T39" fmla="*/ 250 h 1075"/>
                      <a:gd name="T40" fmla="*/ 317 w 683"/>
                      <a:gd name="T41" fmla="*/ 256 h 1075"/>
                      <a:gd name="T42" fmla="*/ 311 w 683"/>
                      <a:gd name="T43" fmla="*/ 262 h 1075"/>
                      <a:gd name="T44" fmla="*/ 313 w 683"/>
                      <a:gd name="T45" fmla="*/ 267 h 1075"/>
                      <a:gd name="T46" fmla="*/ 314 w 683"/>
                      <a:gd name="T47" fmla="*/ 272 h 1075"/>
                      <a:gd name="T48" fmla="*/ 311 w 683"/>
                      <a:gd name="T49" fmla="*/ 277 h 1075"/>
                      <a:gd name="T50" fmla="*/ 305 w 683"/>
                      <a:gd name="T51" fmla="*/ 279 h 1075"/>
                      <a:gd name="T52" fmla="*/ 301 w 683"/>
                      <a:gd name="T53" fmla="*/ 286 h 1075"/>
                      <a:gd name="T54" fmla="*/ 301 w 683"/>
                      <a:gd name="T55" fmla="*/ 297 h 1075"/>
                      <a:gd name="T56" fmla="*/ 298 w 683"/>
                      <a:gd name="T57" fmla="*/ 304 h 1075"/>
                      <a:gd name="T58" fmla="*/ 293 w 683"/>
                      <a:gd name="T59" fmla="*/ 309 h 1075"/>
                      <a:gd name="T60" fmla="*/ 286 w 683"/>
                      <a:gd name="T61" fmla="*/ 313 h 1075"/>
                      <a:gd name="T62" fmla="*/ 277 w 683"/>
                      <a:gd name="T63" fmla="*/ 316 h 1075"/>
                      <a:gd name="T64" fmla="*/ 267 w 683"/>
                      <a:gd name="T65" fmla="*/ 317 h 1075"/>
                      <a:gd name="T66" fmla="*/ 242 w 683"/>
                      <a:gd name="T67" fmla="*/ 316 h 1075"/>
                      <a:gd name="T68" fmla="*/ 219 w 683"/>
                      <a:gd name="T69" fmla="*/ 313 h 1075"/>
                      <a:gd name="T70" fmla="*/ 185 w 683"/>
                      <a:gd name="T71" fmla="*/ 359 h 1075"/>
                      <a:gd name="T72" fmla="*/ 45 w 683"/>
                      <a:gd name="T73" fmla="*/ 303 h 1075"/>
                      <a:gd name="T74" fmla="*/ 58 w 683"/>
                      <a:gd name="T75" fmla="*/ 284 h 1075"/>
                      <a:gd name="T76" fmla="*/ 66 w 683"/>
                      <a:gd name="T77" fmla="*/ 266 h 1075"/>
                      <a:gd name="T78" fmla="*/ 66 w 683"/>
                      <a:gd name="T79" fmla="*/ 242 h 1075"/>
                      <a:gd name="T80" fmla="*/ 0 w 683"/>
                      <a:gd name="T81" fmla="*/ 190 h 1075"/>
                      <a:gd name="T82" fmla="*/ 0 w 683"/>
                      <a:gd name="T83" fmla="*/ 67 h 1075"/>
                      <a:gd name="T84" fmla="*/ 34 w 683"/>
                      <a:gd name="T85" fmla="*/ 33 h 1075"/>
                      <a:gd name="T86" fmla="*/ 78 w 683"/>
                      <a:gd name="T87" fmla="*/ 15 h 1075"/>
                      <a:gd name="T88" fmla="*/ 123 w 683"/>
                      <a:gd name="T89" fmla="*/ 0 h 1075"/>
                      <a:gd name="T90" fmla="*/ 183 w 683"/>
                      <a:gd name="T91" fmla="*/ 7 h 1075"/>
                      <a:gd name="T92" fmla="*/ 237 w 683"/>
                      <a:gd name="T93" fmla="*/ 11 h 10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83" h="1075">
                        <a:moveTo>
                          <a:pt x="475" y="33"/>
                        </a:moveTo>
                        <a:lnTo>
                          <a:pt x="563" y="76"/>
                        </a:lnTo>
                        <a:lnTo>
                          <a:pt x="596" y="163"/>
                        </a:lnTo>
                        <a:lnTo>
                          <a:pt x="623" y="284"/>
                        </a:lnTo>
                        <a:lnTo>
                          <a:pt x="627" y="335"/>
                        </a:lnTo>
                        <a:lnTo>
                          <a:pt x="623" y="382"/>
                        </a:lnTo>
                        <a:lnTo>
                          <a:pt x="611" y="417"/>
                        </a:lnTo>
                        <a:lnTo>
                          <a:pt x="629" y="482"/>
                        </a:lnTo>
                        <a:lnTo>
                          <a:pt x="652" y="544"/>
                        </a:lnTo>
                        <a:lnTo>
                          <a:pt x="663" y="565"/>
                        </a:lnTo>
                        <a:lnTo>
                          <a:pt x="673" y="581"/>
                        </a:lnTo>
                        <a:lnTo>
                          <a:pt x="680" y="596"/>
                        </a:lnTo>
                        <a:lnTo>
                          <a:pt x="683" y="615"/>
                        </a:lnTo>
                        <a:lnTo>
                          <a:pt x="679" y="633"/>
                        </a:lnTo>
                        <a:lnTo>
                          <a:pt x="670" y="639"/>
                        </a:lnTo>
                        <a:lnTo>
                          <a:pt x="642" y="649"/>
                        </a:lnTo>
                        <a:lnTo>
                          <a:pt x="630" y="658"/>
                        </a:lnTo>
                        <a:lnTo>
                          <a:pt x="626" y="681"/>
                        </a:lnTo>
                        <a:lnTo>
                          <a:pt x="629" y="707"/>
                        </a:lnTo>
                        <a:lnTo>
                          <a:pt x="641" y="748"/>
                        </a:lnTo>
                        <a:lnTo>
                          <a:pt x="635" y="768"/>
                        </a:lnTo>
                        <a:lnTo>
                          <a:pt x="623" y="785"/>
                        </a:lnTo>
                        <a:lnTo>
                          <a:pt x="627" y="800"/>
                        </a:lnTo>
                        <a:lnTo>
                          <a:pt x="629" y="813"/>
                        </a:lnTo>
                        <a:lnTo>
                          <a:pt x="623" y="828"/>
                        </a:lnTo>
                        <a:lnTo>
                          <a:pt x="611" y="836"/>
                        </a:lnTo>
                        <a:lnTo>
                          <a:pt x="603" y="857"/>
                        </a:lnTo>
                        <a:lnTo>
                          <a:pt x="603" y="889"/>
                        </a:lnTo>
                        <a:lnTo>
                          <a:pt x="597" y="909"/>
                        </a:lnTo>
                        <a:lnTo>
                          <a:pt x="586" y="926"/>
                        </a:lnTo>
                        <a:lnTo>
                          <a:pt x="573" y="938"/>
                        </a:lnTo>
                        <a:lnTo>
                          <a:pt x="555" y="945"/>
                        </a:lnTo>
                        <a:lnTo>
                          <a:pt x="534" y="949"/>
                        </a:lnTo>
                        <a:lnTo>
                          <a:pt x="484" y="945"/>
                        </a:lnTo>
                        <a:lnTo>
                          <a:pt x="438" y="938"/>
                        </a:lnTo>
                        <a:lnTo>
                          <a:pt x="371" y="1075"/>
                        </a:lnTo>
                        <a:lnTo>
                          <a:pt x="90" y="908"/>
                        </a:lnTo>
                        <a:lnTo>
                          <a:pt x="117" y="851"/>
                        </a:lnTo>
                        <a:lnTo>
                          <a:pt x="132" y="798"/>
                        </a:lnTo>
                        <a:lnTo>
                          <a:pt x="132" y="725"/>
                        </a:lnTo>
                        <a:lnTo>
                          <a:pt x="0" y="569"/>
                        </a:lnTo>
                        <a:lnTo>
                          <a:pt x="0" y="200"/>
                        </a:lnTo>
                        <a:lnTo>
                          <a:pt x="69" y="98"/>
                        </a:lnTo>
                        <a:lnTo>
                          <a:pt x="156" y="45"/>
                        </a:lnTo>
                        <a:lnTo>
                          <a:pt x="247" y="0"/>
                        </a:lnTo>
                        <a:lnTo>
                          <a:pt x="367" y="21"/>
                        </a:lnTo>
                        <a:lnTo>
                          <a:pt x="475" y="33"/>
                        </a:lnTo>
                        <a:close/>
                      </a:path>
                    </a:pathLst>
                  </a:custGeom>
                  <a:solidFill>
                    <a:srgbClr val="FFC080"/>
                  </a:solidFill>
                  <a:ln w="6350">
                    <a:solidFill>
                      <a:srgbClr val="402000"/>
                    </a:solidFill>
                    <a:prstDash val="solid"/>
                    <a:round/>
                    <a:headEnd/>
                    <a:tailEnd/>
                  </a:ln>
                </p:spPr>
                <p:txBody>
                  <a:bodyPr/>
                  <a:lstStyle/>
                  <a:p>
                    <a:endParaRPr lang="zh-CN" altLang="en-US"/>
                  </a:p>
                </p:txBody>
              </p:sp>
              <p:sp>
                <p:nvSpPr>
                  <p:cNvPr id="4156" name="Freeform 310"/>
                  <p:cNvSpPr>
                    <a:spLocks/>
                  </p:cNvSpPr>
                  <p:nvPr/>
                </p:nvSpPr>
                <p:spPr bwMode="auto">
                  <a:xfrm>
                    <a:off x="2451" y="2799"/>
                    <a:ext cx="39" cy="56"/>
                  </a:xfrm>
                  <a:custGeom>
                    <a:avLst/>
                    <a:gdLst>
                      <a:gd name="T0" fmla="*/ 0 w 79"/>
                      <a:gd name="T1" fmla="*/ 0 h 168"/>
                      <a:gd name="T2" fmla="*/ 11 w 79"/>
                      <a:gd name="T3" fmla="*/ 27 h 168"/>
                      <a:gd name="T4" fmla="*/ 22 w 79"/>
                      <a:gd name="T5" fmla="*/ 40 h 168"/>
                      <a:gd name="T6" fmla="*/ 39 w 79"/>
                      <a:gd name="T7" fmla="*/ 56 h 168"/>
                      <a:gd name="T8" fmla="*/ 16 w 79"/>
                      <a:gd name="T9" fmla="*/ 43 h 168"/>
                      <a:gd name="T10" fmla="*/ 4 w 79"/>
                      <a:gd name="T11" fmla="*/ 27 h 168"/>
                      <a:gd name="T12" fmla="*/ 0 w 79"/>
                      <a:gd name="T13" fmla="*/ 0 h 1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168">
                        <a:moveTo>
                          <a:pt x="0" y="0"/>
                        </a:moveTo>
                        <a:lnTo>
                          <a:pt x="23" y="80"/>
                        </a:lnTo>
                        <a:lnTo>
                          <a:pt x="44" y="121"/>
                        </a:lnTo>
                        <a:lnTo>
                          <a:pt x="79" y="168"/>
                        </a:lnTo>
                        <a:lnTo>
                          <a:pt x="32" y="128"/>
                        </a:lnTo>
                        <a:lnTo>
                          <a:pt x="9" y="80"/>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144" name="Group 311"/>
                <p:cNvGrpSpPr>
                  <a:grpSpLocks/>
                </p:cNvGrpSpPr>
                <p:nvPr/>
              </p:nvGrpSpPr>
              <p:grpSpPr bwMode="auto">
                <a:xfrm>
                  <a:off x="2529" y="2690"/>
                  <a:ext cx="101" cy="160"/>
                  <a:chOff x="2529" y="2690"/>
                  <a:chExt cx="101" cy="160"/>
                </a:xfrm>
              </p:grpSpPr>
              <p:sp>
                <p:nvSpPr>
                  <p:cNvPr id="4148" name="Freeform 312"/>
                  <p:cNvSpPr>
                    <a:spLocks/>
                  </p:cNvSpPr>
                  <p:nvPr/>
                </p:nvSpPr>
                <p:spPr bwMode="auto">
                  <a:xfrm>
                    <a:off x="2552" y="2715"/>
                    <a:ext cx="42" cy="23"/>
                  </a:xfrm>
                  <a:custGeom>
                    <a:avLst/>
                    <a:gdLst>
                      <a:gd name="T0" fmla="*/ 38 w 85"/>
                      <a:gd name="T1" fmla="*/ 0 h 67"/>
                      <a:gd name="T2" fmla="*/ 35 w 85"/>
                      <a:gd name="T3" fmla="*/ 3 h 67"/>
                      <a:gd name="T4" fmla="*/ 42 w 85"/>
                      <a:gd name="T5" fmla="*/ 6 h 67"/>
                      <a:gd name="T6" fmla="*/ 33 w 85"/>
                      <a:gd name="T7" fmla="*/ 5 h 67"/>
                      <a:gd name="T8" fmla="*/ 30 w 85"/>
                      <a:gd name="T9" fmla="*/ 12 h 67"/>
                      <a:gd name="T10" fmla="*/ 34 w 85"/>
                      <a:gd name="T11" fmla="*/ 15 h 67"/>
                      <a:gd name="T12" fmla="*/ 31 w 85"/>
                      <a:gd name="T13" fmla="*/ 15 h 67"/>
                      <a:gd name="T14" fmla="*/ 33 w 85"/>
                      <a:gd name="T15" fmla="*/ 23 h 67"/>
                      <a:gd name="T16" fmla="*/ 29 w 85"/>
                      <a:gd name="T17" fmla="*/ 15 h 67"/>
                      <a:gd name="T18" fmla="*/ 20 w 85"/>
                      <a:gd name="T19" fmla="*/ 15 h 67"/>
                      <a:gd name="T20" fmla="*/ 13 w 85"/>
                      <a:gd name="T21" fmla="*/ 12 h 67"/>
                      <a:gd name="T22" fmla="*/ 0 w 85"/>
                      <a:gd name="T23" fmla="*/ 12 h 67"/>
                      <a:gd name="T24" fmla="*/ 13 w 85"/>
                      <a:gd name="T25" fmla="*/ 4 h 67"/>
                      <a:gd name="T26" fmla="*/ 38 w 85"/>
                      <a:gd name="T27" fmla="*/ 0 h 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5" h="67">
                        <a:moveTo>
                          <a:pt x="76" y="0"/>
                        </a:moveTo>
                        <a:lnTo>
                          <a:pt x="71" y="8"/>
                        </a:lnTo>
                        <a:lnTo>
                          <a:pt x="85" y="17"/>
                        </a:lnTo>
                        <a:lnTo>
                          <a:pt x="66" y="14"/>
                        </a:lnTo>
                        <a:lnTo>
                          <a:pt x="61" y="36"/>
                        </a:lnTo>
                        <a:lnTo>
                          <a:pt x="69" y="45"/>
                        </a:lnTo>
                        <a:lnTo>
                          <a:pt x="62" y="45"/>
                        </a:lnTo>
                        <a:lnTo>
                          <a:pt x="67" y="67"/>
                        </a:lnTo>
                        <a:lnTo>
                          <a:pt x="58" y="44"/>
                        </a:lnTo>
                        <a:lnTo>
                          <a:pt x="41" y="44"/>
                        </a:lnTo>
                        <a:lnTo>
                          <a:pt x="26" y="36"/>
                        </a:lnTo>
                        <a:lnTo>
                          <a:pt x="0" y="34"/>
                        </a:lnTo>
                        <a:lnTo>
                          <a:pt x="26" y="13"/>
                        </a:lnTo>
                        <a:lnTo>
                          <a:pt x="76"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49" name="Freeform 313"/>
                  <p:cNvSpPr>
                    <a:spLocks/>
                  </p:cNvSpPr>
                  <p:nvPr/>
                </p:nvSpPr>
                <p:spPr bwMode="auto">
                  <a:xfrm>
                    <a:off x="2529" y="2690"/>
                    <a:ext cx="73" cy="15"/>
                  </a:xfrm>
                  <a:custGeom>
                    <a:avLst/>
                    <a:gdLst>
                      <a:gd name="T0" fmla="*/ 73 w 147"/>
                      <a:gd name="T1" fmla="*/ 8 h 45"/>
                      <a:gd name="T2" fmla="*/ 70 w 147"/>
                      <a:gd name="T3" fmla="*/ 14 h 45"/>
                      <a:gd name="T4" fmla="*/ 62 w 147"/>
                      <a:gd name="T5" fmla="*/ 15 h 45"/>
                      <a:gd name="T6" fmla="*/ 51 w 147"/>
                      <a:gd name="T7" fmla="*/ 11 h 45"/>
                      <a:gd name="T8" fmla="*/ 36 w 147"/>
                      <a:gd name="T9" fmla="*/ 8 h 45"/>
                      <a:gd name="T10" fmla="*/ 11 w 147"/>
                      <a:gd name="T11" fmla="*/ 7 h 45"/>
                      <a:gd name="T12" fmla="*/ 0 w 147"/>
                      <a:gd name="T13" fmla="*/ 8 h 45"/>
                      <a:gd name="T14" fmla="*/ 18 w 147"/>
                      <a:gd name="T15" fmla="*/ 4 h 45"/>
                      <a:gd name="T16" fmla="*/ 32 w 147"/>
                      <a:gd name="T17" fmla="*/ 2 h 45"/>
                      <a:gd name="T18" fmla="*/ 30 w 147"/>
                      <a:gd name="T19" fmla="*/ 0 h 45"/>
                      <a:gd name="T20" fmla="*/ 42 w 147"/>
                      <a:gd name="T21" fmla="*/ 3 h 45"/>
                      <a:gd name="T22" fmla="*/ 41 w 147"/>
                      <a:gd name="T23" fmla="*/ 1 h 45"/>
                      <a:gd name="T24" fmla="*/ 51 w 147"/>
                      <a:gd name="T25" fmla="*/ 4 h 45"/>
                      <a:gd name="T26" fmla="*/ 61 w 147"/>
                      <a:gd name="T27" fmla="*/ 4 h 45"/>
                      <a:gd name="T28" fmla="*/ 73 w 147"/>
                      <a:gd name="T29" fmla="*/ 8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7" h="45">
                        <a:moveTo>
                          <a:pt x="147" y="23"/>
                        </a:moveTo>
                        <a:lnTo>
                          <a:pt x="141" y="41"/>
                        </a:lnTo>
                        <a:lnTo>
                          <a:pt x="124" y="45"/>
                        </a:lnTo>
                        <a:lnTo>
                          <a:pt x="102" y="33"/>
                        </a:lnTo>
                        <a:lnTo>
                          <a:pt x="72" y="23"/>
                        </a:lnTo>
                        <a:lnTo>
                          <a:pt x="23" y="22"/>
                        </a:lnTo>
                        <a:lnTo>
                          <a:pt x="0" y="24"/>
                        </a:lnTo>
                        <a:lnTo>
                          <a:pt x="37" y="11"/>
                        </a:lnTo>
                        <a:lnTo>
                          <a:pt x="64" y="5"/>
                        </a:lnTo>
                        <a:lnTo>
                          <a:pt x="60" y="0"/>
                        </a:lnTo>
                        <a:lnTo>
                          <a:pt x="85" y="8"/>
                        </a:lnTo>
                        <a:lnTo>
                          <a:pt x="82" y="3"/>
                        </a:lnTo>
                        <a:lnTo>
                          <a:pt x="103" y="11"/>
                        </a:lnTo>
                        <a:lnTo>
                          <a:pt x="123" y="11"/>
                        </a:lnTo>
                        <a:lnTo>
                          <a:pt x="147"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50" name="Freeform 314"/>
                  <p:cNvSpPr>
                    <a:spLocks/>
                  </p:cNvSpPr>
                  <p:nvPr/>
                </p:nvSpPr>
                <p:spPr bwMode="auto">
                  <a:xfrm>
                    <a:off x="2592" y="2821"/>
                    <a:ext cx="33" cy="24"/>
                  </a:xfrm>
                  <a:custGeom>
                    <a:avLst/>
                    <a:gdLst>
                      <a:gd name="T0" fmla="*/ 33 w 67"/>
                      <a:gd name="T1" fmla="*/ 3 h 70"/>
                      <a:gd name="T2" fmla="*/ 28 w 67"/>
                      <a:gd name="T3" fmla="*/ 1 h 70"/>
                      <a:gd name="T4" fmla="*/ 23 w 67"/>
                      <a:gd name="T5" fmla="*/ 0 h 70"/>
                      <a:gd name="T6" fmla="*/ 19 w 67"/>
                      <a:gd name="T7" fmla="*/ 3 h 70"/>
                      <a:gd name="T8" fmla="*/ 14 w 67"/>
                      <a:gd name="T9" fmla="*/ 6 h 70"/>
                      <a:gd name="T10" fmla="*/ 8 w 67"/>
                      <a:gd name="T11" fmla="*/ 9 h 70"/>
                      <a:gd name="T12" fmla="*/ 3 w 67"/>
                      <a:gd name="T13" fmla="*/ 10 h 70"/>
                      <a:gd name="T14" fmla="*/ 2 w 67"/>
                      <a:gd name="T15" fmla="*/ 8 h 70"/>
                      <a:gd name="T16" fmla="*/ 1 w 67"/>
                      <a:gd name="T17" fmla="*/ 13 h 70"/>
                      <a:gd name="T18" fmla="*/ 0 w 67"/>
                      <a:gd name="T19" fmla="*/ 18 h 70"/>
                      <a:gd name="T20" fmla="*/ 0 w 67"/>
                      <a:gd name="T21" fmla="*/ 21 h 70"/>
                      <a:gd name="T22" fmla="*/ 2 w 67"/>
                      <a:gd name="T23" fmla="*/ 24 h 70"/>
                      <a:gd name="T24" fmla="*/ 1 w 67"/>
                      <a:gd name="T25" fmla="*/ 19 h 70"/>
                      <a:gd name="T26" fmla="*/ 4 w 67"/>
                      <a:gd name="T27" fmla="*/ 13 h 70"/>
                      <a:gd name="T28" fmla="*/ 14 w 67"/>
                      <a:gd name="T29" fmla="*/ 11 h 70"/>
                      <a:gd name="T30" fmla="*/ 20 w 67"/>
                      <a:gd name="T31" fmla="*/ 13 h 70"/>
                      <a:gd name="T32" fmla="*/ 25 w 67"/>
                      <a:gd name="T33" fmla="*/ 13 h 70"/>
                      <a:gd name="T34" fmla="*/ 31 w 67"/>
                      <a:gd name="T35" fmla="*/ 8 h 70"/>
                      <a:gd name="T36" fmla="*/ 33 w 67"/>
                      <a:gd name="T37" fmla="*/ 3 h 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7" h="70">
                        <a:moveTo>
                          <a:pt x="67" y="8"/>
                        </a:moveTo>
                        <a:lnTo>
                          <a:pt x="56" y="3"/>
                        </a:lnTo>
                        <a:lnTo>
                          <a:pt x="47" y="0"/>
                        </a:lnTo>
                        <a:lnTo>
                          <a:pt x="39" y="9"/>
                        </a:lnTo>
                        <a:lnTo>
                          <a:pt x="28" y="18"/>
                        </a:lnTo>
                        <a:lnTo>
                          <a:pt x="17" y="26"/>
                        </a:lnTo>
                        <a:lnTo>
                          <a:pt x="7" y="30"/>
                        </a:lnTo>
                        <a:lnTo>
                          <a:pt x="5" y="22"/>
                        </a:lnTo>
                        <a:lnTo>
                          <a:pt x="2" y="39"/>
                        </a:lnTo>
                        <a:lnTo>
                          <a:pt x="0" y="53"/>
                        </a:lnTo>
                        <a:lnTo>
                          <a:pt x="0" y="62"/>
                        </a:lnTo>
                        <a:lnTo>
                          <a:pt x="4" y="70"/>
                        </a:lnTo>
                        <a:lnTo>
                          <a:pt x="3" y="56"/>
                        </a:lnTo>
                        <a:lnTo>
                          <a:pt x="8" y="39"/>
                        </a:lnTo>
                        <a:lnTo>
                          <a:pt x="28" y="32"/>
                        </a:lnTo>
                        <a:lnTo>
                          <a:pt x="40" y="37"/>
                        </a:lnTo>
                        <a:lnTo>
                          <a:pt x="51" y="39"/>
                        </a:lnTo>
                        <a:lnTo>
                          <a:pt x="63" y="23"/>
                        </a:lnTo>
                        <a:lnTo>
                          <a:pt x="67" y="8"/>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51" name="Freeform 315"/>
                  <p:cNvSpPr>
                    <a:spLocks/>
                  </p:cNvSpPr>
                  <p:nvPr/>
                </p:nvSpPr>
                <p:spPr bwMode="auto">
                  <a:xfrm>
                    <a:off x="2605" y="2846"/>
                    <a:ext cx="12" cy="4"/>
                  </a:xfrm>
                  <a:custGeom>
                    <a:avLst/>
                    <a:gdLst>
                      <a:gd name="T0" fmla="*/ 12 w 24"/>
                      <a:gd name="T1" fmla="*/ 1 h 12"/>
                      <a:gd name="T2" fmla="*/ 5 w 24"/>
                      <a:gd name="T3" fmla="*/ 0 h 12"/>
                      <a:gd name="T4" fmla="*/ 0 w 24"/>
                      <a:gd name="T5" fmla="*/ 1 h 12"/>
                      <a:gd name="T6" fmla="*/ 7 w 24"/>
                      <a:gd name="T7" fmla="*/ 4 h 12"/>
                      <a:gd name="T8" fmla="*/ 12 w 24"/>
                      <a:gd name="T9" fmla="*/ 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12">
                        <a:moveTo>
                          <a:pt x="24" y="2"/>
                        </a:moveTo>
                        <a:lnTo>
                          <a:pt x="10" y="0"/>
                        </a:lnTo>
                        <a:lnTo>
                          <a:pt x="0" y="4"/>
                        </a:lnTo>
                        <a:lnTo>
                          <a:pt x="13" y="12"/>
                        </a:lnTo>
                        <a:lnTo>
                          <a:pt x="24" y="2"/>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52" name="Freeform 316"/>
                  <p:cNvSpPr>
                    <a:spLocks/>
                  </p:cNvSpPr>
                  <p:nvPr/>
                </p:nvSpPr>
                <p:spPr bwMode="auto">
                  <a:xfrm>
                    <a:off x="2616" y="2782"/>
                    <a:ext cx="14" cy="5"/>
                  </a:xfrm>
                  <a:custGeom>
                    <a:avLst/>
                    <a:gdLst>
                      <a:gd name="T0" fmla="*/ 14 w 27"/>
                      <a:gd name="T1" fmla="*/ 0 h 15"/>
                      <a:gd name="T2" fmla="*/ 7 w 27"/>
                      <a:gd name="T3" fmla="*/ 0 h 15"/>
                      <a:gd name="T4" fmla="*/ 1 w 27"/>
                      <a:gd name="T5" fmla="*/ 2 h 15"/>
                      <a:gd name="T6" fmla="*/ 0 w 27"/>
                      <a:gd name="T7" fmla="*/ 4 h 15"/>
                      <a:gd name="T8" fmla="*/ 3 w 27"/>
                      <a:gd name="T9" fmla="*/ 5 h 15"/>
                      <a:gd name="T10" fmla="*/ 7 w 27"/>
                      <a:gd name="T11" fmla="*/ 4 h 15"/>
                      <a:gd name="T12" fmla="*/ 14 w 27"/>
                      <a:gd name="T13" fmla="*/ 0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15">
                        <a:moveTo>
                          <a:pt x="27" y="0"/>
                        </a:moveTo>
                        <a:lnTo>
                          <a:pt x="13" y="0"/>
                        </a:lnTo>
                        <a:lnTo>
                          <a:pt x="2" y="5"/>
                        </a:lnTo>
                        <a:lnTo>
                          <a:pt x="0" y="13"/>
                        </a:lnTo>
                        <a:lnTo>
                          <a:pt x="6" y="15"/>
                        </a:lnTo>
                        <a:lnTo>
                          <a:pt x="14" y="11"/>
                        </a:lnTo>
                        <a:lnTo>
                          <a:pt x="27"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53" name="Freeform 317"/>
                  <p:cNvSpPr>
                    <a:spLocks/>
                  </p:cNvSpPr>
                  <p:nvPr/>
                </p:nvSpPr>
                <p:spPr bwMode="auto">
                  <a:xfrm>
                    <a:off x="2603" y="2777"/>
                    <a:ext cx="6" cy="12"/>
                  </a:xfrm>
                  <a:custGeom>
                    <a:avLst/>
                    <a:gdLst>
                      <a:gd name="T0" fmla="*/ 2 w 13"/>
                      <a:gd name="T1" fmla="*/ 0 h 35"/>
                      <a:gd name="T2" fmla="*/ 1 w 13"/>
                      <a:gd name="T3" fmla="*/ 4 h 35"/>
                      <a:gd name="T4" fmla="*/ 3 w 13"/>
                      <a:gd name="T5" fmla="*/ 10 h 35"/>
                      <a:gd name="T6" fmla="*/ 6 w 13"/>
                      <a:gd name="T7" fmla="*/ 12 h 35"/>
                      <a:gd name="T8" fmla="*/ 2 w 13"/>
                      <a:gd name="T9" fmla="*/ 10 h 35"/>
                      <a:gd name="T10" fmla="*/ 0 w 13"/>
                      <a:gd name="T11" fmla="*/ 8 h 35"/>
                      <a:gd name="T12" fmla="*/ 0 w 13"/>
                      <a:gd name="T13" fmla="*/ 5 h 35"/>
                      <a:gd name="T14" fmla="*/ 2 w 13"/>
                      <a:gd name="T15" fmla="*/ 0 h 3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35">
                        <a:moveTo>
                          <a:pt x="5" y="0"/>
                        </a:moveTo>
                        <a:lnTo>
                          <a:pt x="3" y="12"/>
                        </a:lnTo>
                        <a:lnTo>
                          <a:pt x="7" y="28"/>
                        </a:lnTo>
                        <a:lnTo>
                          <a:pt x="13" y="35"/>
                        </a:lnTo>
                        <a:lnTo>
                          <a:pt x="4" y="30"/>
                        </a:lnTo>
                        <a:lnTo>
                          <a:pt x="0" y="24"/>
                        </a:lnTo>
                        <a:lnTo>
                          <a:pt x="0" y="16"/>
                        </a:lnTo>
                        <a:lnTo>
                          <a:pt x="5"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54" name="Freeform 318"/>
                  <p:cNvSpPr>
                    <a:spLocks/>
                  </p:cNvSpPr>
                  <p:nvPr/>
                </p:nvSpPr>
                <p:spPr bwMode="auto">
                  <a:xfrm>
                    <a:off x="2564" y="2722"/>
                    <a:ext cx="9" cy="4"/>
                  </a:xfrm>
                  <a:custGeom>
                    <a:avLst/>
                    <a:gdLst>
                      <a:gd name="T0" fmla="*/ 9 w 18"/>
                      <a:gd name="T1" fmla="*/ 0 h 12"/>
                      <a:gd name="T2" fmla="*/ 9 w 18"/>
                      <a:gd name="T3" fmla="*/ 4 h 12"/>
                      <a:gd name="T4" fmla="*/ 6 w 18"/>
                      <a:gd name="T5" fmla="*/ 3 h 12"/>
                      <a:gd name="T6" fmla="*/ 3 w 18"/>
                      <a:gd name="T7" fmla="*/ 3 h 12"/>
                      <a:gd name="T8" fmla="*/ 0 w 18"/>
                      <a:gd name="T9" fmla="*/ 3 h 12"/>
                      <a:gd name="T10" fmla="*/ 3 w 18"/>
                      <a:gd name="T11" fmla="*/ 1 h 12"/>
                      <a:gd name="T12" fmla="*/ 9 w 18"/>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12">
                        <a:moveTo>
                          <a:pt x="18" y="0"/>
                        </a:moveTo>
                        <a:lnTo>
                          <a:pt x="18" y="12"/>
                        </a:lnTo>
                        <a:lnTo>
                          <a:pt x="11" y="9"/>
                        </a:lnTo>
                        <a:lnTo>
                          <a:pt x="5" y="8"/>
                        </a:lnTo>
                        <a:lnTo>
                          <a:pt x="0" y="8"/>
                        </a:lnTo>
                        <a:lnTo>
                          <a:pt x="6" y="2"/>
                        </a:lnTo>
                        <a:lnTo>
                          <a:pt x="18" y="0"/>
                        </a:lnTo>
                        <a:close/>
                      </a:path>
                    </a:pathLst>
                  </a:custGeom>
                  <a:solidFill>
                    <a:srgbClr val="FFC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145" name="Group 319"/>
                <p:cNvGrpSpPr>
                  <a:grpSpLocks/>
                </p:cNvGrpSpPr>
                <p:nvPr/>
              </p:nvGrpSpPr>
              <p:grpSpPr bwMode="auto">
                <a:xfrm>
                  <a:off x="2415" y="2702"/>
                  <a:ext cx="47" cy="76"/>
                  <a:chOff x="2415" y="2702"/>
                  <a:chExt cx="47" cy="76"/>
                </a:xfrm>
              </p:grpSpPr>
              <p:sp>
                <p:nvSpPr>
                  <p:cNvPr id="4146" name="Freeform 320"/>
                  <p:cNvSpPr>
                    <a:spLocks/>
                  </p:cNvSpPr>
                  <p:nvPr/>
                </p:nvSpPr>
                <p:spPr bwMode="auto">
                  <a:xfrm>
                    <a:off x="2425" y="2710"/>
                    <a:ext cx="29" cy="57"/>
                  </a:xfrm>
                  <a:custGeom>
                    <a:avLst/>
                    <a:gdLst>
                      <a:gd name="T0" fmla="*/ 29 w 58"/>
                      <a:gd name="T1" fmla="*/ 11 h 170"/>
                      <a:gd name="T2" fmla="*/ 20 w 58"/>
                      <a:gd name="T3" fmla="*/ 4 h 170"/>
                      <a:gd name="T4" fmla="*/ 10 w 58"/>
                      <a:gd name="T5" fmla="*/ 6 h 170"/>
                      <a:gd name="T6" fmla="*/ 4 w 58"/>
                      <a:gd name="T7" fmla="*/ 15 h 170"/>
                      <a:gd name="T8" fmla="*/ 3 w 58"/>
                      <a:gd name="T9" fmla="*/ 28 h 170"/>
                      <a:gd name="T10" fmla="*/ 4 w 58"/>
                      <a:gd name="T11" fmla="*/ 38 h 170"/>
                      <a:gd name="T12" fmla="*/ 8 w 58"/>
                      <a:gd name="T13" fmla="*/ 47 h 170"/>
                      <a:gd name="T14" fmla="*/ 13 w 58"/>
                      <a:gd name="T15" fmla="*/ 34 h 170"/>
                      <a:gd name="T16" fmla="*/ 17 w 58"/>
                      <a:gd name="T17" fmla="*/ 26 h 170"/>
                      <a:gd name="T18" fmla="*/ 28 w 58"/>
                      <a:gd name="T19" fmla="*/ 22 h 170"/>
                      <a:gd name="T20" fmla="*/ 20 w 58"/>
                      <a:gd name="T21" fmla="*/ 32 h 170"/>
                      <a:gd name="T22" fmla="*/ 12 w 58"/>
                      <a:gd name="T23" fmla="*/ 40 h 170"/>
                      <a:gd name="T24" fmla="*/ 11 w 58"/>
                      <a:gd name="T25" fmla="*/ 49 h 170"/>
                      <a:gd name="T26" fmla="*/ 14 w 58"/>
                      <a:gd name="T27" fmla="*/ 56 h 170"/>
                      <a:gd name="T28" fmla="*/ 19 w 58"/>
                      <a:gd name="T29" fmla="*/ 57 h 170"/>
                      <a:gd name="T30" fmla="*/ 6 w 58"/>
                      <a:gd name="T31" fmla="*/ 55 h 170"/>
                      <a:gd name="T32" fmla="*/ 1 w 58"/>
                      <a:gd name="T33" fmla="*/ 43 h 170"/>
                      <a:gd name="T34" fmla="*/ 0 w 58"/>
                      <a:gd name="T35" fmla="*/ 27 h 170"/>
                      <a:gd name="T36" fmla="*/ 1 w 58"/>
                      <a:gd name="T37" fmla="*/ 12 h 170"/>
                      <a:gd name="T38" fmla="*/ 8 w 58"/>
                      <a:gd name="T39" fmla="*/ 3 h 170"/>
                      <a:gd name="T40" fmla="*/ 17 w 58"/>
                      <a:gd name="T41" fmla="*/ 0 h 170"/>
                      <a:gd name="T42" fmla="*/ 25 w 58"/>
                      <a:gd name="T43" fmla="*/ 2 h 170"/>
                      <a:gd name="T44" fmla="*/ 29 w 58"/>
                      <a:gd name="T45" fmla="*/ 11 h 17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8" h="170">
                        <a:moveTo>
                          <a:pt x="58" y="33"/>
                        </a:moveTo>
                        <a:lnTo>
                          <a:pt x="40" y="13"/>
                        </a:lnTo>
                        <a:lnTo>
                          <a:pt x="19" y="18"/>
                        </a:lnTo>
                        <a:lnTo>
                          <a:pt x="8" y="45"/>
                        </a:lnTo>
                        <a:lnTo>
                          <a:pt x="5" y="83"/>
                        </a:lnTo>
                        <a:lnTo>
                          <a:pt x="8" y="114"/>
                        </a:lnTo>
                        <a:lnTo>
                          <a:pt x="15" y="139"/>
                        </a:lnTo>
                        <a:lnTo>
                          <a:pt x="25" y="101"/>
                        </a:lnTo>
                        <a:lnTo>
                          <a:pt x="34" y="79"/>
                        </a:lnTo>
                        <a:lnTo>
                          <a:pt x="55" y="66"/>
                        </a:lnTo>
                        <a:lnTo>
                          <a:pt x="39" y="95"/>
                        </a:lnTo>
                        <a:lnTo>
                          <a:pt x="23" y="120"/>
                        </a:lnTo>
                        <a:lnTo>
                          <a:pt x="21" y="146"/>
                        </a:lnTo>
                        <a:lnTo>
                          <a:pt x="28" y="166"/>
                        </a:lnTo>
                        <a:lnTo>
                          <a:pt x="38" y="170"/>
                        </a:lnTo>
                        <a:lnTo>
                          <a:pt x="12" y="163"/>
                        </a:lnTo>
                        <a:lnTo>
                          <a:pt x="1" y="127"/>
                        </a:lnTo>
                        <a:lnTo>
                          <a:pt x="0" y="80"/>
                        </a:lnTo>
                        <a:lnTo>
                          <a:pt x="1" y="37"/>
                        </a:lnTo>
                        <a:lnTo>
                          <a:pt x="15" y="10"/>
                        </a:lnTo>
                        <a:lnTo>
                          <a:pt x="33" y="0"/>
                        </a:lnTo>
                        <a:lnTo>
                          <a:pt x="50" y="6"/>
                        </a:lnTo>
                        <a:lnTo>
                          <a:pt x="58" y="33"/>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47" name="Freeform 321"/>
                  <p:cNvSpPr>
                    <a:spLocks/>
                  </p:cNvSpPr>
                  <p:nvPr/>
                </p:nvSpPr>
                <p:spPr bwMode="auto">
                  <a:xfrm>
                    <a:off x="2415" y="2702"/>
                    <a:ext cx="47" cy="76"/>
                  </a:xfrm>
                  <a:custGeom>
                    <a:avLst/>
                    <a:gdLst>
                      <a:gd name="T0" fmla="*/ 47 w 95"/>
                      <a:gd name="T1" fmla="*/ 18 h 228"/>
                      <a:gd name="T2" fmla="*/ 40 w 95"/>
                      <a:gd name="T3" fmla="*/ 6 h 228"/>
                      <a:gd name="T4" fmla="*/ 28 w 95"/>
                      <a:gd name="T5" fmla="*/ 3 h 228"/>
                      <a:gd name="T6" fmla="*/ 12 w 95"/>
                      <a:gd name="T7" fmla="*/ 5 h 228"/>
                      <a:gd name="T8" fmla="*/ 7 w 95"/>
                      <a:gd name="T9" fmla="*/ 12 h 228"/>
                      <a:gd name="T10" fmla="*/ 3 w 95"/>
                      <a:gd name="T11" fmla="*/ 23 h 228"/>
                      <a:gd name="T12" fmla="*/ 3 w 95"/>
                      <a:gd name="T13" fmla="*/ 33 h 228"/>
                      <a:gd name="T14" fmla="*/ 5 w 95"/>
                      <a:gd name="T15" fmla="*/ 39 h 228"/>
                      <a:gd name="T16" fmla="*/ 5 w 95"/>
                      <a:gd name="T17" fmla="*/ 49 h 228"/>
                      <a:gd name="T18" fmla="*/ 8 w 95"/>
                      <a:gd name="T19" fmla="*/ 59 h 228"/>
                      <a:gd name="T20" fmla="*/ 18 w 95"/>
                      <a:gd name="T21" fmla="*/ 70 h 228"/>
                      <a:gd name="T22" fmla="*/ 24 w 95"/>
                      <a:gd name="T23" fmla="*/ 70 h 228"/>
                      <a:gd name="T24" fmla="*/ 33 w 95"/>
                      <a:gd name="T25" fmla="*/ 70 h 228"/>
                      <a:gd name="T26" fmla="*/ 33 w 95"/>
                      <a:gd name="T27" fmla="*/ 72 h 228"/>
                      <a:gd name="T28" fmla="*/ 27 w 95"/>
                      <a:gd name="T29" fmla="*/ 76 h 228"/>
                      <a:gd name="T30" fmla="*/ 19 w 95"/>
                      <a:gd name="T31" fmla="*/ 75 h 228"/>
                      <a:gd name="T32" fmla="*/ 10 w 95"/>
                      <a:gd name="T33" fmla="*/ 71 h 228"/>
                      <a:gd name="T34" fmla="*/ 2 w 95"/>
                      <a:gd name="T35" fmla="*/ 60 h 228"/>
                      <a:gd name="T36" fmla="*/ 2 w 95"/>
                      <a:gd name="T37" fmla="*/ 42 h 228"/>
                      <a:gd name="T38" fmla="*/ 0 w 95"/>
                      <a:gd name="T39" fmla="*/ 31 h 228"/>
                      <a:gd name="T40" fmla="*/ 0 w 95"/>
                      <a:gd name="T41" fmla="*/ 21 h 228"/>
                      <a:gd name="T42" fmla="*/ 4 w 95"/>
                      <a:gd name="T43" fmla="*/ 11 h 228"/>
                      <a:gd name="T44" fmla="*/ 9 w 95"/>
                      <a:gd name="T45" fmla="*/ 3 h 228"/>
                      <a:gd name="T46" fmla="*/ 22 w 95"/>
                      <a:gd name="T47" fmla="*/ 0 h 228"/>
                      <a:gd name="T48" fmla="*/ 40 w 95"/>
                      <a:gd name="T49" fmla="*/ 2 h 228"/>
                      <a:gd name="T50" fmla="*/ 46 w 95"/>
                      <a:gd name="T51" fmla="*/ 6 h 228"/>
                      <a:gd name="T52" fmla="*/ 47 w 95"/>
                      <a:gd name="T53" fmla="*/ 18 h 2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95" h="228">
                        <a:moveTo>
                          <a:pt x="95" y="55"/>
                        </a:moveTo>
                        <a:lnTo>
                          <a:pt x="80" y="19"/>
                        </a:lnTo>
                        <a:lnTo>
                          <a:pt x="56" y="9"/>
                        </a:lnTo>
                        <a:lnTo>
                          <a:pt x="25" y="15"/>
                        </a:lnTo>
                        <a:lnTo>
                          <a:pt x="15" y="36"/>
                        </a:lnTo>
                        <a:lnTo>
                          <a:pt x="7" y="70"/>
                        </a:lnTo>
                        <a:lnTo>
                          <a:pt x="7" y="99"/>
                        </a:lnTo>
                        <a:lnTo>
                          <a:pt x="11" y="118"/>
                        </a:lnTo>
                        <a:lnTo>
                          <a:pt x="11" y="146"/>
                        </a:lnTo>
                        <a:lnTo>
                          <a:pt x="16" y="177"/>
                        </a:lnTo>
                        <a:lnTo>
                          <a:pt x="36" y="210"/>
                        </a:lnTo>
                        <a:lnTo>
                          <a:pt x="49" y="210"/>
                        </a:lnTo>
                        <a:lnTo>
                          <a:pt x="66" y="210"/>
                        </a:lnTo>
                        <a:lnTo>
                          <a:pt x="66" y="215"/>
                        </a:lnTo>
                        <a:lnTo>
                          <a:pt x="54" y="228"/>
                        </a:lnTo>
                        <a:lnTo>
                          <a:pt x="39" y="225"/>
                        </a:lnTo>
                        <a:lnTo>
                          <a:pt x="21" y="214"/>
                        </a:lnTo>
                        <a:lnTo>
                          <a:pt x="5" y="180"/>
                        </a:lnTo>
                        <a:lnTo>
                          <a:pt x="4" y="127"/>
                        </a:lnTo>
                        <a:lnTo>
                          <a:pt x="0" y="92"/>
                        </a:lnTo>
                        <a:lnTo>
                          <a:pt x="0" y="62"/>
                        </a:lnTo>
                        <a:lnTo>
                          <a:pt x="9" y="32"/>
                        </a:lnTo>
                        <a:lnTo>
                          <a:pt x="19" y="9"/>
                        </a:lnTo>
                        <a:lnTo>
                          <a:pt x="44" y="0"/>
                        </a:lnTo>
                        <a:lnTo>
                          <a:pt x="80" y="5"/>
                        </a:lnTo>
                        <a:lnTo>
                          <a:pt x="93" y="19"/>
                        </a:lnTo>
                        <a:lnTo>
                          <a:pt x="95" y="55"/>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4113" name="Freeform 322"/>
              <p:cNvSpPr>
                <a:spLocks/>
              </p:cNvSpPr>
              <p:nvPr/>
            </p:nvSpPr>
            <p:spPr bwMode="auto">
              <a:xfrm>
                <a:off x="2220" y="2858"/>
                <a:ext cx="895" cy="1021"/>
              </a:xfrm>
              <a:custGeom>
                <a:avLst/>
                <a:gdLst>
                  <a:gd name="T0" fmla="*/ 132 w 1789"/>
                  <a:gd name="T1" fmla="*/ 0 h 3063"/>
                  <a:gd name="T2" fmla="*/ 268 w 1789"/>
                  <a:gd name="T3" fmla="*/ 108 h 3063"/>
                  <a:gd name="T4" fmla="*/ 313 w 1789"/>
                  <a:gd name="T5" fmla="*/ 186 h 3063"/>
                  <a:gd name="T6" fmla="*/ 390 w 1789"/>
                  <a:gd name="T7" fmla="*/ 308 h 3063"/>
                  <a:gd name="T8" fmla="*/ 407 w 1789"/>
                  <a:gd name="T9" fmla="*/ 362 h 3063"/>
                  <a:gd name="T10" fmla="*/ 400 w 1789"/>
                  <a:gd name="T11" fmla="*/ 410 h 3063"/>
                  <a:gd name="T12" fmla="*/ 394 w 1789"/>
                  <a:gd name="T13" fmla="*/ 455 h 3063"/>
                  <a:gd name="T14" fmla="*/ 619 w 1789"/>
                  <a:gd name="T15" fmla="*/ 495 h 3063"/>
                  <a:gd name="T16" fmla="*/ 686 w 1789"/>
                  <a:gd name="T17" fmla="*/ 510 h 3063"/>
                  <a:gd name="T18" fmla="*/ 695 w 1789"/>
                  <a:gd name="T19" fmla="*/ 554 h 3063"/>
                  <a:gd name="T20" fmla="*/ 568 w 1789"/>
                  <a:gd name="T21" fmla="*/ 580 h 3063"/>
                  <a:gd name="T22" fmla="*/ 443 w 1789"/>
                  <a:gd name="T23" fmla="*/ 587 h 3063"/>
                  <a:gd name="T24" fmla="*/ 399 w 1789"/>
                  <a:gd name="T25" fmla="*/ 631 h 3063"/>
                  <a:gd name="T26" fmla="*/ 392 w 1789"/>
                  <a:gd name="T27" fmla="*/ 688 h 3063"/>
                  <a:gd name="T28" fmla="*/ 411 w 1789"/>
                  <a:gd name="T29" fmla="*/ 709 h 3063"/>
                  <a:gd name="T30" fmla="*/ 465 w 1789"/>
                  <a:gd name="T31" fmla="*/ 724 h 3063"/>
                  <a:gd name="T32" fmla="*/ 523 w 1789"/>
                  <a:gd name="T33" fmla="*/ 749 h 3063"/>
                  <a:gd name="T34" fmla="*/ 767 w 1789"/>
                  <a:gd name="T35" fmla="*/ 827 h 3063"/>
                  <a:gd name="T36" fmla="*/ 832 w 1789"/>
                  <a:gd name="T37" fmla="*/ 877 h 3063"/>
                  <a:gd name="T38" fmla="*/ 895 w 1789"/>
                  <a:gd name="T39" fmla="*/ 1021 h 3063"/>
                  <a:gd name="T40" fmla="*/ 448 w 1789"/>
                  <a:gd name="T41" fmla="*/ 993 h 3063"/>
                  <a:gd name="T42" fmla="*/ 194 w 1789"/>
                  <a:gd name="T43" fmla="*/ 991 h 3063"/>
                  <a:gd name="T44" fmla="*/ 76 w 1789"/>
                  <a:gd name="T45" fmla="*/ 979 h 3063"/>
                  <a:gd name="T46" fmla="*/ 23 w 1789"/>
                  <a:gd name="T47" fmla="*/ 941 h 3063"/>
                  <a:gd name="T48" fmla="*/ 6 w 1789"/>
                  <a:gd name="T49" fmla="*/ 879 h 3063"/>
                  <a:gd name="T50" fmla="*/ 34 w 1789"/>
                  <a:gd name="T51" fmla="*/ 777 h 3063"/>
                  <a:gd name="T52" fmla="*/ 66 w 1789"/>
                  <a:gd name="T53" fmla="*/ 687 h 3063"/>
                  <a:gd name="T54" fmla="*/ 60 w 1789"/>
                  <a:gd name="T55" fmla="*/ 618 h 3063"/>
                  <a:gd name="T56" fmla="*/ 63 w 1789"/>
                  <a:gd name="T57" fmla="*/ 549 h 3063"/>
                  <a:gd name="T58" fmla="*/ 12 w 1789"/>
                  <a:gd name="T59" fmla="*/ 395 h 3063"/>
                  <a:gd name="T60" fmla="*/ 0 w 1789"/>
                  <a:gd name="T61" fmla="*/ 247 h 3063"/>
                  <a:gd name="T62" fmla="*/ 20 w 1789"/>
                  <a:gd name="T63" fmla="*/ 168 h 3063"/>
                  <a:gd name="T64" fmla="*/ 55 w 1789"/>
                  <a:gd name="T65" fmla="*/ 96 h 306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89" h="3063">
                    <a:moveTo>
                      <a:pt x="224" y="159"/>
                    </a:moveTo>
                    <a:lnTo>
                      <a:pt x="263" y="0"/>
                    </a:lnTo>
                    <a:lnTo>
                      <a:pt x="567" y="198"/>
                    </a:lnTo>
                    <a:lnTo>
                      <a:pt x="535" y="323"/>
                    </a:lnTo>
                    <a:lnTo>
                      <a:pt x="577" y="445"/>
                    </a:lnTo>
                    <a:lnTo>
                      <a:pt x="625" y="559"/>
                    </a:lnTo>
                    <a:lnTo>
                      <a:pt x="693" y="756"/>
                    </a:lnTo>
                    <a:lnTo>
                      <a:pt x="780" y="923"/>
                    </a:lnTo>
                    <a:lnTo>
                      <a:pt x="807" y="1021"/>
                    </a:lnTo>
                    <a:lnTo>
                      <a:pt x="813" y="1086"/>
                    </a:lnTo>
                    <a:lnTo>
                      <a:pt x="811" y="1161"/>
                    </a:lnTo>
                    <a:lnTo>
                      <a:pt x="799" y="1230"/>
                    </a:lnTo>
                    <a:lnTo>
                      <a:pt x="787" y="1291"/>
                    </a:lnTo>
                    <a:lnTo>
                      <a:pt x="787" y="1364"/>
                    </a:lnTo>
                    <a:lnTo>
                      <a:pt x="1075" y="1460"/>
                    </a:lnTo>
                    <a:lnTo>
                      <a:pt x="1238" y="1485"/>
                    </a:lnTo>
                    <a:lnTo>
                      <a:pt x="1355" y="1474"/>
                    </a:lnTo>
                    <a:lnTo>
                      <a:pt x="1371" y="1531"/>
                    </a:lnTo>
                    <a:lnTo>
                      <a:pt x="1382" y="1593"/>
                    </a:lnTo>
                    <a:lnTo>
                      <a:pt x="1390" y="1663"/>
                    </a:lnTo>
                    <a:lnTo>
                      <a:pt x="1271" y="1717"/>
                    </a:lnTo>
                    <a:lnTo>
                      <a:pt x="1135" y="1739"/>
                    </a:lnTo>
                    <a:lnTo>
                      <a:pt x="1022" y="1739"/>
                    </a:lnTo>
                    <a:lnTo>
                      <a:pt x="886" y="1760"/>
                    </a:lnTo>
                    <a:lnTo>
                      <a:pt x="798" y="1739"/>
                    </a:lnTo>
                    <a:lnTo>
                      <a:pt x="798" y="1893"/>
                    </a:lnTo>
                    <a:lnTo>
                      <a:pt x="771" y="1979"/>
                    </a:lnTo>
                    <a:lnTo>
                      <a:pt x="783" y="2064"/>
                    </a:lnTo>
                    <a:lnTo>
                      <a:pt x="774" y="2124"/>
                    </a:lnTo>
                    <a:lnTo>
                      <a:pt x="822" y="2128"/>
                    </a:lnTo>
                    <a:lnTo>
                      <a:pt x="852" y="2157"/>
                    </a:lnTo>
                    <a:lnTo>
                      <a:pt x="930" y="2173"/>
                    </a:lnTo>
                    <a:lnTo>
                      <a:pt x="987" y="2226"/>
                    </a:lnTo>
                    <a:lnTo>
                      <a:pt x="1046" y="2248"/>
                    </a:lnTo>
                    <a:lnTo>
                      <a:pt x="1411" y="2420"/>
                    </a:lnTo>
                    <a:lnTo>
                      <a:pt x="1534" y="2482"/>
                    </a:lnTo>
                    <a:lnTo>
                      <a:pt x="1612" y="2527"/>
                    </a:lnTo>
                    <a:lnTo>
                      <a:pt x="1664" y="2632"/>
                    </a:lnTo>
                    <a:lnTo>
                      <a:pt x="1724" y="2793"/>
                    </a:lnTo>
                    <a:lnTo>
                      <a:pt x="1789" y="3063"/>
                    </a:lnTo>
                    <a:lnTo>
                      <a:pt x="1105" y="3062"/>
                    </a:lnTo>
                    <a:lnTo>
                      <a:pt x="895" y="2980"/>
                    </a:lnTo>
                    <a:lnTo>
                      <a:pt x="583" y="2972"/>
                    </a:lnTo>
                    <a:lnTo>
                      <a:pt x="387" y="2974"/>
                    </a:lnTo>
                    <a:lnTo>
                      <a:pt x="276" y="2980"/>
                    </a:lnTo>
                    <a:lnTo>
                      <a:pt x="152" y="2937"/>
                    </a:lnTo>
                    <a:lnTo>
                      <a:pt x="108" y="2907"/>
                    </a:lnTo>
                    <a:lnTo>
                      <a:pt x="45" y="2823"/>
                    </a:lnTo>
                    <a:lnTo>
                      <a:pt x="31" y="2761"/>
                    </a:lnTo>
                    <a:lnTo>
                      <a:pt x="12" y="2637"/>
                    </a:lnTo>
                    <a:lnTo>
                      <a:pt x="25" y="2526"/>
                    </a:lnTo>
                    <a:lnTo>
                      <a:pt x="67" y="2330"/>
                    </a:lnTo>
                    <a:lnTo>
                      <a:pt x="122" y="2136"/>
                    </a:lnTo>
                    <a:lnTo>
                      <a:pt x="131" y="2060"/>
                    </a:lnTo>
                    <a:lnTo>
                      <a:pt x="113" y="2007"/>
                    </a:lnTo>
                    <a:lnTo>
                      <a:pt x="119" y="1853"/>
                    </a:lnTo>
                    <a:lnTo>
                      <a:pt x="137" y="1788"/>
                    </a:lnTo>
                    <a:lnTo>
                      <a:pt x="126" y="1648"/>
                    </a:lnTo>
                    <a:lnTo>
                      <a:pt x="85" y="1452"/>
                    </a:lnTo>
                    <a:lnTo>
                      <a:pt x="24" y="1184"/>
                    </a:lnTo>
                    <a:lnTo>
                      <a:pt x="0" y="943"/>
                    </a:lnTo>
                    <a:lnTo>
                      <a:pt x="0" y="740"/>
                    </a:lnTo>
                    <a:lnTo>
                      <a:pt x="15" y="591"/>
                    </a:lnTo>
                    <a:lnTo>
                      <a:pt x="39" y="505"/>
                    </a:lnTo>
                    <a:lnTo>
                      <a:pt x="72" y="399"/>
                    </a:lnTo>
                    <a:lnTo>
                      <a:pt x="110" y="289"/>
                    </a:lnTo>
                    <a:lnTo>
                      <a:pt x="224" y="159"/>
                    </a:lnTo>
                    <a:close/>
                  </a:path>
                </a:pathLst>
              </a:custGeom>
              <a:solidFill>
                <a:schemeClr val="accent1"/>
              </a:solidFill>
              <a:ln w="6350">
                <a:solidFill>
                  <a:srgbClr val="000000"/>
                </a:solidFill>
                <a:prstDash val="solid"/>
                <a:round/>
                <a:headEnd/>
                <a:tailEnd/>
              </a:ln>
            </p:spPr>
            <p:txBody>
              <a:bodyPr/>
              <a:lstStyle/>
              <a:p>
                <a:endParaRPr lang="zh-CN" altLang="en-US"/>
              </a:p>
            </p:txBody>
          </p:sp>
          <p:grpSp>
            <p:nvGrpSpPr>
              <p:cNvPr id="4114" name="Group 323"/>
              <p:cNvGrpSpPr>
                <a:grpSpLocks/>
              </p:cNvGrpSpPr>
              <p:nvPr/>
            </p:nvGrpSpPr>
            <p:grpSpPr bwMode="auto">
              <a:xfrm>
                <a:off x="2871" y="3282"/>
                <a:ext cx="268" cy="126"/>
                <a:chOff x="2871" y="3282"/>
                <a:chExt cx="268" cy="126"/>
              </a:xfrm>
            </p:grpSpPr>
            <p:sp>
              <p:nvSpPr>
                <p:cNvPr id="4135" name="Freeform 324"/>
                <p:cNvSpPr>
                  <a:spLocks/>
                </p:cNvSpPr>
                <p:nvPr/>
              </p:nvSpPr>
              <p:spPr bwMode="auto">
                <a:xfrm>
                  <a:off x="2871" y="3282"/>
                  <a:ext cx="268" cy="126"/>
                </a:xfrm>
                <a:custGeom>
                  <a:avLst/>
                  <a:gdLst>
                    <a:gd name="T0" fmla="*/ 0 w 535"/>
                    <a:gd name="T1" fmla="*/ 75 h 378"/>
                    <a:gd name="T2" fmla="*/ 33 w 535"/>
                    <a:gd name="T3" fmla="*/ 69 h 378"/>
                    <a:gd name="T4" fmla="*/ 45 w 535"/>
                    <a:gd name="T5" fmla="*/ 67 h 378"/>
                    <a:gd name="T6" fmla="*/ 52 w 535"/>
                    <a:gd name="T7" fmla="*/ 62 h 378"/>
                    <a:gd name="T8" fmla="*/ 61 w 535"/>
                    <a:gd name="T9" fmla="*/ 54 h 378"/>
                    <a:gd name="T10" fmla="*/ 77 w 535"/>
                    <a:gd name="T11" fmla="*/ 42 h 378"/>
                    <a:gd name="T12" fmla="*/ 106 w 535"/>
                    <a:gd name="T13" fmla="*/ 24 h 378"/>
                    <a:gd name="T14" fmla="*/ 111 w 535"/>
                    <a:gd name="T15" fmla="*/ 17 h 378"/>
                    <a:gd name="T16" fmla="*/ 119 w 535"/>
                    <a:gd name="T17" fmla="*/ 11 h 378"/>
                    <a:gd name="T18" fmla="*/ 135 w 535"/>
                    <a:gd name="T19" fmla="*/ 10 h 378"/>
                    <a:gd name="T20" fmla="*/ 181 w 535"/>
                    <a:gd name="T21" fmla="*/ 3 h 378"/>
                    <a:gd name="T22" fmla="*/ 194 w 535"/>
                    <a:gd name="T23" fmla="*/ 0 h 378"/>
                    <a:gd name="T24" fmla="*/ 205 w 535"/>
                    <a:gd name="T25" fmla="*/ 4 h 378"/>
                    <a:gd name="T26" fmla="*/ 211 w 535"/>
                    <a:gd name="T27" fmla="*/ 8 h 378"/>
                    <a:gd name="T28" fmla="*/ 227 w 535"/>
                    <a:gd name="T29" fmla="*/ 14 h 378"/>
                    <a:gd name="T30" fmla="*/ 236 w 535"/>
                    <a:gd name="T31" fmla="*/ 16 h 378"/>
                    <a:gd name="T32" fmla="*/ 245 w 535"/>
                    <a:gd name="T33" fmla="*/ 19 h 378"/>
                    <a:gd name="T34" fmla="*/ 249 w 535"/>
                    <a:gd name="T35" fmla="*/ 22 h 378"/>
                    <a:gd name="T36" fmla="*/ 255 w 535"/>
                    <a:gd name="T37" fmla="*/ 30 h 378"/>
                    <a:gd name="T38" fmla="*/ 260 w 535"/>
                    <a:gd name="T39" fmla="*/ 35 h 378"/>
                    <a:gd name="T40" fmla="*/ 262 w 535"/>
                    <a:gd name="T41" fmla="*/ 40 h 378"/>
                    <a:gd name="T42" fmla="*/ 263 w 535"/>
                    <a:gd name="T43" fmla="*/ 43 h 378"/>
                    <a:gd name="T44" fmla="*/ 268 w 535"/>
                    <a:gd name="T45" fmla="*/ 49 h 378"/>
                    <a:gd name="T46" fmla="*/ 263 w 535"/>
                    <a:gd name="T47" fmla="*/ 53 h 378"/>
                    <a:gd name="T48" fmla="*/ 259 w 535"/>
                    <a:gd name="T49" fmla="*/ 54 h 378"/>
                    <a:gd name="T50" fmla="*/ 250 w 535"/>
                    <a:gd name="T51" fmla="*/ 54 h 378"/>
                    <a:gd name="T52" fmla="*/ 243 w 535"/>
                    <a:gd name="T53" fmla="*/ 51 h 378"/>
                    <a:gd name="T54" fmla="*/ 236 w 535"/>
                    <a:gd name="T55" fmla="*/ 48 h 378"/>
                    <a:gd name="T56" fmla="*/ 229 w 535"/>
                    <a:gd name="T57" fmla="*/ 48 h 378"/>
                    <a:gd name="T58" fmla="*/ 221 w 535"/>
                    <a:gd name="T59" fmla="*/ 46 h 378"/>
                    <a:gd name="T60" fmla="*/ 212 w 535"/>
                    <a:gd name="T61" fmla="*/ 44 h 378"/>
                    <a:gd name="T62" fmla="*/ 201 w 535"/>
                    <a:gd name="T63" fmla="*/ 46 h 378"/>
                    <a:gd name="T64" fmla="*/ 192 w 535"/>
                    <a:gd name="T65" fmla="*/ 49 h 378"/>
                    <a:gd name="T66" fmla="*/ 212 w 535"/>
                    <a:gd name="T67" fmla="*/ 53 h 378"/>
                    <a:gd name="T68" fmla="*/ 227 w 535"/>
                    <a:gd name="T69" fmla="*/ 56 h 378"/>
                    <a:gd name="T70" fmla="*/ 244 w 535"/>
                    <a:gd name="T71" fmla="*/ 62 h 378"/>
                    <a:gd name="T72" fmla="*/ 249 w 535"/>
                    <a:gd name="T73" fmla="*/ 65 h 378"/>
                    <a:gd name="T74" fmla="*/ 250 w 535"/>
                    <a:gd name="T75" fmla="*/ 69 h 378"/>
                    <a:gd name="T76" fmla="*/ 246 w 535"/>
                    <a:gd name="T77" fmla="*/ 72 h 378"/>
                    <a:gd name="T78" fmla="*/ 241 w 535"/>
                    <a:gd name="T79" fmla="*/ 74 h 378"/>
                    <a:gd name="T80" fmla="*/ 234 w 535"/>
                    <a:gd name="T81" fmla="*/ 74 h 378"/>
                    <a:gd name="T82" fmla="*/ 210 w 535"/>
                    <a:gd name="T83" fmla="*/ 69 h 378"/>
                    <a:gd name="T84" fmla="*/ 188 w 535"/>
                    <a:gd name="T85" fmla="*/ 68 h 378"/>
                    <a:gd name="T86" fmla="*/ 172 w 535"/>
                    <a:gd name="T87" fmla="*/ 69 h 378"/>
                    <a:gd name="T88" fmla="*/ 163 w 535"/>
                    <a:gd name="T89" fmla="*/ 74 h 378"/>
                    <a:gd name="T90" fmla="*/ 152 w 535"/>
                    <a:gd name="T91" fmla="*/ 80 h 378"/>
                    <a:gd name="T92" fmla="*/ 144 w 535"/>
                    <a:gd name="T93" fmla="*/ 88 h 378"/>
                    <a:gd name="T94" fmla="*/ 136 w 535"/>
                    <a:gd name="T95" fmla="*/ 98 h 378"/>
                    <a:gd name="T96" fmla="*/ 126 w 535"/>
                    <a:gd name="T97" fmla="*/ 106 h 378"/>
                    <a:gd name="T98" fmla="*/ 115 w 535"/>
                    <a:gd name="T99" fmla="*/ 110 h 378"/>
                    <a:gd name="T100" fmla="*/ 103 w 535"/>
                    <a:gd name="T101" fmla="*/ 111 h 378"/>
                    <a:gd name="T102" fmla="*/ 90 w 535"/>
                    <a:gd name="T103" fmla="*/ 112 h 378"/>
                    <a:gd name="T104" fmla="*/ 74 w 535"/>
                    <a:gd name="T105" fmla="*/ 113 h 378"/>
                    <a:gd name="T106" fmla="*/ 57 w 535"/>
                    <a:gd name="T107" fmla="*/ 114 h 378"/>
                    <a:gd name="T108" fmla="*/ 44 w 535"/>
                    <a:gd name="T109" fmla="*/ 120 h 378"/>
                    <a:gd name="T110" fmla="*/ 0 w 535"/>
                    <a:gd name="T111" fmla="*/ 126 h 378"/>
                    <a:gd name="T112" fmla="*/ 0 w 535"/>
                    <a:gd name="T113" fmla="*/ 75 h 37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5" h="378">
                      <a:moveTo>
                        <a:pt x="0" y="224"/>
                      </a:moveTo>
                      <a:lnTo>
                        <a:pt x="66" y="207"/>
                      </a:lnTo>
                      <a:lnTo>
                        <a:pt x="90" y="201"/>
                      </a:lnTo>
                      <a:lnTo>
                        <a:pt x="104" y="185"/>
                      </a:lnTo>
                      <a:lnTo>
                        <a:pt x="121" y="161"/>
                      </a:lnTo>
                      <a:lnTo>
                        <a:pt x="153" y="127"/>
                      </a:lnTo>
                      <a:lnTo>
                        <a:pt x="211" y="71"/>
                      </a:lnTo>
                      <a:lnTo>
                        <a:pt x="221" y="51"/>
                      </a:lnTo>
                      <a:lnTo>
                        <a:pt x="237" y="34"/>
                      </a:lnTo>
                      <a:lnTo>
                        <a:pt x="269" y="29"/>
                      </a:lnTo>
                      <a:lnTo>
                        <a:pt x="361" y="9"/>
                      </a:lnTo>
                      <a:lnTo>
                        <a:pt x="388" y="0"/>
                      </a:lnTo>
                      <a:lnTo>
                        <a:pt x="410" y="13"/>
                      </a:lnTo>
                      <a:lnTo>
                        <a:pt x="422" y="24"/>
                      </a:lnTo>
                      <a:lnTo>
                        <a:pt x="454" y="41"/>
                      </a:lnTo>
                      <a:lnTo>
                        <a:pt x="472" y="49"/>
                      </a:lnTo>
                      <a:lnTo>
                        <a:pt x="489" y="56"/>
                      </a:lnTo>
                      <a:lnTo>
                        <a:pt x="498" y="67"/>
                      </a:lnTo>
                      <a:lnTo>
                        <a:pt x="509" y="90"/>
                      </a:lnTo>
                      <a:lnTo>
                        <a:pt x="520" y="105"/>
                      </a:lnTo>
                      <a:lnTo>
                        <a:pt x="523" y="121"/>
                      </a:lnTo>
                      <a:lnTo>
                        <a:pt x="526" y="129"/>
                      </a:lnTo>
                      <a:lnTo>
                        <a:pt x="535" y="146"/>
                      </a:lnTo>
                      <a:lnTo>
                        <a:pt x="526" y="158"/>
                      </a:lnTo>
                      <a:lnTo>
                        <a:pt x="517" y="163"/>
                      </a:lnTo>
                      <a:lnTo>
                        <a:pt x="500" y="161"/>
                      </a:lnTo>
                      <a:lnTo>
                        <a:pt x="485" y="154"/>
                      </a:lnTo>
                      <a:lnTo>
                        <a:pt x="471" y="144"/>
                      </a:lnTo>
                      <a:lnTo>
                        <a:pt x="457" y="144"/>
                      </a:lnTo>
                      <a:lnTo>
                        <a:pt x="441" y="139"/>
                      </a:lnTo>
                      <a:lnTo>
                        <a:pt x="424" y="132"/>
                      </a:lnTo>
                      <a:lnTo>
                        <a:pt x="401" y="138"/>
                      </a:lnTo>
                      <a:lnTo>
                        <a:pt x="383" y="146"/>
                      </a:lnTo>
                      <a:lnTo>
                        <a:pt x="424" y="158"/>
                      </a:lnTo>
                      <a:lnTo>
                        <a:pt x="453" y="169"/>
                      </a:lnTo>
                      <a:lnTo>
                        <a:pt x="488" y="185"/>
                      </a:lnTo>
                      <a:lnTo>
                        <a:pt x="497" y="196"/>
                      </a:lnTo>
                      <a:lnTo>
                        <a:pt x="499" y="208"/>
                      </a:lnTo>
                      <a:lnTo>
                        <a:pt x="492" y="215"/>
                      </a:lnTo>
                      <a:lnTo>
                        <a:pt x="481" y="223"/>
                      </a:lnTo>
                      <a:lnTo>
                        <a:pt x="467" y="222"/>
                      </a:lnTo>
                      <a:lnTo>
                        <a:pt x="420" y="207"/>
                      </a:lnTo>
                      <a:lnTo>
                        <a:pt x="376" y="204"/>
                      </a:lnTo>
                      <a:lnTo>
                        <a:pt x="344" y="207"/>
                      </a:lnTo>
                      <a:lnTo>
                        <a:pt x="325" y="222"/>
                      </a:lnTo>
                      <a:lnTo>
                        <a:pt x="304" y="241"/>
                      </a:lnTo>
                      <a:lnTo>
                        <a:pt x="287" y="265"/>
                      </a:lnTo>
                      <a:lnTo>
                        <a:pt x="271" y="295"/>
                      </a:lnTo>
                      <a:lnTo>
                        <a:pt x="251" y="318"/>
                      </a:lnTo>
                      <a:lnTo>
                        <a:pt x="229" y="330"/>
                      </a:lnTo>
                      <a:lnTo>
                        <a:pt x="205" y="334"/>
                      </a:lnTo>
                      <a:lnTo>
                        <a:pt x="180" y="336"/>
                      </a:lnTo>
                      <a:lnTo>
                        <a:pt x="148" y="338"/>
                      </a:lnTo>
                      <a:lnTo>
                        <a:pt x="114" y="342"/>
                      </a:lnTo>
                      <a:lnTo>
                        <a:pt x="87" y="359"/>
                      </a:lnTo>
                      <a:lnTo>
                        <a:pt x="0" y="378"/>
                      </a:lnTo>
                      <a:lnTo>
                        <a:pt x="0" y="224"/>
                      </a:lnTo>
                      <a:close/>
                    </a:path>
                  </a:pathLst>
                </a:custGeom>
                <a:solidFill>
                  <a:srgbClr val="FFC080"/>
                </a:solidFill>
                <a:ln w="6350">
                  <a:solidFill>
                    <a:srgbClr val="402000"/>
                  </a:solidFill>
                  <a:prstDash val="solid"/>
                  <a:round/>
                  <a:headEnd/>
                  <a:tailEnd/>
                </a:ln>
              </p:spPr>
              <p:txBody>
                <a:bodyPr/>
                <a:lstStyle/>
                <a:p>
                  <a:endParaRPr lang="zh-CN" altLang="en-US"/>
                </a:p>
              </p:txBody>
            </p:sp>
            <p:sp>
              <p:nvSpPr>
                <p:cNvPr id="4136" name="Freeform 325"/>
                <p:cNvSpPr>
                  <a:spLocks/>
                </p:cNvSpPr>
                <p:nvPr/>
              </p:nvSpPr>
              <p:spPr bwMode="auto">
                <a:xfrm>
                  <a:off x="3040" y="3304"/>
                  <a:ext cx="85" cy="15"/>
                </a:xfrm>
                <a:custGeom>
                  <a:avLst/>
                  <a:gdLst>
                    <a:gd name="T0" fmla="*/ 85 w 170"/>
                    <a:gd name="T1" fmla="*/ 15 h 45"/>
                    <a:gd name="T2" fmla="*/ 71 w 170"/>
                    <a:gd name="T3" fmla="*/ 10 h 45"/>
                    <a:gd name="T4" fmla="*/ 59 w 170"/>
                    <a:gd name="T5" fmla="*/ 8 h 45"/>
                    <a:gd name="T6" fmla="*/ 44 w 170"/>
                    <a:gd name="T7" fmla="*/ 5 h 45"/>
                    <a:gd name="T8" fmla="*/ 32 w 170"/>
                    <a:gd name="T9" fmla="*/ 3 h 45"/>
                    <a:gd name="T10" fmla="*/ 14 w 170"/>
                    <a:gd name="T11" fmla="*/ 5 h 45"/>
                    <a:gd name="T12" fmla="*/ 0 w 170"/>
                    <a:gd name="T13" fmla="*/ 5 h 45"/>
                    <a:gd name="T14" fmla="*/ 20 w 170"/>
                    <a:gd name="T15" fmla="*/ 2 h 45"/>
                    <a:gd name="T16" fmla="*/ 37 w 170"/>
                    <a:gd name="T17" fmla="*/ 0 h 45"/>
                    <a:gd name="T18" fmla="*/ 59 w 170"/>
                    <a:gd name="T19" fmla="*/ 7 h 45"/>
                    <a:gd name="T20" fmla="*/ 70 w 170"/>
                    <a:gd name="T21" fmla="*/ 8 h 45"/>
                    <a:gd name="T22" fmla="*/ 84 w 170"/>
                    <a:gd name="T23" fmla="*/ 13 h 45"/>
                    <a:gd name="T24" fmla="*/ 85 w 170"/>
                    <a:gd name="T25" fmla="*/ 15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0" h="45">
                      <a:moveTo>
                        <a:pt x="170" y="45"/>
                      </a:moveTo>
                      <a:lnTo>
                        <a:pt x="141" y="30"/>
                      </a:lnTo>
                      <a:lnTo>
                        <a:pt x="118" y="25"/>
                      </a:lnTo>
                      <a:lnTo>
                        <a:pt x="88" y="15"/>
                      </a:lnTo>
                      <a:lnTo>
                        <a:pt x="64" y="8"/>
                      </a:lnTo>
                      <a:lnTo>
                        <a:pt x="27" y="14"/>
                      </a:lnTo>
                      <a:lnTo>
                        <a:pt x="0" y="15"/>
                      </a:lnTo>
                      <a:lnTo>
                        <a:pt x="39" y="7"/>
                      </a:lnTo>
                      <a:lnTo>
                        <a:pt x="74" y="0"/>
                      </a:lnTo>
                      <a:lnTo>
                        <a:pt x="117" y="21"/>
                      </a:lnTo>
                      <a:lnTo>
                        <a:pt x="140" y="25"/>
                      </a:lnTo>
                      <a:lnTo>
                        <a:pt x="168" y="40"/>
                      </a:lnTo>
                      <a:lnTo>
                        <a:pt x="170" y="45"/>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37" name="Freeform 326"/>
                <p:cNvSpPr>
                  <a:spLocks/>
                </p:cNvSpPr>
                <p:nvPr/>
              </p:nvSpPr>
              <p:spPr bwMode="auto">
                <a:xfrm>
                  <a:off x="3007" y="3288"/>
                  <a:ext cx="72" cy="10"/>
                </a:xfrm>
                <a:custGeom>
                  <a:avLst/>
                  <a:gdLst>
                    <a:gd name="T0" fmla="*/ 52 w 143"/>
                    <a:gd name="T1" fmla="*/ 0 h 30"/>
                    <a:gd name="T2" fmla="*/ 61 w 143"/>
                    <a:gd name="T3" fmla="*/ 0 h 30"/>
                    <a:gd name="T4" fmla="*/ 72 w 143"/>
                    <a:gd name="T5" fmla="*/ 3 h 30"/>
                    <a:gd name="T6" fmla="*/ 64 w 143"/>
                    <a:gd name="T7" fmla="*/ 3 h 30"/>
                    <a:gd name="T8" fmla="*/ 53 w 143"/>
                    <a:gd name="T9" fmla="*/ 1 h 30"/>
                    <a:gd name="T10" fmla="*/ 30 w 143"/>
                    <a:gd name="T11" fmla="*/ 6 h 30"/>
                    <a:gd name="T12" fmla="*/ 17 w 143"/>
                    <a:gd name="T13" fmla="*/ 8 h 30"/>
                    <a:gd name="T14" fmla="*/ 3 w 143"/>
                    <a:gd name="T15" fmla="*/ 10 h 30"/>
                    <a:gd name="T16" fmla="*/ 0 w 143"/>
                    <a:gd name="T17" fmla="*/ 9 h 30"/>
                    <a:gd name="T18" fmla="*/ 16 w 143"/>
                    <a:gd name="T19" fmla="*/ 6 h 30"/>
                    <a:gd name="T20" fmla="*/ 35 w 143"/>
                    <a:gd name="T21" fmla="*/ 3 h 30"/>
                    <a:gd name="T22" fmla="*/ 52 w 143"/>
                    <a:gd name="T23" fmla="*/ 0 h 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3" h="30">
                      <a:moveTo>
                        <a:pt x="103" y="0"/>
                      </a:moveTo>
                      <a:lnTo>
                        <a:pt x="121" y="0"/>
                      </a:lnTo>
                      <a:lnTo>
                        <a:pt x="143" y="10"/>
                      </a:lnTo>
                      <a:lnTo>
                        <a:pt x="128" y="8"/>
                      </a:lnTo>
                      <a:lnTo>
                        <a:pt x="106" y="3"/>
                      </a:lnTo>
                      <a:lnTo>
                        <a:pt x="60" y="18"/>
                      </a:lnTo>
                      <a:lnTo>
                        <a:pt x="33" y="25"/>
                      </a:lnTo>
                      <a:lnTo>
                        <a:pt x="5" y="30"/>
                      </a:lnTo>
                      <a:lnTo>
                        <a:pt x="0" y="26"/>
                      </a:lnTo>
                      <a:lnTo>
                        <a:pt x="31" y="19"/>
                      </a:lnTo>
                      <a:lnTo>
                        <a:pt x="69" y="10"/>
                      </a:lnTo>
                      <a:lnTo>
                        <a:pt x="103"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38" name="Freeform 327"/>
                <p:cNvSpPr>
                  <a:spLocks/>
                </p:cNvSpPr>
                <p:nvPr/>
              </p:nvSpPr>
              <p:spPr bwMode="auto">
                <a:xfrm>
                  <a:off x="3036" y="3327"/>
                  <a:ext cx="29" cy="4"/>
                </a:xfrm>
                <a:custGeom>
                  <a:avLst/>
                  <a:gdLst>
                    <a:gd name="T0" fmla="*/ 29 w 58"/>
                    <a:gd name="T1" fmla="*/ 2 h 13"/>
                    <a:gd name="T2" fmla="*/ 26 w 58"/>
                    <a:gd name="T3" fmla="*/ 4 h 13"/>
                    <a:gd name="T4" fmla="*/ 16 w 58"/>
                    <a:gd name="T5" fmla="*/ 3 h 13"/>
                    <a:gd name="T6" fmla="*/ 4 w 58"/>
                    <a:gd name="T7" fmla="*/ 3 h 13"/>
                    <a:gd name="T8" fmla="*/ 0 w 58"/>
                    <a:gd name="T9" fmla="*/ 0 h 13"/>
                    <a:gd name="T10" fmla="*/ 8 w 58"/>
                    <a:gd name="T11" fmla="*/ 1 h 13"/>
                    <a:gd name="T12" fmla="*/ 29 w 58"/>
                    <a:gd name="T13" fmla="*/ 2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 h="13">
                      <a:moveTo>
                        <a:pt x="58" y="7"/>
                      </a:moveTo>
                      <a:lnTo>
                        <a:pt x="51" y="13"/>
                      </a:lnTo>
                      <a:lnTo>
                        <a:pt x="31" y="9"/>
                      </a:lnTo>
                      <a:lnTo>
                        <a:pt x="7" y="9"/>
                      </a:lnTo>
                      <a:lnTo>
                        <a:pt x="0" y="0"/>
                      </a:lnTo>
                      <a:lnTo>
                        <a:pt x="16" y="3"/>
                      </a:lnTo>
                      <a:lnTo>
                        <a:pt x="58" y="7"/>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39" name="Freeform 328"/>
                <p:cNvSpPr>
                  <a:spLocks/>
                </p:cNvSpPr>
                <p:nvPr/>
              </p:nvSpPr>
              <p:spPr bwMode="auto">
                <a:xfrm>
                  <a:off x="3101" y="3346"/>
                  <a:ext cx="5" cy="5"/>
                </a:xfrm>
                <a:custGeom>
                  <a:avLst/>
                  <a:gdLst>
                    <a:gd name="T0" fmla="*/ 0 w 11"/>
                    <a:gd name="T1" fmla="*/ 0 h 15"/>
                    <a:gd name="T2" fmla="*/ 1 w 11"/>
                    <a:gd name="T3" fmla="*/ 2 h 15"/>
                    <a:gd name="T4" fmla="*/ 5 w 11"/>
                    <a:gd name="T5" fmla="*/ 5 h 15"/>
                    <a:gd name="T6" fmla="*/ 0 w 11"/>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 h="15">
                      <a:moveTo>
                        <a:pt x="0" y="0"/>
                      </a:moveTo>
                      <a:lnTo>
                        <a:pt x="2" y="7"/>
                      </a:lnTo>
                      <a:lnTo>
                        <a:pt x="11" y="15"/>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40" name="Freeform 329"/>
                <p:cNvSpPr>
                  <a:spLocks/>
                </p:cNvSpPr>
                <p:nvPr/>
              </p:nvSpPr>
              <p:spPr bwMode="auto">
                <a:xfrm>
                  <a:off x="2996" y="3313"/>
                  <a:ext cx="14" cy="12"/>
                </a:xfrm>
                <a:custGeom>
                  <a:avLst/>
                  <a:gdLst>
                    <a:gd name="T0" fmla="*/ 14 w 27"/>
                    <a:gd name="T1" fmla="*/ 0 h 35"/>
                    <a:gd name="T2" fmla="*/ 12 w 27"/>
                    <a:gd name="T3" fmla="*/ 4 h 35"/>
                    <a:gd name="T4" fmla="*/ 12 w 27"/>
                    <a:gd name="T5" fmla="*/ 8 h 35"/>
                    <a:gd name="T6" fmla="*/ 0 w 27"/>
                    <a:gd name="T7" fmla="*/ 12 h 35"/>
                    <a:gd name="T8" fmla="*/ 14 w 27"/>
                    <a:gd name="T9" fmla="*/ 0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35">
                      <a:moveTo>
                        <a:pt x="27" y="0"/>
                      </a:moveTo>
                      <a:lnTo>
                        <a:pt x="23" y="12"/>
                      </a:lnTo>
                      <a:lnTo>
                        <a:pt x="23" y="22"/>
                      </a:lnTo>
                      <a:lnTo>
                        <a:pt x="0" y="35"/>
                      </a:lnTo>
                      <a:lnTo>
                        <a:pt x="27"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41" name="Freeform 330"/>
                <p:cNvSpPr>
                  <a:spLocks/>
                </p:cNvSpPr>
                <p:nvPr/>
              </p:nvSpPr>
              <p:spPr bwMode="auto">
                <a:xfrm>
                  <a:off x="3021" y="3335"/>
                  <a:ext cx="5" cy="9"/>
                </a:xfrm>
                <a:custGeom>
                  <a:avLst/>
                  <a:gdLst>
                    <a:gd name="T0" fmla="*/ 1 w 10"/>
                    <a:gd name="T1" fmla="*/ 0 h 27"/>
                    <a:gd name="T2" fmla="*/ 0 w 10"/>
                    <a:gd name="T3" fmla="*/ 4 h 27"/>
                    <a:gd name="T4" fmla="*/ 5 w 10"/>
                    <a:gd name="T5" fmla="*/ 9 h 27"/>
                    <a:gd name="T6" fmla="*/ 1 w 10"/>
                    <a:gd name="T7" fmla="*/ 0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27">
                      <a:moveTo>
                        <a:pt x="1" y="0"/>
                      </a:moveTo>
                      <a:lnTo>
                        <a:pt x="0" y="11"/>
                      </a:lnTo>
                      <a:lnTo>
                        <a:pt x="10" y="27"/>
                      </a:lnTo>
                      <a:lnTo>
                        <a:pt x="1"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42" name="Freeform 331"/>
                <p:cNvSpPr>
                  <a:spLocks/>
                </p:cNvSpPr>
                <p:nvPr/>
              </p:nvSpPr>
              <p:spPr bwMode="auto">
                <a:xfrm>
                  <a:off x="3120" y="3324"/>
                  <a:ext cx="8" cy="7"/>
                </a:xfrm>
                <a:custGeom>
                  <a:avLst/>
                  <a:gdLst>
                    <a:gd name="T0" fmla="*/ 8 w 15"/>
                    <a:gd name="T1" fmla="*/ 7 h 20"/>
                    <a:gd name="T2" fmla="*/ 3 w 15"/>
                    <a:gd name="T3" fmla="*/ 6 h 20"/>
                    <a:gd name="T4" fmla="*/ 1 w 15"/>
                    <a:gd name="T5" fmla="*/ 3 h 20"/>
                    <a:gd name="T6" fmla="*/ 1 w 15"/>
                    <a:gd name="T7" fmla="*/ 0 h 20"/>
                    <a:gd name="T8" fmla="*/ 0 w 15"/>
                    <a:gd name="T9" fmla="*/ 3 h 20"/>
                    <a:gd name="T10" fmla="*/ 2 w 15"/>
                    <a:gd name="T11" fmla="*/ 6 h 20"/>
                    <a:gd name="T12" fmla="*/ 8 w 15"/>
                    <a:gd name="T13" fmla="*/ 7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20">
                      <a:moveTo>
                        <a:pt x="15" y="20"/>
                      </a:moveTo>
                      <a:lnTo>
                        <a:pt x="6" y="16"/>
                      </a:lnTo>
                      <a:lnTo>
                        <a:pt x="2" y="9"/>
                      </a:lnTo>
                      <a:lnTo>
                        <a:pt x="1" y="0"/>
                      </a:lnTo>
                      <a:lnTo>
                        <a:pt x="0" y="9"/>
                      </a:lnTo>
                      <a:lnTo>
                        <a:pt x="3" y="17"/>
                      </a:lnTo>
                      <a:lnTo>
                        <a:pt x="15" y="2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115" name="Group 332"/>
              <p:cNvGrpSpPr>
                <a:grpSpLocks/>
              </p:cNvGrpSpPr>
              <p:nvPr/>
            </p:nvGrpSpPr>
            <p:grpSpPr bwMode="auto">
              <a:xfrm>
                <a:off x="2798" y="3203"/>
                <a:ext cx="283" cy="113"/>
                <a:chOff x="2798" y="3203"/>
                <a:chExt cx="283" cy="113"/>
              </a:xfrm>
            </p:grpSpPr>
            <p:sp>
              <p:nvSpPr>
                <p:cNvPr id="4127" name="Freeform 333"/>
                <p:cNvSpPr>
                  <a:spLocks/>
                </p:cNvSpPr>
                <p:nvPr/>
              </p:nvSpPr>
              <p:spPr bwMode="auto">
                <a:xfrm>
                  <a:off x="2798" y="3203"/>
                  <a:ext cx="283" cy="113"/>
                </a:xfrm>
                <a:custGeom>
                  <a:avLst/>
                  <a:gdLst>
                    <a:gd name="T0" fmla="*/ 27 w 565"/>
                    <a:gd name="T1" fmla="*/ 113 h 339"/>
                    <a:gd name="T2" fmla="*/ 42 w 565"/>
                    <a:gd name="T3" fmla="*/ 110 h 339"/>
                    <a:gd name="T4" fmla="*/ 57 w 565"/>
                    <a:gd name="T5" fmla="*/ 105 h 339"/>
                    <a:gd name="T6" fmla="*/ 71 w 565"/>
                    <a:gd name="T7" fmla="*/ 103 h 339"/>
                    <a:gd name="T8" fmla="*/ 95 w 565"/>
                    <a:gd name="T9" fmla="*/ 105 h 339"/>
                    <a:gd name="T10" fmla="*/ 113 w 565"/>
                    <a:gd name="T11" fmla="*/ 104 h 339"/>
                    <a:gd name="T12" fmla="*/ 124 w 565"/>
                    <a:gd name="T13" fmla="*/ 100 h 339"/>
                    <a:gd name="T14" fmla="*/ 134 w 565"/>
                    <a:gd name="T15" fmla="*/ 95 h 339"/>
                    <a:gd name="T16" fmla="*/ 145 w 565"/>
                    <a:gd name="T17" fmla="*/ 94 h 339"/>
                    <a:gd name="T18" fmla="*/ 155 w 565"/>
                    <a:gd name="T19" fmla="*/ 90 h 339"/>
                    <a:gd name="T20" fmla="*/ 165 w 565"/>
                    <a:gd name="T21" fmla="*/ 84 h 339"/>
                    <a:gd name="T22" fmla="*/ 178 w 565"/>
                    <a:gd name="T23" fmla="*/ 78 h 339"/>
                    <a:gd name="T24" fmla="*/ 187 w 565"/>
                    <a:gd name="T25" fmla="*/ 76 h 339"/>
                    <a:gd name="T26" fmla="*/ 195 w 565"/>
                    <a:gd name="T27" fmla="*/ 75 h 339"/>
                    <a:gd name="T28" fmla="*/ 207 w 565"/>
                    <a:gd name="T29" fmla="*/ 74 h 339"/>
                    <a:gd name="T30" fmla="*/ 214 w 565"/>
                    <a:gd name="T31" fmla="*/ 72 h 339"/>
                    <a:gd name="T32" fmla="*/ 218 w 565"/>
                    <a:gd name="T33" fmla="*/ 69 h 339"/>
                    <a:gd name="T34" fmla="*/ 220 w 565"/>
                    <a:gd name="T35" fmla="*/ 66 h 339"/>
                    <a:gd name="T36" fmla="*/ 219 w 565"/>
                    <a:gd name="T37" fmla="*/ 64 h 339"/>
                    <a:gd name="T38" fmla="*/ 214 w 565"/>
                    <a:gd name="T39" fmla="*/ 61 h 339"/>
                    <a:gd name="T40" fmla="*/ 207 w 565"/>
                    <a:gd name="T41" fmla="*/ 59 h 339"/>
                    <a:gd name="T42" fmla="*/ 196 w 565"/>
                    <a:gd name="T43" fmla="*/ 57 h 339"/>
                    <a:gd name="T44" fmla="*/ 186 w 565"/>
                    <a:gd name="T45" fmla="*/ 58 h 339"/>
                    <a:gd name="T46" fmla="*/ 177 w 565"/>
                    <a:gd name="T47" fmla="*/ 61 h 339"/>
                    <a:gd name="T48" fmla="*/ 157 w 565"/>
                    <a:gd name="T49" fmla="*/ 61 h 339"/>
                    <a:gd name="T50" fmla="*/ 174 w 565"/>
                    <a:gd name="T51" fmla="*/ 51 h 339"/>
                    <a:gd name="T52" fmla="*/ 190 w 565"/>
                    <a:gd name="T53" fmla="*/ 42 h 339"/>
                    <a:gd name="T54" fmla="*/ 207 w 565"/>
                    <a:gd name="T55" fmla="*/ 36 h 339"/>
                    <a:gd name="T56" fmla="*/ 222 w 565"/>
                    <a:gd name="T57" fmla="*/ 35 h 339"/>
                    <a:gd name="T58" fmla="*/ 241 w 565"/>
                    <a:gd name="T59" fmla="*/ 33 h 339"/>
                    <a:gd name="T60" fmla="*/ 253 w 565"/>
                    <a:gd name="T61" fmla="*/ 37 h 339"/>
                    <a:gd name="T62" fmla="*/ 258 w 565"/>
                    <a:gd name="T63" fmla="*/ 38 h 339"/>
                    <a:gd name="T64" fmla="*/ 264 w 565"/>
                    <a:gd name="T65" fmla="*/ 38 h 339"/>
                    <a:gd name="T66" fmla="*/ 267 w 565"/>
                    <a:gd name="T67" fmla="*/ 36 h 339"/>
                    <a:gd name="T68" fmla="*/ 272 w 565"/>
                    <a:gd name="T69" fmla="*/ 35 h 339"/>
                    <a:gd name="T70" fmla="*/ 271 w 565"/>
                    <a:gd name="T71" fmla="*/ 30 h 339"/>
                    <a:gd name="T72" fmla="*/ 277 w 565"/>
                    <a:gd name="T73" fmla="*/ 30 h 339"/>
                    <a:gd name="T74" fmla="*/ 280 w 565"/>
                    <a:gd name="T75" fmla="*/ 28 h 339"/>
                    <a:gd name="T76" fmla="*/ 281 w 565"/>
                    <a:gd name="T77" fmla="*/ 26 h 339"/>
                    <a:gd name="T78" fmla="*/ 283 w 565"/>
                    <a:gd name="T79" fmla="*/ 24 h 339"/>
                    <a:gd name="T80" fmla="*/ 280 w 565"/>
                    <a:gd name="T81" fmla="*/ 22 h 339"/>
                    <a:gd name="T82" fmla="*/ 277 w 565"/>
                    <a:gd name="T83" fmla="*/ 19 h 339"/>
                    <a:gd name="T84" fmla="*/ 271 w 565"/>
                    <a:gd name="T85" fmla="*/ 17 h 339"/>
                    <a:gd name="T86" fmla="*/ 265 w 565"/>
                    <a:gd name="T87" fmla="*/ 13 h 339"/>
                    <a:gd name="T88" fmla="*/ 260 w 565"/>
                    <a:gd name="T89" fmla="*/ 10 h 339"/>
                    <a:gd name="T90" fmla="*/ 251 w 565"/>
                    <a:gd name="T91" fmla="*/ 9 h 339"/>
                    <a:gd name="T92" fmla="*/ 244 w 565"/>
                    <a:gd name="T93" fmla="*/ 8 h 339"/>
                    <a:gd name="T94" fmla="*/ 210 w 565"/>
                    <a:gd name="T95" fmla="*/ 3 h 339"/>
                    <a:gd name="T96" fmla="*/ 202 w 565"/>
                    <a:gd name="T97" fmla="*/ 2 h 339"/>
                    <a:gd name="T98" fmla="*/ 194 w 565"/>
                    <a:gd name="T99" fmla="*/ 0 h 339"/>
                    <a:gd name="T100" fmla="*/ 185 w 565"/>
                    <a:gd name="T101" fmla="*/ 1 h 339"/>
                    <a:gd name="T102" fmla="*/ 177 w 565"/>
                    <a:gd name="T103" fmla="*/ 5 h 339"/>
                    <a:gd name="T104" fmla="*/ 149 w 565"/>
                    <a:gd name="T105" fmla="*/ 13 h 339"/>
                    <a:gd name="T106" fmla="*/ 133 w 565"/>
                    <a:gd name="T107" fmla="*/ 14 h 339"/>
                    <a:gd name="T108" fmla="*/ 117 w 565"/>
                    <a:gd name="T109" fmla="*/ 25 h 339"/>
                    <a:gd name="T110" fmla="*/ 83 w 565"/>
                    <a:gd name="T111" fmla="*/ 46 h 339"/>
                    <a:gd name="T112" fmla="*/ 71 w 565"/>
                    <a:gd name="T113" fmla="*/ 55 h 339"/>
                    <a:gd name="T114" fmla="*/ 58 w 565"/>
                    <a:gd name="T115" fmla="*/ 65 h 339"/>
                    <a:gd name="T116" fmla="*/ 42 w 565"/>
                    <a:gd name="T117" fmla="*/ 68 h 339"/>
                    <a:gd name="T118" fmla="*/ 0 w 565"/>
                    <a:gd name="T119" fmla="*/ 69 h 339"/>
                    <a:gd name="T120" fmla="*/ 27 w 565"/>
                    <a:gd name="T121" fmla="*/ 113 h 33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65" h="339">
                      <a:moveTo>
                        <a:pt x="54" y="339"/>
                      </a:moveTo>
                      <a:lnTo>
                        <a:pt x="84" y="331"/>
                      </a:lnTo>
                      <a:lnTo>
                        <a:pt x="114" y="315"/>
                      </a:lnTo>
                      <a:lnTo>
                        <a:pt x="142" y="308"/>
                      </a:lnTo>
                      <a:lnTo>
                        <a:pt x="190" y="316"/>
                      </a:lnTo>
                      <a:lnTo>
                        <a:pt x="225" y="313"/>
                      </a:lnTo>
                      <a:lnTo>
                        <a:pt x="247" y="299"/>
                      </a:lnTo>
                      <a:lnTo>
                        <a:pt x="268" y="286"/>
                      </a:lnTo>
                      <a:lnTo>
                        <a:pt x="289" y="282"/>
                      </a:lnTo>
                      <a:lnTo>
                        <a:pt x="309" y="269"/>
                      </a:lnTo>
                      <a:lnTo>
                        <a:pt x="329" y="251"/>
                      </a:lnTo>
                      <a:lnTo>
                        <a:pt x="355" y="235"/>
                      </a:lnTo>
                      <a:lnTo>
                        <a:pt x="373" y="229"/>
                      </a:lnTo>
                      <a:lnTo>
                        <a:pt x="390" y="224"/>
                      </a:lnTo>
                      <a:lnTo>
                        <a:pt x="414" y="221"/>
                      </a:lnTo>
                      <a:lnTo>
                        <a:pt x="428" y="216"/>
                      </a:lnTo>
                      <a:lnTo>
                        <a:pt x="436" y="208"/>
                      </a:lnTo>
                      <a:lnTo>
                        <a:pt x="439" y="197"/>
                      </a:lnTo>
                      <a:lnTo>
                        <a:pt x="437" y="193"/>
                      </a:lnTo>
                      <a:lnTo>
                        <a:pt x="428" y="183"/>
                      </a:lnTo>
                      <a:lnTo>
                        <a:pt x="413" y="178"/>
                      </a:lnTo>
                      <a:lnTo>
                        <a:pt x="392" y="172"/>
                      </a:lnTo>
                      <a:lnTo>
                        <a:pt x="372" y="174"/>
                      </a:lnTo>
                      <a:lnTo>
                        <a:pt x="354" y="183"/>
                      </a:lnTo>
                      <a:lnTo>
                        <a:pt x="314" y="183"/>
                      </a:lnTo>
                      <a:lnTo>
                        <a:pt x="347" y="153"/>
                      </a:lnTo>
                      <a:lnTo>
                        <a:pt x="379" y="125"/>
                      </a:lnTo>
                      <a:lnTo>
                        <a:pt x="414" y="109"/>
                      </a:lnTo>
                      <a:lnTo>
                        <a:pt x="444" y="106"/>
                      </a:lnTo>
                      <a:lnTo>
                        <a:pt x="481" y="100"/>
                      </a:lnTo>
                      <a:lnTo>
                        <a:pt x="505" y="110"/>
                      </a:lnTo>
                      <a:lnTo>
                        <a:pt x="516" y="115"/>
                      </a:lnTo>
                      <a:lnTo>
                        <a:pt x="527" y="115"/>
                      </a:lnTo>
                      <a:lnTo>
                        <a:pt x="534" y="109"/>
                      </a:lnTo>
                      <a:lnTo>
                        <a:pt x="544" y="104"/>
                      </a:lnTo>
                      <a:lnTo>
                        <a:pt x="542" y="91"/>
                      </a:lnTo>
                      <a:lnTo>
                        <a:pt x="553" y="91"/>
                      </a:lnTo>
                      <a:lnTo>
                        <a:pt x="560" y="84"/>
                      </a:lnTo>
                      <a:lnTo>
                        <a:pt x="561" y="77"/>
                      </a:lnTo>
                      <a:lnTo>
                        <a:pt x="565" y="72"/>
                      </a:lnTo>
                      <a:lnTo>
                        <a:pt x="560" y="65"/>
                      </a:lnTo>
                      <a:lnTo>
                        <a:pt x="553" y="58"/>
                      </a:lnTo>
                      <a:lnTo>
                        <a:pt x="542" y="50"/>
                      </a:lnTo>
                      <a:lnTo>
                        <a:pt x="530" y="39"/>
                      </a:lnTo>
                      <a:lnTo>
                        <a:pt x="520" y="30"/>
                      </a:lnTo>
                      <a:lnTo>
                        <a:pt x="501" y="26"/>
                      </a:lnTo>
                      <a:lnTo>
                        <a:pt x="488" y="24"/>
                      </a:lnTo>
                      <a:lnTo>
                        <a:pt x="419" y="8"/>
                      </a:lnTo>
                      <a:lnTo>
                        <a:pt x="403" y="5"/>
                      </a:lnTo>
                      <a:lnTo>
                        <a:pt x="387" y="0"/>
                      </a:lnTo>
                      <a:lnTo>
                        <a:pt x="370" y="3"/>
                      </a:lnTo>
                      <a:lnTo>
                        <a:pt x="354" y="15"/>
                      </a:lnTo>
                      <a:lnTo>
                        <a:pt x="297" y="39"/>
                      </a:lnTo>
                      <a:lnTo>
                        <a:pt x="265" y="43"/>
                      </a:lnTo>
                      <a:lnTo>
                        <a:pt x="234" y="76"/>
                      </a:lnTo>
                      <a:lnTo>
                        <a:pt x="166" y="137"/>
                      </a:lnTo>
                      <a:lnTo>
                        <a:pt x="141" y="164"/>
                      </a:lnTo>
                      <a:lnTo>
                        <a:pt x="115" y="194"/>
                      </a:lnTo>
                      <a:lnTo>
                        <a:pt x="83" y="204"/>
                      </a:lnTo>
                      <a:lnTo>
                        <a:pt x="0" y="208"/>
                      </a:lnTo>
                      <a:lnTo>
                        <a:pt x="54" y="339"/>
                      </a:lnTo>
                      <a:close/>
                    </a:path>
                  </a:pathLst>
                </a:custGeom>
                <a:solidFill>
                  <a:srgbClr val="FFC080"/>
                </a:solidFill>
                <a:ln w="6350">
                  <a:solidFill>
                    <a:srgbClr val="402000"/>
                  </a:solidFill>
                  <a:prstDash val="solid"/>
                  <a:round/>
                  <a:headEnd/>
                  <a:tailEnd/>
                </a:ln>
              </p:spPr>
              <p:txBody>
                <a:bodyPr/>
                <a:lstStyle/>
                <a:p>
                  <a:endParaRPr lang="zh-CN" altLang="en-US"/>
                </a:p>
              </p:txBody>
            </p:sp>
            <p:sp>
              <p:nvSpPr>
                <p:cNvPr id="4128" name="Freeform 334"/>
                <p:cNvSpPr>
                  <a:spLocks/>
                </p:cNvSpPr>
                <p:nvPr/>
              </p:nvSpPr>
              <p:spPr bwMode="auto">
                <a:xfrm>
                  <a:off x="3031" y="3220"/>
                  <a:ext cx="40" cy="14"/>
                </a:xfrm>
                <a:custGeom>
                  <a:avLst/>
                  <a:gdLst>
                    <a:gd name="T0" fmla="*/ 40 w 80"/>
                    <a:gd name="T1" fmla="*/ 13 h 41"/>
                    <a:gd name="T2" fmla="*/ 37 w 80"/>
                    <a:gd name="T3" fmla="*/ 14 h 41"/>
                    <a:gd name="T4" fmla="*/ 30 w 80"/>
                    <a:gd name="T5" fmla="*/ 9 h 41"/>
                    <a:gd name="T6" fmla="*/ 23 w 80"/>
                    <a:gd name="T7" fmla="*/ 6 h 41"/>
                    <a:gd name="T8" fmla="*/ 19 w 80"/>
                    <a:gd name="T9" fmla="*/ 4 h 41"/>
                    <a:gd name="T10" fmla="*/ 15 w 80"/>
                    <a:gd name="T11" fmla="*/ 2 h 41"/>
                    <a:gd name="T12" fmla="*/ 6 w 80"/>
                    <a:gd name="T13" fmla="*/ 1 h 41"/>
                    <a:gd name="T14" fmla="*/ 0 w 80"/>
                    <a:gd name="T15" fmla="*/ 0 h 41"/>
                    <a:gd name="T16" fmla="*/ 10 w 80"/>
                    <a:gd name="T17" fmla="*/ 0 h 41"/>
                    <a:gd name="T18" fmla="*/ 18 w 80"/>
                    <a:gd name="T19" fmla="*/ 1 h 41"/>
                    <a:gd name="T20" fmla="*/ 22 w 80"/>
                    <a:gd name="T21" fmla="*/ 3 h 41"/>
                    <a:gd name="T22" fmla="*/ 27 w 80"/>
                    <a:gd name="T23" fmla="*/ 5 h 41"/>
                    <a:gd name="T24" fmla="*/ 40 w 80"/>
                    <a:gd name="T25" fmla="*/ 13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0" h="41">
                      <a:moveTo>
                        <a:pt x="80" y="37"/>
                      </a:moveTo>
                      <a:lnTo>
                        <a:pt x="73" y="41"/>
                      </a:lnTo>
                      <a:lnTo>
                        <a:pt x="60" y="27"/>
                      </a:lnTo>
                      <a:lnTo>
                        <a:pt x="45" y="19"/>
                      </a:lnTo>
                      <a:lnTo>
                        <a:pt x="37" y="11"/>
                      </a:lnTo>
                      <a:lnTo>
                        <a:pt x="30" y="7"/>
                      </a:lnTo>
                      <a:lnTo>
                        <a:pt x="12" y="3"/>
                      </a:lnTo>
                      <a:lnTo>
                        <a:pt x="0" y="0"/>
                      </a:lnTo>
                      <a:lnTo>
                        <a:pt x="20" y="0"/>
                      </a:lnTo>
                      <a:lnTo>
                        <a:pt x="36" y="3"/>
                      </a:lnTo>
                      <a:lnTo>
                        <a:pt x="43" y="8"/>
                      </a:lnTo>
                      <a:lnTo>
                        <a:pt x="53" y="16"/>
                      </a:lnTo>
                      <a:lnTo>
                        <a:pt x="80" y="37"/>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29" name="Freeform 335"/>
                <p:cNvSpPr>
                  <a:spLocks/>
                </p:cNvSpPr>
                <p:nvPr/>
              </p:nvSpPr>
              <p:spPr bwMode="auto">
                <a:xfrm>
                  <a:off x="2847" y="3286"/>
                  <a:ext cx="18" cy="11"/>
                </a:xfrm>
                <a:custGeom>
                  <a:avLst/>
                  <a:gdLst>
                    <a:gd name="T0" fmla="*/ 0 w 36"/>
                    <a:gd name="T1" fmla="*/ 0 h 34"/>
                    <a:gd name="T2" fmla="*/ 12 w 36"/>
                    <a:gd name="T3" fmla="*/ 4 h 34"/>
                    <a:gd name="T4" fmla="*/ 18 w 36"/>
                    <a:gd name="T5" fmla="*/ 11 h 34"/>
                    <a:gd name="T6" fmla="*/ 0 w 36"/>
                    <a:gd name="T7" fmla="*/ 0 h 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 h="34">
                      <a:moveTo>
                        <a:pt x="0" y="0"/>
                      </a:moveTo>
                      <a:lnTo>
                        <a:pt x="24" y="13"/>
                      </a:lnTo>
                      <a:lnTo>
                        <a:pt x="36" y="34"/>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30" name="Freeform 336"/>
                <p:cNvSpPr>
                  <a:spLocks/>
                </p:cNvSpPr>
                <p:nvPr/>
              </p:nvSpPr>
              <p:spPr bwMode="auto">
                <a:xfrm>
                  <a:off x="2959" y="3215"/>
                  <a:ext cx="63" cy="11"/>
                </a:xfrm>
                <a:custGeom>
                  <a:avLst/>
                  <a:gdLst>
                    <a:gd name="T0" fmla="*/ 63 w 126"/>
                    <a:gd name="T1" fmla="*/ 3 h 31"/>
                    <a:gd name="T2" fmla="*/ 44 w 126"/>
                    <a:gd name="T3" fmla="*/ 2 h 31"/>
                    <a:gd name="T4" fmla="*/ 35 w 126"/>
                    <a:gd name="T5" fmla="*/ 0 h 31"/>
                    <a:gd name="T6" fmla="*/ 29 w 126"/>
                    <a:gd name="T7" fmla="*/ 0 h 31"/>
                    <a:gd name="T8" fmla="*/ 24 w 126"/>
                    <a:gd name="T9" fmla="*/ 3 h 31"/>
                    <a:gd name="T10" fmla="*/ 20 w 126"/>
                    <a:gd name="T11" fmla="*/ 5 h 31"/>
                    <a:gd name="T12" fmla="*/ 10 w 126"/>
                    <a:gd name="T13" fmla="*/ 9 h 31"/>
                    <a:gd name="T14" fmla="*/ 0 w 126"/>
                    <a:gd name="T15" fmla="*/ 9 h 31"/>
                    <a:gd name="T16" fmla="*/ 6 w 126"/>
                    <a:gd name="T17" fmla="*/ 11 h 31"/>
                    <a:gd name="T18" fmla="*/ 18 w 126"/>
                    <a:gd name="T19" fmla="*/ 8 h 31"/>
                    <a:gd name="T20" fmla="*/ 28 w 126"/>
                    <a:gd name="T21" fmla="*/ 3 h 31"/>
                    <a:gd name="T22" fmla="*/ 33 w 126"/>
                    <a:gd name="T23" fmla="*/ 2 h 31"/>
                    <a:gd name="T24" fmla="*/ 39 w 126"/>
                    <a:gd name="T25" fmla="*/ 2 h 31"/>
                    <a:gd name="T26" fmla="*/ 48 w 126"/>
                    <a:gd name="T27" fmla="*/ 3 h 31"/>
                    <a:gd name="T28" fmla="*/ 63 w 126"/>
                    <a:gd name="T29" fmla="*/ 3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6" h="31">
                      <a:moveTo>
                        <a:pt x="126" y="8"/>
                      </a:moveTo>
                      <a:lnTo>
                        <a:pt x="88" y="5"/>
                      </a:lnTo>
                      <a:lnTo>
                        <a:pt x="70" y="0"/>
                      </a:lnTo>
                      <a:lnTo>
                        <a:pt x="58" y="1"/>
                      </a:lnTo>
                      <a:lnTo>
                        <a:pt x="48" y="8"/>
                      </a:lnTo>
                      <a:lnTo>
                        <a:pt x="40" y="14"/>
                      </a:lnTo>
                      <a:lnTo>
                        <a:pt x="20" y="24"/>
                      </a:lnTo>
                      <a:lnTo>
                        <a:pt x="0" y="26"/>
                      </a:lnTo>
                      <a:lnTo>
                        <a:pt x="11" y="31"/>
                      </a:lnTo>
                      <a:lnTo>
                        <a:pt x="35" y="23"/>
                      </a:lnTo>
                      <a:lnTo>
                        <a:pt x="55" y="8"/>
                      </a:lnTo>
                      <a:lnTo>
                        <a:pt x="66" y="5"/>
                      </a:lnTo>
                      <a:lnTo>
                        <a:pt x="78" y="7"/>
                      </a:lnTo>
                      <a:lnTo>
                        <a:pt x="95" y="9"/>
                      </a:lnTo>
                      <a:lnTo>
                        <a:pt x="126" y="8"/>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31" name="Freeform 337"/>
                <p:cNvSpPr>
                  <a:spLocks/>
                </p:cNvSpPr>
                <p:nvPr/>
              </p:nvSpPr>
              <p:spPr bwMode="auto">
                <a:xfrm>
                  <a:off x="2996" y="3267"/>
                  <a:ext cx="3" cy="5"/>
                </a:xfrm>
                <a:custGeom>
                  <a:avLst/>
                  <a:gdLst>
                    <a:gd name="T0" fmla="*/ 3 w 5"/>
                    <a:gd name="T1" fmla="*/ 0 h 15"/>
                    <a:gd name="T2" fmla="*/ 0 w 5"/>
                    <a:gd name="T3" fmla="*/ 3 h 15"/>
                    <a:gd name="T4" fmla="*/ 3 w 5"/>
                    <a:gd name="T5" fmla="*/ 5 h 15"/>
                    <a:gd name="T6" fmla="*/ 3 w 5"/>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5">
                      <a:moveTo>
                        <a:pt x="5" y="0"/>
                      </a:moveTo>
                      <a:lnTo>
                        <a:pt x="0" y="8"/>
                      </a:lnTo>
                      <a:lnTo>
                        <a:pt x="5" y="15"/>
                      </a:lnTo>
                      <a:lnTo>
                        <a:pt x="5"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32" name="Freeform 338"/>
                <p:cNvSpPr>
                  <a:spLocks/>
                </p:cNvSpPr>
                <p:nvPr/>
              </p:nvSpPr>
              <p:spPr bwMode="auto">
                <a:xfrm>
                  <a:off x="3057" y="3233"/>
                  <a:ext cx="8" cy="5"/>
                </a:xfrm>
                <a:custGeom>
                  <a:avLst/>
                  <a:gdLst>
                    <a:gd name="T0" fmla="*/ 6 w 16"/>
                    <a:gd name="T1" fmla="*/ 5 h 14"/>
                    <a:gd name="T2" fmla="*/ 8 w 16"/>
                    <a:gd name="T3" fmla="*/ 4 h 14"/>
                    <a:gd name="T4" fmla="*/ 4 w 16"/>
                    <a:gd name="T5" fmla="*/ 2 h 14"/>
                    <a:gd name="T6" fmla="*/ 0 w 16"/>
                    <a:gd name="T7" fmla="*/ 0 h 14"/>
                    <a:gd name="T8" fmla="*/ 6 w 16"/>
                    <a:gd name="T9" fmla="*/ 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4">
                      <a:moveTo>
                        <a:pt x="12" y="14"/>
                      </a:moveTo>
                      <a:lnTo>
                        <a:pt x="16" y="10"/>
                      </a:lnTo>
                      <a:lnTo>
                        <a:pt x="8" y="6"/>
                      </a:lnTo>
                      <a:lnTo>
                        <a:pt x="0" y="0"/>
                      </a:lnTo>
                      <a:lnTo>
                        <a:pt x="12" y="14"/>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33" name="Freeform 339"/>
                <p:cNvSpPr>
                  <a:spLocks/>
                </p:cNvSpPr>
                <p:nvPr/>
              </p:nvSpPr>
              <p:spPr bwMode="auto">
                <a:xfrm>
                  <a:off x="3068" y="3225"/>
                  <a:ext cx="9" cy="3"/>
                </a:xfrm>
                <a:custGeom>
                  <a:avLst/>
                  <a:gdLst>
                    <a:gd name="T0" fmla="*/ 8 w 16"/>
                    <a:gd name="T1" fmla="*/ 3 h 9"/>
                    <a:gd name="T2" fmla="*/ 9 w 16"/>
                    <a:gd name="T3" fmla="*/ 2 h 9"/>
                    <a:gd name="T4" fmla="*/ 3 w 16"/>
                    <a:gd name="T5" fmla="*/ 1 h 9"/>
                    <a:gd name="T6" fmla="*/ 0 w 16"/>
                    <a:gd name="T7" fmla="*/ 0 h 9"/>
                    <a:gd name="T8" fmla="*/ 3 w 16"/>
                    <a:gd name="T9" fmla="*/ 2 h 9"/>
                    <a:gd name="T10" fmla="*/ 8 w 16"/>
                    <a:gd name="T11" fmla="*/ 3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9">
                      <a:moveTo>
                        <a:pt x="15" y="9"/>
                      </a:moveTo>
                      <a:lnTo>
                        <a:pt x="16" y="5"/>
                      </a:lnTo>
                      <a:lnTo>
                        <a:pt x="6" y="4"/>
                      </a:lnTo>
                      <a:lnTo>
                        <a:pt x="0" y="0"/>
                      </a:lnTo>
                      <a:lnTo>
                        <a:pt x="5" y="5"/>
                      </a:lnTo>
                      <a:lnTo>
                        <a:pt x="15" y="9"/>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34" name="Freeform 340"/>
                <p:cNvSpPr>
                  <a:spLocks/>
                </p:cNvSpPr>
                <p:nvPr/>
              </p:nvSpPr>
              <p:spPr bwMode="auto">
                <a:xfrm>
                  <a:off x="2929" y="3259"/>
                  <a:ext cx="26" cy="6"/>
                </a:xfrm>
                <a:custGeom>
                  <a:avLst/>
                  <a:gdLst>
                    <a:gd name="T0" fmla="*/ 26 w 51"/>
                    <a:gd name="T1" fmla="*/ 3 h 17"/>
                    <a:gd name="T2" fmla="*/ 24 w 51"/>
                    <a:gd name="T3" fmla="*/ 6 h 17"/>
                    <a:gd name="T4" fmla="*/ 20 w 51"/>
                    <a:gd name="T5" fmla="*/ 5 h 17"/>
                    <a:gd name="T6" fmla="*/ 11 w 51"/>
                    <a:gd name="T7" fmla="*/ 5 h 17"/>
                    <a:gd name="T8" fmla="*/ 4 w 51"/>
                    <a:gd name="T9" fmla="*/ 5 h 17"/>
                    <a:gd name="T10" fmla="*/ 0 w 51"/>
                    <a:gd name="T11" fmla="*/ 6 h 17"/>
                    <a:gd name="T12" fmla="*/ 7 w 51"/>
                    <a:gd name="T13" fmla="*/ 3 h 17"/>
                    <a:gd name="T14" fmla="*/ 13 w 51"/>
                    <a:gd name="T15" fmla="*/ 2 h 17"/>
                    <a:gd name="T16" fmla="*/ 18 w 51"/>
                    <a:gd name="T17" fmla="*/ 0 h 17"/>
                    <a:gd name="T18" fmla="*/ 14 w 51"/>
                    <a:gd name="T19" fmla="*/ 3 h 17"/>
                    <a:gd name="T20" fmla="*/ 21 w 51"/>
                    <a:gd name="T21" fmla="*/ 3 h 17"/>
                    <a:gd name="T22" fmla="*/ 26 w 51"/>
                    <a:gd name="T23" fmla="*/ 3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1" h="17">
                      <a:moveTo>
                        <a:pt x="51" y="8"/>
                      </a:moveTo>
                      <a:lnTo>
                        <a:pt x="48" y="16"/>
                      </a:lnTo>
                      <a:lnTo>
                        <a:pt x="39" y="13"/>
                      </a:lnTo>
                      <a:lnTo>
                        <a:pt x="22" y="13"/>
                      </a:lnTo>
                      <a:lnTo>
                        <a:pt x="8" y="13"/>
                      </a:lnTo>
                      <a:lnTo>
                        <a:pt x="0" y="17"/>
                      </a:lnTo>
                      <a:lnTo>
                        <a:pt x="13" y="9"/>
                      </a:lnTo>
                      <a:lnTo>
                        <a:pt x="26" y="5"/>
                      </a:lnTo>
                      <a:lnTo>
                        <a:pt x="35" y="0"/>
                      </a:lnTo>
                      <a:lnTo>
                        <a:pt x="28" y="9"/>
                      </a:lnTo>
                      <a:lnTo>
                        <a:pt x="42" y="9"/>
                      </a:lnTo>
                      <a:lnTo>
                        <a:pt x="51" y="8"/>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116" name="Freeform 341"/>
              <p:cNvSpPr>
                <a:spLocks/>
              </p:cNvSpPr>
              <p:nvPr/>
            </p:nvSpPr>
            <p:spPr bwMode="auto">
              <a:xfrm>
                <a:off x="2574" y="3251"/>
                <a:ext cx="273" cy="110"/>
              </a:xfrm>
              <a:custGeom>
                <a:avLst/>
                <a:gdLst>
                  <a:gd name="T0" fmla="*/ 39 w 547"/>
                  <a:gd name="T1" fmla="*/ 11 h 332"/>
                  <a:gd name="T2" fmla="*/ 111 w 547"/>
                  <a:gd name="T3" fmla="*/ 16 h 332"/>
                  <a:gd name="T4" fmla="*/ 166 w 547"/>
                  <a:gd name="T5" fmla="*/ 22 h 332"/>
                  <a:gd name="T6" fmla="*/ 195 w 547"/>
                  <a:gd name="T7" fmla="*/ 20 h 332"/>
                  <a:gd name="T8" fmla="*/ 251 w 547"/>
                  <a:gd name="T9" fmla="*/ 19 h 332"/>
                  <a:gd name="T10" fmla="*/ 267 w 547"/>
                  <a:gd name="T11" fmla="*/ 39 h 332"/>
                  <a:gd name="T12" fmla="*/ 273 w 547"/>
                  <a:gd name="T13" fmla="*/ 69 h 332"/>
                  <a:gd name="T14" fmla="*/ 234 w 547"/>
                  <a:gd name="T15" fmla="*/ 75 h 332"/>
                  <a:gd name="T16" fmla="*/ 159 w 547"/>
                  <a:gd name="T17" fmla="*/ 92 h 332"/>
                  <a:gd name="T18" fmla="*/ 9 w 547"/>
                  <a:gd name="T19" fmla="*/ 110 h 332"/>
                  <a:gd name="T20" fmla="*/ 0 w 547"/>
                  <a:gd name="T21" fmla="*/ 0 h 332"/>
                  <a:gd name="T22" fmla="*/ 39 w 547"/>
                  <a:gd name="T23" fmla="*/ 11 h 3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47" h="332">
                    <a:moveTo>
                      <a:pt x="78" y="32"/>
                    </a:moveTo>
                    <a:lnTo>
                      <a:pt x="222" y="49"/>
                    </a:lnTo>
                    <a:lnTo>
                      <a:pt x="333" y="65"/>
                    </a:lnTo>
                    <a:lnTo>
                      <a:pt x="390" y="61"/>
                    </a:lnTo>
                    <a:lnTo>
                      <a:pt x="502" y="57"/>
                    </a:lnTo>
                    <a:lnTo>
                      <a:pt x="535" y="118"/>
                    </a:lnTo>
                    <a:lnTo>
                      <a:pt x="547" y="207"/>
                    </a:lnTo>
                    <a:lnTo>
                      <a:pt x="469" y="226"/>
                    </a:lnTo>
                    <a:lnTo>
                      <a:pt x="318" y="279"/>
                    </a:lnTo>
                    <a:lnTo>
                      <a:pt x="18" y="332"/>
                    </a:lnTo>
                    <a:lnTo>
                      <a:pt x="0" y="0"/>
                    </a:lnTo>
                    <a:lnTo>
                      <a:pt x="78" y="32"/>
                    </a:lnTo>
                    <a:close/>
                  </a:path>
                </a:pathLst>
              </a:custGeom>
              <a:solidFill>
                <a:srgbClr val="000060"/>
              </a:solidFill>
              <a:ln w="6350">
                <a:solidFill>
                  <a:srgbClr val="000000"/>
                </a:solidFill>
                <a:prstDash val="solid"/>
                <a:round/>
                <a:headEnd/>
                <a:tailEnd/>
              </a:ln>
            </p:spPr>
            <p:txBody>
              <a:bodyPr/>
              <a:lstStyle/>
              <a:p>
                <a:endParaRPr lang="zh-CN" altLang="en-US"/>
              </a:p>
            </p:txBody>
          </p:sp>
          <p:sp>
            <p:nvSpPr>
              <p:cNvPr id="4117" name="Freeform 342"/>
              <p:cNvSpPr>
                <a:spLocks/>
              </p:cNvSpPr>
              <p:nvPr/>
            </p:nvSpPr>
            <p:spPr bwMode="auto">
              <a:xfrm>
                <a:off x="2585" y="3263"/>
                <a:ext cx="252" cy="88"/>
              </a:xfrm>
              <a:custGeom>
                <a:avLst/>
                <a:gdLst>
                  <a:gd name="T0" fmla="*/ 30 w 506"/>
                  <a:gd name="T1" fmla="*/ 0 h 265"/>
                  <a:gd name="T2" fmla="*/ 89 w 506"/>
                  <a:gd name="T3" fmla="*/ 8 h 265"/>
                  <a:gd name="T4" fmla="*/ 164 w 506"/>
                  <a:gd name="T5" fmla="*/ 14 h 265"/>
                  <a:gd name="T6" fmla="*/ 213 w 506"/>
                  <a:gd name="T7" fmla="*/ 12 h 265"/>
                  <a:gd name="T8" fmla="*/ 236 w 506"/>
                  <a:gd name="T9" fmla="*/ 14 h 265"/>
                  <a:gd name="T10" fmla="*/ 248 w 506"/>
                  <a:gd name="T11" fmla="*/ 28 h 265"/>
                  <a:gd name="T12" fmla="*/ 252 w 506"/>
                  <a:gd name="T13" fmla="*/ 50 h 265"/>
                  <a:gd name="T14" fmla="*/ 190 w 506"/>
                  <a:gd name="T15" fmla="*/ 65 h 265"/>
                  <a:gd name="T16" fmla="*/ 200 w 506"/>
                  <a:gd name="T17" fmla="*/ 52 h 265"/>
                  <a:gd name="T18" fmla="*/ 210 w 506"/>
                  <a:gd name="T19" fmla="*/ 35 h 265"/>
                  <a:gd name="T20" fmla="*/ 193 w 506"/>
                  <a:gd name="T21" fmla="*/ 51 h 265"/>
                  <a:gd name="T22" fmla="*/ 167 w 506"/>
                  <a:gd name="T23" fmla="*/ 69 h 265"/>
                  <a:gd name="T24" fmla="*/ 104 w 506"/>
                  <a:gd name="T25" fmla="*/ 88 h 265"/>
                  <a:gd name="T26" fmla="*/ 60 w 506"/>
                  <a:gd name="T27" fmla="*/ 88 h 265"/>
                  <a:gd name="T28" fmla="*/ 121 w 506"/>
                  <a:gd name="T29" fmla="*/ 70 h 265"/>
                  <a:gd name="T30" fmla="*/ 159 w 506"/>
                  <a:gd name="T31" fmla="*/ 47 h 265"/>
                  <a:gd name="T32" fmla="*/ 110 w 506"/>
                  <a:gd name="T33" fmla="*/ 64 h 265"/>
                  <a:gd name="T34" fmla="*/ 63 w 506"/>
                  <a:gd name="T35" fmla="*/ 77 h 265"/>
                  <a:gd name="T36" fmla="*/ 0 w 506"/>
                  <a:gd name="T37" fmla="*/ 88 h 265"/>
                  <a:gd name="T38" fmla="*/ 3 w 506"/>
                  <a:gd name="T39" fmla="*/ 34 h 265"/>
                  <a:gd name="T40" fmla="*/ 30 w 506"/>
                  <a:gd name="T41" fmla="*/ 0 h 2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06" h="265">
                    <a:moveTo>
                      <a:pt x="60" y="0"/>
                    </a:moveTo>
                    <a:lnTo>
                      <a:pt x="179" y="25"/>
                    </a:lnTo>
                    <a:lnTo>
                      <a:pt x="329" y="41"/>
                    </a:lnTo>
                    <a:lnTo>
                      <a:pt x="428" y="37"/>
                    </a:lnTo>
                    <a:lnTo>
                      <a:pt x="473" y="41"/>
                    </a:lnTo>
                    <a:lnTo>
                      <a:pt x="497" y="85"/>
                    </a:lnTo>
                    <a:lnTo>
                      <a:pt x="506" y="150"/>
                    </a:lnTo>
                    <a:lnTo>
                      <a:pt x="382" y="197"/>
                    </a:lnTo>
                    <a:lnTo>
                      <a:pt x="401" y="158"/>
                    </a:lnTo>
                    <a:lnTo>
                      <a:pt x="422" y="105"/>
                    </a:lnTo>
                    <a:lnTo>
                      <a:pt x="388" y="154"/>
                    </a:lnTo>
                    <a:lnTo>
                      <a:pt x="335" y="208"/>
                    </a:lnTo>
                    <a:lnTo>
                      <a:pt x="209" y="265"/>
                    </a:lnTo>
                    <a:lnTo>
                      <a:pt x="120" y="265"/>
                    </a:lnTo>
                    <a:lnTo>
                      <a:pt x="242" y="212"/>
                    </a:lnTo>
                    <a:lnTo>
                      <a:pt x="320" y="142"/>
                    </a:lnTo>
                    <a:lnTo>
                      <a:pt x="221" y="193"/>
                    </a:lnTo>
                    <a:lnTo>
                      <a:pt x="126" y="233"/>
                    </a:lnTo>
                    <a:lnTo>
                      <a:pt x="0" y="265"/>
                    </a:lnTo>
                    <a:lnTo>
                      <a:pt x="6" y="101"/>
                    </a:lnTo>
                    <a:lnTo>
                      <a:pt x="6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18" name="Freeform 343"/>
              <p:cNvSpPr>
                <a:spLocks/>
              </p:cNvSpPr>
              <p:nvPr/>
            </p:nvSpPr>
            <p:spPr bwMode="auto">
              <a:xfrm>
                <a:off x="2319" y="2952"/>
                <a:ext cx="585" cy="485"/>
              </a:xfrm>
              <a:custGeom>
                <a:avLst/>
                <a:gdLst>
                  <a:gd name="T0" fmla="*/ 56 w 1170"/>
                  <a:gd name="T1" fmla="*/ 0 h 1457"/>
                  <a:gd name="T2" fmla="*/ 91 w 1170"/>
                  <a:gd name="T3" fmla="*/ 5 h 1457"/>
                  <a:gd name="T4" fmla="*/ 123 w 1170"/>
                  <a:gd name="T5" fmla="*/ 23 h 1457"/>
                  <a:gd name="T6" fmla="*/ 138 w 1170"/>
                  <a:gd name="T7" fmla="*/ 50 h 1457"/>
                  <a:gd name="T8" fmla="*/ 141 w 1170"/>
                  <a:gd name="T9" fmla="*/ 86 h 1457"/>
                  <a:gd name="T10" fmla="*/ 153 w 1170"/>
                  <a:gd name="T11" fmla="*/ 137 h 1457"/>
                  <a:gd name="T12" fmla="*/ 171 w 1170"/>
                  <a:gd name="T13" fmla="*/ 182 h 1457"/>
                  <a:gd name="T14" fmla="*/ 195 w 1170"/>
                  <a:gd name="T15" fmla="*/ 237 h 1457"/>
                  <a:gd name="T16" fmla="*/ 208 w 1170"/>
                  <a:gd name="T17" fmla="*/ 279 h 1457"/>
                  <a:gd name="T18" fmla="*/ 226 w 1170"/>
                  <a:gd name="T19" fmla="*/ 322 h 1457"/>
                  <a:gd name="T20" fmla="*/ 174 w 1170"/>
                  <a:gd name="T21" fmla="*/ 340 h 1457"/>
                  <a:gd name="T22" fmla="*/ 232 w 1170"/>
                  <a:gd name="T23" fmla="*/ 332 h 1457"/>
                  <a:gd name="T24" fmla="*/ 246 w 1170"/>
                  <a:gd name="T25" fmla="*/ 349 h 1457"/>
                  <a:gd name="T26" fmla="*/ 220 w 1170"/>
                  <a:gd name="T27" fmla="*/ 369 h 1457"/>
                  <a:gd name="T28" fmla="*/ 256 w 1170"/>
                  <a:gd name="T29" fmla="*/ 357 h 1457"/>
                  <a:gd name="T30" fmla="*/ 298 w 1170"/>
                  <a:gd name="T31" fmla="*/ 370 h 1457"/>
                  <a:gd name="T32" fmla="*/ 354 w 1170"/>
                  <a:gd name="T33" fmla="*/ 382 h 1457"/>
                  <a:gd name="T34" fmla="*/ 421 w 1170"/>
                  <a:gd name="T35" fmla="*/ 398 h 1457"/>
                  <a:gd name="T36" fmla="*/ 472 w 1170"/>
                  <a:gd name="T37" fmla="*/ 402 h 1457"/>
                  <a:gd name="T38" fmla="*/ 532 w 1170"/>
                  <a:gd name="T39" fmla="*/ 408 h 1457"/>
                  <a:gd name="T40" fmla="*/ 571 w 1170"/>
                  <a:gd name="T41" fmla="*/ 405 h 1457"/>
                  <a:gd name="T42" fmla="*/ 578 w 1170"/>
                  <a:gd name="T43" fmla="*/ 417 h 1457"/>
                  <a:gd name="T44" fmla="*/ 585 w 1170"/>
                  <a:gd name="T45" fmla="*/ 440 h 1457"/>
                  <a:gd name="T46" fmla="*/ 585 w 1170"/>
                  <a:gd name="T47" fmla="*/ 457 h 1457"/>
                  <a:gd name="T48" fmla="*/ 544 w 1170"/>
                  <a:gd name="T49" fmla="*/ 472 h 1457"/>
                  <a:gd name="T50" fmla="*/ 537 w 1170"/>
                  <a:gd name="T51" fmla="*/ 458 h 1457"/>
                  <a:gd name="T52" fmla="*/ 526 w 1170"/>
                  <a:gd name="T53" fmla="*/ 472 h 1457"/>
                  <a:gd name="T54" fmla="*/ 466 w 1170"/>
                  <a:gd name="T55" fmla="*/ 477 h 1457"/>
                  <a:gd name="T56" fmla="*/ 352 w 1170"/>
                  <a:gd name="T57" fmla="*/ 485 h 1457"/>
                  <a:gd name="T58" fmla="*/ 206 w 1170"/>
                  <a:gd name="T59" fmla="*/ 462 h 1457"/>
                  <a:gd name="T60" fmla="*/ 173 w 1170"/>
                  <a:gd name="T61" fmla="*/ 453 h 1457"/>
                  <a:gd name="T62" fmla="*/ 128 w 1170"/>
                  <a:gd name="T63" fmla="*/ 388 h 1457"/>
                  <a:gd name="T64" fmla="*/ 65 w 1170"/>
                  <a:gd name="T65" fmla="*/ 276 h 1457"/>
                  <a:gd name="T66" fmla="*/ 20 w 1170"/>
                  <a:gd name="T67" fmla="*/ 151 h 1457"/>
                  <a:gd name="T68" fmla="*/ 0 w 1170"/>
                  <a:gd name="T69" fmla="*/ 103 h 1457"/>
                  <a:gd name="T70" fmla="*/ 6 w 1170"/>
                  <a:gd name="T71" fmla="*/ 51 h 1457"/>
                  <a:gd name="T72" fmla="*/ 27 w 1170"/>
                  <a:gd name="T73" fmla="*/ 15 h 1457"/>
                  <a:gd name="T74" fmla="*/ 56 w 1170"/>
                  <a:gd name="T75" fmla="*/ 0 h 145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70" h="1457">
                    <a:moveTo>
                      <a:pt x="111" y="0"/>
                    </a:moveTo>
                    <a:lnTo>
                      <a:pt x="181" y="16"/>
                    </a:lnTo>
                    <a:lnTo>
                      <a:pt x="246" y="69"/>
                    </a:lnTo>
                    <a:lnTo>
                      <a:pt x="276" y="150"/>
                    </a:lnTo>
                    <a:lnTo>
                      <a:pt x="282" y="258"/>
                    </a:lnTo>
                    <a:lnTo>
                      <a:pt x="305" y="411"/>
                    </a:lnTo>
                    <a:lnTo>
                      <a:pt x="341" y="548"/>
                    </a:lnTo>
                    <a:lnTo>
                      <a:pt x="389" y="711"/>
                    </a:lnTo>
                    <a:lnTo>
                      <a:pt x="416" y="837"/>
                    </a:lnTo>
                    <a:lnTo>
                      <a:pt x="452" y="967"/>
                    </a:lnTo>
                    <a:lnTo>
                      <a:pt x="347" y="1020"/>
                    </a:lnTo>
                    <a:lnTo>
                      <a:pt x="464" y="996"/>
                    </a:lnTo>
                    <a:lnTo>
                      <a:pt x="491" y="1049"/>
                    </a:lnTo>
                    <a:lnTo>
                      <a:pt x="440" y="1109"/>
                    </a:lnTo>
                    <a:lnTo>
                      <a:pt x="512" y="1073"/>
                    </a:lnTo>
                    <a:lnTo>
                      <a:pt x="596" y="1113"/>
                    </a:lnTo>
                    <a:lnTo>
                      <a:pt x="707" y="1147"/>
                    </a:lnTo>
                    <a:lnTo>
                      <a:pt x="842" y="1195"/>
                    </a:lnTo>
                    <a:lnTo>
                      <a:pt x="944" y="1209"/>
                    </a:lnTo>
                    <a:lnTo>
                      <a:pt x="1064" y="1225"/>
                    </a:lnTo>
                    <a:lnTo>
                      <a:pt x="1142" y="1217"/>
                    </a:lnTo>
                    <a:lnTo>
                      <a:pt x="1156" y="1252"/>
                    </a:lnTo>
                    <a:lnTo>
                      <a:pt x="1170" y="1322"/>
                    </a:lnTo>
                    <a:lnTo>
                      <a:pt x="1169" y="1372"/>
                    </a:lnTo>
                    <a:lnTo>
                      <a:pt x="1088" y="1417"/>
                    </a:lnTo>
                    <a:lnTo>
                      <a:pt x="1073" y="1376"/>
                    </a:lnTo>
                    <a:lnTo>
                      <a:pt x="1052" y="1417"/>
                    </a:lnTo>
                    <a:lnTo>
                      <a:pt x="932" y="1433"/>
                    </a:lnTo>
                    <a:lnTo>
                      <a:pt x="704" y="1457"/>
                    </a:lnTo>
                    <a:lnTo>
                      <a:pt x="411" y="1387"/>
                    </a:lnTo>
                    <a:lnTo>
                      <a:pt x="345" y="1362"/>
                    </a:lnTo>
                    <a:lnTo>
                      <a:pt x="256" y="1167"/>
                    </a:lnTo>
                    <a:lnTo>
                      <a:pt x="129" y="828"/>
                    </a:lnTo>
                    <a:lnTo>
                      <a:pt x="39" y="453"/>
                    </a:lnTo>
                    <a:lnTo>
                      <a:pt x="0" y="309"/>
                    </a:lnTo>
                    <a:lnTo>
                      <a:pt x="12" y="154"/>
                    </a:lnTo>
                    <a:lnTo>
                      <a:pt x="54" y="45"/>
                    </a:lnTo>
                    <a:lnTo>
                      <a:pt x="11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19" name="Freeform 344"/>
              <p:cNvSpPr>
                <a:spLocks/>
              </p:cNvSpPr>
              <p:nvPr/>
            </p:nvSpPr>
            <p:spPr bwMode="auto">
              <a:xfrm>
                <a:off x="2394" y="2935"/>
                <a:ext cx="222" cy="377"/>
              </a:xfrm>
              <a:custGeom>
                <a:avLst/>
                <a:gdLst>
                  <a:gd name="T0" fmla="*/ 30 w 446"/>
                  <a:gd name="T1" fmla="*/ 0 h 1130"/>
                  <a:gd name="T2" fmla="*/ 0 w 446"/>
                  <a:gd name="T3" fmla="*/ 20 h 1130"/>
                  <a:gd name="T4" fmla="*/ 15 w 446"/>
                  <a:gd name="T5" fmla="*/ 28 h 1130"/>
                  <a:gd name="T6" fmla="*/ 36 w 446"/>
                  <a:gd name="T7" fmla="*/ 53 h 1130"/>
                  <a:gd name="T8" fmla="*/ 66 w 446"/>
                  <a:gd name="T9" fmla="*/ 73 h 1130"/>
                  <a:gd name="T10" fmla="*/ 85 w 446"/>
                  <a:gd name="T11" fmla="*/ 138 h 1130"/>
                  <a:gd name="T12" fmla="*/ 103 w 446"/>
                  <a:gd name="T13" fmla="*/ 177 h 1130"/>
                  <a:gd name="T14" fmla="*/ 127 w 446"/>
                  <a:gd name="T15" fmla="*/ 208 h 1130"/>
                  <a:gd name="T16" fmla="*/ 148 w 446"/>
                  <a:gd name="T17" fmla="*/ 236 h 1130"/>
                  <a:gd name="T18" fmla="*/ 118 w 446"/>
                  <a:gd name="T19" fmla="*/ 214 h 1130"/>
                  <a:gd name="T20" fmla="*/ 97 w 446"/>
                  <a:gd name="T21" fmla="*/ 181 h 1130"/>
                  <a:gd name="T22" fmla="*/ 118 w 446"/>
                  <a:gd name="T23" fmla="*/ 233 h 1130"/>
                  <a:gd name="T24" fmla="*/ 136 w 446"/>
                  <a:gd name="T25" fmla="*/ 276 h 1130"/>
                  <a:gd name="T26" fmla="*/ 152 w 446"/>
                  <a:gd name="T27" fmla="*/ 321 h 1130"/>
                  <a:gd name="T28" fmla="*/ 163 w 446"/>
                  <a:gd name="T29" fmla="*/ 344 h 1130"/>
                  <a:gd name="T30" fmla="*/ 174 w 446"/>
                  <a:gd name="T31" fmla="*/ 357 h 1130"/>
                  <a:gd name="T32" fmla="*/ 188 w 446"/>
                  <a:gd name="T33" fmla="*/ 369 h 1130"/>
                  <a:gd name="T34" fmla="*/ 211 w 446"/>
                  <a:gd name="T35" fmla="*/ 377 h 1130"/>
                  <a:gd name="T36" fmla="*/ 212 w 446"/>
                  <a:gd name="T37" fmla="*/ 353 h 1130"/>
                  <a:gd name="T38" fmla="*/ 215 w 446"/>
                  <a:gd name="T39" fmla="*/ 327 h 1130"/>
                  <a:gd name="T40" fmla="*/ 222 w 446"/>
                  <a:gd name="T41" fmla="*/ 300 h 1130"/>
                  <a:gd name="T42" fmla="*/ 222 w 446"/>
                  <a:gd name="T43" fmla="*/ 274 h 1130"/>
                  <a:gd name="T44" fmla="*/ 212 w 446"/>
                  <a:gd name="T45" fmla="*/ 241 h 1130"/>
                  <a:gd name="T46" fmla="*/ 197 w 446"/>
                  <a:gd name="T47" fmla="*/ 217 h 1130"/>
                  <a:gd name="T48" fmla="*/ 179 w 446"/>
                  <a:gd name="T49" fmla="*/ 200 h 1130"/>
                  <a:gd name="T50" fmla="*/ 155 w 446"/>
                  <a:gd name="T51" fmla="*/ 181 h 1130"/>
                  <a:gd name="T52" fmla="*/ 127 w 446"/>
                  <a:gd name="T53" fmla="*/ 149 h 1130"/>
                  <a:gd name="T54" fmla="*/ 102 w 446"/>
                  <a:gd name="T55" fmla="*/ 111 h 1130"/>
                  <a:gd name="T56" fmla="*/ 124 w 446"/>
                  <a:gd name="T57" fmla="*/ 131 h 1130"/>
                  <a:gd name="T58" fmla="*/ 145 w 446"/>
                  <a:gd name="T59" fmla="*/ 160 h 1130"/>
                  <a:gd name="T60" fmla="*/ 171 w 446"/>
                  <a:gd name="T61" fmla="*/ 188 h 1130"/>
                  <a:gd name="T62" fmla="*/ 146 w 446"/>
                  <a:gd name="T63" fmla="*/ 147 h 1130"/>
                  <a:gd name="T64" fmla="*/ 119 w 446"/>
                  <a:gd name="T65" fmla="*/ 96 h 1130"/>
                  <a:gd name="T66" fmla="*/ 88 w 446"/>
                  <a:gd name="T67" fmla="*/ 39 h 1130"/>
                  <a:gd name="T68" fmla="*/ 72 w 446"/>
                  <a:gd name="T69" fmla="*/ 22 h 1130"/>
                  <a:gd name="T70" fmla="*/ 30 w 446"/>
                  <a:gd name="T71" fmla="*/ 0 h 11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46" h="1130">
                    <a:moveTo>
                      <a:pt x="61" y="0"/>
                    </a:moveTo>
                    <a:lnTo>
                      <a:pt x="0" y="61"/>
                    </a:lnTo>
                    <a:lnTo>
                      <a:pt x="31" y="85"/>
                    </a:lnTo>
                    <a:lnTo>
                      <a:pt x="73" y="159"/>
                    </a:lnTo>
                    <a:lnTo>
                      <a:pt x="132" y="220"/>
                    </a:lnTo>
                    <a:lnTo>
                      <a:pt x="171" y="414"/>
                    </a:lnTo>
                    <a:lnTo>
                      <a:pt x="207" y="531"/>
                    </a:lnTo>
                    <a:lnTo>
                      <a:pt x="255" y="624"/>
                    </a:lnTo>
                    <a:lnTo>
                      <a:pt x="297" y="706"/>
                    </a:lnTo>
                    <a:lnTo>
                      <a:pt x="237" y="640"/>
                    </a:lnTo>
                    <a:lnTo>
                      <a:pt x="195" y="543"/>
                    </a:lnTo>
                    <a:lnTo>
                      <a:pt x="237" y="697"/>
                    </a:lnTo>
                    <a:lnTo>
                      <a:pt x="273" y="828"/>
                    </a:lnTo>
                    <a:lnTo>
                      <a:pt x="306" y="961"/>
                    </a:lnTo>
                    <a:lnTo>
                      <a:pt x="327" y="1030"/>
                    </a:lnTo>
                    <a:lnTo>
                      <a:pt x="350" y="1071"/>
                    </a:lnTo>
                    <a:lnTo>
                      <a:pt x="377" y="1107"/>
                    </a:lnTo>
                    <a:lnTo>
                      <a:pt x="423" y="1130"/>
                    </a:lnTo>
                    <a:lnTo>
                      <a:pt x="426" y="1057"/>
                    </a:lnTo>
                    <a:lnTo>
                      <a:pt x="431" y="981"/>
                    </a:lnTo>
                    <a:lnTo>
                      <a:pt x="446" y="900"/>
                    </a:lnTo>
                    <a:lnTo>
                      <a:pt x="446" y="820"/>
                    </a:lnTo>
                    <a:lnTo>
                      <a:pt x="425" y="722"/>
                    </a:lnTo>
                    <a:lnTo>
                      <a:pt x="395" y="649"/>
                    </a:lnTo>
                    <a:lnTo>
                      <a:pt x="359" y="600"/>
                    </a:lnTo>
                    <a:lnTo>
                      <a:pt x="312" y="543"/>
                    </a:lnTo>
                    <a:lnTo>
                      <a:pt x="255" y="446"/>
                    </a:lnTo>
                    <a:lnTo>
                      <a:pt x="204" y="332"/>
                    </a:lnTo>
                    <a:lnTo>
                      <a:pt x="249" y="393"/>
                    </a:lnTo>
                    <a:lnTo>
                      <a:pt x="291" y="479"/>
                    </a:lnTo>
                    <a:lnTo>
                      <a:pt x="344" y="563"/>
                    </a:lnTo>
                    <a:lnTo>
                      <a:pt x="294" y="442"/>
                    </a:lnTo>
                    <a:lnTo>
                      <a:pt x="240" y="288"/>
                    </a:lnTo>
                    <a:lnTo>
                      <a:pt x="177" y="118"/>
                    </a:lnTo>
                    <a:lnTo>
                      <a:pt x="144" y="65"/>
                    </a:lnTo>
                    <a:lnTo>
                      <a:pt x="6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20" name="Freeform 345"/>
              <p:cNvSpPr>
                <a:spLocks/>
              </p:cNvSpPr>
              <p:nvPr/>
            </p:nvSpPr>
            <p:spPr bwMode="auto">
              <a:xfrm>
                <a:off x="2226" y="2912"/>
                <a:ext cx="879" cy="962"/>
              </a:xfrm>
              <a:custGeom>
                <a:avLst/>
                <a:gdLst>
                  <a:gd name="T0" fmla="*/ 135 w 1757"/>
                  <a:gd name="T1" fmla="*/ 51 h 2886"/>
                  <a:gd name="T2" fmla="*/ 98 w 1757"/>
                  <a:gd name="T3" fmla="*/ 137 h 2886"/>
                  <a:gd name="T4" fmla="*/ 81 w 1757"/>
                  <a:gd name="T5" fmla="*/ 253 h 2886"/>
                  <a:gd name="T6" fmla="*/ 96 w 1757"/>
                  <a:gd name="T7" fmla="*/ 214 h 2886"/>
                  <a:gd name="T8" fmla="*/ 130 w 1757"/>
                  <a:gd name="T9" fmla="*/ 276 h 2886"/>
                  <a:gd name="T10" fmla="*/ 133 w 1757"/>
                  <a:gd name="T11" fmla="*/ 399 h 2886"/>
                  <a:gd name="T12" fmla="*/ 142 w 1757"/>
                  <a:gd name="T13" fmla="*/ 356 h 2886"/>
                  <a:gd name="T14" fmla="*/ 216 w 1757"/>
                  <a:gd name="T15" fmla="*/ 448 h 2886"/>
                  <a:gd name="T16" fmla="*/ 325 w 1757"/>
                  <a:gd name="T17" fmla="*/ 517 h 2886"/>
                  <a:gd name="T18" fmla="*/ 327 w 1757"/>
                  <a:gd name="T19" fmla="*/ 554 h 2886"/>
                  <a:gd name="T20" fmla="*/ 352 w 1757"/>
                  <a:gd name="T21" fmla="*/ 547 h 2886"/>
                  <a:gd name="T22" fmla="*/ 370 w 1757"/>
                  <a:gd name="T23" fmla="*/ 600 h 2886"/>
                  <a:gd name="T24" fmla="*/ 375 w 1757"/>
                  <a:gd name="T25" fmla="*/ 634 h 2886"/>
                  <a:gd name="T26" fmla="*/ 291 w 1757"/>
                  <a:gd name="T27" fmla="*/ 692 h 2886"/>
                  <a:gd name="T28" fmla="*/ 409 w 1757"/>
                  <a:gd name="T29" fmla="*/ 666 h 2886"/>
                  <a:gd name="T30" fmla="*/ 339 w 1757"/>
                  <a:gd name="T31" fmla="*/ 717 h 2886"/>
                  <a:gd name="T32" fmla="*/ 448 w 1757"/>
                  <a:gd name="T33" fmla="*/ 678 h 2886"/>
                  <a:gd name="T34" fmla="*/ 444 w 1757"/>
                  <a:gd name="T35" fmla="*/ 712 h 2886"/>
                  <a:gd name="T36" fmla="*/ 486 w 1757"/>
                  <a:gd name="T37" fmla="*/ 696 h 2886"/>
                  <a:gd name="T38" fmla="*/ 724 w 1757"/>
                  <a:gd name="T39" fmla="*/ 770 h 2886"/>
                  <a:gd name="T40" fmla="*/ 846 w 1757"/>
                  <a:gd name="T41" fmla="*/ 877 h 2886"/>
                  <a:gd name="T42" fmla="*/ 534 w 1757"/>
                  <a:gd name="T43" fmla="*/ 957 h 2886"/>
                  <a:gd name="T44" fmla="*/ 593 w 1757"/>
                  <a:gd name="T45" fmla="*/ 939 h 2886"/>
                  <a:gd name="T46" fmla="*/ 550 w 1757"/>
                  <a:gd name="T47" fmla="*/ 930 h 2886"/>
                  <a:gd name="T48" fmla="*/ 462 w 1757"/>
                  <a:gd name="T49" fmla="*/ 939 h 2886"/>
                  <a:gd name="T50" fmla="*/ 636 w 1757"/>
                  <a:gd name="T51" fmla="*/ 863 h 2886"/>
                  <a:gd name="T52" fmla="*/ 126 w 1757"/>
                  <a:gd name="T53" fmla="*/ 928 h 2886"/>
                  <a:gd name="T54" fmla="*/ 20 w 1757"/>
                  <a:gd name="T55" fmla="*/ 879 h 2886"/>
                  <a:gd name="T56" fmla="*/ 17 w 1757"/>
                  <a:gd name="T57" fmla="*/ 775 h 2886"/>
                  <a:gd name="T58" fmla="*/ 64 w 1757"/>
                  <a:gd name="T59" fmla="*/ 637 h 2886"/>
                  <a:gd name="T60" fmla="*/ 179 w 1757"/>
                  <a:gd name="T61" fmla="*/ 704 h 2886"/>
                  <a:gd name="T62" fmla="*/ 109 w 1757"/>
                  <a:gd name="T63" fmla="*/ 600 h 2886"/>
                  <a:gd name="T64" fmla="*/ 177 w 1757"/>
                  <a:gd name="T65" fmla="*/ 577 h 2886"/>
                  <a:gd name="T66" fmla="*/ 142 w 1757"/>
                  <a:gd name="T67" fmla="*/ 521 h 2886"/>
                  <a:gd name="T68" fmla="*/ 105 w 1757"/>
                  <a:gd name="T69" fmla="*/ 544 h 2886"/>
                  <a:gd name="T70" fmla="*/ 30 w 1757"/>
                  <a:gd name="T71" fmla="*/ 390 h 2886"/>
                  <a:gd name="T72" fmla="*/ 27 w 1757"/>
                  <a:gd name="T73" fmla="*/ 238 h 2886"/>
                  <a:gd name="T74" fmla="*/ 11 w 1757"/>
                  <a:gd name="T75" fmla="*/ 329 h 2886"/>
                  <a:gd name="T76" fmla="*/ 2 w 1757"/>
                  <a:gd name="T77" fmla="*/ 219 h 2886"/>
                  <a:gd name="T78" fmla="*/ 57 w 1757"/>
                  <a:gd name="T79" fmla="*/ 114 h 2886"/>
                  <a:gd name="T80" fmla="*/ 0 w 1757"/>
                  <a:gd name="T81" fmla="*/ 207 h 2886"/>
                  <a:gd name="T82" fmla="*/ 35 w 1757"/>
                  <a:gd name="T83" fmla="*/ 92 h 2886"/>
                  <a:gd name="T84" fmla="*/ 114 w 1757"/>
                  <a:gd name="T85" fmla="*/ 0 h 28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757" h="2886">
                    <a:moveTo>
                      <a:pt x="375" y="61"/>
                    </a:moveTo>
                    <a:lnTo>
                      <a:pt x="323" y="126"/>
                    </a:lnTo>
                    <a:lnTo>
                      <a:pt x="270" y="154"/>
                    </a:lnTo>
                    <a:lnTo>
                      <a:pt x="209" y="256"/>
                    </a:lnTo>
                    <a:lnTo>
                      <a:pt x="198" y="321"/>
                    </a:lnTo>
                    <a:lnTo>
                      <a:pt x="195" y="411"/>
                    </a:lnTo>
                    <a:lnTo>
                      <a:pt x="194" y="492"/>
                    </a:lnTo>
                    <a:lnTo>
                      <a:pt x="179" y="621"/>
                    </a:lnTo>
                    <a:lnTo>
                      <a:pt x="161" y="758"/>
                    </a:lnTo>
                    <a:lnTo>
                      <a:pt x="152" y="905"/>
                    </a:lnTo>
                    <a:lnTo>
                      <a:pt x="179" y="750"/>
                    </a:lnTo>
                    <a:lnTo>
                      <a:pt x="191" y="642"/>
                    </a:lnTo>
                    <a:lnTo>
                      <a:pt x="203" y="570"/>
                    </a:lnTo>
                    <a:lnTo>
                      <a:pt x="227" y="695"/>
                    </a:lnTo>
                    <a:lnTo>
                      <a:pt x="260" y="828"/>
                    </a:lnTo>
                    <a:lnTo>
                      <a:pt x="275" y="909"/>
                    </a:lnTo>
                    <a:lnTo>
                      <a:pt x="269" y="1043"/>
                    </a:lnTo>
                    <a:lnTo>
                      <a:pt x="266" y="1198"/>
                    </a:lnTo>
                    <a:lnTo>
                      <a:pt x="272" y="1343"/>
                    </a:lnTo>
                    <a:lnTo>
                      <a:pt x="278" y="1182"/>
                    </a:lnTo>
                    <a:lnTo>
                      <a:pt x="284" y="1068"/>
                    </a:lnTo>
                    <a:lnTo>
                      <a:pt x="299" y="970"/>
                    </a:lnTo>
                    <a:lnTo>
                      <a:pt x="372" y="1206"/>
                    </a:lnTo>
                    <a:lnTo>
                      <a:pt x="432" y="1343"/>
                    </a:lnTo>
                    <a:lnTo>
                      <a:pt x="461" y="1400"/>
                    </a:lnTo>
                    <a:lnTo>
                      <a:pt x="503" y="1498"/>
                    </a:lnTo>
                    <a:lnTo>
                      <a:pt x="650" y="1551"/>
                    </a:lnTo>
                    <a:lnTo>
                      <a:pt x="719" y="1563"/>
                    </a:lnTo>
                    <a:lnTo>
                      <a:pt x="698" y="1612"/>
                    </a:lnTo>
                    <a:lnTo>
                      <a:pt x="653" y="1661"/>
                    </a:lnTo>
                    <a:lnTo>
                      <a:pt x="503" y="1775"/>
                    </a:lnTo>
                    <a:lnTo>
                      <a:pt x="629" y="1714"/>
                    </a:lnTo>
                    <a:lnTo>
                      <a:pt x="704" y="1640"/>
                    </a:lnTo>
                    <a:lnTo>
                      <a:pt x="773" y="1575"/>
                    </a:lnTo>
                    <a:lnTo>
                      <a:pt x="767" y="1722"/>
                    </a:lnTo>
                    <a:lnTo>
                      <a:pt x="740" y="1799"/>
                    </a:lnTo>
                    <a:lnTo>
                      <a:pt x="662" y="1852"/>
                    </a:lnTo>
                    <a:lnTo>
                      <a:pt x="746" y="1848"/>
                    </a:lnTo>
                    <a:lnTo>
                      <a:pt x="749" y="1901"/>
                    </a:lnTo>
                    <a:lnTo>
                      <a:pt x="740" y="1949"/>
                    </a:lnTo>
                    <a:lnTo>
                      <a:pt x="704" y="1989"/>
                    </a:lnTo>
                    <a:lnTo>
                      <a:pt x="581" y="2075"/>
                    </a:lnTo>
                    <a:lnTo>
                      <a:pt x="746" y="1997"/>
                    </a:lnTo>
                    <a:lnTo>
                      <a:pt x="785" y="1985"/>
                    </a:lnTo>
                    <a:lnTo>
                      <a:pt x="818" y="1997"/>
                    </a:lnTo>
                    <a:lnTo>
                      <a:pt x="815" y="2038"/>
                    </a:lnTo>
                    <a:lnTo>
                      <a:pt x="776" y="2083"/>
                    </a:lnTo>
                    <a:lnTo>
                      <a:pt x="677" y="2152"/>
                    </a:lnTo>
                    <a:lnTo>
                      <a:pt x="818" y="2083"/>
                    </a:lnTo>
                    <a:lnTo>
                      <a:pt x="857" y="2022"/>
                    </a:lnTo>
                    <a:lnTo>
                      <a:pt x="896" y="2034"/>
                    </a:lnTo>
                    <a:lnTo>
                      <a:pt x="929" y="2054"/>
                    </a:lnTo>
                    <a:lnTo>
                      <a:pt x="917" y="2099"/>
                    </a:lnTo>
                    <a:lnTo>
                      <a:pt x="887" y="2136"/>
                    </a:lnTo>
                    <a:lnTo>
                      <a:pt x="815" y="2196"/>
                    </a:lnTo>
                    <a:lnTo>
                      <a:pt x="917" y="2148"/>
                    </a:lnTo>
                    <a:lnTo>
                      <a:pt x="971" y="2087"/>
                    </a:lnTo>
                    <a:lnTo>
                      <a:pt x="1040" y="2115"/>
                    </a:lnTo>
                    <a:lnTo>
                      <a:pt x="1260" y="2216"/>
                    </a:lnTo>
                    <a:lnTo>
                      <a:pt x="1447" y="2310"/>
                    </a:lnTo>
                    <a:lnTo>
                      <a:pt x="1586" y="2387"/>
                    </a:lnTo>
                    <a:lnTo>
                      <a:pt x="1634" y="2489"/>
                    </a:lnTo>
                    <a:lnTo>
                      <a:pt x="1691" y="2630"/>
                    </a:lnTo>
                    <a:lnTo>
                      <a:pt x="1757" y="2886"/>
                    </a:lnTo>
                    <a:lnTo>
                      <a:pt x="1115" y="2886"/>
                    </a:lnTo>
                    <a:lnTo>
                      <a:pt x="1067" y="2870"/>
                    </a:lnTo>
                    <a:lnTo>
                      <a:pt x="1230" y="2825"/>
                    </a:lnTo>
                    <a:lnTo>
                      <a:pt x="1486" y="2691"/>
                    </a:lnTo>
                    <a:lnTo>
                      <a:pt x="1185" y="2817"/>
                    </a:lnTo>
                    <a:lnTo>
                      <a:pt x="1046" y="2854"/>
                    </a:lnTo>
                    <a:lnTo>
                      <a:pt x="947" y="2825"/>
                    </a:lnTo>
                    <a:lnTo>
                      <a:pt x="1100" y="2789"/>
                    </a:lnTo>
                    <a:lnTo>
                      <a:pt x="1417" y="2650"/>
                    </a:lnTo>
                    <a:lnTo>
                      <a:pt x="1073" y="2776"/>
                    </a:lnTo>
                    <a:lnTo>
                      <a:pt x="923" y="2817"/>
                    </a:lnTo>
                    <a:lnTo>
                      <a:pt x="899" y="2801"/>
                    </a:lnTo>
                    <a:lnTo>
                      <a:pt x="1037" y="2736"/>
                    </a:lnTo>
                    <a:lnTo>
                      <a:pt x="1272" y="2589"/>
                    </a:lnTo>
                    <a:lnTo>
                      <a:pt x="998" y="2740"/>
                    </a:lnTo>
                    <a:lnTo>
                      <a:pt x="857" y="2793"/>
                    </a:lnTo>
                    <a:lnTo>
                      <a:pt x="251" y="2785"/>
                    </a:lnTo>
                    <a:lnTo>
                      <a:pt x="176" y="2760"/>
                    </a:lnTo>
                    <a:lnTo>
                      <a:pt x="107" y="2728"/>
                    </a:lnTo>
                    <a:lnTo>
                      <a:pt x="39" y="2638"/>
                    </a:lnTo>
                    <a:lnTo>
                      <a:pt x="24" y="2542"/>
                    </a:lnTo>
                    <a:lnTo>
                      <a:pt x="18" y="2456"/>
                    </a:lnTo>
                    <a:lnTo>
                      <a:pt x="33" y="2326"/>
                    </a:lnTo>
                    <a:lnTo>
                      <a:pt x="78" y="2160"/>
                    </a:lnTo>
                    <a:lnTo>
                      <a:pt x="113" y="2030"/>
                    </a:lnTo>
                    <a:lnTo>
                      <a:pt x="128" y="1912"/>
                    </a:lnTo>
                    <a:lnTo>
                      <a:pt x="179" y="1897"/>
                    </a:lnTo>
                    <a:lnTo>
                      <a:pt x="224" y="1981"/>
                    </a:lnTo>
                    <a:lnTo>
                      <a:pt x="357" y="2111"/>
                    </a:lnTo>
                    <a:lnTo>
                      <a:pt x="239" y="1969"/>
                    </a:lnTo>
                    <a:lnTo>
                      <a:pt x="203" y="1889"/>
                    </a:lnTo>
                    <a:lnTo>
                      <a:pt x="218" y="1799"/>
                    </a:lnTo>
                    <a:lnTo>
                      <a:pt x="375" y="1742"/>
                    </a:lnTo>
                    <a:lnTo>
                      <a:pt x="485" y="1657"/>
                    </a:lnTo>
                    <a:lnTo>
                      <a:pt x="354" y="1730"/>
                    </a:lnTo>
                    <a:lnTo>
                      <a:pt x="221" y="1771"/>
                    </a:lnTo>
                    <a:lnTo>
                      <a:pt x="227" y="1649"/>
                    </a:lnTo>
                    <a:lnTo>
                      <a:pt x="284" y="1563"/>
                    </a:lnTo>
                    <a:lnTo>
                      <a:pt x="326" y="1429"/>
                    </a:lnTo>
                    <a:lnTo>
                      <a:pt x="272" y="1551"/>
                    </a:lnTo>
                    <a:lnTo>
                      <a:pt x="209" y="1632"/>
                    </a:lnTo>
                    <a:lnTo>
                      <a:pt x="146" y="1620"/>
                    </a:lnTo>
                    <a:lnTo>
                      <a:pt x="110" y="1396"/>
                    </a:lnTo>
                    <a:lnTo>
                      <a:pt x="60" y="1170"/>
                    </a:lnTo>
                    <a:lnTo>
                      <a:pt x="36" y="1019"/>
                    </a:lnTo>
                    <a:lnTo>
                      <a:pt x="39" y="880"/>
                    </a:lnTo>
                    <a:lnTo>
                      <a:pt x="54" y="715"/>
                    </a:lnTo>
                    <a:lnTo>
                      <a:pt x="36" y="803"/>
                    </a:lnTo>
                    <a:lnTo>
                      <a:pt x="24" y="905"/>
                    </a:lnTo>
                    <a:lnTo>
                      <a:pt x="21" y="986"/>
                    </a:lnTo>
                    <a:lnTo>
                      <a:pt x="6" y="844"/>
                    </a:lnTo>
                    <a:lnTo>
                      <a:pt x="3" y="734"/>
                    </a:lnTo>
                    <a:lnTo>
                      <a:pt x="3" y="658"/>
                    </a:lnTo>
                    <a:lnTo>
                      <a:pt x="24" y="545"/>
                    </a:lnTo>
                    <a:lnTo>
                      <a:pt x="60" y="439"/>
                    </a:lnTo>
                    <a:lnTo>
                      <a:pt x="113" y="342"/>
                    </a:lnTo>
                    <a:lnTo>
                      <a:pt x="57" y="423"/>
                    </a:lnTo>
                    <a:lnTo>
                      <a:pt x="30" y="492"/>
                    </a:lnTo>
                    <a:lnTo>
                      <a:pt x="0" y="621"/>
                    </a:lnTo>
                    <a:lnTo>
                      <a:pt x="6" y="529"/>
                    </a:lnTo>
                    <a:lnTo>
                      <a:pt x="24" y="411"/>
                    </a:lnTo>
                    <a:lnTo>
                      <a:pt x="69" y="277"/>
                    </a:lnTo>
                    <a:lnTo>
                      <a:pt x="107" y="142"/>
                    </a:lnTo>
                    <a:lnTo>
                      <a:pt x="158" y="77"/>
                    </a:lnTo>
                    <a:lnTo>
                      <a:pt x="227" y="0"/>
                    </a:lnTo>
                    <a:lnTo>
                      <a:pt x="302" y="12"/>
                    </a:lnTo>
                    <a:lnTo>
                      <a:pt x="375" y="61"/>
                    </a:lnTo>
                    <a:close/>
                  </a:path>
                </a:pathLst>
              </a:custGeom>
              <a:solidFill>
                <a:srgbClr val="006666"/>
              </a:solidFill>
              <a:ln w="9525">
                <a:solidFill>
                  <a:srgbClr val="333333"/>
                </a:solidFill>
                <a:round/>
                <a:headEnd/>
                <a:tailEnd/>
              </a:ln>
            </p:spPr>
            <p:txBody>
              <a:bodyPr/>
              <a:lstStyle/>
              <a:p>
                <a:endParaRPr lang="zh-CN" altLang="en-US"/>
              </a:p>
            </p:txBody>
          </p:sp>
          <p:sp>
            <p:nvSpPr>
              <p:cNvPr id="4121" name="Freeform 346"/>
              <p:cNvSpPr>
                <a:spLocks/>
              </p:cNvSpPr>
              <p:nvPr/>
            </p:nvSpPr>
            <p:spPr bwMode="auto">
              <a:xfrm>
                <a:off x="2284" y="3458"/>
                <a:ext cx="43" cy="83"/>
              </a:xfrm>
              <a:custGeom>
                <a:avLst/>
                <a:gdLst>
                  <a:gd name="T0" fmla="*/ 9 w 85"/>
                  <a:gd name="T1" fmla="*/ 0 h 249"/>
                  <a:gd name="T2" fmla="*/ 41 w 85"/>
                  <a:gd name="T3" fmla="*/ 4 h 249"/>
                  <a:gd name="T4" fmla="*/ 43 w 85"/>
                  <a:gd name="T5" fmla="*/ 37 h 249"/>
                  <a:gd name="T6" fmla="*/ 38 w 85"/>
                  <a:gd name="T7" fmla="*/ 72 h 249"/>
                  <a:gd name="T8" fmla="*/ 8 w 85"/>
                  <a:gd name="T9" fmla="*/ 83 h 249"/>
                  <a:gd name="T10" fmla="*/ 0 w 85"/>
                  <a:gd name="T11" fmla="*/ 70 h 249"/>
                  <a:gd name="T12" fmla="*/ 0 w 85"/>
                  <a:gd name="T13" fmla="*/ 20 h 249"/>
                  <a:gd name="T14" fmla="*/ 9 w 85"/>
                  <a:gd name="T15" fmla="*/ 0 h 2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5" h="249">
                    <a:moveTo>
                      <a:pt x="18" y="0"/>
                    </a:moveTo>
                    <a:lnTo>
                      <a:pt x="82" y="12"/>
                    </a:lnTo>
                    <a:lnTo>
                      <a:pt x="85" y="112"/>
                    </a:lnTo>
                    <a:lnTo>
                      <a:pt x="76" y="217"/>
                    </a:lnTo>
                    <a:lnTo>
                      <a:pt x="15" y="249"/>
                    </a:lnTo>
                    <a:lnTo>
                      <a:pt x="0" y="209"/>
                    </a:lnTo>
                    <a:lnTo>
                      <a:pt x="0" y="61"/>
                    </a:lnTo>
                    <a:lnTo>
                      <a:pt x="18" y="0"/>
                    </a:lnTo>
                    <a:close/>
                  </a:path>
                </a:pathLst>
              </a:custGeom>
              <a:solidFill>
                <a:srgbClr val="000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22" name="Freeform 347"/>
              <p:cNvSpPr>
                <a:spLocks/>
              </p:cNvSpPr>
              <p:nvPr/>
            </p:nvSpPr>
            <p:spPr bwMode="auto">
              <a:xfrm>
                <a:off x="2346" y="3727"/>
                <a:ext cx="413" cy="47"/>
              </a:xfrm>
              <a:custGeom>
                <a:avLst/>
                <a:gdLst>
                  <a:gd name="T0" fmla="*/ 413 w 827"/>
                  <a:gd name="T1" fmla="*/ 0 h 142"/>
                  <a:gd name="T2" fmla="*/ 301 w 827"/>
                  <a:gd name="T3" fmla="*/ 22 h 142"/>
                  <a:gd name="T4" fmla="*/ 216 w 827"/>
                  <a:gd name="T5" fmla="*/ 33 h 142"/>
                  <a:gd name="T6" fmla="*/ 129 w 827"/>
                  <a:gd name="T7" fmla="*/ 39 h 142"/>
                  <a:gd name="T8" fmla="*/ 63 w 827"/>
                  <a:gd name="T9" fmla="*/ 42 h 142"/>
                  <a:gd name="T10" fmla="*/ 0 w 827"/>
                  <a:gd name="T11" fmla="*/ 39 h 142"/>
                  <a:gd name="T12" fmla="*/ 60 w 827"/>
                  <a:gd name="T13" fmla="*/ 47 h 142"/>
                  <a:gd name="T14" fmla="*/ 160 w 827"/>
                  <a:gd name="T15" fmla="*/ 47 h 142"/>
                  <a:gd name="T16" fmla="*/ 268 w 827"/>
                  <a:gd name="T17" fmla="*/ 34 h 142"/>
                  <a:gd name="T18" fmla="*/ 323 w 827"/>
                  <a:gd name="T19" fmla="*/ 25 h 142"/>
                  <a:gd name="T20" fmla="*/ 413 w 827"/>
                  <a:gd name="T21" fmla="*/ 0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27" h="142">
                    <a:moveTo>
                      <a:pt x="827" y="0"/>
                    </a:moveTo>
                    <a:lnTo>
                      <a:pt x="603" y="67"/>
                    </a:lnTo>
                    <a:lnTo>
                      <a:pt x="432" y="100"/>
                    </a:lnTo>
                    <a:lnTo>
                      <a:pt x="258" y="119"/>
                    </a:lnTo>
                    <a:lnTo>
                      <a:pt x="127" y="127"/>
                    </a:lnTo>
                    <a:lnTo>
                      <a:pt x="0" y="119"/>
                    </a:lnTo>
                    <a:lnTo>
                      <a:pt x="121" y="142"/>
                    </a:lnTo>
                    <a:lnTo>
                      <a:pt x="321" y="142"/>
                    </a:lnTo>
                    <a:lnTo>
                      <a:pt x="537" y="104"/>
                    </a:lnTo>
                    <a:lnTo>
                      <a:pt x="647" y="76"/>
                    </a:lnTo>
                    <a:lnTo>
                      <a:pt x="827" y="0"/>
                    </a:lnTo>
                    <a:close/>
                  </a:path>
                </a:pathLst>
              </a:custGeom>
              <a:solidFill>
                <a:srgbClr val="000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23" name="Freeform 348"/>
              <p:cNvSpPr>
                <a:spLocks/>
              </p:cNvSpPr>
              <p:nvPr/>
            </p:nvSpPr>
            <p:spPr bwMode="auto">
              <a:xfrm>
                <a:off x="2262" y="2544"/>
                <a:ext cx="371" cy="466"/>
              </a:xfrm>
              <a:custGeom>
                <a:avLst/>
                <a:gdLst>
                  <a:gd name="T0" fmla="*/ 204 w 742"/>
                  <a:gd name="T1" fmla="*/ 182 h 1398"/>
                  <a:gd name="T2" fmla="*/ 192 w 742"/>
                  <a:gd name="T3" fmla="*/ 160 h 1398"/>
                  <a:gd name="T4" fmla="*/ 176 w 742"/>
                  <a:gd name="T5" fmla="*/ 158 h 1398"/>
                  <a:gd name="T6" fmla="*/ 162 w 742"/>
                  <a:gd name="T7" fmla="*/ 162 h 1398"/>
                  <a:gd name="T8" fmla="*/ 155 w 742"/>
                  <a:gd name="T9" fmla="*/ 176 h 1398"/>
                  <a:gd name="T10" fmla="*/ 153 w 742"/>
                  <a:gd name="T11" fmla="*/ 188 h 1398"/>
                  <a:gd name="T12" fmla="*/ 157 w 742"/>
                  <a:gd name="T13" fmla="*/ 217 h 1398"/>
                  <a:gd name="T14" fmla="*/ 166 w 742"/>
                  <a:gd name="T15" fmla="*/ 231 h 1398"/>
                  <a:gd name="T16" fmla="*/ 170 w 742"/>
                  <a:gd name="T17" fmla="*/ 248 h 1398"/>
                  <a:gd name="T18" fmla="*/ 175 w 742"/>
                  <a:gd name="T19" fmla="*/ 270 h 1398"/>
                  <a:gd name="T20" fmla="*/ 186 w 742"/>
                  <a:gd name="T21" fmla="*/ 296 h 1398"/>
                  <a:gd name="T22" fmla="*/ 207 w 742"/>
                  <a:gd name="T23" fmla="*/ 330 h 1398"/>
                  <a:gd name="T24" fmla="*/ 224 w 742"/>
                  <a:gd name="T25" fmla="*/ 362 h 1398"/>
                  <a:gd name="T26" fmla="*/ 242 w 742"/>
                  <a:gd name="T27" fmla="*/ 405 h 1398"/>
                  <a:gd name="T28" fmla="*/ 252 w 742"/>
                  <a:gd name="T29" fmla="*/ 438 h 1398"/>
                  <a:gd name="T30" fmla="*/ 255 w 742"/>
                  <a:gd name="T31" fmla="*/ 466 h 1398"/>
                  <a:gd name="T32" fmla="*/ 209 w 742"/>
                  <a:gd name="T33" fmla="*/ 423 h 1398"/>
                  <a:gd name="T34" fmla="*/ 164 w 742"/>
                  <a:gd name="T35" fmla="*/ 397 h 1398"/>
                  <a:gd name="T36" fmla="*/ 138 w 742"/>
                  <a:gd name="T37" fmla="*/ 383 h 1398"/>
                  <a:gd name="T38" fmla="*/ 106 w 742"/>
                  <a:gd name="T39" fmla="*/ 374 h 1398"/>
                  <a:gd name="T40" fmla="*/ 72 w 742"/>
                  <a:gd name="T41" fmla="*/ 375 h 1398"/>
                  <a:gd name="T42" fmla="*/ 36 w 742"/>
                  <a:gd name="T43" fmla="*/ 394 h 1398"/>
                  <a:gd name="T44" fmla="*/ 3 w 742"/>
                  <a:gd name="T45" fmla="*/ 429 h 1398"/>
                  <a:gd name="T46" fmla="*/ 0 w 742"/>
                  <a:gd name="T47" fmla="*/ 400 h 1398"/>
                  <a:gd name="T48" fmla="*/ 18 w 742"/>
                  <a:gd name="T49" fmla="*/ 366 h 1398"/>
                  <a:gd name="T50" fmla="*/ 42 w 742"/>
                  <a:gd name="T51" fmla="*/ 324 h 1398"/>
                  <a:gd name="T52" fmla="*/ 53 w 742"/>
                  <a:gd name="T53" fmla="*/ 296 h 1398"/>
                  <a:gd name="T54" fmla="*/ 54 w 742"/>
                  <a:gd name="T55" fmla="*/ 266 h 1398"/>
                  <a:gd name="T56" fmla="*/ 48 w 742"/>
                  <a:gd name="T57" fmla="*/ 243 h 1398"/>
                  <a:gd name="T58" fmla="*/ 34 w 742"/>
                  <a:gd name="T59" fmla="*/ 225 h 1398"/>
                  <a:gd name="T60" fmla="*/ 24 w 742"/>
                  <a:gd name="T61" fmla="*/ 197 h 1398"/>
                  <a:gd name="T62" fmla="*/ 21 w 742"/>
                  <a:gd name="T63" fmla="*/ 177 h 1398"/>
                  <a:gd name="T64" fmla="*/ 13 w 742"/>
                  <a:gd name="T65" fmla="*/ 152 h 1398"/>
                  <a:gd name="T66" fmla="*/ 12 w 742"/>
                  <a:gd name="T67" fmla="*/ 122 h 1398"/>
                  <a:gd name="T68" fmla="*/ 18 w 742"/>
                  <a:gd name="T69" fmla="*/ 100 h 1398"/>
                  <a:gd name="T70" fmla="*/ 29 w 742"/>
                  <a:gd name="T71" fmla="*/ 80 h 1398"/>
                  <a:gd name="T72" fmla="*/ 40 w 742"/>
                  <a:gd name="T73" fmla="*/ 54 h 1398"/>
                  <a:gd name="T74" fmla="*/ 62 w 742"/>
                  <a:gd name="T75" fmla="*/ 31 h 1398"/>
                  <a:gd name="T76" fmla="*/ 85 w 742"/>
                  <a:gd name="T77" fmla="*/ 17 h 1398"/>
                  <a:gd name="T78" fmla="*/ 120 w 742"/>
                  <a:gd name="T79" fmla="*/ 8 h 1398"/>
                  <a:gd name="T80" fmla="*/ 157 w 742"/>
                  <a:gd name="T81" fmla="*/ 1 h 1398"/>
                  <a:gd name="T82" fmla="*/ 219 w 742"/>
                  <a:gd name="T83" fmla="*/ 0 h 1398"/>
                  <a:gd name="T84" fmla="*/ 252 w 742"/>
                  <a:gd name="T85" fmla="*/ 4 h 1398"/>
                  <a:gd name="T86" fmla="*/ 285 w 742"/>
                  <a:gd name="T87" fmla="*/ 12 h 1398"/>
                  <a:gd name="T88" fmla="*/ 316 w 742"/>
                  <a:gd name="T89" fmla="*/ 23 h 1398"/>
                  <a:gd name="T90" fmla="*/ 336 w 742"/>
                  <a:gd name="T91" fmla="*/ 38 h 1398"/>
                  <a:gd name="T92" fmla="*/ 359 w 742"/>
                  <a:gd name="T93" fmla="*/ 58 h 1398"/>
                  <a:gd name="T94" fmla="*/ 370 w 742"/>
                  <a:gd name="T95" fmla="*/ 88 h 1398"/>
                  <a:gd name="T96" fmla="*/ 371 w 742"/>
                  <a:gd name="T97" fmla="*/ 113 h 1398"/>
                  <a:gd name="T98" fmla="*/ 362 w 742"/>
                  <a:gd name="T99" fmla="*/ 134 h 1398"/>
                  <a:gd name="T100" fmla="*/ 338 w 742"/>
                  <a:gd name="T101" fmla="*/ 113 h 1398"/>
                  <a:gd name="T102" fmla="*/ 307 w 742"/>
                  <a:gd name="T103" fmla="*/ 101 h 1398"/>
                  <a:gd name="T104" fmla="*/ 265 w 742"/>
                  <a:gd name="T105" fmla="*/ 96 h 1398"/>
                  <a:gd name="T106" fmla="*/ 276 w 742"/>
                  <a:gd name="T107" fmla="*/ 134 h 1398"/>
                  <a:gd name="T108" fmla="*/ 229 w 742"/>
                  <a:gd name="T109" fmla="*/ 121 h 1398"/>
                  <a:gd name="T110" fmla="*/ 243 w 742"/>
                  <a:gd name="T111" fmla="*/ 151 h 1398"/>
                  <a:gd name="T112" fmla="*/ 210 w 742"/>
                  <a:gd name="T113" fmla="*/ 149 h 1398"/>
                  <a:gd name="T114" fmla="*/ 204 w 742"/>
                  <a:gd name="T115" fmla="*/ 182 h 13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742" h="1398">
                    <a:moveTo>
                      <a:pt x="407" y="546"/>
                    </a:moveTo>
                    <a:lnTo>
                      <a:pt x="383" y="481"/>
                    </a:lnTo>
                    <a:lnTo>
                      <a:pt x="352" y="474"/>
                    </a:lnTo>
                    <a:lnTo>
                      <a:pt x="324" y="486"/>
                    </a:lnTo>
                    <a:lnTo>
                      <a:pt x="310" y="527"/>
                    </a:lnTo>
                    <a:lnTo>
                      <a:pt x="306" y="564"/>
                    </a:lnTo>
                    <a:lnTo>
                      <a:pt x="314" y="652"/>
                    </a:lnTo>
                    <a:lnTo>
                      <a:pt x="331" y="694"/>
                    </a:lnTo>
                    <a:lnTo>
                      <a:pt x="339" y="745"/>
                    </a:lnTo>
                    <a:lnTo>
                      <a:pt x="349" y="811"/>
                    </a:lnTo>
                    <a:lnTo>
                      <a:pt x="372" y="889"/>
                    </a:lnTo>
                    <a:lnTo>
                      <a:pt x="413" y="990"/>
                    </a:lnTo>
                    <a:lnTo>
                      <a:pt x="447" y="1085"/>
                    </a:lnTo>
                    <a:lnTo>
                      <a:pt x="483" y="1215"/>
                    </a:lnTo>
                    <a:lnTo>
                      <a:pt x="504" y="1313"/>
                    </a:lnTo>
                    <a:lnTo>
                      <a:pt x="510" y="1398"/>
                    </a:lnTo>
                    <a:lnTo>
                      <a:pt x="417" y="1268"/>
                    </a:lnTo>
                    <a:lnTo>
                      <a:pt x="327" y="1191"/>
                    </a:lnTo>
                    <a:lnTo>
                      <a:pt x="275" y="1150"/>
                    </a:lnTo>
                    <a:lnTo>
                      <a:pt x="212" y="1121"/>
                    </a:lnTo>
                    <a:lnTo>
                      <a:pt x="143" y="1125"/>
                    </a:lnTo>
                    <a:lnTo>
                      <a:pt x="71" y="1182"/>
                    </a:lnTo>
                    <a:lnTo>
                      <a:pt x="6" y="1288"/>
                    </a:lnTo>
                    <a:lnTo>
                      <a:pt x="0" y="1199"/>
                    </a:lnTo>
                    <a:lnTo>
                      <a:pt x="36" y="1097"/>
                    </a:lnTo>
                    <a:lnTo>
                      <a:pt x="84" y="973"/>
                    </a:lnTo>
                    <a:lnTo>
                      <a:pt x="105" y="888"/>
                    </a:lnTo>
                    <a:lnTo>
                      <a:pt x="108" y="798"/>
                    </a:lnTo>
                    <a:lnTo>
                      <a:pt x="96" y="729"/>
                    </a:lnTo>
                    <a:lnTo>
                      <a:pt x="68" y="676"/>
                    </a:lnTo>
                    <a:lnTo>
                      <a:pt x="47" y="591"/>
                    </a:lnTo>
                    <a:lnTo>
                      <a:pt x="41" y="530"/>
                    </a:lnTo>
                    <a:lnTo>
                      <a:pt x="26" y="456"/>
                    </a:lnTo>
                    <a:lnTo>
                      <a:pt x="23" y="367"/>
                    </a:lnTo>
                    <a:lnTo>
                      <a:pt x="35" y="300"/>
                    </a:lnTo>
                    <a:lnTo>
                      <a:pt x="57" y="241"/>
                    </a:lnTo>
                    <a:lnTo>
                      <a:pt x="80" y="162"/>
                    </a:lnTo>
                    <a:lnTo>
                      <a:pt x="123" y="94"/>
                    </a:lnTo>
                    <a:lnTo>
                      <a:pt x="170" y="52"/>
                    </a:lnTo>
                    <a:lnTo>
                      <a:pt x="239" y="25"/>
                    </a:lnTo>
                    <a:lnTo>
                      <a:pt x="314" y="3"/>
                    </a:lnTo>
                    <a:lnTo>
                      <a:pt x="438" y="0"/>
                    </a:lnTo>
                    <a:lnTo>
                      <a:pt x="503" y="11"/>
                    </a:lnTo>
                    <a:lnTo>
                      <a:pt x="569" y="37"/>
                    </a:lnTo>
                    <a:lnTo>
                      <a:pt x="631" y="68"/>
                    </a:lnTo>
                    <a:lnTo>
                      <a:pt x="671" y="114"/>
                    </a:lnTo>
                    <a:lnTo>
                      <a:pt x="718" y="174"/>
                    </a:lnTo>
                    <a:lnTo>
                      <a:pt x="739" y="264"/>
                    </a:lnTo>
                    <a:lnTo>
                      <a:pt x="742" y="340"/>
                    </a:lnTo>
                    <a:lnTo>
                      <a:pt x="724" y="403"/>
                    </a:lnTo>
                    <a:lnTo>
                      <a:pt x="676" y="340"/>
                    </a:lnTo>
                    <a:lnTo>
                      <a:pt x="613" y="304"/>
                    </a:lnTo>
                    <a:lnTo>
                      <a:pt x="530" y="288"/>
                    </a:lnTo>
                    <a:lnTo>
                      <a:pt x="551" y="403"/>
                    </a:lnTo>
                    <a:lnTo>
                      <a:pt x="458" y="363"/>
                    </a:lnTo>
                    <a:lnTo>
                      <a:pt x="485" y="452"/>
                    </a:lnTo>
                    <a:lnTo>
                      <a:pt x="419" y="448"/>
                    </a:lnTo>
                    <a:lnTo>
                      <a:pt x="407" y="5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124" name="Group 349"/>
              <p:cNvGrpSpPr>
                <a:grpSpLocks/>
              </p:cNvGrpSpPr>
              <p:nvPr/>
            </p:nvGrpSpPr>
            <p:grpSpPr bwMode="auto">
              <a:xfrm>
                <a:off x="2118" y="3270"/>
                <a:ext cx="284" cy="487"/>
                <a:chOff x="2118" y="3270"/>
                <a:chExt cx="284" cy="487"/>
              </a:xfrm>
            </p:grpSpPr>
            <p:sp>
              <p:nvSpPr>
                <p:cNvPr id="4125" name="Freeform 350"/>
                <p:cNvSpPr>
                  <a:spLocks/>
                </p:cNvSpPr>
                <p:nvPr/>
              </p:nvSpPr>
              <p:spPr bwMode="auto">
                <a:xfrm>
                  <a:off x="2118" y="3270"/>
                  <a:ext cx="284" cy="487"/>
                </a:xfrm>
                <a:custGeom>
                  <a:avLst/>
                  <a:gdLst>
                    <a:gd name="T0" fmla="*/ 157 w 570"/>
                    <a:gd name="T1" fmla="*/ 71 h 1463"/>
                    <a:gd name="T2" fmla="*/ 106 w 570"/>
                    <a:gd name="T3" fmla="*/ 66 h 1463"/>
                    <a:gd name="T4" fmla="*/ 74 w 570"/>
                    <a:gd name="T5" fmla="*/ 55 h 1463"/>
                    <a:gd name="T6" fmla="*/ 64 w 570"/>
                    <a:gd name="T7" fmla="*/ 37 h 1463"/>
                    <a:gd name="T8" fmla="*/ 64 w 570"/>
                    <a:gd name="T9" fmla="*/ 21 h 1463"/>
                    <a:gd name="T10" fmla="*/ 56 w 570"/>
                    <a:gd name="T11" fmla="*/ 8 h 1463"/>
                    <a:gd name="T12" fmla="*/ 27 w 570"/>
                    <a:gd name="T13" fmla="*/ 0 h 1463"/>
                    <a:gd name="T14" fmla="*/ 0 w 570"/>
                    <a:gd name="T15" fmla="*/ 2 h 1463"/>
                    <a:gd name="T16" fmla="*/ 33 w 570"/>
                    <a:gd name="T17" fmla="*/ 379 h 1463"/>
                    <a:gd name="T18" fmla="*/ 56 w 570"/>
                    <a:gd name="T19" fmla="*/ 413 h 1463"/>
                    <a:gd name="T20" fmla="*/ 85 w 570"/>
                    <a:gd name="T21" fmla="*/ 448 h 1463"/>
                    <a:gd name="T22" fmla="*/ 127 w 570"/>
                    <a:gd name="T23" fmla="*/ 474 h 1463"/>
                    <a:gd name="T24" fmla="*/ 174 w 570"/>
                    <a:gd name="T25" fmla="*/ 482 h 1463"/>
                    <a:gd name="T26" fmla="*/ 238 w 570"/>
                    <a:gd name="T27" fmla="*/ 487 h 1463"/>
                    <a:gd name="T28" fmla="*/ 276 w 570"/>
                    <a:gd name="T29" fmla="*/ 479 h 1463"/>
                    <a:gd name="T30" fmla="*/ 284 w 570"/>
                    <a:gd name="T31" fmla="*/ 453 h 1463"/>
                    <a:gd name="T32" fmla="*/ 280 w 570"/>
                    <a:gd name="T33" fmla="*/ 419 h 1463"/>
                    <a:gd name="T34" fmla="*/ 253 w 570"/>
                    <a:gd name="T35" fmla="*/ 313 h 1463"/>
                    <a:gd name="T36" fmla="*/ 230 w 570"/>
                    <a:gd name="T37" fmla="*/ 208 h 1463"/>
                    <a:gd name="T38" fmla="*/ 220 w 570"/>
                    <a:gd name="T39" fmla="*/ 129 h 1463"/>
                    <a:gd name="T40" fmla="*/ 220 w 570"/>
                    <a:gd name="T41" fmla="*/ 108 h 1463"/>
                    <a:gd name="T42" fmla="*/ 205 w 570"/>
                    <a:gd name="T43" fmla="*/ 79 h 1463"/>
                    <a:gd name="T44" fmla="*/ 188 w 570"/>
                    <a:gd name="T45" fmla="*/ 71 h 1463"/>
                    <a:gd name="T46" fmla="*/ 157 w 570"/>
                    <a:gd name="T47" fmla="*/ 71 h 14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0" h="1463">
                      <a:moveTo>
                        <a:pt x="316" y="212"/>
                      </a:moveTo>
                      <a:lnTo>
                        <a:pt x="213" y="197"/>
                      </a:lnTo>
                      <a:lnTo>
                        <a:pt x="149" y="165"/>
                      </a:lnTo>
                      <a:lnTo>
                        <a:pt x="128" y="110"/>
                      </a:lnTo>
                      <a:lnTo>
                        <a:pt x="128" y="62"/>
                      </a:lnTo>
                      <a:lnTo>
                        <a:pt x="112" y="23"/>
                      </a:lnTo>
                      <a:lnTo>
                        <a:pt x="54" y="0"/>
                      </a:lnTo>
                      <a:lnTo>
                        <a:pt x="0" y="7"/>
                      </a:lnTo>
                      <a:lnTo>
                        <a:pt x="66" y="1138"/>
                      </a:lnTo>
                      <a:lnTo>
                        <a:pt x="112" y="1242"/>
                      </a:lnTo>
                      <a:lnTo>
                        <a:pt x="170" y="1345"/>
                      </a:lnTo>
                      <a:lnTo>
                        <a:pt x="254" y="1423"/>
                      </a:lnTo>
                      <a:lnTo>
                        <a:pt x="349" y="1448"/>
                      </a:lnTo>
                      <a:lnTo>
                        <a:pt x="478" y="1463"/>
                      </a:lnTo>
                      <a:lnTo>
                        <a:pt x="553" y="1440"/>
                      </a:lnTo>
                      <a:lnTo>
                        <a:pt x="570" y="1361"/>
                      </a:lnTo>
                      <a:lnTo>
                        <a:pt x="561" y="1258"/>
                      </a:lnTo>
                      <a:lnTo>
                        <a:pt x="507" y="940"/>
                      </a:lnTo>
                      <a:lnTo>
                        <a:pt x="461" y="624"/>
                      </a:lnTo>
                      <a:lnTo>
                        <a:pt x="441" y="387"/>
                      </a:lnTo>
                      <a:lnTo>
                        <a:pt x="441" y="323"/>
                      </a:lnTo>
                      <a:lnTo>
                        <a:pt x="411" y="236"/>
                      </a:lnTo>
                      <a:lnTo>
                        <a:pt x="378" y="212"/>
                      </a:lnTo>
                      <a:lnTo>
                        <a:pt x="316" y="212"/>
                      </a:lnTo>
                      <a:close/>
                    </a:path>
                  </a:pathLst>
                </a:custGeom>
                <a:gradFill rotWithShape="0">
                  <a:gsLst>
                    <a:gs pos="0">
                      <a:srgbClr val="404040"/>
                    </a:gs>
                    <a:gs pos="100000">
                      <a:srgbClr val="1E1E1E"/>
                    </a:gs>
                  </a:gsLst>
                  <a:lin ang="5400000" scaled="1"/>
                </a:gradFill>
                <a:ln w="6350">
                  <a:solidFill>
                    <a:srgbClr val="000000"/>
                  </a:solidFill>
                  <a:prstDash val="solid"/>
                  <a:round/>
                  <a:headEnd/>
                  <a:tailEnd/>
                </a:ln>
              </p:spPr>
              <p:txBody>
                <a:bodyPr/>
                <a:lstStyle/>
                <a:p>
                  <a:endParaRPr lang="zh-CN" altLang="en-US"/>
                </a:p>
              </p:txBody>
            </p:sp>
            <p:sp>
              <p:nvSpPr>
                <p:cNvPr id="4126" name="Freeform 351"/>
                <p:cNvSpPr>
                  <a:spLocks/>
                </p:cNvSpPr>
                <p:nvPr/>
              </p:nvSpPr>
              <p:spPr bwMode="auto">
                <a:xfrm>
                  <a:off x="2124" y="3293"/>
                  <a:ext cx="244" cy="448"/>
                </a:xfrm>
                <a:custGeom>
                  <a:avLst/>
                  <a:gdLst>
                    <a:gd name="T0" fmla="*/ 159 w 489"/>
                    <a:gd name="T1" fmla="*/ 90 h 1343"/>
                    <a:gd name="T2" fmla="*/ 114 w 489"/>
                    <a:gd name="T3" fmla="*/ 87 h 1343"/>
                    <a:gd name="T4" fmla="*/ 66 w 489"/>
                    <a:gd name="T5" fmla="*/ 77 h 1343"/>
                    <a:gd name="T6" fmla="*/ 37 w 489"/>
                    <a:gd name="T7" fmla="*/ 58 h 1343"/>
                    <a:gd name="T8" fmla="*/ 21 w 489"/>
                    <a:gd name="T9" fmla="*/ 42 h 1343"/>
                    <a:gd name="T10" fmla="*/ 0 w 489"/>
                    <a:gd name="T11" fmla="*/ 0 h 1343"/>
                    <a:gd name="T12" fmla="*/ 31 w 489"/>
                    <a:gd name="T13" fmla="*/ 345 h 1343"/>
                    <a:gd name="T14" fmla="*/ 52 w 489"/>
                    <a:gd name="T15" fmla="*/ 377 h 1343"/>
                    <a:gd name="T16" fmla="*/ 74 w 489"/>
                    <a:gd name="T17" fmla="*/ 406 h 1343"/>
                    <a:gd name="T18" fmla="*/ 104 w 489"/>
                    <a:gd name="T19" fmla="*/ 427 h 1343"/>
                    <a:gd name="T20" fmla="*/ 129 w 489"/>
                    <a:gd name="T21" fmla="*/ 437 h 1343"/>
                    <a:gd name="T22" fmla="*/ 159 w 489"/>
                    <a:gd name="T23" fmla="*/ 443 h 1343"/>
                    <a:gd name="T24" fmla="*/ 188 w 489"/>
                    <a:gd name="T25" fmla="*/ 448 h 1343"/>
                    <a:gd name="T26" fmla="*/ 221 w 489"/>
                    <a:gd name="T27" fmla="*/ 448 h 1343"/>
                    <a:gd name="T28" fmla="*/ 236 w 489"/>
                    <a:gd name="T29" fmla="*/ 443 h 1343"/>
                    <a:gd name="T30" fmla="*/ 244 w 489"/>
                    <a:gd name="T31" fmla="*/ 427 h 1343"/>
                    <a:gd name="T32" fmla="*/ 240 w 489"/>
                    <a:gd name="T33" fmla="*/ 400 h 1343"/>
                    <a:gd name="T34" fmla="*/ 219 w 489"/>
                    <a:gd name="T35" fmla="*/ 340 h 1343"/>
                    <a:gd name="T36" fmla="*/ 184 w 489"/>
                    <a:gd name="T37" fmla="*/ 134 h 1343"/>
                    <a:gd name="T38" fmla="*/ 178 w 489"/>
                    <a:gd name="T39" fmla="*/ 106 h 1343"/>
                    <a:gd name="T40" fmla="*/ 159 w 489"/>
                    <a:gd name="T41" fmla="*/ 90 h 13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9" h="1343">
                      <a:moveTo>
                        <a:pt x="319" y="269"/>
                      </a:moveTo>
                      <a:lnTo>
                        <a:pt x="229" y="261"/>
                      </a:lnTo>
                      <a:lnTo>
                        <a:pt x="132" y="230"/>
                      </a:lnTo>
                      <a:lnTo>
                        <a:pt x="75" y="174"/>
                      </a:lnTo>
                      <a:lnTo>
                        <a:pt x="42" y="127"/>
                      </a:lnTo>
                      <a:lnTo>
                        <a:pt x="0" y="0"/>
                      </a:lnTo>
                      <a:lnTo>
                        <a:pt x="62" y="1035"/>
                      </a:lnTo>
                      <a:lnTo>
                        <a:pt x="104" y="1130"/>
                      </a:lnTo>
                      <a:lnTo>
                        <a:pt x="149" y="1216"/>
                      </a:lnTo>
                      <a:lnTo>
                        <a:pt x="208" y="1280"/>
                      </a:lnTo>
                      <a:lnTo>
                        <a:pt x="258" y="1311"/>
                      </a:lnTo>
                      <a:lnTo>
                        <a:pt x="319" y="1328"/>
                      </a:lnTo>
                      <a:lnTo>
                        <a:pt x="377" y="1343"/>
                      </a:lnTo>
                      <a:lnTo>
                        <a:pt x="443" y="1343"/>
                      </a:lnTo>
                      <a:lnTo>
                        <a:pt x="472" y="1328"/>
                      </a:lnTo>
                      <a:lnTo>
                        <a:pt x="489" y="1280"/>
                      </a:lnTo>
                      <a:lnTo>
                        <a:pt x="481" y="1200"/>
                      </a:lnTo>
                      <a:lnTo>
                        <a:pt x="439" y="1018"/>
                      </a:lnTo>
                      <a:lnTo>
                        <a:pt x="368" y="402"/>
                      </a:lnTo>
                      <a:lnTo>
                        <a:pt x="357" y="317"/>
                      </a:lnTo>
                      <a:lnTo>
                        <a:pt x="319" y="269"/>
                      </a:lnTo>
                      <a:close/>
                    </a:path>
                  </a:pathLst>
                </a:custGeom>
                <a:gradFill rotWithShape="0">
                  <a:gsLst>
                    <a:gs pos="0">
                      <a:srgbClr val="606060"/>
                    </a:gs>
                    <a:gs pos="100000">
                      <a:srgbClr val="2C2C2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spTree>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5410" name="Rectangle 2"/>
          <p:cNvSpPr>
            <a:spLocks noGrp="1" noChangeArrowheads="1"/>
          </p:cNvSpPr>
          <p:nvPr>
            <p:ph type="title"/>
          </p:nvPr>
        </p:nvSpPr>
        <p:spPr>
          <a:xfrm>
            <a:off x="1825625" y="-69883"/>
            <a:ext cx="7086600" cy="1066800"/>
          </a:xfrm>
        </p:spPr>
        <p:txBody>
          <a:bodyPr/>
          <a:lstStyle/>
          <a:p>
            <a:pPr>
              <a:defRPr/>
            </a:pPr>
            <a:r>
              <a:rPr lang="zh-CN" altLang="en-US" dirty="0">
                <a:latin typeface="Times New Roman" panose="02020603050405020304" pitchFamily="18" charset="0"/>
                <a:ea typeface="黑体" panose="02010609060101010101" pitchFamily="49" charset="-122"/>
              </a:rPr>
              <a:t>估计的多元回归的方程</a:t>
            </a:r>
            <a:br>
              <a:rPr lang="zh-CN" altLang="en-US" sz="3600" dirty="0">
                <a:latin typeface="Times New Roman" panose="02020603050405020304" pitchFamily="18" charset="0"/>
                <a:ea typeface="黑体" panose="02010609060101010101" pitchFamily="49" charset="-122"/>
              </a:rPr>
            </a:br>
            <a:r>
              <a:rPr lang="en-US" altLang="zh-CN" sz="2800" dirty="0">
                <a:solidFill>
                  <a:schemeClr val="hlink"/>
                </a:solidFill>
                <a:latin typeface="Times New Roman" panose="02020603050405020304" pitchFamily="18" charset="0"/>
                <a:ea typeface="黑体" panose="02010609060101010101" pitchFamily="49" charset="-122"/>
              </a:rPr>
              <a:t>(estimated multiple regression equation)</a:t>
            </a:r>
          </a:p>
        </p:txBody>
      </p:sp>
      <p:sp>
        <p:nvSpPr>
          <p:cNvPr id="785421" name="Rectangle 13"/>
          <p:cNvSpPr>
            <a:spLocks noGrp="1" noChangeArrowheads="1"/>
          </p:cNvSpPr>
          <p:nvPr>
            <p:ph idx="1"/>
          </p:nvPr>
        </p:nvSpPr>
        <p:spPr>
          <a:xfrm>
            <a:off x="381000" y="1752600"/>
            <a:ext cx="8382000" cy="4844752"/>
          </a:xfrm>
        </p:spPr>
        <p:txBody>
          <a:bodyPr/>
          <a:lstStyle/>
          <a:p>
            <a:pPr marL="609600" indent="-609600">
              <a:buFontTx/>
              <a:buAutoNum type="arabicPeriod"/>
              <a:defRPr/>
            </a:pPr>
            <a:r>
              <a:rPr lang="zh-CN" altLang="en-US" dirty="0">
                <a:latin typeface="Times New Roman" panose="02020603050405020304" pitchFamily="18" charset="0"/>
                <a:ea typeface="黑体" panose="02010609060101010101" pitchFamily="49" charset="-122"/>
              </a:rPr>
              <a:t>用样本统计量                               估计回归方程中的 参数</a:t>
            </a:r>
            <a:r>
              <a:rPr lang="zh-CN" altLang="en-US" i="1" dirty="0">
                <a:latin typeface="Times New Roman" panose="02020603050405020304" pitchFamily="18" charset="0"/>
                <a:ea typeface="黑体" panose="02010609060101010101" pitchFamily="49" charset="-122"/>
                <a:sym typeface="Symbol" panose="05050102010706020507" pitchFamily="18" charset="2"/>
              </a:rPr>
              <a:t>                               </a:t>
            </a:r>
            <a:r>
              <a:rPr lang="zh-CN" altLang="en-US" dirty="0">
                <a:latin typeface="Times New Roman" panose="02020603050405020304" pitchFamily="18" charset="0"/>
                <a:ea typeface="黑体" panose="02010609060101010101" pitchFamily="49" charset="-122"/>
              </a:rPr>
              <a:t>时得到的方程</a:t>
            </a:r>
          </a:p>
          <a:p>
            <a:pPr marL="609600" indent="-609600">
              <a:buFontTx/>
              <a:buAutoNum type="arabicPeriod"/>
              <a:defRPr/>
            </a:pPr>
            <a:r>
              <a:rPr lang="zh-CN" altLang="en-US" dirty="0">
                <a:latin typeface="Times New Roman" panose="02020603050405020304" pitchFamily="18" charset="0"/>
                <a:ea typeface="黑体" panose="02010609060101010101" pitchFamily="49" charset="-122"/>
              </a:rPr>
              <a:t>由最小二乘法求得</a:t>
            </a:r>
          </a:p>
          <a:p>
            <a:pPr marL="609600" indent="-609600">
              <a:buFontTx/>
              <a:buAutoNum type="arabicPeriod"/>
              <a:defRPr/>
            </a:pPr>
            <a:r>
              <a:rPr lang="zh-CN" altLang="en-US" dirty="0">
                <a:latin typeface="Times New Roman" panose="02020603050405020304" pitchFamily="18" charset="0"/>
                <a:ea typeface="黑体" panose="02010609060101010101" pitchFamily="49" charset="-122"/>
              </a:rPr>
              <a:t>一般形式为</a:t>
            </a:r>
          </a:p>
        </p:txBody>
      </p:sp>
      <p:sp>
        <p:nvSpPr>
          <p:cNvPr id="785413" name="Rectangle 5"/>
          <p:cNvSpPr>
            <a:spLocks noChangeArrowheads="1"/>
          </p:cNvSpPr>
          <p:nvPr/>
        </p:nvSpPr>
        <p:spPr bwMode="auto">
          <a:xfrm>
            <a:off x="1691680" y="4981480"/>
            <a:ext cx="6712024"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1" algn="just" eaLnBrk="1" hangingPunct="1">
              <a:buClr>
                <a:schemeClr val="hlink"/>
              </a:buClr>
              <a:buFont typeface="Wingdings" panose="05000000000000000000" pitchFamily="2" charset="2"/>
              <a:buChar char="§"/>
              <a:defRPr/>
            </a:pPr>
            <a:r>
              <a:rPr lang="en-US" altLang="zh-CN" dirty="0">
                <a:effectLst>
                  <a:outerShdw blurRad="38100" dist="38100" dir="2700000" algn="tl">
                    <a:srgbClr val="000000"/>
                  </a:outerShdw>
                </a:effectLst>
                <a:latin typeface="Times New Roman" panose="02020603050405020304" pitchFamily="18" charset="0"/>
                <a:ea typeface="黑体" panose="02010609060101010101" pitchFamily="49" charset="-122"/>
              </a:rPr>
              <a:t>                                                   </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是                             </a:t>
            </a:r>
          </a:p>
          <a:p>
            <a:pPr lvl="1" algn="just" eaLnBrk="1" hangingPunct="1">
              <a:buClr>
                <a:schemeClr val="hlink"/>
              </a:buClr>
              <a:buFont typeface="Wingdings" panose="05000000000000000000" pitchFamily="2" charset="2"/>
              <a:buNone/>
              <a:defRPr/>
            </a:pP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     </a:t>
            </a:r>
            <a:endParaRPr lang="en-US" altLang="zh-CN" dirty="0">
              <a:effectLst>
                <a:outerShdw blurRad="38100" dist="38100" dir="2700000" algn="tl">
                  <a:srgbClr val="000000"/>
                </a:outerShdw>
              </a:effectLst>
              <a:latin typeface="Times New Roman" panose="02020603050405020304" pitchFamily="18" charset="0"/>
              <a:ea typeface="黑体" panose="02010609060101010101" pitchFamily="49" charset="-122"/>
            </a:endParaRPr>
          </a:p>
          <a:p>
            <a:pPr lvl="1" algn="just" eaLnBrk="1" hangingPunct="1">
              <a:buClr>
                <a:schemeClr val="hlink"/>
              </a:buClr>
              <a:buFont typeface="Wingdings" panose="05000000000000000000" pitchFamily="2" charset="2"/>
              <a:buNone/>
              <a:defRPr/>
            </a:pPr>
            <a:r>
              <a:rPr lang="en-US" altLang="zh-CN" dirty="0">
                <a:effectLst>
                  <a:outerShdw blurRad="38100" dist="38100" dir="2700000" algn="tl">
                    <a:srgbClr val="000000"/>
                  </a:outerShdw>
                </a:effectLst>
                <a:latin typeface="Times New Roman" panose="02020603050405020304" pitchFamily="18" charset="0"/>
                <a:ea typeface="黑体" panose="02010609060101010101" pitchFamily="49" charset="-122"/>
              </a:rPr>
              <a:t>     </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 估计值</a:t>
            </a:r>
          </a:p>
          <a:p>
            <a:pPr lvl="1" algn="just" eaLnBrk="1" hangingPunct="1">
              <a:buClr>
                <a:schemeClr val="hlink"/>
              </a:buClr>
              <a:defRPr/>
            </a:pP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   </a:t>
            </a:r>
            <a:endParaRPr lang="en-US" altLang="zh-CN" dirty="0">
              <a:effectLst>
                <a:outerShdw blurRad="38100" dist="38100" dir="2700000" algn="tl">
                  <a:srgbClr val="000000"/>
                </a:outerShdw>
              </a:effectLst>
              <a:latin typeface="Times New Roman" panose="02020603050405020304" pitchFamily="18" charset="0"/>
              <a:ea typeface="黑体" panose="02010609060101010101" pitchFamily="49" charset="-122"/>
            </a:endParaRPr>
          </a:p>
          <a:p>
            <a:pPr lvl="1" algn="just" eaLnBrk="1" hangingPunct="1">
              <a:buClr>
                <a:schemeClr val="hlink"/>
              </a:buClr>
              <a:buFont typeface="Wingdings" panose="05000000000000000000" pitchFamily="2" charset="2"/>
              <a:buChar char="§"/>
              <a:defRPr/>
            </a:pP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          是 </a:t>
            </a:r>
            <a:r>
              <a:rPr lang="en-US" altLang="zh-CN" i="1" dirty="0">
                <a:effectLst>
                  <a:outerShdw blurRad="38100" dist="38100" dir="2700000" algn="tl">
                    <a:srgbClr val="000000"/>
                  </a:outerShdw>
                </a:effectLst>
                <a:latin typeface="Times New Roman" panose="02020603050405020304" pitchFamily="18" charset="0"/>
                <a:ea typeface="黑体" panose="02010609060101010101" pitchFamily="49" charset="-122"/>
              </a:rPr>
              <a:t>y</a:t>
            </a:r>
            <a:r>
              <a:rPr lang="en-US" altLang="zh-CN" dirty="0">
                <a:effectLst>
                  <a:outerShdw blurRad="38100" dist="38100" dir="2700000" algn="tl">
                    <a:srgbClr val="000000"/>
                  </a:outerShdw>
                </a:effectLst>
                <a:latin typeface="Times New Roman" panose="02020603050405020304" pitchFamily="18" charset="0"/>
                <a:ea typeface="黑体" panose="02010609060101010101" pitchFamily="49" charset="-122"/>
              </a:rPr>
              <a:t> </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的估计值</a:t>
            </a:r>
          </a:p>
        </p:txBody>
      </p:sp>
      <p:graphicFrame>
        <p:nvGraphicFramePr>
          <p:cNvPr id="23556" name="Object 6"/>
          <p:cNvGraphicFramePr>
            <a:graphicFrameLocks noChangeAspect="1"/>
          </p:cNvGraphicFramePr>
          <p:nvPr>
            <p:extLst>
              <p:ext uri="{D42A27DB-BD31-4B8C-83A1-F6EECF244321}">
                <p14:modId xmlns:p14="http://schemas.microsoft.com/office/powerpoint/2010/main" val="1173209010"/>
              </p:ext>
            </p:extLst>
          </p:nvPr>
        </p:nvGraphicFramePr>
        <p:xfrm>
          <a:off x="3275856" y="1780898"/>
          <a:ext cx="2695575" cy="520700"/>
        </p:xfrm>
        <a:graphic>
          <a:graphicData uri="http://schemas.openxmlformats.org/presentationml/2006/ole">
            <mc:AlternateContent xmlns:mc="http://schemas.openxmlformats.org/markup-compatibility/2006">
              <mc:Choice xmlns:v="urn:schemas-microsoft-com:vml" Requires="v">
                <p:oleObj name="公式" r:id="rId3" imgW="1150689" imgH="243840" progId="Equation.3">
                  <p:embed/>
                </p:oleObj>
              </mc:Choice>
              <mc:Fallback>
                <p:oleObj name="公式" r:id="rId3" imgW="1150689" imgH="2438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5856" y="1780898"/>
                        <a:ext cx="2695575" cy="520700"/>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557" name="Object 7"/>
          <p:cNvGraphicFramePr>
            <a:graphicFrameLocks noChangeAspect="1"/>
          </p:cNvGraphicFramePr>
          <p:nvPr>
            <p:extLst>
              <p:ext uri="{D42A27DB-BD31-4B8C-83A1-F6EECF244321}">
                <p14:modId xmlns:p14="http://schemas.microsoft.com/office/powerpoint/2010/main" val="520473687"/>
              </p:ext>
            </p:extLst>
          </p:nvPr>
        </p:nvGraphicFramePr>
        <p:xfrm>
          <a:off x="2267744" y="2199482"/>
          <a:ext cx="2695575" cy="504825"/>
        </p:xfrm>
        <a:graphic>
          <a:graphicData uri="http://schemas.openxmlformats.org/presentationml/2006/ole">
            <mc:AlternateContent xmlns:mc="http://schemas.openxmlformats.org/markup-compatibility/2006">
              <mc:Choice xmlns:v="urn:schemas-microsoft-com:vml" Requires="v">
                <p:oleObj name="公式" r:id="rId5" imgW="1150689" imgH="220969" progId="Equation.3">
                  <p:embed/>
                </p:oleObj>
              </mc:Choice>
              <mc:Fallback>
                <p:oleObj name="公式" r:id="rId5" imgW="1150689" imgH="220969"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7744" y="2199482"/>
                        <a:ext cx="2695575" cy="504825"/>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558" name="Object 9"/>
          <p:cNvGraphicFramePr>
            <a:graphicFrameLocks noChangeAspect="1"/>
          </p:cNvGraphicFramePr>
          <p:nvPr>
            <p:extLst>
              <p:ext uri="{D42A27DB-BD31-4B8C-83A1-F6EECF244321}">
                <p14:modId xmlns:p14="http://schemas.microsoft.com/office/powerpoint/2010/main" val="3703360598"/>
              </p:ext>
            </p:extLst>
          </p:nvPr>
        </p:nvGraphicFramePr>
        <p:xfrm>
          <a:off x="1825625" y="4056063"/>
          <a:ext cx="5111750" cy="725487"/>
        </p:xfrm>
        <a:graphic>
          <a:graphicData uri="http://schemas.openxmlformats.org/presentationml/2006/ole">
            <mc:AlternateContent xmlns:mc="http://schemas.openxmlformats.org/markup-compatibility/2006">
              <mc:Choice xmlns:v="urn:schemas-microsoft-com:vml" Requires="v">
                <p:oleObj name="公式" r:id="rId7" imgW="2027053" imgH="243840" progId="Equation.3">
                  <p:embed/>
                </p:oleObj>
              </mc:Choice>
              <mc:Fallback>
                <p:oleObj name="公式" r:id="rId7" imgW="2027053" imgH="24384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25625" y="4056063"/>
                        <a:ext cx="5111750" cy="725487"/>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559" name="Object 10"/>
          <p:cNvGraphicFramePr>
            <a:graphicFrameLocks noChangeAspect="1"/>
          </p:cNvGraphicFramePr>
          <p:nvPr>
            <p:extLst>
              <p:ext uri="{D42A27DB-BD31-4B8C-83A1-F6EECF244321}">
                <p14:modId xmlns:p14="http://schemas.microsoft.com/office/powerpoint/2010/main" val="939412493"/>
              </p:ext>
            </p:extLst>
          </p:nvPr>
        </p:nvGraphicFramePr>
        <p:xfrm>
          <a:off x="2562225" y="4897438"/>
          <a:ext cx="2695575" cy="522287"/>
        </p:xfrm>
        <a:graphic>
          <a:graphicData uri="http://schemas.openxmlformats.org/presentationml/2006/ole">
            <mc:AlternateContent xmlns:mc="http://schemas.openxmlformats.org/markup-compatibility/2006">
              <mc:Choice xmlns:v="urn:schemas-microsoft-com:vml" Requires="v">
                <p:oleObj name="公式" r:id="rId9" imgW="1150689" imgH="243840" progId="Equation.3">
                  <p:embed/>
                </p:oleObj>
              </mc:Choice>
              <mc:Fallback>
                <p:oleObj name="公式" r:id="rId9" imgW="1150689" imgH="243840"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62225" y="4897438"/>
                        <a:ext cx="2695575" cy="522287"/>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560" name="Object 11"/>
          <p:cNvGraphicFramePr>
            <a:graphicFrameLocks noChangeAspect="1"/>
          </p:cNvGraphicFramePr>
          <p:nvPr>
            <p:extLst>
              <p:ext uri="{D42A27DB-BD31-4B8C-83A1-F6EECF244321}">
                <p14:modId xmlns:p14="http://schemas.microsoft.com/office/powerpoint/2010/main" val="2543186204"/>
              </p:ext>
            </p:extLst>
          </p:nvPr>
        </p:nvGraphicFramePr>
        <p:xfrm>
          <a:off x="5535613" y="4899025"/>
          <a:ext cx="2570162" cy="504825"/>
        </p:xfrm>
        <a:graphic>
          <a:graphicData uri="http://schemas.openxmlformats.org/presentationml/2006/ole">
            <mc:AlternateContent xmlns:mc="http://schemas.openxmlformats.org/markup-compatibility/2006">
              <mc:Choice xmlns:v="urn:schemas-microsoft-com:vml" Requires="v">
                <p:oleObj name="公式" r:id="rId11" imgW="1150689" imgH="220969" progId="Equation.3">
                  <p:embed/>
                </p:oleObj>
              </mc:Choice>
              <mc:Fallback>
                <p:oleObj name="公式" r:id="rId11" imgW="1150689" imgH="220969" progId="Equation.3">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35613" y="4899025"/>
                        <a:ext cx="2570162" cy="504825"/>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561" name="Object 12"/>
          <p:cNvGraphicFramePr>
            <a:graphicFrameLocks noChangeAspect="1"/>
          </p:cNvGraphicFramePr>
          <p:nvPr>
            <p:extLst>
              <p:ext uri="{D42A27DB-BD31-4B8C-83A1-F6EECF244321}">
                <p14:modId xmlns:p14="http://schemas.microsoft.com/office/powerpoint/2010/main" val="1273139302"/>
              </p:ext>
            </p:extLst>
          </p:nvPr>
        </p:nvGraphicFramePr>
        <p:xfrm>
          <a:off x="2562225" y="6020563"/>
          <a:ext cx="325438" cy="449262"/>
        </p:xfrm>
        <a:graphic>
          <a:graphicData uri="http://schemas.openxmlformats.org/presentationml/2006/ole">
            <mc:AlternateContent xmlns:mc="http://schemas.openxmlformats.org/markup-compatibility/2006">
              <mc:Choice xmlns:v="urn:schemas-microsoft-com:vml" Requires="v">
                <p:oleObj name="Equation" r:id="rId13" imgW="129608" imgH="198099" progId="Equation.3">
                  <p:embed/>
                </p:oleObj>
              </mc:Choice>
              <mc:Fallback>
                <p:oleObj name="Equation" r:id="rId13" imgW="129608" imgH="198099" progId="Equation.3">
                  <p:embed/>
                  <p:pic>
                    <p:nvPicPr>
                      <p:cNvPr id="0"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62225" y="6020563"/>
                        <a:ext cx="325438" cy="449262"/>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rgbClr val="2AA62A"/>
            </a:gs>
            <a:gs pos="100000">
              <a:srgbClr val="134D13"/>
            </a:gs>
          </a:gsLst>
          <a:lin ang="5400000" scaled="1"/>
        </a:gradFill>
        <a:effectLst/>
      </p:bgPr>
    </p:bg>
    <p:spTree>
      <p:nvGrpSpPr>
        <p:cNvPr id="1" name=""/>
        <p:cNvGrpSpPr/>
        <p:nvPr/>
      </p:nvGrpSpPr>
      <p:grpSpPr>
        <a:xfrm>
          <a:off x="0" y="0"/>
          <a:ext cx="0" cy="0"/>
          <a:chOff x="0" y="0"/>
          <a:chExt cx="0" cy="0"/>
        </a:xfrm>
      </p:grpSpPr>
      <p:sp>
        <p:nvSpPr>
          <p:cNvPr id="789506" name="Rectangle 2"/>
          <p:cNvSpPr>
            <a:spLocks noGrp="1" noChangeArrowheads="1"/>
          </p:cNvSpPr>
          <p:nvPr>
            <p:ph type="ctrTitle"/>
          </p:nvPr>
        </p:nvSpPr>
        <p:spPr>
          <a:xfrm>
            <a:off x="685800" y="2286000"/>
            <a:ext cx="7543800" cy="1143000"/>
          </a:xfrm>
        </p:spPr>
        <p:txBody>
          <a:bodyPr anchor="ctr" anchorCtr="0"/>
          <a:lstStyle/>
          <a:p>
            <a:pPr>
              <a:defRPr/>
            </a:pPr>
            <a:r>
              <a:rPr lang="zh-CN" altLang="en-US" sz="4400"/>
              <a:t>参数的最小二乘估计</a:t>
            </a:r>
          </a:p>
        </p:txBody>
      </p:sp>
    </p:spTree>
  </p:cSld>
  <p:clrMapOvr>
    <a:overrideClrMapping bg1="dk2" tx1="lt1" bg2="dk1" tx2="lt2" accent1="accent1" accent2="accent2" accent3="accent3" accent4="accent4" accent5="accent5" accent6="accent6" hlink="hlink" folHlink="folHlink"/>
  </p:clrMapOvr>
  <p:transition>
    <p:zo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554" name="Rectangle 2"/>
          <p:cNvSpPr>
            <a:spLocks noGrp="1" noChangeArrowheads="1"/>
          </p:cNvSpPr>
          <p:nvPr>
            <p:ph type="title"/>
          </p:nvPr>
        </p:nvSpPr>
        <p:spPr>
          <a:xfrm>
            <a:off x="1636570" y="12731"/>
            <a:ext cx="6858000" cy="838696"/>
          </a:xfrm>
        </p:spPr>
        <p:txBody>
          <a:bodyPr/>
          <a:lstStyle/>
          <a:p>
            <a:pPr>
              <a:defRPr/>
            </a:pPr>
            <a:r>
              <a:rPr lang="zh-CN" altLang="en-US" dirty="0">
                <a:latin typeface="Times New Roman" panose="02020603050405020304" pitchFamily="18" charset="0"/>
                <a:ea typeface="黑体" panose="02010609060101010101" pitchFamily="49" charset="-122"/>
              </a:rPr>
              <a:t>参数的最小二乘法</a:t>
            </a:r>
            <a:endParaRPr lang="zh-CN" altLang="en-US" sz="3600" dirty="0">
              <a:solidFill>
                <a:schemeClr val="hlink"/>
              </a:solidFill>
              <a:latin typeface="Times New Roman" panose="02020603050405020304" pitchFamily="18" charset="0"/>
              <a:ea typeface="黑体" panose="02010609060101010101" pitchFamily="49" charset="-122"/>
            </a:endParaRPr>
          </a:p>
        </p:txBody>
      </p:sp>
      <p:graphicFrame>
        <p:nvGraphicFramePr>
          <p:cNvPr id="27651" name="Object 3">
            <a:hlinkClick r:id="" action="ppaction://ole?verb=0"/>
          </p:cNvPr>
          <p:cNvGraphicFramePr>
            <a:graphicFrameLocks/>
          </p:cNvGraphicFramePr>
          <p:nvPr>
            <p:extLst>
              <p:ext uri="{D42A27DB-BD31-4B8C-83A1-F6EECF244321}">
                <p14:modId xmlns:p14="http://schemas.microsoft.com/office/powerpoint/2010/main" val="2677149489"/>
              </p:ext>
            </p:extLst>
          </p:nvPr>
        </p:nvGraphicFramePr>
        <p:xfrm>
          <a:off x="1268413" y="2636838"/>
          <a:ext cx="6989762" cy="990600"/>
        </p:xfrm>
        <a:graphic>
          <a:graphicData uri="http://schemas.openxmlformats.org/presentationml/2006/ole">
            <mc:AlternateContent xmlns:mc="http://schemas.openxmlformats.org/markup-compatibility/2006">
              <mc:Choice xmlns:v="urn:schemas-microsoft-com:vml" Requires="v">
                <p:oleObj name="公式" r:id="rId3" imgW="3154574" imgH="426804" progId="Equation.3">
                  <p:embed/>
                </p:oleObj>
              </mc:Choice>
              <mc:Fallback>
                <p:oleObj name="公式" r:id="rId3" imgW="3154574" imgH="426804" progId="Equation.3">
                  <p:embed/>
                  <p:pic>
                    <p:nvPicPr>
                      <p:cNvPr id="0" name="Object 3"/>
                      <p:cNvPicPr>
                        <a:picLocks noChangeArrowheads="1"/>
                      </p:cNvPicPr>
                      <p:nvPr/>
                    </p:nvPicPr>
                    <p:blipFill>
                      <a:blip r:embed="rId4">
                        <a:lum contrast="-12000"/>
                        <a:extLst>
                          <a:ext uri="{28A0092B-C50C-407E-A947-70E740481C1C}">
                            <a14:useLocalDpi xmlns:a14="http://schemas.microsoft.com/office/drawing/2010/main" val="0"/>
                          </a:ext>
                        </a:extLst>
                      </a:blip>
                      <a:srcRect/>
                      <a:stretch>
                        <a:fillRect/>
                      </a:stretch>
                    </p:blipFill>
                    <p:spPr bwMode="auto">
                      <a:xfrm>
                        <a:off x="1268413" y="2636838"/>
                        <a:ext cx="6989762" cy="990600"/>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
        <p:nvSpPr>
          <p:cNvPr id="791556" name="Rectangle 4"/>
          <p:cNvSpPr>
            <a:spLocks noChangeArrowheads="1"/>
          </p:cNvSpPr>
          <p:nvPr/>
        </p:nvSpPr>
        <p:spPr bwMode="auto">
          <a:xfrm>
            <a:off x="533400" y="3633788"/>
            <a:ext cx="79660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l">
              <a:defRPr kumimoji="1" sz="2400">
                <a:solidFill>
                  <a:schemeClr val="tx1"/>
                </a:solidFill>
                <a:latin typeface="Times New Roman" panose="02020603050405020304" pitchFamily="18" charset="0"/>
                <a:ea typeface="宋体" panose="02010600030101010101" pitchFamily="2" charset="-122"/>
              </a:defRPr>
            </a:lvl1pPr>
            <a:lvl2pPr marL="914400" indent="-457200" algn="l">
              <a:defRPr kumimoji="1" sz="2400">
                <a:solidFill>
                  <a:schemeClr val="tx1"/>
                </a:solidFill>
                <a:latin typeface="Times New Roman" panose="02020603050405020304" pitchFamily="18" charset="0"/>
                <a:ea typeface="宋体" panose="02010600030101010101" pitchFamily="2" charset="-122"/>
              </a:defRPr>
            </a:lvl2pPr>
            <a:lvl3pPr marL="1371600" indent="-457200" algn="l">
              <a:defRPr kumimoji="1" sz="2400">
                <a:solidFill>
                  <a:schemeClr val="tx1"/>
                </a:solidFill>
                <a:latin typeface="Times New Roman" panose="02020603050405020304" pitchFamily="18" charset="0"/>
                <a:ea typeface="宋体" panose="02010600030101010101" pitchFamily="2" charset="-122"/>
              </a:defRPr>
            </a:lvl3pPr>
            <a:lvl4pPr marL="1828800" indent="-457200" algn="l">
              <a:defRPr kumimoji="1" sz="2400">
                <a:solidFill>
                  <a:schemeClr val="tx1"/>
                </a:solidFill>
                <a:latin typeface="Times New Roman" panose="02020603050405020304" pitchFamily="18" charset="0"/>
                <a:ea typeface="宋体" panose="02010600030101010101" pitchFamily="2" charset="-122"/>
              </a:defRPr>
            </a:lvl4pPr>
            <a:lvl5pPr marL="2286000" indent="-457200" algn="l">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buFontTx/>
              <a:buAutoNum type="arabicPeriod" startAt="2"/>
              <a:defRPr/>
            </a:pPr>
            <a:r>
              <a:rPr lang="zh-CN" altLang="en-US" sz="2800" dirty="0">
                <a:effectLst>
                  <a:outerShdw blurRad="38100" dist="38100" dir="2700000" algn="tl">
                    <a:srgbClr val="000000"/>
                  </a:outerShdw>
                </a:effectLst>
                <a:ea typeface="黑体" panose="02010609060101010101" pitchFamily="49" charset="-122"/>
              </a:rPr>
              <a:t>求解</a:t>
            </a:r>
            <a:r>
              <a:rPr lang="zh-CN" altLang="en-US" sz="2800" dirty="0">
                <a:effectLst>
                  <a:outerShdw blurRad="38100" dist="38100" dir="2700000" algn="tl">
                    <a:srgbClr val="000000"/>
                  </a:outerShdw>
                </a:effectLst>
                <a:ea typeface="黑体" panose="02010609060101010101" pitchFamily="49" charset="-122"/>
                <a:sym typeface="Symbol" panose="05050102010706020507" pitchFamily="18" charset="2"/>
              </a:rPr>
              <a:t>各回归参数的标准方程如下</a:t>
            </a:r>
          </a:p>
        </p:txBody>
      </p:sp>
      <p:graphicFrame>
        <p:nvGraphicFramePr>
          <p:cNvPr id="27653" name="Object 5">
            <a:hlinkClick r:id="" action="ppaction://ole?verb=0"/>
          </p:cNvPr>
          <p:cNvGraphicFramePr>
            <a:graphicFrameLocks/>
          </p:cNvGraphicFramePr>
          <p:nvPr>
            <p:extLst>
              <p:ext uri="{D42A27DB-BD31-4B8C-83A1-F6EECF244321}">
                <p14:modId xmlns:p14="http://schemas.microsoft.com/office/powerpoint/2010/main" val="2295285124"/>
              </p:ext>
            </p:extLst>
          </p:nvPr>
        </p:nvGraphicFramePr>
        <p:xfrm>
          <a:off x="2444750" y="4191000"/>
          <a:ext cx="4559300" cy="2133600"/>
        </p:xfrm>
        <a:graphic>
          <a:graphicData uri="http://schemas.openxmlformats.org/presentationml/2006/ole">
            <mc:AlternateContent xmlns:mc="http://schemas.openxmlformats.org/markup-compatibility/2006">
              <mc:Choice xmlns:v="urn:schemas-microsoft-com:vml" Requires="v">
                <p:oleObj name="公式" r:id="rId5" imgW="2064995" imgH="1059106" progId="Equation.3">
                  <p:embed/>
                </p:oleObj>
              </mc:Choice>
              <mc:Fallback>
                <p:oleObj name="公式" r:id="rId5" imgW="2064995" imgH="1059106" progId="Equation.3">
                  <p:embed/>
                  <p:pic>
                    <p:nvPicPr>
                      <p:cNvPr id="0" name="Object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44750" y="4191000"/>
                        <a:ext cx="4559300" cy="2133600"/>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
        <p:nvSpPr>
          <p:cNvPr id="791559" name="Rectangle 7"/>
          <p:cNvSpPr>
            <a:spLocks noChangeArrowheads="1"/>
          </p:cNvSpPr>
          <p:nvPr/>
        </p:nvSpPr>
        <p:spPr bwMode="auto">
          <a:xfrm>
            <a:off x="533400" y="1628775"/>
            <a:ext cx="80010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l">
              <a:defRPr kumimoji="1" sz="2400">
                <a:solidFill>
                  <a:schemeClr val="tx1"/>
                </a:solidFill>
                <a:latin typeface="Times New Roman" panose="02020603050405020304" pitchFamily="18" charset="0"/>
                <a:ea typeface="宋体" panose="02010600030101010101" pitchFamily="2" charset="-122"/>
              </a:defRPr>
            </a:lvl1pPr>
            <a:lvl2pPr marL="914400" indent="-457200" algn="l">
              <a:defRPr kumimoji="1" sz="2400">
                <a:solidFill>
                  <a:schemeClr val="tx1"/>
                </a:solidFill>
                <a:latin typeface="Times New Roman" panose="02020603050405020304" pitchFamily="18" charset="0"/>
                <a:ea typeface="宋体" panose="02010600030101010101" pitchFamily="2" charset="-122"/>
              </a:defRPr>
            </a:lvl2pPr>
            <a:lvl3pPr marL="1371600" indent="-457200" algn="l">
              <a:defRPr kumimoji="1" sz="2400">
                <a:solidFill>
                  <a:schemeClr val="tx1"/>
                </a:solidFill>
                <a:latin typeface="Times New Roman" panose="02020603050405020304" pitchFamily="18" charset="0"/>
                <a:ea typeface="宋体" panose="02010600030101010101" pitchFamily="2" charset="-122"/>
              </a:defRPr>
            </a:lvl3pPr>
            <a:lvl4pPr marL="1828800" indent="-457200" algn="l">
              <a:defRPr kumimoji="1" sz="2400">
                <a:solidFill>
                  <a:schemeClr val="tx1"/>
                </a:solidFill>
                <a:latin typeface="Times New Roman" panose="02020603050405020304" pitchFamily="18" charset="0"/>
                <a:ea typeface="宋体" panose="02010600030101010101" pitchFamily="2" charset="-122"/>
              </a:defRPr>
            </a:lvl4pPr>
            <a:lvl5pPr marL="2286000" indent="-457200" algn="l">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spcBef>
                <a:spcPct val="20000"/>
              </a:spcBef>
              <a:buFontTx/>
              <a:buAutoNum type="arabicPeriod"/>
              <a:defRPr/>
            </a:pPr>
            <a:r>
              <a:rPr lang="zh-CN" altLang="en-US" sz="2800" dirty="0">
                <a:effectLst>
                  <a:outerShdw blurRad="38100" dist="38100" dir="2700000" algn="tl">
                    <a:srgbClr val="000000"/>
                  </a:outerShdw>
                </a:effectLst>
                <a:ea typeface="黑体" panose="02010609060101010101" pitchFamily="49" charset="-122"/>
              </a:rPr>
              <a:t>使因变量的观察值与估计值之间的离差平方和达到最小来求得 </a:t>
            </a:r>
            <a:r>
              <a:rPr lang="zh-CN" altLang="en-US" sz="2800" i="1" dirty="0">
                <a:effectLst>
                  <a:outerShdw blurRad="38100" dist="38100" dir="2700000" algn="tl">
                    <a:srgbClr val="000000"/>
                  </a:outerShdw>
                </a:effectLst>
                <a:ea typeface="黑体" panose="02010609060101010101" pitchFamily="49" charset="-122"/>
                <a:sym typeface="Symbol" panose="05050102010706020507" pitchFamily="18" charset="2"/>
              </a:rPr>
              <a:t>                              </a:t>
            </a:r>
            <a:r>
              <a:rPr lang="zh-CN" altLang="en-US" sz="2800" dirty="0">
                <a:effectLst>
                  <a:outerShdw blurRad="38100" dist="38100" dir="2700000" algn="tl">
                    <a:srgbClr val="000000"/>
                  </a:outerShdw>
                </a:effectLst>
                <a:ea typeface="黑体" panose="02010609060101010101" pitchFamily="49" charset="-122"/>
              </a:rPr>
              <a:t>。即</a:t>
            </a:r>
          </a:p>
        </p:txBody>
      </p:sp>
      <p:graphicFrame>
        <p:nvGraphicFramePr>
          <p:cNvPr id="27655" name="Object 8"/>
          <p:cNvGraphicFramePr>
            <a:graphicFrameLocks noChangeAspect="1"/>
          </p:cNvGraphicFramePr>
          <p:nvPr>
            <p:extLst>
              <p:ext uri="{D42A27DB-BD31-4B8C-83A1-F6EECF244321}">
                <p14:modId xmlns:p14="http://schemas.microsoft.com/office/powerpoint/2010/main" val="1397370513"/>
              </p:ext>
            </p:extLst>
          </p:nvPr>
        </p:nvGraphicFramePr>
        <p:xfrm>
          <a:off x="3629025" y="2060575"/>
          <a:ext cx="2686050" cy="534988"/>
        </p:xfrm>
        <a:graphic>
          <a:graphicData uri="http://schemas.openxmlformats.org/presentationml/2006/ole">
            <mc:AlternateContent xmlns:mc="http://schemas.openxmlformats.org/markup-compatibility/2006">
              <mc:Choice xmlns:v="urn:schemas-microsoft-com:vml" Requires="v">
                <p:oleObj name="公式" r:id="rId7" imgW="1150689" imgH="243840" progId="Equation.3">
                  <p:embed/>
                </p:oleObj>
              </mc:Choice>
              <mc:Fallback>
                <p:oleObj name="公式" r:id="rId7" imgW="1150689" imgH="24384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29025" y="2060575"/>
                        <a:ext cx="2686050" cy="534988"/>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Rectangle 2"/>
          <p:cNvSpPr>
            <a:spLocks noGrp="1" noChangeArrowheads="1"/>
          </p:cNvSpPr>
          <p:nvPr>
            <p:ph type="title"/>
          </p:nvPr>
        </p:nvSpPr>
        <p:spPr>
          <a:xfrm>
            <a:off x="1835696" y="0"/>
            <a:ext cx="7243486" cy="1066800"/>
          </a:xfrm>
        </p:spPr>
        <p:txBody>
          <a:bodyPr/>
          <a:lstStyle/>
          <a:p>
            <a:pPr>
              <a:defRPr/>
            </a:pPr>
            <a:r>
              <a:rPr lang="zh-CN" altLang="en-US" dirty="0">
                <a:latin typeface="Times New Roman" panose="02020603050405020304" pitchFamily="18" charset="0"/>
                <a:ea typeface="黑体" panose="02010609060101010101" pitchFamily="49" charset="-122"/>
              </a:rPr>
              <a:t>参数的最小二乘法</a:t>
            </a:r>
            <a:r>
              <a:rPr lang="en-US" altLang="zh-CN" sz="3600" dirty="0">
                <a:solidFill>
                  <a:schemeClr val="hlink"/>
                </a:solidFill>
                <a:latin typeface="Times New Roman" panose="02020603050405020304" pitchFamily="18" charset="0"/>
                <a:ea typeface="黑体" panose="02010609060101010101" pitchFamily="49" charset="-122"/>
              </a:rPr>
              <a:t>(</a:t>
            </a:r>
            <a:r>
              <a:rPr lang="zh-CN" altLang="en-US" sz="3600" dirty="0">
                <a:solidFill>
                  <a:schemeClr val="hlink"/>
                </a:solidFill>
                <a:latin typeface="Times New Roman" panose="02020603050405020304" pitchFamily="18" charset="0"/>
                <a:ea typeface="黑体" panose="02010609060101010101" pitchFamily="49" charset="-122"/>
              </a:rPr>
              <a:t>例题分析</a:t>
            </a:r>
            <a:r>
              <a:rPr lang="en-US" altLang="zh-CN" sz="3600" dirty="0">
                <a:solidFill>
                  <a:schemeClr val="hlink"/>
                </a:solidFill>
                <a:latin typeface="Times New Roman" panose="02020603050405020304" pitchFamily="18" charset="0"/>
                <a:ea typeface="黑体" panose="02010609060101010101" pitchFamily="49" charset="-122"/>
              </a:rPr>
              <a:t>)</a:t>
            </a:r>
          </a:p>
        </p:txBody>
      </p:sp>
      <p:sp>
        <p:nvSpPr>
          <p:cNvPr id="793606" name="Rectangle 6"/>
          <p:cNvSpPr>
            <a:spLocks noChangeArrowheads="1"/>
          </p:cNvSpPr>
          <p:nvPr/>
        </p:nvSpPr>
        <p:spPr bwMode="auto">
          <a:xfrm>
            <a:off x="179512" y="2132856"/>
            <a:ext cx="8640960" cy="3363293"/>
          </a:xfrm>
          <a:prstGeom prst="rect">
            <a:avLst/>
          </a:prstGeom>
          <a:noFill/>
          <a:ln w="12700">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lgn="l">
              <a:defRPr kumimoji="1" sz="2400">
                <a:solidFill>
                  <a:schemeClr val="tx1"/>
                </a:solidFill>
                <a:latin typeface="Times New Roman" panose="02020603050405020304" pitchFamily="18" charset="0"/>
                <a:ea typeface="宋体" panose="02010600030101010101" pitchFamily="2" charset="-122"/>
              </a:defRPr>
            </a:lvl1pPr>
            <a:lvl2pPr marL="914400" indent="-457200" algn="l">
              <a:defRPr kumimoji="1" sz="2400">
                <a:solidFill>
                  <a:schemeClr val="tx1"/>
                </a:solidFill>
                <a:latin typeface="Times New Roman" panose="02020603050405020304" pitchFamily="18" charset="0"/>
                <a:ea typeface="宋体" panose="02010600030101010101" pitchFamily="2" charset="-122"/>
              </a:defRPr>
            </a:lvl2pPr>
            <a:lvl3pPr marL="1371600" indent="-457200" algn="l">
              <a:defRPr kumimoji="1" sz="2400">
                <a:solidFill>
                  <a:schemeClr val="tx1"/>
                </a:solidFill>
                <a:latin typeface="Times New Roman" panose="02020603050405020304" pitchFamily="18" charset="0"/>
                <a:ea typeface="宋体" panose="02010600030101010101" pitchFamily="2" charset="-122"/>
              </a:defRPr>
            </a:lvl3pPr>
            <a:lvl4pPr marL="1828800" indent="-457200" algn="l">
              <a:defRPr kumimoji="1" sz="2400">
                <a:solidFill>
                  <a:schemeClr val="tx1"/>
                </a:solidFill>
                <a:latin typeface="Times New Roman" panose="02020603050405020304" pitchFamily="18" charset="0"/>
                <a:ea typeface="宋体" panose="02010600030101010101" pitchFamily="2" charset="-122"/>
              </a:defRPr>
            </a:lvl4pPr>
            <a:lvl5pPr marL="2286000" indent="-457200" algn="l">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lnSpc>
                <a:spcPct val="120000"/>
              </a:lnSpc>
              <a:spcBef>
                <a:spcPct val="20000"/>
              </a:spcBef>
              <a:defRPr/>
            </a:pPr>
            <a:r>
              <a:rPr lang="en-US" altLang="zh-CN" sz="3000" b="1" dirty="0">
                <a:solidFill>
                  <a:srgbClr val="FFFFB1"/>
                </a:solidFill>
                <a:effectLst>
                  <a:outerShdw blurRad="38100" dist="38100" dir="2700000" algn="tl">
                    <a:srgbClr val="000000"/>
                  </a:outerShdw>
                </a:effectLst>
                <a:ea typeface="黑体" panose="02010609060101010101" pitchFamily="49" charset="-122"/>
              </a:rPr>
              <a:t>【</a:t>
            </a:r>
            <a:r>
              <a:rPr lang="zh-CN" altLang="en-US" sz="3000" b="1" dirty="0">
                <a:solidFill>
                  <a:srgbClr val="FFFFB1"/>
                </a:solidFill>
                <a:effectLst>
                  <a:outerShdw blurRad="38100" dist="38100" dir="2700000" algn="tl">
                    <a:srgbClr val="000000"/>
                  </a:outerShdw>
                </a:effectLst>
                <a:ea typeface="黑体" panose="02010609060101010101" pitchFamily="49" charset="-122"/>
              </a:rPr>
              <a:t>例</a:t>
            </a:r>
            <a:r>
              <a:rPr lang="en-US" altLang="zh-CN" sz="3000" b="1" dirty="0">
                <a:solidFill>
                  <a:srgbClr val="FFFFB1"/>
                </a:solidFill>
                <a:effectLst>
                  <a:outerShdw blurRad="38100" dist="38100" dir="2700000" algn="tl">
                    <a:srgbClr val="000000"/>
                  </a:outerShdw>
                </a:effectLst>
                <a:ea typeface="黑体" panose="02010609060101010101" pitchFamily="49" charset="-122"/>
              </a:rPr>
              <a:t>】</a:t>
            </a:r>
            <a:r>
              <a:rPr lang="zh-CN" altLang="en-US" sz="3000" dirty="0">
                <a:effectLst>
                  <a:outerShdw blurRad="38100" dist="38100" dir="2700000" algn="tl">
                    <a:srgbClr val="000000"/>
                  </a:outerShdw>
                </a:effectLst>
                <a:ea typeface="黑体" panose="02010609060101010101" pitchFamily="49" charset="-122"/>
              </a:rPr>
              <a:t>一家大型商业银行在多个地区设有分行，为弄清楚不良贷款形成的原因，抽取了该银行所属的</a:t>
            </a:r>
            <a:r>
              <a:rPr lang="en-US" altLang="zh-CN" sz="3000" dirty="0">
                <a:effectLst>
                  <a:outerShdw blurRad="38100" dist="38100" dir="2700000" algn="tl">
                    <a:srgbClr val="000000"/>
                  </a:outerShdw>
                </a:effectLst>
                <a:ea typeface="黑体" panose="02010609060101010101" pitchFamily="49" charset="-122"/>
              </a:rPr>
              <a:t>25</a:t>
            </a:r>
            <a:r>
              <a:rPr lang="zh-CN" altLang="en-US" sz="3000" dirty="0">
                <a:effectLst>
                  <a:outerShdw blurRad="38100" dist="38100" dir="2700000" algn="tl">
                    <a:srgbClr val="000000"/>
                  </a:outerShdw>
                </a:effectLst>
                <a:ea typeface="黑体" panose="02010609060101010101" pitchFamily="49" charset="-122"/>
              </a:rPr>
              <a:t>家分行的有关业务数据。试建立不良贷款</a:t>
            </a:r>
            <a:r>
              <a:rPr lang="en-US" altLang="zh-CN" sz="3000" i="1" dirty="0">
                <a:effectLst>
                  <a:outerShdw blurRad="38100" dist="38100" dir="2700000" algn="tl">
                    <a:srgbClr val="000000"/>
                  </a:outerShdw>
                </a:effectLst>
                <a:ea typeface="黑体" panose="02010609060101010101" pitchFamily="49" charset="-122"/>
              </a:rPr>
              <a:t>y</a:t>
            </a:r>
            <a:r>
              <a:rPr lang="zh-CN" altLang="en-US" sz="3000" dirty="0">
                <a:effectLst>
                  <a:outerShdw blurRad="38100" dist="38100" dir="2700000" algn="tl">
                    <a:srgbClr val="000000"/>
                  </a:outerShdw>
                </a:effectLst>
                <a:ea typeface="黑体" panose="02010609060101010101" pitchFamily="49" charset="-122"/>
              </a:rPr>
              <a:t>与贷款余额</a:t>
            </a:r>
            <a:r>
              <a:rPr lang="en-US" altLang="zh-CN" sz="3000" i="1" dirty="0">
                <a:effectLst>
                  <a:outerShdw blurRad="38100" dist="38100" dir="2700000" algn="tl">
                    <a:srgbClr val="000000"/>
                  </a:outerShdw>
                </a:effectLst>
                <a:ea typeface="黑体" panose="02010609060101010101" pitchFamily="49" charset="-122"/>
              </a:rPr>
              <a:t>x</a:t>
            </a:r>
            <a:r>
              <a:rPr lang="en-US" altLang="zh-CN" sz="3000" baseline="-25000" dirty="0">
                <a:effectLst>
                  <a:outerShdw blurRad="38100" dist="38100" dir="2700000" algn="tl">
                    <a:srgbClr val="000000"/>
                  </a:outerShdw>
                </a:effectLst>
                <a:ea typeface="黑体" panose="02010609060101010101" pitchFamily="49" charset="-122"/>
              </a:rPr>
              <a:t>1</a:t>
            </a:r>
            <a:r>
              <a:rPr lang="zh-CN" altLang="en-US" sz="3000" dirty="0">
                <a:effectLst>
                  <a:outerShdw blurRad="38100" dist="38100" dir="2700000" algn="tl">
                    <a:srgbClr val="000000"/>
                  </a:outerShdw>
                </a:effectLst>
                <a:ea typeface="黑体" panose="02010609060101010101" pitchFamily="49" charset="-122"/>
              </a:rPr>
              <a:t>、累计应收贷款</a:t>
            </a:r>
            <a:r>
              <a:rPr lang="en-US" altLang="zh-CN" sz="3000" i="1" dirty="0">
                <a:effectLst>
                  <a:outerShdw blurRad="38100" dist="38100" dir="2700000" algn="tl">
                    <a:srgbClr val="000000"/>
                  </a:outerShdw>
                </a:effectLst>
                <a:ea typeface="黑体" panose="02010609060101010101" pitchFamily="49" charset="-122"/>
              </a:rPr>
              <a:t>x</a:t>
            </a:r>
            <a:r>
              <a:rPr lang="en-US" altLang="zh-CN" sz="3000" baseline="-25000" dirty="0">
                <a:effectLst>
                  <a:outerShdw blurRad="38100" dist="38100" dir="2700000" algn="tl">
                    <a:srgbClr val="000000"/>
                  </a:outerShdw>
                </a:effectLst>
                <a:ea typeface="黑体" panose="02010609060101010101" pitchFamily="49" charset="-122"/>
              </a:rPr>
              <a:t>2</a:t>
            </a:r>
            <a:r>
              <a:rPr lang="zh-CN" altLang="en-US" sz="3000" dirty="0">
                <a:effectLst>
                  <a:outerShdw blurRad="38100" dist="38100" dir="2700000" algn="tl">
                    <a:srgbClr val="000000"/>
                  </a:outerShdw>
                </a:effectLst>
                <a:ea typeface="黑体" panose="02010609060101010101" pitchFamily="49" charset="-122"/>
              </a:rPr>
              <a:t>、贷款项目个数</a:t>
            </a:r>
            <a:r>
              <a:rPr lang="en-US" altLang="zh-CN" sz="3000" i="1" dirty="0">
                <a:effectLst>
                  <a:outerShdw blurRad="38100" dist="38100" dir="2700000" algn="tl">
                    <a:srgbClr val="000000"/>
                  </a:outerShdw>
                </a:effectLst>
                <a:ea typeface="黑体" panose="02010609060101010101" pitchFamily="49" charset="-122"/>
              </a:rPr>
              <a:t>x</a:t>
            </a:r>
            <a:r>
              <a:rPr lang="en-US" altLang="zh-CN" sz="3000" baseline="-25000" dirty="0">
                <a:effectLst>
                  <a:outerShdw blurRad="38100" dist="38100" dir="2700000" algn="tl">
                    <a:srgbClr val="000000"/>
                  </a:outerShdw>
                </a:effectLst>
                <a:ea typeface="黑体" panose="02010609060101010101" pitchFamily="49" charset="-122"/>
              </a:rPr>
              <a:t>3</a:t>
            </a:r>
            <a:r>
              <a:rPr lang="zh-CN" altLang="en-US" sz="3000" dirty="0">
                <a:effectLst>
                  <a:outerShdw blurRad="38100" dist="38100" dir="2700000" algn="tl">
                    <a:srgbClr val="000000"/>
                  </a:outerShdw>
                </a:effectLst>
                <a:ea typeface="黑体" panose="02010609060101010101" pitchFamily="49" charset="-122"/>
              </a:rPr>
              <a:t>和固定资产投资额</a:t>
            </a:r>
            <a:r>
              <a:rPr lang="en-US" altLang="zh-CN" sz="3000" i="1" dirty="0">
                <a:effectLst>
                  <a:outerShdw blurRad="38100" dist="38100" dir="2700000" algn="tl">
                    <a:srgbClr val="000000"/>
                  </a:outerShdw>
                </a:effectLst>
                <a:ea typeface="黑体" panose="02010609060101010101" pitchFamily="49" charset="-122"/>
              </a:rPr>
              <a:t>x</a:t>
            </a:r>
            <a:r>
              <a:rPr lang="en-US" altLang="zh-CN" sz="3000" baseline="-25000" dirty="0">
                <a:effectLst>
                  <a:outerShdw blurRad="38100" dist="38100" dir="2700000" algn="tl">
                    <a:srgbClr val="000000"/>
                  </a:outerShdw>
                </a:effectLst>
                <a:ea typeface="黑体" panose="02010609060101010101" pitchFamily="49" charset="-122"/>
              </a:rPr>
              <a:t>4</a:t>
            </a:r>
            <a:r>
              <a:rPr lang="zh-CN" altLang="en-US" sz="3000" dirty="0">
                <a:effectLst>
                  <a:outerShdw blurRad="38100" dist="38100" dir="2700000" algn="tl">
                    <a:srgbClr val="000000"/>
                  </a:outerShdw>
                </a:effectLst>
                <a:ea typeface="黑体" panose="02010609060101010101" pitchFamily="49" charset="-122"/>
              </a:rPr>
              <a:t>的线性回归方程，并解释各回归系数的含义。                            </a:t>
            </a: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52212A0-85C6-5657-782E-16B5D598B2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958" y="1412776"/>
            <a:ext cx="8036331" cy="2558114"/>
          </a:xfrm>
          <a:prstGeom prst="rect">
            <a:avLst/>
          </a:prstGeom>
        </p:spPr>
      </p:pic>
      <p:pic>
        <p:nvPicPr>
          <p:cNvPr id="7" name="图片 6">
            <a:extLst>
              <a:ext uri="{FF2B5EF4-FFF2-40B4-BE49-F238E27FC236}">
                <a16:creationId xmlns:a16="http://schemas.microsoft.com/office/drawing/2014/main" id="{0D433583-AD6B-D18E-D6C1-78AC5E5511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958" y="4077072"/>
            <a:ext cx="8083490" cy="2438481"/>
          </a:xfrm>
          <a:prstGeom prst="rect">
            <a:avLst/>
          </a:prstGeom>
        </p:spPr>
      </p:pic>
    </p:spTree>
    <p:extLst>
      <p:ext uri="{BB962C8B-B14F-4D97-AF65-F5344CB8AC3E}">
        <p14:creationId xmlns:p14="http://schemas.microsoft.com/office/powerpoint/2010/main" val="41228946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8546" name="Rectangle 2"/>
          <p:cNvSpPr>
            <a:spLocks noChangeArrowheads="1"/>
          </p:cNvSpPr>
          <p:nvPr/>
        </p:nvSpPr>
        <p:spPr bwMode="auto">
          <a:xfrm>
            <a:off x="1257300" y="476672"/>
            <a:ext cx="6629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nchorCtr="1"/>
          <a:lstStyle>
            <a:lvl1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1pPr>
            <a:lvl2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2pPr>
            <a:lvl3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3pPr>
            <a:lvl4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4pPr>
            <a:lvl5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5pPr>
            <a:lvl6pPr marL="4572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6pPr>
            <a:lvl7pPr marL="9144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7pPr>
            <a:lvl8pPr marL="13716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8pPr>
            <a:lvl9pPr marL="18288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9pPr>
          </a:lstStyle>
          <a:p>
            <a:pPr algn="ctr">
              <a:defRPr/>
            </a:pPr>
            <a:r>
              <a:rPr lang="en-US" altLang="zh-CN" dirty="0">
                <a:latin typeface="Times New Roman" panose="02020603050405020304" pitchFamily="18" charset="0"/>
                <a:ea typeface="黑体" panose="02010609060101010101" pitchFamily="49" charset="-122"/>
              </a:rPr>
              <a:t>4</a:t>
            </a:r>
            <a:r>
              <a:rPr lang="en-US" altLang="zh-CN" dirty="0">
                <a:latin typeface="Times New Roman" panose="02020603050405020304" pitchFamily="18" charset="0"/>
                <a:ea typeface="黑体" panose="02010609060101010101" pitchFamily="49" charset="-122"/>
                <a:cs typeface="Arial" panose="020B0604020202020204" pitchFamily="34" charset="0"/>
              </a:rPr>
              <a:t>.2</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回归方程的拟合优度</a:t>
            </a:r>
          </a:p>
        </p:txBody>
      </p:sp>
      <p:sp>
        <p:nvSpPr>
          <p:cNvPr id="748547" name="Rectangle 3"/>
          <p:cNvSpPr>
            <a:spLocks noChangeArrowheads="1"/>
          </p:cNvSpPr>
          <p:nvPr/>
        </p:nvSpPr>
        <p:spPr bwMode="auto">
          <a:xfrm>
            <a:off x="899592" y="2060848"/>
            <a:ext cx="4538464" cy="1879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812800" indent="-812800">
              <a:spcBef>
                <a:spcPct val="20000"/>
              </a:spcBef>
              <a:defRPr kumimoji="1" sz="32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indent="228600">
              <a:spcBef>
                <a:spcPct val="20000"/>
              </a:spcBef>
              <a:buClr>
                <a:schemeClr val="hlink"/>
              </a:buClr>
              <a:buSzPct val="65000"/>
              <a:buFont typeface="Wingdings" panose="05000000000000000000" pitchFamily="2" charset="2"/>
              <a:defRPr kumimoji="1"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indent="171450">
              <a:spcBef>
                <a:spcPct val="20000"/>
              </a:spcBef>
              <a:buClr>
                <a:schemeClr val="tx2"/>
              </a:buClr>
              <a:buSzPct val="65000"/>
              <a:buFont typeface="Wingdings" panose="05000000000000000000" pitchFamily="2" charset="2"/>
              <a:defRPr kumimoji="1"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indent="57150">
              <a:spcBef>
                <a:spcPct val="20000"/>
              </a:spcBef>
              <a:buClr>
                <a:schemeClr val="accent1"/>
              </a:buClr>
              <a:buSzPct val="65000"/>
              <a:buFont typeface="Monotype Sorts" panose="05000000000000000000" pitchFamily="2" charset="2"/>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marL="2336800" indent="-508000">
              <a:spcBef>
                <a:spcPct val="20000"/>
              </a:spcBef>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27940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32512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37084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41656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a:lnSpc>
                <a:spcPct val="150000"/>
              </a:lnSpc>
              <a:defRPr/>
            </a:pPr>
            <a:r>
              <a:rPr lang="en-US" altLang="zh-CN" b="1" dirty="0">
                <a:latin typeface="Times New Roman" panose="02020603050405020304" pitchFamily="18" charset="0"/>
                <a:ea typeface="黑体" panose="02010609060101010101" pitchFamily="49" charset="-122"/>
              </a:rPr>
              <a:t>4.2.1  </a:t>
            </a:r>
            <a:r>
              <a:rPr lang="zh-CN" altLang="en-US" b="1" dirty="0">
                <a:latin typeface="Times New Roman" panose="02020603050405020304" pitchFamily="18" charset="0"/>
                <a:ea typeface="黑体" panose="02010609060101010101" pitchFamily="49" charset="-122"/>
              </a:rPr>
              <a:t>多重判定系数</a:t>
            </a:r>
          </a:p>
          <a:p>
            <a:pPr>
              <a:lnSpc>
                <a:spcPct val="150000"/>
              </a:lnSpc>
              <a:defRPr/>
            </a:pPr>
            <a:r>
              <a:rPr lang="en-US" altLang="zh-CN" b="1" dirty="0">
                <a:latin typeface="Times New Roman" panose="02020603050405020304" pitchFamily="18" charset="0"/>
                <a:ea typeface="黑体" panose="02010609060101010101" pitchFamily="49" charset="-122"/>
              </a:rPr>
              <a:t>4.2.2  </a:t>
            </a:r>
            <a:r>
              <a:rPr lang="zh-CN" altLang="en-US" b="1" dirty="0">
                <a:latin typeface="Times New Roman" panose="02020603050405020304" pitchFamily="18" charset="0"/>
                <a:ea typeface="黑体" panose="02010609060101010101" pitchFamily="49" charset="-122"/>
              </a:rPr>
              <a:t>估计标准误差</a:t>
            </a:r>
          </a:p>
        </p:txBody>
      </p:sp>
    </p:spTree>
  </p:cSld>
  <p:clrMapOvr>
    <a:overrideClrMapping bg1="dk2" tx1="lt1" bg2="dk1" tx2="lt2" accent1="accent1" accent2="accent2" accent3="accent3" accent4="accent4" accent5="accent5" accent6="accent6" hlink="hlink" folHlink="folHlink"/>
  </p:clrMapOvr>
  <p:transition>
    <p:zoom/>
  </p:transition>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2AA62A"/>
            </a:gs>
            <a:gs pos="100000">
              <a:srgbClr val="134D13"/>
            </a:gs>
          </a:gsLst>
          <a:lin ang="5400000" scaled="1"/>
        </a:gradFill>
        <a:effectLst/>
      </p:bgPr>
    </p:bg>
    <p:spTree>
      <p:nvGrpSpPr>
        <p:cNvPr id="1" name=""/>
        <p:cNvGrpSpPr/>
        <p:nvPr/>
      </p:nvGrpSpPr>
      <p:grpSpPr>
        <a:xfrm>
          <a:off x="0" y="0"/>
          <a:ext cx="0" cy="0"/>
          <a:chOff x="0" y="0"/>
          <a:chExt cx="0" cy="0"/>
        </a:xfrm>
      </p:grpSpPr>
      <p:sp>
        <p:nvSpPr>
          <p:cNvPr id="795650" name="Rectangle 2"/>
          <p:cNvSpPr>
            <a:spLocks noGrp="1" noChangeArrowheads="1"/>
          </p:cNvSpPr>
          <p:nvPr>
            <p:ph type="ctrTitle"/>
          </p:nvPr>
        </p:nvSpPr>
        <p:spPr>
          <a:xfrm>
            <a:off x="971600" y="2276872"/>
            <a:ext cx="4752528" cy="1371600"/>
          </a:xfrm>
        </p:spPr>
        <p:txBody>
          <a:bodyPr anchor="ctr" anchorCtr="0"/>
          <a:lstStyle/>
          <a:p>
            <a:pPr>
              <a:defRPr/>
            </a:pPr>
            <a:r>
              <a:rPr lang="zh-CN" altLang="en-US" sz="4800" dirty="0"/>
              <a:t>多重判定系数</a:t>
            </a:r>
          </a:p>
        </p:txBody>
      </p:sp>
    </p:spTree>
  </p:cSld>
  <p:clrMapOvr>
    <a:overrideClrMapping bg1="dk2" tx1="lt1" bg2="dk1" tx2="lt2" accent1="accent1" accent2="accent2" accent3="accent3" accent4="accent4" accent5="accent5" accent6="accent6" hlink="hlink" folHlink="folHlink"/>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698" name="Rectangle 2"/>
          <p:cNvSpPr>
            <a:spLocks noGrp="1" noChangeArrowheads="1"/>
          </p:cNvSpPr>
          <p:nvPr>
            <p:ph type="title"/>
          </p:nvPr>
        </p:nvSpPr>
        <p:spPr>
          <a:xfrm>
            <a:off x="1619672" y="0"/>
            <a:ext cx="7010400" cy="1066800"/>
          </a:xfrm>
        </p:spPr>
        <p:txBody>
          <a:bodyPr/>
          <a:lstStyle/>
          <a:p>
            <a:pPr>
              <a:lnSpc>
                <a:spcPts val="3020"/>
              </a:lnSpc>
              <a:defRPr/>
            </a:pPr>
            <a:r>
              <a:rPr lang="zh-CN" altLang="en-US" dirty="0">
                <a:latin typeface="Times New Roman" panose="02020603050405020304" pitchFamily="18" charset="0"/>
                <a:ea typeface="黑体" panose="02010609060101010101" pitchFamily="49" charset="-122"/>
              </a:rPr>
              <a:t>多重判定系数</a:t>
            </a:r>
            <a:br>
              <a:rPr lang="zh-CN" altLang="en-US" dirty="0">
                <a:latin typeface="Times New Roman" panose="02020603050405020304" pitchFamily="18" charset="0"/>
                <a:ea typeface="黑体" panose="02010609060101010101" pitchFamily="49" charset="-122"/>
              </a:rPr>
            </a:br>
            <a:r>
              <a:rPr lang="en-US" altLang="zh-CN" sz="3000" dirty="0">
                <a:solidFill>
                  <a:schemeClr val="hlink"/>
                </a:solidFill>
                <a:latin typeface="Times New Roman" panose="02020603050405020304" pitchFamily="18" charset="0"/>
                <a:ea typeface="黑体" panose="02010609060101010101" pitchFamily="49" charset="-122"/>
              </a:rPr>
              <a:t>(</a:t>
            </a:r>
            <a:r>
              <a:rPr lang="en-US" altLang="zh-CN" sz="3000" dirty="0">
                <a:solidFill>
                  <a:schemeClr val="hlink"/>
                </a:solidFill>
                <a:latin typeface="Times New Roman" panose="02020603050405020304" pitchFamily="18" charset="0"/>
                <a:ea typeface="黑体" panose="02010609060101010101" pitchFamily="49" charset="-122"/>
                <a:cs typeface="Times New Roman" panose="02020603050405020304" pitchFamily="18" charset="0"/>
              </a:rPr>
              <a:t>multiple coefficient of determination</a:t>
            </a:r>
            <a:r>
              <a:rPr lang="en-US" altLang="zh-CN" sz="3000" dirty="0">
                <a:solidFill>
                  <a:schemeClr val="hlink"/>
                </a:solidFill>
                <a:latin typeface="Times New Roman" panose="02020603050405020304" pitchFamily="18" charset="0"/>
                <a:ea typeface="黑体" panose="02010609060101010101" pitchFamily="49" charset="-122"/>
              </a:rPr>
              <a:t>)</a:t>
            </a:r>
            <a:r>
              <a:rPr lang="en-US" altLang="zh-CN" sz="3600" dirty="0">
                <a:solidFill>
                  <a:schemeClr val="hlink"/>
                </a:solidFill>
                <a:latin typeface="Times New Roman" panose="02020603050405020304" pitchFamily="18" charset="0"/>
                <a:ea typeface="黑体" panose="02010609060101010101" pitchFamily="49" charset="-122"/>
              </a:rPr>
              <a:t> </a:t>
            </a:r>
          </a:p>
        </p:txBody>
      </p:sp>
      <p:sp>
        <p:nvSpPr>
          <p:cNvPr id="797699" name="Rectangle 3"/>
          <p:cNvSpPr>
            <a:spLocks noGrp="1" noChangeArrowheads="1"/>
          </p:cNvSpPr>
          <p:nvPr>
            <p:ph idx="1"/>
          </p:nvPr>
        </p:nvSpPr>
        <p:spPr>
          <a:xfrm>
            <a:off x="457200" y="1700213"/>
            <a:ext cx="8305800" cy="4681115"/>
          </a:xfrm>
        </p:spPr>
        <p:txBody>
          <a:bodyPr/>
          <a:lstStyle/>
          <a:p>
            <a:pPr marL="609600" indent="-609600" algn="just">
              <a:lnSpc>
                <a:spcPct val="120000"/>
              </a:lnSpc>
              <a:buFontTx/>
              <a:buAutoNum type="arabicPeriod"/>
              <a:defRPr/>
            </a:pPr>
            <a:r>
              <a:rPr lang="zh-CN" altLang="en-US" dirty="0">
                <a:latin typeface="Times New Roman" panose="02020603050405020304" pitchFamily="18" charset="0"/>
                <a:ea typeface="黑体" panose="02010609060101010101" pitchFamily="49" charset="-122"/>
              </a:rPr>
              <a:t>回归平方和占总平方和的比例</a:t>
            </a:r>
          </a:p>
          <a:p>
            <a:pPr marL="609600" indent="-609600" algn="just">
              <a:lnSpc>
                <a:spcPct val="120000"/>
              </a:lnSpc>
              <a:buFontTx/>
              <a:buAutoNum type="arabicPeriod"/>
              <a:defRPr/>
            </a:pPr>
            <a:r>
              <a:rPr lang="zh-CN" altLang="en-US" dirty="0">
                <a:latin typeface="Times New Roman" panose="02020603050405020304" pitchFamily="18" charset="0"/>
                <a:ea typeface="黑体" panose="02010609060101010101" pitchFamily="49" charset="-122"/>
              </a:rPr>
              <a:t>计算公式为</a:t>
            </a:r>
          </a:p>
          <a:p>
            <a:pPr marL="609600" indent="-609600" algn="just">
              <a:lnSpc>
                <a:spcPct val="90000"/>
              </a:lnSpc>
              <a:buFontTx/>
              <a:buAutoNum type="arabicPeriod"/>
              <a:defRPr/>
            </a:pPr>
            <a:endParaRPr lang="zh-CN" altLang="en-US" dirty="0">
              <a:latin typeface="Times New Roman" panose="02020603050405020304" pitchFamily="18" charset="0"/>
              <a:ea typeface="黑体" panose="02010609060101010101" pitchFamily="49" charset="-122"/>
            </a:endParaRPr>
          </a:p>
          <a:p>
            <a:pPr marL="609600" indent="-609600" algn="just">
              <a:lnSpc>
                <a:spcPct val="90000"/>
              </a:lnSpc>
              <a:buFontTx/>
              <a:buAutoNum type="arabicPeriod"/>
              <a:defRPr/>
            </a:pPr>
            <a:endParaRPr lang="zh-CN" altLang="en-US" dirty="0">
              <a:latin typeface="Times New Roman" panose="02020603050405020304" pitchFamily="18" charset="0"/>
              <a:ea typeface="黑体" panose="02010609060101010101" pitchFamily="49" charset="-122"/>
            </a:endParaRPr>
          </a:p>
          <a:p>
            <a:pPr marL="609600" indent="-609600" algn="just">
              <a:lnSpc>
                <a:spcPct val="90000"/>
              </a:lnSpc>
              <a:buFontTx/>
              <a:buAutoNum type="arabicPeriod"/>
              <a:defRPr/>
            </a:pPr>
            <a:endParaRPr lang="zh-CN" altLang="en-US" dirty="0">
              <a:latin typeface="Times New Roman" panose="02020603050405020304" pitchFamily="18" charset="0"/>
              <a:ea typeface="黑体" panose="02010609060101010101" pitchFamily="49" charset="-122"/>
            </a:endParaRPr>
          </a:p>
          <a:p>
            <a:pPr marL="609600" indent="-609600" algn="just">
              <a:lnSpc>
                <a:spcPct val="90000"/>
              </a:lnSpc>
              <a:buFontTx/>
              <a:buAutoNum type="arabicPeriod"/>
              <a:defRPr/>
            </a:pPr>
            <a:endParaRPr lang="zh-CN" altLang="en-US" dirty="0">
              <a:latin typeface="Times New Roman" panose="02020603050405020304" pitchFamily="18" charset="0"/>
              <a:ea typeface="黑体" panose="02010609060101010101" pitchFamily="49" charset="-122"/>
            </a:endParaRPr>
          </a:p>
          <a:p>
            <a:pPr marL="609600" indent="-609600" algn="just">
              <a:lnSpc>
                <a:spcPct val="90000"/>
              </a:lnSpc>
              <a:buFontTx/>
              <a:buAutoNum type="arabicPeriod"/>
              <a:defRPr/>
            </a:pPr>
            <a:endParaRPr lang="en-US" altLang="zh-CN" dirty="0">
              <a:latin typeface="Times New Roman" panose="02020603050405020304" pitchFamily="18" charset="0"/>
              <a:ea typeface="黑体" panose="02010609060101010101" pitchFamily="49" charset="-122"/>
            </a:endParaRPr>
          </a:p>
          <a:p>
            <a:pPr marL="609600" indent="-609600" algn="just">
              <a:lnSpc>
                <a:spcPct val="120000"/>
              </a:lnSpc>
              <a:buFontTx/>
              <a:buAutoNum type="arabicPeriod"/>
              <a:defRPr/>
            </a:pPr>
            <a:r>
              <a:rPr lang="zh-CN" altLang="en-US" dirty="0">
                <a:latin typeface="Times New Roman" panose="02020603050405020304" pitchFamily="18" charset="0"/>
                <a:ea typeface="黑体" panose="02010609060101010101" pitchFamily="49" charset="-122"/>
              </a:rPr>
              <a:t>因变量取值的变差中，能被估计的多元回归方程所解释的比例 </a:t>
            </a:r>
          </a:p>
        </p:txBody>
      </p:sp>
      <p:graphicFrame>
        <p:nvGraphicFramePr>
          <p:cNvPr id="35844" name="Object 4">
            <a:hlinkClick r:id="" action="ppaction://ole?verb=0"/>
          </p:cNvPr>
          <p:cNvGraphicFramePr>
            <a:graphicFrameLocks/>
          </p:cNvGraphicFramePr>
          <p:nvPr>
            <p:extLst>
              <p:ext uri="{D42A27DB-BD31-4B8C-83A1-F6EECF244321}">
                <p14:modId xmlns:p14="http://schemas.microsoft.com/office/powerpoint/2010/main" val="3276592077"/>
              </p:ext>
            </p:extLst>
          </p:nvPr>
        </p:nvGraphicFramePr>
        <p:xfrm>
          <a:off x="1835696" y="2996952"/>
          <a:ext cx="4681538" cy="2057400"/>
        </p:xfrm>
        <a:graphic>
          <a:graphicData uri="http://schemas.openxmlformats.org/presentationml/2006/ole">
            <mc:AlternateContent xmlns:mc="http://schemas.openxmlformats.org/markup-compatibility/2006">
              <mc:Choice xmlns:v="urn:schemas-microsoft-com:vml" Requires="v">
                <p:oleObj name="Equation" r:id="rId3" imgW="2217436" imgH="830738" progId="Equation.3">
                  <p:embed/>
                </p:oleObj>
              </mc:Choice>
              <mc:Fallback>
                <p:oleObj name="Equation" r:id="rId3" imgW="2217436" imgH="830738" progId="Equation.3">
                  <p:embed/>
                  <p:pic>
                    <p:nvPicPr>
                      <p:cNvPr id="0" name="Object 4"/>
                      <p:cNvPicPr>
                        <a:picLocks noChangeArrowheads="1"/>
                      </p:cNvPicPr>
                      <p:nvPr/>
                    </p:nvPicPr>
                    <p:blipFill>
                      <a:blip r:embed="rId4">
                        <a:lum contrast="-12000"/>
                        <a:extLst>
                          <a:ext uri="{28A0092B-C50C-407E-A947-70E740481C1C}">
                            <a14:useLocalDpi xmlns:a14="http://schemas.microsoft.com/office/drawing/2010/main" val="0"/>
                          </a:ext>
                        </a:extLst>
                      </a:blip>
                      <a:srcRect/>
                      <a:stretch>
                        <a:fillRect/>
                      </a:stretch>
                    </p:blipFill>
                    <p:spPr bwMode="auto">
                      <a:xfrm>
                        <a:off x="1835696" y="2996952"/>
                        <a:ext cx="4681538" cy="2057400"/>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9746" name="Rectangle 2"/>
          <p:cNvSpPr>
            <a:spLocks noGrp="1" noChangeArrowheads="1"/>
          </p:cNvSpPr>
          <p:nvPr>
            <p:ph type="title"/>
          </p:nvPr>
        </p:nvSpPr>
        <p:spPr>
          <a:xfrm>
            <a:off x="1835696" y="0"/>
            <a:ext cx="7086600" cy="1066800"/>
          </a:xfrm>
        </p:spPr>
        <p:txBody>
          <a:bodyPr/>
          <a:lstStyle/>
          <a:p>
            <a:pPr>
              <a:lnSpc>
                <a:spcPts val="3020"/>
              </a:lnSpc>
              <a:defRPr/>
            </a:pPr>
            <a:r>
              <a:rPr lang="zh-CN" altLang="en-US" dirty="0">
                <a:latin typeface="Times New Roman" panose="02020603050405020304" pitchFamily="18" charset="0"/>
                <a:ea typeface="黑体" panose="02010609060101010101" pitchFamily="49" charset="-122"/>
              </a:rPr>
              <a:t>修正多重判定系数</a:t>
            </a:r>
            <a:br>
              <a:rPr lang="zh-CN" altLang="en-US" dirty="0">
                <a:latin typeface="Times New Roman" panose="02020603050405020304" pitchFamily="18" charset="0"/>
                <a:ea typeface="黑体" panose="02010609060101010101" pitchFamily="49" charset="-122"/>
              </a:rPr>
            </a:br>
            <a:r>
              <a:rPr lang="en-US" altLang="zh-CN" sz="2400" dirty="0">
                <a:solidFill>
                  <a:schemeClr val="hlink"/>
                </a:solidFill>
                <a:latin typeface="Times New Roman" panose="02020603050405020304" pitchFamily="18" charset="0"/>
                <a:ea typeface="黑体" panose="02010609060101010101" pitchFamily="49" charset="-122"/>
              </a:rPr>
              <a:t>(</a:t>
            </a:r>
            <a:r>
              <a:rPr lang="en-US" altLang="zh-CN" sz="2400" dirty="0">
                <a:solidFill>
                  <a:schemeClr val="hlink"/>
                </a:solidFill>
                <a:latin typeface="Times New Roman" panose="02020603050405020304" pitchFamily="18" charset="0"/>
                <a:ea typeface="黑体" panose="02010609060101010101" pitchFamily="49" charset="-122"/>
                <a:cs typeface="Times New Roman" panose="02020603050405020304" pitchFamily="18" charset="0"/>
              </a:rPr>
              <a:t>adjusted multiple coefficient of determination</a:t>
            </a:r>
            <a:r>
              <a:rPr lang="en-US" altLang="zh-CN" sz="2400" dirty="0">
                <a:solidFill>
                  <a:schemeClr val="hlink"/>
                </a:solidFill>
                <a:latin typeface="Times New Roman" panose="02020603050405020304" pitchFamily="18" charset="0"/>
                <a:ea typeface="黑体" panose="02010609060101010101" pitchFamily="49" charset="-122"/>
              </a:rPr>
              <a:t>)</a:t>
            </a:r>
            <a:r>
              <a:rPr lang="en-US" altLang="zh-CN" sz="3600" dirty="0">
                <a:solidFill>
                  <a:schemeClr val="hlink"/>
                </a:solidFill>
                <a:latin typeface="Times New Roman" panose="02020603050405020304" pitchFamily="18" charset="0"/>
                <a:ea typeface="黑体" panose="02010609060101010101" pitchFamily="49" charset="-122"/>
              </a:rPr>
              <a:t> </a:t>
            </a:r>
          </a:p>
        </p:txBody>
      </p:sp>
      <p:sp>
        <p:nvSpPr>
          <p:cNvPr id="799747" name="Rectangle 3"/>
          <p:cNvSpPr>
            <a:spLocks noGrp="1" noChangeArrowheads="1"/>
          </p:cNvSpPr>
          <p:nvPr>
            <p:ph idx="1"/>
          </p:nvPr>
        </p:nvSpPr>
        <p:spPr>
          <a:xfrm>
            <a:off x="609600" y="1752600"/>
            <a:ext cx="8153400" cy="4343400"/>
          </a:xfrm>
        </p:spPr>
        <p:txBody>
          <a:bodyPr/>
          <a:lstStyle/>
          <a:p>
            <a:pPr marL="609600" indent="-609600" algn="just">
              <a:lnSpc>
                <a:spcPct val="120000"/>
              </a:lnSpc>
              <a:buFontTx/>
              <a:buAutoNum type="arabicPeriod"/>
              <a:defRPr/>
            </a:pPr>
            <a:r>
              <a:rPr lang="zh-CN" altLang="en-US" sz="3000" dirty="0">
                <a:latin typeface="Times New Roman" panose="02020603050405020304" pitchFamily="18" charset="0"/>
                <a:ea typeface="黑体" panose="02010609060101010101" pitchFamily="49" charset="-122"/>
              </a:rPr>
              <a:t>用样本量</a:t>
            </a:r>
            <a:r>
              <a:rPr lang="en-US" altLang="zh-CN" sz="3000" i="1" dirty="0">
                <a:solidFill>
                  <a:srgbClr val="FFFFB1"/>
                </a:solidFill>
                <a:latin typeface="Times New Roman" panose="02020603050405020304" pitchFamily="18" charset="0"/>
                <a:ea typeface="黑体" panose="02010609060101010101" pitchFamily="49" charset="-122"/>
              </a:rPr>
              <a:t>n</a:t>
            </a:r>
            <a:r>
              <a:rPr lang="zh-CN" altLang="en-US" sz="3000" dirty="0">
                <a:latin typeface="Times New Roman" panose="02020603050405020304" pitchFamily="18" charset="0"/>
                <a:ea typeface="黑体" panose="02010609060101010101" pitchFamily="49" charset="-122"/>
              </a:rPr>
              <a:t>和自变量的个数</a:t>
            </a:r>
            <a:r>
              <a:rPr lang="en-US" altLang="zh-CN" sz="3000" i="1" dirty="0">
                <a:solidFill>
                  <a:srgbClr val="FFFFB1"/>
                </a:solidFill>
                <a:latin typeface="Times New Roman" panose="02020603050405020304" pitchFamily="18" charset="0"/>
                <a:ea typeface="黑体" panose="02010609060101010101" pitchFamily="49" charset="-122"/>
              </a:rPr>
              <a:t>k</a:t>
            </a:r>
            <a:r>
              <a:rPr lang="zh-CN" altLang="en-US" sz="3000" dirty="0">
                <a:latin typeface="Times New Roman" panose="02020603050405020304" pitchFamily="18" charset="0"/>
                <a:ea typeface="黑体" panose="02010609060101010101" pitchFamily="49" charset="-122"/>
              </a:rPr>
              <a:t>去修正</a:t>
            </a:r>
            <a:r>
              <a:rPr lang="en-US" altLang="zh-CN" sz="3000" i="1" dirty="0">
                <a:latin typeface="Times New Roman" panose="02020603050405020304" pitchFamily="18" charset="0"/>
                <a:ea typeface="黑体" panose="02010609060101010101" pitchFamily="49" charset="-122"/>
              </a:rPr>
              <a:t>R</a:t>
            </a:r>
            <a:r>
              <a:rPr lang="en-US" altLang="zh-CN" sz="3000" baseline="30000" dirty="0">
                <a:latin typeface="Times New Roman" panose="02020603050405020304" pitchFamily="18" charset="0"/>
                <a:ea typeface="黑体" panose="02010609060101010101" pitchFamily="49" charset="-122"/>
              </a:rPr>
              <a:t>2</a:t>
            </a:r>
            <a:r>
              <a:rPr lang="zh-CN" altLang="en-US" sz="3000" dirty="0">
                <a:latin typeface="Times New Roman" panose="02020603050405020304" pitchFamily="18" charset="0"/>
                <a:ea typeface="黑体" panose="02010609060101010101" pitchFamily="49" charset="-122"/>
              </a:rPr>
              <a:t>得到 </a:t>
            </a:r>
          </a:p>
          <a:p>
            <a:pPr marL="609600" indent="-609600" algn="just">
              <a:lnSpc>
                <a:spcPct val="120000"/>
              </a:lnSpc>
              <a:buFontTx/>
              <a:buAutoNum type="arabicPeriod"/>
              <a:defRPr/>
            </a:pPr>
            <a:r>
              <a:rPr lang="zh-CN" altLang="en-US" sz="3000" dirty="0">
                <a:latin typeface="Times New Roman" panose="02020603050405020304" pitchFamily="18" charset="0"/>
                <a:ea typeface="黑体" panose="02010609060101010101" pitchFamily="49" charset="-122"/>
              </a:rPr>
              <a:t>计算公式为</a:t>
            </a:r>
          </a:p>
          <a:p>
            <a:pPr marL="609600" indent="-609600" algn="just">
              <a:lnSpc>
                <a:spcPct val="90000"/>
              </a:lnSpc>
              <a:buFontTx/>
              <a:buAutoNum type="arabicPeriod"/>
              <a:defRPr/>
            </a:pPr>
            <a:endParaRPr lang="zh-CN" altLang="en-US" sz="3000" dirty="0">
              <a:latin typeface="Times New Roman" panose="02020603050405020304" pitchFamily="18" charset="0"/>
              <a:ea typeface="黑体" panose="02010609060101010101" pitchFamily="49" charset="-122"/>
            </a:endParaRPr>
          </a:p>
          <a:p>
            <a:pPr marL="609600" indent="-609600" algn="just">
              <a:lnSpc>
                <a:spcPct val="90000"/>
              </a:lnSpc>
              <a:buFontTx/>
              <a:buAutoNum type="arabicPeriod"/>
              <a:defRPr/>
            </a:pPr>
            <a:endParaRPr lang="zh-CN" altLang="en-US" sz="3000" dirty="0">
              <a:latin typeface="Times New Roman" panose="02020603050405020304" pitchFamily="18" charset="0"/>
              <a:ea typeface="黑体" panose="02010609060101010101" pitchFamily="49" charset="-122"/>
            </a:endParaRPr>
          </a:p>
          <a:p>
            <a:pPr marL="609600" indent="-609600" algn="just">
              <a:lnSpc>
                <a:spcPct val="90000"/>
              </a:lnSpc>
              <a:buFontTx/>
              <a:buAutoNum type="arabicPeriod"/>
              <a:defRPr/>
            </a:pPr>
            <a:endParaRPr lang="zh-CN" altLang="en-US" sz="3000" dirty="0">
              <a:latin typeface="Times New Roman" panose="02020603050405020304" pitchFamily="18" charset="0"/>
              <a:ea typeface="黑体" panose="02010609060101010101" pitchFamily="49" charset="-122"/>
            </a:endParaRPr>
          </a:p>
          <a:p>
            <a:pPr marL="609600" indent="-609600" algn="just">
              <a:lnSpc>
                <a:spcPct val="90000"/>
              </a:lnSpc>
              <a:buFontTx/>
              <a:buAutoNum type="arabicPeriod"/>
              <a:defRPr/>
            </a:pPr>
            <a:r>
              <a:rPr lang="zh-CN" altLang="en-US" sz="3000" dirty="0">
                <a:latin typeface="Times New Roman" panose="02020603050405020304" pitchFamily="18" charset="0"/>
                <a:ea typeface="黑体" panose="02010609060101010101" pitchFamily="49" charset="-122"/>
              </a:rPr>
              <a:t>避免增加自变量而高估 </a:t>
            </a:r>
            <a:r>
              <a:rPr lang="en-US" altLang="zh-CN" sz="3000" i="1" dirty="0">
                <a:latin typeface="Times New Roman" panose="02020603050405020304" pitchFamily="18" charset="0"/>
                <a:ea typeface="黑体" panose="02010609060101010101" pitchFamily="49" charset="-122"/>
              </a:rPr>
              <a:t>R</a:t>
            </a:r>
            <a:r>
              <a:rPr lang="en-US" altLang="zh-CN" sz="3000" baseline="30000" dirty="0">
                <a:latin typeface="Times New Roman" panose="02020603050405020304" pitchFamily="18" charset="0"/>
                <a:ea typeface="黑体" panose="02010609060101010101" pitchFamily="49" charset="-122"/>
              </a:rPr>
              <a:t>2</a:t>
            </a:r>
            <a:endParaRPr lang="en-US" altLang="zh-CN" sz="3000" dirty="0">
              <a:latin typeface="Times New Roman" panose="02020603050405020304" pitchFamily="18" charset="0"/>
              <a:ea typeface="黑体" panose="02010609060101010101" pitchFamily="49" charset="-122"/>
            </a:endParaRPr>
          </a:p>
          <a:p>
            <a:pPr marL="609600" indent="-609600" algn="just">
              <a:lnSpc>
                <a:spcPct val="90000"/>
              </a:lnSpc>
              <a:buFontTx/>
              <a:buAutoNum type="arabicPeriod"/>
              <a:defRPr/>
            </a:pPr>
            <a:r>
              <a:rPr lang="zh-CN" altLang="en-US" sz="3000" dirty="0">
                <a:latin typeface="Times New Roman" panose="02020603050405020304" pitchFamily="18" charset="0"/>
                <a:ea typeface="黑体" panose="02010609060101010101" pitchFamily="49" charset="-122"/>
              </a:rPr>
              <a:t>意义与 </a:t>
            </a:r>
            <a:r>
              <a:rPr lang="en-US" altLang="zh-CN" sz="3000" i="1" dirty="0">
                <a:latin typeface="Times New Roman" panose="02020603050405020304" pitchFamily="18" charset="0"/>
                <a:ea typeface="黑体" panose="02010609060101010101" pitchFamily="49" charset="-122"/>
              </a:rPr>
              <a:t>R</a:t>
            </a:r>
            <a:r>
              <a:rPr lang="en-US" altLang="zh-CN" sz="3000" baseline="30000" dirty="0">
                <a:latin typeface="Times New Roman" panose="02020603050405020304" pitchFamily="18" charset="0"/>
                <a:ea typeface="黑体" panose="02010609060101010101" pitchFamily="49" charset="-122"/>
              </a:rPr>
              <a:t>2</a:t>
            </a:r>
            <a:r>
              <a:rPr lang="zh-CN" altLang="en-US" sz="3000" dirty="0">
                <a:latin typeface="Times New Roman" panose="02020603050405020304" pitchFamily="18" charset="0"/>
                <a:ea typeface="黑体" panose="02010609060101010101" pitchFamily="49" charset="-122"/>
              </a:rPr>
              <a:t>类似</a:t>
            </a:r>
          </a:p>
          <a:p>
            <a:pPr marL="609600" indent="-609600" algn="just">
              <a:lnSpc>
                <a:spcPct val="90000"/>
              </a:lnSpc>
              <a:buFontTx/>
              <a:buAutoNum type="arabicPeriod"/>
              <a:defRPr/>
            </a:pPr>
            <a:r>
              <a:rPr lang="zh-CN" altLang="en-US" sz="3000" dirty="0">
                <a:latin typeface="Times New Roman" panose="02020603050405020304" pitchFamily="18" charset="0"/>
                <a:ea typeface="黑体" panose="02010609060101010101" pitchFamily="49" charset="-122"/>
              </a:rPr>
              <a:t>数值小于</a:t>
            </a:r>
            <a:r>
              <a:rPr lang="en-US" altLang="zh-CN" sz="3000" i="1" dirty="0">
                <a:latin typeface="Times New Roman" panose="02020603050405020304" pitchFamily="18" charset="0"/>
                <a:ea typeface="黑体" panose="02010609060101010101" pitchFamily="49" charset="-122"/>
              </a:rPr>
              <a:t>R</a:t>
            </a:r>
            <a:r>
              <a:rPr lang="en-US" altLang="zh-CN" sz="3000" baseline="30000" dirty="0">
                <a:latin typeface="Times New Roman" panose="02020603050405020304" pitchFamily="18" charset="0"/>
                <a:ea typeface="黑体" panose="02010609060101010101" pitchFamily="49" charset="-122"/>
              </a:rPr>
              <a:t>2</a:t>
            </a:r>
          </a:p>
        </p:txBody>
      </p:sp>
      <p:graphicFrame>
        <p:nvGraphicFramePr>
          <p:cNvPr id="37892" name="Object 5">
            <a:hlinkClick r:id="" action="ppaction://ole?verb=0"/>
          </p:cNvPr>
          <p:cNvGraphicFramePr>
            <a:graphicFrameLocks/>
          </p:cNvGraphicFramePr>
          <p:nvPr>
            <p:extLst>
              <p:ext uri="{D42A27DB-BD31-4B8C-83A1-F6EECF244321}">
                <p14:modId xmlns:p14="http://schemas.microsoft.com/office/powerpoint/2010/main" val="96559183"/>
              </p:ext>
            </p:extLst>
          </p:nvPr>
        </p:nvGraphicFramePr>
        <p:xfrm>
          <a:off x="1763688" y="3140968"/>
          <a:ext cx="4586287" cy="1146175"/>
        </p:xfrm>
        <a:graphic>
          <a:graphicData uri="http://schemas.openxmlformats.org/presentationml/2006/ole">
            <mc:AlternateContent xmlns:mc="http://schemas.openxmlformats.org/markup-compatibility/2006">
              <mc:Choice xmlns:v="urn:schemas-microsoft-com:vml" Requires="v">
                <p:oleObj name="公式" r:id="rId3" imgW="1668785" imgH="388462" progId="Equation.3">
                  <p:embed/>
                </p:oleObj>
              </mc:Choice>
              <mc:Fallback>
                <p:oleObj name="公式" r:id="rId3" imgW="1668785" imgH="388462" progId="Equation.3">
                  <p:embed/>
                  <p:pic>
                    <p:nvPicPr>
                      <p:cNvPr id="0" name="Object 5"/>
                      <p:cNvPicPr>
                        <a:picLocks noChangeArrowheads="1"/>
                      </p:cNvPicPr>
                      <p:nvPr/>
                    </p:nvPicPr>
                    <p:blipFill>
                      <a:blip r:embed="rId4">
                        <a:lum contrast="-18000"/>
                        <a:extLst>
                          <a:ext uri="{28A0092B-C50C-407E-A947-70E740481C1C}">
                            <a14:useLocalDpi xmlns:a14="http://schemas.microsoft.com/office/drawing/2010/main" val="0"/>
                          </a:ext>
                        </a:extLst>
                      </a:blip>
                      <a:srcRect/>
                      <a:stretch>
                        <a:fillRect/>
                      </a:stretch>
                    </p:blipFill>
                    <p:spPr bwMode="auto">
                      <a:xfrm>
                        <a:off x="1763688" y="3140968"/>
                        <a:ext cx="4586287" cy="1146175"/>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0" name="Rectangle 2"/>
          <p:cNvSpPr>
            <a:spLocks noGrp="1" noChangeArrowheads="1"/>
          </p:cNvSpPr>
          <p:nvPr>
            <p:ph type="ctrTitle"/>
          </p:nvPr>
        </p:nvSpPr>
        <p:spPr>
          <a:xfrm>
            <a:off x="971600" y="2276872"/>
            <a:ext cx="4752528" cy="1371600"/>
          </a:xfrm>
        </p:spPr>
        <p:txBody>
          <a:bodyPr anchor="ctr" anchorCtr="0"/>
          <a:lstStyle/>
          <a:p>
            <a:pPr>
              <a:defRPr/>
            </a:pPr>
            <a:r>
              <a:rPr lang="zh-CN" altLang="en-US" sz="4800" dirty="0"/>
              <a:t>估计标准误差</a:t>
            </a:r>
          </a:p>
        </p:txBody>
      </p:sp>
    </p:spTree>
    <p:extLst>
      <p:ext uri="{BB962C8B-B14F-4D97-AF65-F5344CB8AC3E}">
        <p14:creationId xmlns:p14="http://schemas.microsoft.com/office/powerpoint/2010/main" val="761849968"/>
      </p:ext>
    </p:extLst>
  </p:cSld>
  <p:clrMapOvr>
    <a:masterClrMapping/>
  </p:clrMapOvr>
  <p:transition>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476E8062-4C3D-C792-AC9F-FE0EA41F9D70}"/>
              </a:ext>
            </a:extLst>
          </p:cNvPr>
          <p:cNvSpPr txBox="1">
            <a:spLocks noChangeArrowheads="1"/>
          </p:cNvSpPr>
          <p:nvPr/>
        </p:nvSpPr>
        <p:spPr bwMode="auto">
          <a:xfrm>
            <a:off x="827584" y="0"/>
            <a:ext cx="7010400" cy="914400"/>
          </a:xfrm>
          <a:prstGeom prst="rect">
            <a:avLst/>
          </a:prstGeom>
          <a:noFill/>
          <a:ln>
            <a:noFill/>
          </a:ln>
          <a:effectLst>
            <a:outerShdw dist="45791" dir="3378596"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200" b="1">
                <a:solidFill>
                  <a:schemeClr val="tx2"/>
                </a:solidFill>
                <a:latin typeface="+mj-lt"/>
                <a:ea typeface="+mj-ea"/>
                <a:cs typeface="+mj-cs"/>
              </a:defRPr>
            </a:lvl1pPr>
            <a:lvl2pPr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2pPr>
            <a:lvl3pPr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3pPr>
            <a:lvl4pPr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4pPr>
            <a:lvl5pPr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5pPr>
            <a:lvl6pPr marL="457200"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6pPr>
            <a:lvl7pPr marL="914400"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7pPr>
            <a:lvl8pPr marL="1371600"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8pPr>
            <a:lvl9pPr marL="1828800" algn="ctr" rtl="0" eaLnBrk="1" fontAlgn="base" hangingPunct="1">
              <a:spcBef>
                <a:spcPct val="0"/>
              </a:spcBef>
              <a:spcAft>
                <a:spcPct val="0"/>
              </a:spcAft>
              <a:defRPr sz="3200" b="1">
                <a:solidFill>
                  <a:schemeClr val="tx2"/>
                </a:solidFill>
                <a:latin typeface="微软雅黑" pitchFamily="34" charset="-122"/>
                <a:ea typeface="微软雅黑" pitchFamily="34" charset="-122"/>
              </a:defRPr>
            </a:lvl9pPr>
          </a:lstStyle>
          <a:p>
            <a:pPr>
              <a:defRPr/>
            </a:pPr>
            <a:r>
              <a:rPr lang="zh-CN" altLang="en-US" sz="4000" kern="0" dirty="0">
                <a:latin typeface="Times New Roman" panose="02020603050405020304" pitchFamily="18" charset="0"/>
                <a:ea typeface="黑体" panose="02010609060101010101" pitchFamily="49" charset="-122"/>
              </a:rPr>
              <a:t>第</a:t>
            </a:r>
            <a:r>
              <a:rPr lang="en-US" altLang="zh-CN" sz="4000" kern="0" dirty="0">
                <a:latin typeface="Times New Roman" panose="02020603050405020304" pitchFamily="18" charset="0"/>
                <a:ea typeface="黑体" panose="02010609060101010101" pitchFamily="49" charset="-122"/>
              </a:rPr>
              <a:t>4</a:t>
            </a:r>
            <a:r>
              <a:rPr lang="zh-CN" altLang="en-US" sz="4000" kern="0" dirty="0">
                <a:latin typeface="Times New Roman" panose="02020603050405020304" pitchFamily="18" charset="0"/>
                <a:ea typeface="黑体" panose="02010609060101010101" pitchFamily="49" charset="-122"/>
              </a:rPr>
              <a:t>章   多元线性回归</a:t>
            </a:r>
            <a:endParaRPr lang="zh-CN" altLang="en-US" sz="4000" b="0" kern="0" dirty="0">
              <a:latin typeface="Times New Roman" panose="02020603050405020304" pitchFamily="18" charset="0"/>
              <a:ea typeface="黑体" panose="02010609060101010101" pitchFamily="49" charset="-122"/>
            </a:endParaRPr>
          </a:p>
        </p:txBody>
      </p:sp>
      <p:sp>
        <p:nvSpPr>
          <p:cNvPr id="5" name="Rectangle 3">
            <a:extLst>
              <a:ext uri="{FF2B5EF4-FFF2-40B4-BE49-F238E27FC236}">
                <a16:creationId xmlns:a16="http://schemas.microsoft.com/office/drawing/2014/main" id="{80350714-D6F1-2C28-CF9C-68C16A0A122F}"/>
              </a:ext>
            </a:extLst>
          </p:cNvPr>
          <p:cNvSpPr txBox="1">
            <a:spLocks noChangeArrowheads="1"/>
          </p:cNvSpPr>
          <p:nvPr/>
        </p:nvSpPr>
        <p:spPr bwMode="auto">
          <a:xfrm>
            <a:off x="1619672" y="2132856"/>
            <a:ext cx="6624736" cy="3962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defRPr sz="2800" b="1">
                <a:solidFill>
                  <a:schemeClr val="tx1"/>
                </a:solidFill>
                <a:latin typeface="+mn-lt"/>
                <a:ea typeface="+mn-ea"/>
                <a:cs typeface="+mn-cs"/>
              </a:defRPr>
            </a:lvl1pPr>
            <a:lvl2pPr marL="742950" indent="-285750" algn="l" rtl="0" eaLnBrk="1" fontAlgn="base" hangingPunct="1">
              <a:spcBef>
                <a:spcPct val="20000"/>
              </a:spcBef>
              <a:spcAft>
                <a:spcPct val="0"/>
              </a:spcAft>
              <a:defRPr sz="2800" b="1">
                <a:solidFill>
                  <a:schemeClr val="tx1"/>
                </a:solidFill>
                <a:latin typeface="+mn-lt"/>
                <a:ea typeface="+mn-ea"/>
              </a:defRPr>
            </a:lvl2pPr>
            <a:lvl3pPr marL="1143000" indent="-228600" algn="l" rtl="0" eaLnBrk="1" fontAlgn="base" hangingPunct="1">
              <a:spcBef>
                <a:spcPct val="20000"/>
              </a:spcBef>
              <a:spcAft>
                <a:spcPct val="0"/>
              </a:spcAft>
              <a:defRPr sz="2400" b="1">
                <a:solidFill>
                  <a:schemeClr val="tx1"/>
                </a:solidFill>
                <a:latin typeface="+mn-lt"/>
                <a:ea typeface="+mn-ea"/>
              </a:defRPr>
            </a:lvl3pPr>
            <a:lvl4pPr marL="1600200" indent="-228600" algn="l" rtl="0" eaLnBrk="1" fontAlgn="base" hangingPunct="1">
              <a:spcBef>
                <a:spcPct val="20000"/>
              </a:spcBef>
              <a:spcAft>
                <a:spcPct val="0"/>
              </a:spcAft>
              <a:buChar char="–"/>
              <a:defRPr sz="2000" b="1">
                <a:solidFill>
                  <a:schemeClr val="tx1"/>
                </a:solidFill>
                <a:latin typeface="+mn-lt"/>
                <a:ea typeface="+mn-ea"/>
              </a:defRPr>
            </a:lvl4pPr>
            <a:lvl5pPr marL="2057400" indent="-228600" algn="l" rtl="0" eaLnBrk="1" fontAlgn="base" hangingPunct="1">
              <a:spcBef>
                <a:spcPct val="20000"/>
              </a:spcBef>
              <a:spcAft>
                <a:spcPct val="0"/>
              </a:spcAft>
              <a:buChar char="»"/>
              <a:defRPr sz="2000" b="1">
                <a:solidFill>
                  <a:schemeClr val="tx1"/>
                </a:solidFill>
                <a:latin typeface="+mn-lt"/>
                <a:ea typeface="+mn-ea"/>
              </a:defRPr>
            </a:lvl5pPr>
            <a:lvl6pPr marL="2514600" indent="-228600" algn="l" rtl="0" eaLnBrk="1" fontAlgn="base" hangingPunct="1">
              <a:spcBef>
                <a:spcPct val="20000"/>
              </a:spcBef>
              <a:spcAft>
                <a:spcPct val="0"/>
              </a:spcAft>
              <a:buChar char="»"/>
              <a:defRPr sz="2000" b="1">
                <a:solidFill>
                  <a:schemeClr val="tx1"/>
                </a:solidFill>
                <a:latin typeface="+mn-lt"/>
                <a:ea typeface="+mn-ea"/>
              </a:defRPr>
            </a:lvl6pPr>
            <a:lvl7pPr marL="2971800" indent="-228600" algn="l" rtl="0" eaLnBrk="1" fontAlgn="base" hangingPunct="1">
              <a:spcBef>
                <a:spcPct val="20000"/>
              </a:spcBef>
              <a:spcAft>
                <a:spcPct val="0"/>
              </a:spcAft>
              <a:buChar char="»"/>
              <a:defRPr sz="2000" b="1">
                <a:solidFill>
                  <a:schemeClr val="tx1"/>
                </a:solidFill>
                <a:latin typeface="+mn-lt"/>
                <a:ea typeface="+mn-ea"/>
              </a:defRPr>
            </a:lvl7pPr>
            <a:lvl8pPr marL="3429000" indent="-228600" algn="l" rtl="0" eaLnBrk="1" fontAlgn="base" hangingPunct="1">
              <a:spcBef>
                <a:spcPct val="20000"/>
              </a:spcBef>
              <a:spcAft>
                <a:spcPct val="0"/>
              </a:spcAft>
              <a:buChar char="»"/>
              <a:defRPr sz="2000" b="1">
                <a:solidFill>
                  <a:schemeClr val="tx1"/>
                </a:solidFill>
                <a:latin typeface="+mn-lt"/>
                <a:ea typeface="+mn-ea"/>
              </a:defRPr>
            </a:lvl8pPr>
            <a:lvl9pPr marL="3886200" indent="-228600" algn="l" rtl="0" eaLnBrk="1" fontAlgn="base" hangingPunct="1">
              <a:spcBef>
                <a:spcPct val="20000"/>
              </a:spcBef>
              <a:spcAft>
                <a:spcPct val="0"/>
              </a:spcAft>
              <a:buChar char="»"/>
              <a:defRPr sz="2000" b="1">
                <a:solidFill>
                  <a:schemeClr val="tx1"/>
                </a:solidFill>
                <a:latin typeface="+mn-lt"/>
                <a:ea typeface="+mn-ea"/>
              </a:defRPr>
            </a:lvl9pPr>
          </a:lstStyle>
          <a:p>
            <a:pPr>
              <a:lnSpc>
                <a:spcPct val="120000"/>
              </a:lnSpc>
              <a:defRPr/>
            </a:pPr>
            <a:r>
              <a:rPr lang="en-US" altLang="zh-CN" sz="3200" kern="0" dirty="0">
                <a:latin typeface="Times New Roman" panose="02020603050405020304" pitchFamily="18" charset="0"/>
                <a:ea typeface="黑体" panose="02010609060101010101" pitchFamily="49" charset="-122"/>
                <a:cs typeface="Arial" panose="020B0604020202020204" pitchFamily="34" charset="0"/>
              </a:rPr>
              <a:t>4.1</a:t>
            </a:r>
            <a:r>
              <a:rPr lang="en-US" altLang="zh-CN" sz="3200" kern="0" dirty="0">
                <a:latin typeface="Times New Roman" panose="02020603050405020304" pitchFamily="18" charset="0"/>
                <a:ea typeface="黑体" panose="02010609060101010101" pitchFamily="49" charset="-122"/>
              </a:rPr>
              <a:t>   </a:t>
            </a:r>
            <a:r>
              <a:rPr lang="zh-CN" altLang="en-US" sz="3200" kern="0" dirty="0">
                <a:latin typeface="Times New Roman" panose="02020603050405020304" pitchFamily="18" charset="0"/>
                <a:ea typeface="黑体" panose="02010609060101010101" pitchFamily="49" charset="-122"/>
              </a:rPr>
              <a:t>多元线性回归模型 </a:t>
            </a:r>
          </a:p>
          <a:p>
            <a:pPr>
              <a:lnSpc>
                <a:spcPct val="120000"/>
              </a:lnSpc>
              <a:defRPr/>
            </a:pPr>
            <a:r>
              <a:rPr lang="en-US" altLang="zh-CN" sz="3200" kern="0" dirty="0">
                <a:latin typeface="Times New Roman" panose="02020603050405020304" pitchFamily="18" charset="0"/>
                <a:ea typeface="黑体" panose="02010609060101010101" pitchFamily="49" charset="-122"/>
                <a:cs typeface="Arial" panose="020B0604020202020204" pitchFamily="34" charset="0"/>
              </a:rPr>
              <a:t>4.2</a:t>
            </a:r>
            <a:r>
              <a:rPr lang="en-US" altLang="zh-CN" sz="3200" kern="0" dirty="0">
                <a:latin typeface="Times New Roman" panose="02020603050405020304" pitchFamily="18" charset="0"/>
                <a:ea typeface="黑体" panose="02010609060101010101" pitchFamily="49" charset="-122"/>
              </a:rPr>
              <a:t>   </a:t>
            </a:r>
            <a:r>
              <a:rPr lang="zh-CN" altLang="en-US" sz="3200" kern="0" dirty="0">
                <a:latin typeface="Times New Roman" panose="02020603050405020304" pitchFamily="18" charset="0"/>
                <a:ea typeface="黑体" panose="02010609060101010101" pitchFamily="49" charset="-122"/>
              </a:rPr>
              <a:t>回归方程的拟合优度</a:t>
            </a:r>
          </a:p>
          <a:p>
            <a:pPr>
              <a:lnSpc>
                <a:spcPct val="120000"/>
              </a:lnSpc>
              <a:defRPr/>
            </a:pPr>
            <a:r>
              <a:rPr lang="en-US" altLang="zh-CN" sz="3200" kern="0" dirty="0">
                <a:latin typeface="Times New Roman" panose="02020603050405020304" pitchFamily="18" charset="0"/>
                <a:ea typeface="黑体" panose="02010609060101010101" pitchFamily="49" charset="-122"/>
                <a:cs typeface="Arial" panose="020B0604020202020204" pitchFamily="34" charset="0"/>
              </a:rPr>
              <a:t>4.3   </a:t>
            </a:r>
            <a:r>
              <a:rPr lang="zh-CN" altLang="en-US" sz="3200" kern="0" dirty="0">
                <a:latin typeface="Times New Roman" panose="02020603050405020304" pitchFamily="18" charset="0"/>
                <a:ea typeface="黑体" panose="02010609060101010101" pitchFamily="49" charset="-122"/>
              </a:rPr>
              <a:t>显著性检验</a:t>
            </a:r>
          </a:p>
          <a:p>
            <a:pPr>
              <a:lnSpc>
                <a:spcPct val="120000"/>
              </a:lnSpc>
              <a:defRPr/>
            </a:pPr>
            <a:r>
              <a:rPr lang="en-US" altLang="zh-CN" sz="3200" kern="0" dirty="0">
                <a:latin typeface="Times New Roman" panose="02020603050405020304" pitchFamily="18" charset="0"/>
                <a:ea typeface="黑体" panose="02010609060101010101" pitchFamily="49" charset="-122"/>
                <a:cs typeface="Arial" panose="020B0604020202020204" pitchFamily="34" charset="0"/>
              </a:rPr>
              <a:t>4.4   </a:t>
            </a:r>
            <a:r>
              <a:rPr lang="zh-CN" altLang="en-US" sz="3200" kern="0" dirty="0">
                <a:latin typeface="Times New Roman" panose="02020603050405020304" pitchFamily="18" charset="0"/>
                <a:ea typeface="黑体" panose="02010609060101010101" pitchFamily="49" charset="-122"/>
              </a:rPr>
              <a:t>多重共线性</a:t>
            </a:r>
          </a:p>
          <a:p>
            <a:pPr>
              <a:lnSpc>
                <a:spcPct val="120000"/>
              </a:lnSpc>
              <a:defRPr/>
            </a:pPr>
            <a:r>
              <a:rPr lang="en-US" altLang="zh-CN" sz="3200" kern="0" dirty="0">
                <a:latin typeface="Times New Roman" panose="02020603050405020304" pitchFamily="18" charset="0"/>
                <a:ea typeface="黑体" panose="02010609060101010101" pitchFamily="49" charset="-122"/>
              </a:rPr>
              <a:t>4.5   </a:t>
            </a:r>
            <a:r>
              <a:rPr lang="zh-CN" altLang="en-US" sz="3200" kern="0" dirty="0">
                <a:latin typeface="Times New Roman" panose="02020603050405020304" pitchFamily="18" charset="0"/>
                <a:ea typeface="黑体" panose="02010609060101010101" pitchFamily="49" charset="-122"/>
              </a:rPr>
              <a:t>变量选择与逐步回归</a:t>
            </a:r>
          </a:p>
        </p:txBody>
      </p:sp>
    </p:spTree>
    <p:extLst>
      <p:ext uri="{BB962C8B-B14F-4D97-AF65-F5344CB8AC3E}">
        <p14:creationId xmlns:p14="http://schemas.microsoft.com/office/powerpoint/2010/main" val="132965887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2"/>
          <p:cNvSpPr>
            <a:spLocks noGrp="1" noChangeArrowheads="1"/>
          </p:cNvSpPr>
          <p:nvPr>
            <p:ph type="title"/>
          </p:nvPr>
        </p:nvSpPr>
        <p:spPr>
          <a:xfrm>
            <a:off x="1907704" y="0"/>
            <a:ext cx="7010400" cy="824389"/>
          </a:xfrm>
        </p:spPr>
        <p:txBody>
          <a:bodyPr/>
          <a:lstStyle/>
          <a:p>
            <a:pPr>
              <a:defRPr/>
            </a:pPr>
            <a:r>
              <a:rPr lang="zh-CN" altLang="en-US" dirty="0">
                <a:latin typeface="Times New Roman" panose="02020603050405020304" pitchFamily="18" charset="0"/>
                <a:ea typeface="黑体" panose="02010609060101010101" pitchFamily="49" charset="-122"/>
              </a:rPr>
              <a:t>估计标准误差 </a:t>
            </a:r>
            <a:r>
              <a:rPr lang="en-US" altLang="zh-CN" i="1" dirty="0">
                <a:latin typeface="Times New Roman" panose="02020603050405020304" pitchFamily="18" charset="0"/>
                <a:ea typeface="黑体" panose="02010609060101010101" pitchFamily="49" charset="-122"/>
              </a:rPr>
              <a:t>S</a:t>
            </a:r>
            <a:r>
              <a:rPr lang="en-US" altLang="zh-CN" i="1" baseline="-25000" dirty="0">
                <a:latin typeface="Times New Roman" panose="02020603050405020304" pitchFamily="18" charset="0"/>
                <a:ea typeface="黑体" panose="02010609060101010101" pitchFamily="49" charset="-122"/>
              </a:rPr>
              <a:t>e</a:t>
            </a:r>
            <a:endParaRPr lang="en-US" altLang="zh-CN" sz="3600" i="1" dirty="0">
              <a:solidFill>
                <a:schemeClr val="hlink"/>
              </a:solidFill>
              <a:latin typeface="Times New Roman" panose="02020603050405020304" pitchFamily="18" charset="0"/>
              <a:ea typeface="黑体" panose="02010609060101010101" pitchFamily="49" charset="-122"/>
            </a:endParaRPr>
          </a:p>
        </p:txBody>
      </p:sp>
      <p:sp>
        <p:nvSpPr>
          <p:cNvPr id="801795" name="Rectangle 3"/>
          <p:cNvSpPr>
            <a:spLocks noGrp="1" noChangeArrowheads="1"/>
          </p:cNvSpPr>
          <p:nvPr>
            <p:ph idx="1"/>
          </p:nvPr>
        </p:nvSpPr>
        <p:spPr>
          <a:xfrm>
            <a:off x="536104" y="2084511"/>
            <a:ext cx="8382000" cy="2033587"/>
          </a:xfrm>
        </p:spPr>
        <p:txBody>
          <a:bodyPr/>
          <a:lstStyle/>
          <a:p>
            <a:pPr marL="609600" indent="-609600" algn="just">
              <a:lnSpc>
                <a:spcPct val="120000"/>
              </a:lnSpc>
              <a:spcBef>
                <a:spcPct val="0"/>
              </a:spcBef>
              <a:buFontTx/>
              <a:buAutoNum type="arabicPeriod"/>
              <a:defRPr/>
            </a:pPr>
            <a:r>
              <a:rPr lang="zh-CN" altLang="en-US" sz="3400" dirty="0">
                <a:latin typeface="Times New Roman" panose="02020603050405020304" pitchFamily="18" charset="0"/>
                <a:ea typeface="黑体" panose="02010609060101010101" pitchFamily="49" charset="-122"/>
              </a:rPr>
              <a:t>衡量多元回归方程的拟合优度</a:t>
            </a:r>
          </a:p>
          <a:p>
            <a:pPr marL="609600" indent="-609600" algn="just">
              <a:lnSpc>
                <a:spcPct val="120000"/>
              </a:lnSpc>
              <a:spcBef>
                <a:spcPct val="0"/>
              </a:spcBef>
              <a:buFontTx/>
              <a:buAutoNum type="arabicPeriod"/>
              <a:defRPr/>
            </a:pPr>
            <a:r>
              <a:rPr lang="zh-CN" altLang="en-US" sz="3400" dirty="0">
                <a:latin typeface="Times New Roman" panose="02020603050405020304" pitchFamily="18" charset="0"/>
                <a:ea typeface="黑体" panose="02010609060101010101" pitchFamily="49" charset="-122"/>
              </a:rPr>
              <a:t>计算公式为</a:t>
            </a:r>
          </a:p>
        </p:txBody>
      </p:sp>
      <p:graphicFrame>
        <p:nvGraphicFramePr>
          <p:cNvPr id="39940" name="Object 4">
            <a:hlinkClick r:id="" action="ppaction://ole?verb=0"/>
          </p:cNvPr>
          <p:cNvGraphicFramePr>
            <a:graphicFrameLocks/>
          </p:cNvGraphicFramePr>
          <p:nvPr>
            <p:extLst>
              <p:ext uri="{D42A27DB-BD31-4B8C-83A1-F6EECF244321}">
                <p14:modId xmlns:p14="http://schemas.microsoft.com/office/powerpoint/2010/main" val="1244027165"/>
              </p:ext>
            </p:extLst>
          </p:nvPr>
        </p:nvGraphicFramePr>
        <p:xfrm>
          <a:off x="1259632" y="3756695"/>
          <a:ext cx="6188075" cy="1760537"/>
        </p:xfrm>
        <a:graphic>
          <a:graphicData uri="http://schemas.openxmlformats.org/presentationml/2006/ole">
            <mc:AlternateContent xmlns:mc="http://schemas.openxmlformats.org/markup-compatibility/2006">
              <mc:Choice xmlns:v="urn:schemas-microsoft-com:vml" Requires="v">
                <p:oleObj name="公式" r:id="rId3" imgW="2644201" imgH="655173" progId="Equation.3">
                  <p:embed/>
                </p:oleObj>
              </mc:Choice>
              <mc:Fallback>
                <p:oleObj name="公式" r:id="rId3" imgW="2644201" imgH="655173" progId="Equation.3">
                  <p:embed/>
                  <p:pic>
                    <p:nvPicPr>
                      <p:cNvPr id="0" name="Object 4"/>
                      <p:cNvPicPr>
                        <a:picLocks noChangeArrowheads="1"/>
                      </p:cNvPicPr>
                      <p:nvPr/>
                    </p:nvPicPr>
                    <p:blipFill>
                      <a:blip r:embed="rId4">
                        <a:lum contrast="-12000"/>
                        <a:extLst>
                          <a:ext uri="{28A0092B-C50C-407E-A947-70E740481C1C}">
                            <a14:useLocalDpi xmlns:a14="http://schemas.microsoft.com/office/drawing/2010/main" val="0"/>
                          </a:ext>
                        </a:extLst>
                      </a:blip>
                      <a:srcRect/>
                      <a:stretch>
                        <a:fillRect/>
                      </a:stretch>
                    </p:blipFill>
                    <p:spPr bwMode="auto">
                      <a:xfrm>
                        <a:off x="1259632" y="3756695"/>
                        <a:ext cx="6188075" cy="1760537"/>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2642" name="Rectangle 2"/>
          <p:cNvSpPr>
            <a:spLocks noChangeArrowheads="1"/>
          </p:cNvSpPr>
          <p:nvPr/>
        </p:nvSpPr>
        <p:spPr bwMode="auto">
          <a:xfrm>
            <a:off x="1331640" y="332656"/>
            <a:ext cx="6629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nchorCtr="1"/>
          <a:lstStyle>
            <a:lvl1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1pPr>
            <a:lvl2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2pPr>
            <a:lvl3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3pPr>
            <a:lvl4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4pPr>
            <a:lvl5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5pPr>
            <a:lvl6pPr marL="4572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6pPr>
            <a:lvl7pPr marL="9144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7pPr>
            <a:lvl8pPr marL="13716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8pPr>
            <a:lvl9pPr marL="18288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9pPr>
          </a:lstStyle>
          <a:p>
            <a:pPr algn="ctr">
              <a:defRPr/>
            </a:pPr>
            <a:r>
              <a:rPr lang="en-US" altLang="zh-CN" dirty="0">
                <a:latin typeface="Times New Roman" panose="02020603050405020304" pitchFamily="18" charset="0"/>
                <a:ea typeface="黑体" panose="02010609060101010101" pitchFamily="49" charset="-122"/>
              </a:rPr>
              <a:t>4</a:t>
            </a:r>
            <a:r>
              <a:rPr lang="en-US" altLang="zh-CN" dirty="0">
                <a:latin typeface="Times New Roman" panose="02020603050405020304" pitchFamily="18" charset="0"/>
                <a:ea typeface="黑体" panose="02010609060101010101" pitchFamily="49" charset="-122"/>
                <a:cs typeface="Arial" panose="020B0604020202020204" pitchFamily="34" charset="0"/>
              </a:rPr>
              <a:t>.3</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显著性检验</a:t>
            </a:r>
          </a:p>
        </p:txBody>
      </p:sp>
      <p:sp>
        <p:nvSpPr>
          <p:cNvPr id="752643" name="Rectangle 3"/>
          <p:cNvSpPr>
            <a:spLocks noChangeArrowheads="1"/>
          </p:cNvSpPr>
          <p:nvPr/>
        </p:nvSpPr>
        <p:spPr bwMode="auto">
          <a:xfrm>
            <a:off x="899592" y="1988840"/>
            <a:ext cx="5474568" cy="1807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812800" indent="-812800">
              <a:spcBef>
                <a:spcPct val="20000"/>
              </a:spcBef>
              <a:defRPr kumimoji="1" sz="32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indent="228600">
              <a:spcBef>
                <a:spcPct val="20000"/>
              </a:spcBef>
              <a:buClr>
                <a:schemeClr val="hlink"/>
              </a:buClr>
              <a:buSzPct val="65000"/>
              <a:buFont typeface="Wingdings" panose="05000000000000000000" pitchFamily="2" charset="2"/>
              <a:defRPr kumimoji="1"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indent="171450">
              <a:spcBef>
                <a:spcPct val="20000"/>
              </a:spcBef>
              <a:buClr>
                <a:schemeClr val="tx2"/>
              </a:buClr>
              <a:buSzPct val="65000"/>
              <a:buFont typeface="Wingdings" panose="05000000000000000000" pitchFamily="2" charset="2"/>
              <a:defRPr kumimoji="1"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indent="57150">
              <a:spcBef>
                <a:spcPct val="20000"/>
              </a:spcBef>
              <a:buClr>
                <a:schemeClr val="accent1"/>
              </a:buClr>
              <a:buSzPct val="65000"/>
              <a:buFont typeface="Monotype Sorts" panose="05000000000000000000" pitchFamily="2" charset="2"/>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marL="2336800" indent="-508000">
              <a:spcBef>
                <a:spcPct val="20000"/>
              </a:spcBef>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27940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32512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37084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41656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a:lnSpc>
                <a:spcPct val="150000"/>
              </a:lnSpc>
              <a:defRPr/>
            </a:pPr>
            <a:r>
              <a:rPr lang="en-US" altLang="zh-CN" b="1" dirty="0">
                <a:latin typeface="Times New Roman" panose="02020603050405020304" pitchFamily="18" charset="0"/>
                <a:ea typeface="黑体" panose="02010609060101010101" pitchFamily="49" charset="-122"/>
              </a:rPr>
              <a:t>4.3.1  </a:t>
            </a:r>
            <a:r>
              <a:rPr lang="zh-CN" altLang="en-US" b="1" dirty="0">
                <a:latin typeface="Times New Roman" panose="02020603050405020304" pitchFamily="18" charset="0"/>
                <a:ea typeface="黑体" panose="02010609060101010101" pitchFamily="49" charset="-122"/>
              </a:rPr>
              <a:t>线性关系检验</a:t>
            </a:r>
          </a:p>
          <a:p>
            <a:pPr>
              <a:lnSpc>
                <a:spcPct val="150000"/>
              </a:lnSpc>
              <a:defRPr/>
            </a:pPr>
            <a:r>
              <a:rPr lang="en-US" altLang="zh-CN" b="1" dirty="0">
                <a:latin typeface="Times New Roman" panose="02020603050405020304" pitchFamily="18" charset="0"/>
                <a:ea typeface="黑体" panose="02010609060101010101" pitchFamily="49" charset="-122"/>
              </a:rPr>
              <a:t>4.3.2  </a:t>
            </a:r>
            <a:r>
              <a:rPr lang="zh-CN" altLang="en-US" b="1" dirty="0">
                <a:latin typeface="Times New Roman" panose="02020603050405020304" pitchFamily="18" charset="0"/>
                <a:ea typeface="黑体" panose="02010609060101010101" pitchFamily="49" charset="-122"/>
              </a:rPr>
              <a:t>回归系数检验和推断</a:t>
            </a:r>
          </a:p>
        </p:txBody>
      </p:sp>
    </p:spTree>
  </p:cSld>
  <p:clrMapOvr>
    <a:overrideClrMapping bg1="dk2" tx1="lt1" bg2="dk1" tx2="lt2" accent1="accent1" accent2="accent2" accent3="accent3" accent4="accent4" accent5="accent5" accent6="accent6" hlink="hlink" folHlink="folHlink"/>
  </p:clrMapOvr>
  <p:transition>
    <p:zoom/>
  </p:transition>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0">
          <a:gsLst>
            <a:gs pos="0">
              <a:srgbClr val="2AA62A"/>
            </a:gs>
            <a:gs pos="100000">
              <a:srgbClr val="134D13"/>
            </a:gs>
          </a:gsLst>
          <a:lin ang="5400000" scaled="1"/>
        </a:gradFill>
        <a:effectLst/>
      </p:bgPr>
    </p:bg>
    <p:spTree>
      <p:nvGrpSpPr>
        <p:cNvPr id="1" name=""/>
        <p:cNvGrpSpPr/>
        <p:nvPr/>
      </p:nvGrpSpPr>
      <p:grpSpPr>
        <a:xfrm>
          <a:off x="0" y="0"/>
          <a:ext cx="0" cy="0"/>
          <a:chOff x="0" y="0"/>
          <a:chExt cx="0" cy="0"/>
        </a:xfrm>
      </p:grpSpPr>
      <p:sp>
        <p:nvSpPr>
          <p:cNvPr id="807938" name="Rectangle 2"/>
          <p:cNvSpPr>
            <a:spLocks noGrp="1" noChangeArrowheads="1"/>
          </p:cNvSpPr>
          <p:nvPr>
            <p:ph type="ctrTitle"/>
          </p:nvPr>
        </p:nvSpPr>
        <p:spPr>
          <a:xfrm>
            <a:off x="609600" y="2286000"/>
            <a:ext cx="7772400" cy="1371600"/>
          </a:xfrm>
        </p:spPr>
        <p:txBody>
          <a:bodyPr anchor="ctr" anchorCtr="0"/>
          <a:lstStyle/>
          <a:p>
            <a:pPr>
              <a:defRPr/>
            </a:pPr>
            <a:r>
              <a:rPr lang="zh-CN" altLang="en-US" sz="4400" dirty="0"/>
              <a:t>线性关系检验</a:t>
            </a:r>
          </a:p>
        </p:txBody>
      </p:sp>
    </p:spTree>
  </p:cSld>
  <p:clrMapOvr>
    <a:overrideClrMapping bg1="dk2" tx1="lt1" bg2="dk1" tx2="lt2" accent1="accent1" accent2="accent2" accent3="accent3" accent4="accent4" accent5="accent5" accent6="accent6" hlink="hlink" folHlink="folHlink"/>
  </p:clrMapOvr>
  <p:transition>
    <p:zoom/>
  </p:transition>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3842" name="Rectangle 2"/>
          <p:cNvSpPr>
            <a:spLocks noGrp="1" noChangeArrowheads="1"/>
          </p:cNvSpPr>
          <p:nvPr>
            <p:ph type="title"/>
          </p:nvPr>
        </p:nvSpPr>
        <p:spPr>
          <a:xfrm>
            <a:off x="1835696" y="44624"/>
            <a:ext cx="7010400" cy="905895"/>
          </a:xfrm>
        </p:spPr>
        <p:txBody>
          <a:bodyPr/>
          <a:lstStyle/>
          <a:p>
            <a:pPr>
              <a:defRPr/>
            </a:pPr>
            <a:r>
              <a:rPr lang="zh-CN" altLang="en-US" dirty="0">
                <a:latin typeface="Times New Roman" panose="02020603050405020304" pitchFamily="18" charset="0"/>
                <a:ea typeface="黑体" panose="02010609060101010101" pitchFamily="49" charset="-122"/>
              </a:rPr>
              <a:t>线性关系检验</a:t>
            </a:r>
            <a:endParaRPr lang="zh-CN" altLang="en-US" sz="3600" dirty="0">
              <a:solidFill>
                <a:schemeClr val="hlink"/>
              </a:solidFill>
              <a:latin typeface="Times New Roman" panose="02020603050405020304" pitchFamily="18" charset="0"/>
              <a:ea typeface="黑体" panose="02010609060101010101" pitchFamily="49" charset="-122"/>
            </a:endParaRPr>
          </a:p>
        </p:txBody>
      </p:sp>
      <p:sp>
        <p:nvSpPr>
          <p:cNvPr id="803843" name="Rectangle 3"/>
          <p:cNvSpPr>
            <a:spLocks noGrp="1" noChangeArrowheads="1"/>
          </p:cNvSpPr>
          <p:nvPr>
            <p:ph idx="1"/>
          </p:nvPr>
        </p:nvSpPr>
        <p:spPr>
          <a:xfrm>
            <a:off x="251520" y="1628800"/>
            <a:ext cx="8496944" cy="4343400"/>
          </a:xfrm>
        </p:spPr>
        <p:txBody>
          <a:bodyPr/>
          <a:lstStyle/>
          <a:p>
            <a:pPr marL="609600" indent="-609600" algn="just">
              <a:lnSpc>
                <a:spcPct val="120000"/>
              </a:lnSpc>
              <a:spcBef>
                <a:spcPct val="0"/>
              </a:spcBef>
              <a:buFontTx/>
              <a:buAutoNum type="arabicPeriod"/>
              <a:defRPr/>
            </a:pPr>
            <a:r>
              <a:rPr lang="zh-CN" altLang="en-US" sz="3000" dirty="0">
                <a:latin typeface="Times New Roman" panose="02020603050405020304" pitchFamily="18" charset="0"/>
                <a:ea typeface="黑体" panose="02010609060101010101" pitchFamily="49" charset="-122"/>
              </a:rPr>
              <a:t>检验因变量与所有自变量之间的线性关系是否显著</a:t>
            </a:r>
          </a:p>
          <a:p>
            <a:pPr marL="609600" indent="-609600" algn="just">
              <a:lnSpc>
                <a:spcPct val="120000"/>
              </a:lnSpc>
              <a:spcBef>
                <a:spcPct val="0"/>
              </a:spcBef>
              <a:buFontTx/>
              <a:buAutoNum type="arabicPeriod"/>
              <a:defRPr/>
            </a:pPr>
            <a:r>
              <a:rPr lang="zh-CN" altLang="en-US" sz="3000" dirty="0">
                <a:latin typeface="Times New Roman" panose="02020603050405020304" pitchFamily="18" charset="0"/>
                <a:ea typeface="黑体" panose="02010609060101010101" pitchFamily="49" charset="-122"/>
              </a:rPr>
              <a:t>也被称为</a:t>
            </a:r>
            <a:r>
              <a:rPr lang="zh-CN" altLang="en-US" sz="3000" b="1" dirty="0">
                <a:solidFill>
                  <a:srgbClr val="FFFFB1"/>
                </a:solidFill>
                <a:latin typeface="Times New Roman" panose="02020603050405020304" pitchFamily="18" charset="0"/>
                <a:ea typeface="黑体" panose="02010609060101010101" pitchFamily="49" charset="-122"/>
              </a:rPr>
              <a:t>总体的显著性</a:t>
            </a:r>
            <a:r>
              <a:rPr lang="zh-CN" altLang="en-US" sz="3000" dirty="0">
                <a:latin typeface="Times New Roman" panose="02020603050405020304" pitchFamily="18" charset="0"/>
                <a:ea typeface="黑体" panose="02010609060101010101" pitchFamily="49" charset="-122"/>
              </a:rPr>
              <a:t>检验</a:t>
            </a:r>
          </a:p>
          <a:p>
            <a:pPr marL="609600" indent="-609600" algn="just">
              <a:lnSpc>
                <a:spcPct val="120000"/>
              </a:lnSpc>
              <a:spcBef>
                <a:spcPct val="0"/>
              </a:spcBef>
              <a:buFontTx/>
              <a:buAutoNum type="arabicPeriod"/>
              <a:defRPr/>
            </a:pPr>
            <a:r>
              <a:rPr lang="zh-CN" altLang="en-US" sz="3000" dirty="0">
                <a:latin typeface="Times New Roman" panose="02020603050405020304" pitchFamily="18" charset="0"/>
                <a:ea typeface="黑体" panose="02010609060101010101" pitchFamily="49" charset="-122"/>
              </a:rPr>
              <a:t>检验方法是将回归均方</a:t>
            </a:r>
            <a:r>
              <a:rPr lang="en-US" altLang="zh-CN" sz="3000" dirty="0">
                <a:latin typeface="Times New Roman" panose="02020603050405020304" pitchFamily="18" charset="0"/>
                <a:ea typeface="黑体" panose="02010609060101010101" pitchFamily="49" charset="-122"/>
              </a:rPr>
              <a:t>(</a:t>
            </a:r>
            <a:r>
              <a:rPr lang="en-US" altLang="zh-CN" sz="3000" i="1" dirty="0">
                <a:latin typeface="Times New Roman" panose="02020603050405020304" pitchFamily="18" charset="0"/>
                <a:ea typeface="黑体" panose="02010609060101010101" pitchFamily="49" charset="-122"/>
              </a:rPr>
              <a:t>MSR</a:t>
            </a:r>
            <a:r>
              <a:rPr lang="en-US" altLang="zh-CN" sz="3000" dirty="0">
                <a:latin typeface="Times New Roman" panose="02020603050405020304" pitchFamily="18" charset="0"/>
                <a:ea typeface="黑体" panose="02010609060101010101" pitchFamily="49" charset="-122"/>
              </a:rPr>
              <a:t>)</a:t>
            </a:r>
            <a:r>
              <a:rPr lang="zh-CN" altLang="en-US" sz="3000" dirty="0">
                <a:latin typeface="Times New Roman" panose="02020603050405020304" pitchFamily="18" charset="0"/>
                <a:ea typeface="黑体" panose="02010609060101010101" pitchFamily="49" charset="-122"/>
              </a:rPr>
              <a:t>同残差均方</a:t>
            </a:r>
            <a:r>
              <a:rPr lang="en-US" altLang="zh-CN" sz="3000" dirty="0">
                <a:latin typeface="Times New Roman" panose="02020603050405020304" pitchFamily="18" charset="0"/>
                <a:ea typeface="黑体" panose="02010609060101010101" pitchFamily="49" charset="-122"/>
              </a:rPr>
              <a:t>(</a:t>
            </a:r>
            <a:r>
              <a:rPr lang="en-US" altLang="zh-CN" sz="3000" i="1" dirty="0">
                <a:latin typeface="Times New Roman" panose="02020603050405020304" pitchFamily="18" charset="0"/>
                <a:ea typeface="黑体" panose="02010609060101010101" pitchFamily="49" charset="-122"/>
              </a:rPr>
              <a:t>MSE</a:t>
            </a:r>
            <a:r>
              <a:rPr lang="en-US" altLang="zh-CN" sz="3000" dirty="0">
                <a:latin typeface="Times New Roman" panose="02020603050405020304" pitchFamily="18" charset="0"/>
                <a:ea typeface="黑体" panose="02010609060101010101" pitchFamily="49" charset="-122"/>
              </a:rPr>
              <a:t>)</a:t>
            </a:r>
            <a:r>
              <a:rPr lang="zh-CN" altLang="en-US" sz="3000" dirty="0">
                <a:latin typeface="Times New Roman" panose="02020603050405020304" pitchFamily="18" charset="0"/>
                <a:ea typeface="黑体" panose="02010609060101010101" pitchFamily="49" charset="-122"/>
              </a:rPr>
              <a:t>加以比较，</a:t>
            </a:r>
            <a:r>
              <a:rPr lang="zh-CN" altLang="en-US" sz="3000" b="1" dirty="0">
                <a:solidFill>
                  <a:srgbClr val="FFFFB1"/>
                </a:solidFill>
                <a:latin typeface="Times New Roman" panose="02020603050405020304" pitchFamily="18" charset="0"/>
                <a:ea typeface="黑体" panose="02010609060101010101" pitchFamily="49" charset="-122"/>
              </a:rPr>
              <a:t>应用 </a:t>
            </a:r>
            <a:r>
              <a:rPr lang="en-US" altLang="zh-CN" sz="3000" b="1" i="1" dirty="0">
                <a:solidFill>
                  <a:srgbClr val="FFFFB1"/>
                </a:solidFill>
                <a:latin typeface="Times New Roman" panose="02020603050405020304" pitchFamily="18" charset="0"/>
                <a:ea typeface="黑体" panose="02010609060101010101" pitchFamily="49" charset="-122"/>
              </a:rPr>
              <a:t>F </a:t>
            </a:r>
            <a:r>
              <a:rPr lang="zh-CN" altLang="en-US" sz="3000" b="1" dirty="0">
                <a:solidFill>
                  <a:srgbClr val="FFFFB1"/>
                </a:solidFill>
                <a:latin typeface="Times New Roman" panose="02020603050405020304" pitchFamily="18" charset="0"/>
                <a:ea typeface="黑体" panose="02010609060101010101" pitchFamily="49" charset="-122"/>
              </a:rPr>
              <a:t>检验</a:t>
            </a:r>
            <a:r>
              <a:rPr lang="zh-CN" altLang="en-US" sz="3000" dirty="0">
                <a:latin typeface="Times New Roman" panose="02020603050405020304" pitchFamily="18" charset="0"/>
                <a:ea typeface="黑体" panose="02010609060101010101" pitchFamily="49" charset="-122"/>
              </a:rPr>
              <a:t>来分析二者之间的差别是否显著</a:t>
            </a:r>
          </a:p>
          <a:p>
            <a:pPr marL="1219200" lvl="1" indent="-533400" algn="just">
              <a:lnSpc>
                <a:spcPct val="120000"/>
              </a:lnSpc>
              <a:spcBef>
                <a:spcPct val="0"/>
              </a:spcBef>
              <a:defRPr/>
            </a:pPr>
            <a:r>
              <a:rPr lang="zh-CN" altLang="en-US" sz="2600" dirty="0">
                <a:latin typeface="Times New Roman" panose="02020603050405020304" pitchFamily="18" charset="0"/>
                <a:ea typeface="黑体" panose="02010609060101010101" pitchFamily="49" charset="-122"/>
              </a:rPr>
              <a:t>如果是显著的，因变量与自变量之间存在线性关系</a:t>
            </a:r>
          </a:p>
          <a:p>
            <a:pPr marL="1219200" lvl="1" indent="-533400" algn="just">
              <a:lnSpc>
                <a:spcPct val="120000"/>
              </a:lnSpc>
              <a:spcBef>
                <a:spcPct val="0"/>
              </a:spcBef>
              <a:defRPr/>
            </a:pPr>
            <a:r>
              <a:rPr lang="zh-CN" altLang="en-US" sz="2600" dirty="0">
                <a:latin typeface="Times New Roman" panose="02020603050405020304" pitchFamily="18" charset="0"/>
                <a:ea typeface="黑体" panose="02010609060101010101" pitchFamily="49" charset="-122"/>
              </a:rPr>
              <a:t>如果不显著，因变量与自变量之间不存在线性关系</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03843">
                                            <p:txEl>
                                              <p:pRg st="0" end="0"/>
                                            </p:txEl>
                                          </p:spTgt>
                                        </p:tgtEl>
                                        <p:attrNameLst>
                                          <p:attrName>style.visibility</p:attrName>
                                        </p:attrNameLst>
                                      </p:cBhvr>
                                      <p:to>
                                        <p:strVal val="visible"/>
                                      </p:to>
                                    </p:set>
                                    <p:animEffect transition="in" filter="wipe(left)">
                                      <p:cBhvr>
                                        <p:cTn id="7" dur="500"/>
                                        <p:tgtEl>
                                          <p:spTgt spid="803843">
                                            <p:txEl>
                                              <p:pRg st="0" end="0"/>
                                            </p:txEl>
                                          </p:spTgt>
                                        </p:tgtEl>
                                      </p:cBhvr>
                                    </p:animEffect>
                                  </p:childTnLst>
                                  <p:subTnLst>
                                    <p:animClr clrSpc="rgb" dir="cw">
                                      <p:cBhvr override="childStyle">
                                        <p:cTn dur="1" fill="hold" display="0" masterRel="nextClick" afterEffect="1"/>
                                        <p:tgtEl>
                                          <p:spTgt spid="803843">
                                            <p:txEl>
                                              <p:pRg st="0" end="0"/>
                                            </p:txEl>
                                          </p:spTgt>
                                        </p:tgtEl>
                                        <p:attrNameLst>
                                          <p:attrName>ppt_c</p:attrName>
                                        </p:attrNameLst>
                                      </p:cBhvr>
                                      <p:to>
                                        <a:schemeClr val="fo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03843">
                                            <p:txEl>
                                              <p:pRg st="1" end="1"/>
                                            </p:txEl>
                                          </p:spTgt>
                                        </p:tgtEl>
                                        <p:attrNameLst>
                                          <p:attrName>style.visibility</p:attrName>
                                        </p:attrNameLst>
                                      </p:cBhvr>
                                      <p:to>
                                        <p:strVal val="visible"/>
                                      </p:to>
                                    </p:set>
                                    <p:animEffect transition="in" filter="wipe(left)">
                                      <p:cBhvr>
                                        <p:cTn id="12" dur="500"/>
                                        <p:tgtEl>
                                          <p:spTgt spid="803843">
                                            <p:txEl>
                                              <p:pRg st="1" end="1"/>
                                            </p:txEl>
                                          </p:spTgt>
                                        </p:tgtEl>
                                      </p:cBhvr>
                                    </p:animEffect>
                                  </p:childTnLst>
                                  <p:subTnLst>
                                    <p:animClr clrSpc="rgb" dir="cw">
                                      <p:cBhvr override="childStyle">
                                        <p:cTn dur="1" fill="hold" display="0" masterRel="nextClick" afterEffect="1"/>
                                        <p:tgtEl>
                                          <p:spTgt spid="803843">
                                            <p:txEl>
                                              <p:pRg st="1" end="1"/>
                                            </p:txEl>
                                          </p:spTgt>
                                        </p:tgtEl>
                                        <p:attrNameLst>
                                          <p:attrName>ppt_c</p:attrName>
                                        </p:attrNameLst>
                                      </p:cBhvr>
                                      <p:to>
                                        <a:schemeClr val="folHlink"/>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03843">
                                            <p:txEl>
                                              <p:pRg st="2" end="2"/>
                                            </p:txEl>
                                          </p:spTgt>
                                        </p:tgtEl>
                                        <p:attrNameLst>
                                          <p:attrName>style.visibility</p:attrName>
                                        </p:attrNameLst>
                                      </p:cBhvr>
                                      <p:to>
                                        <p:strVal val="visible"/>
                                      </p:to>
                                    </p:set>
                                    <p:animEffect transition="in" filter="wipe(left)">
                                      <p:cBhvr>
                                        <p:cTn id="17" dur="500"/>
                                        <p:tgtEl>
                                          <p:spTgt spid="803843">
                                            <p:txEl>
                                              <p:pRg st="2" end="2"/>
                                            </p:txEl>
                                          </p:spTgt>
                                        </p:tgtEl>
                                      </p:cBhvr>
                                    </p:animEffect>
                                  </p:childTnLst>
                                  <p:subTnLst>
                                    <p:animClr clrSpc="rgb" dir="cw">
                                      <p:cBhvr override="childStyle">
                                        <p:cTn dur="1" fill="hold" display="0" masterRel="nextClick" afterEffect="1"/>
                                        <p:tgtEl>
                                          <p:spTgt spid="803843">
                                            <p:txEl>
                                              <p:pRg st="2" end="2"/>
                                            </p:txEl>
                                          </p:spTgt>
                                        </p:tgtEl>
                                        <p:attrNameLst>
                                          <p:attrName>ppt_c</p:attrName>
                                        </p:attrNameLst>
                                      </p:cBhvr>
                                      <p:to>
                                        <a:schemeClr val="folHlink"/>
                                      </p:to>
                                    </p:animClr>
                                  </p:subTnLst>
                                </p:cTn>
                              </p:par>
                              <p:par>
                                <p:cTn id="18" presetID="22" presetClass="entr" presetSubtype="8" fill="hold" grpId="0" nodeType="withEffect">
                                  <p:stCondLst>
                                    <p:cond delay="0"/>
                                  </p:stCondLst>
                                  <p:childTnLst>
                                    <p:set>
                                      <p:cBhvr>
                                        <p:cTn id="19" dur="1" fill="hold">
                                          <p:stCondLst>
                                            <p:cond delay="0"/>
                                          </p:stCondLst>
                                        </p:cTn>
                                        <p:tgtEl>
                                          <p:spTgt spid="803843">
                                            <p:txEl>
                                              <p:pRg st="3" end="3"/>
                                            </p:txEl>
                                          </p:spTgt>
                                        </p:tgtEl>
                                        <p:attrNameLst>
                                          <p:attrName>style.visibility</p:attrName>
                                        </p:attrNameLst>
                                      </p:cBhvr>
                                      <p:to>
                                        <p:strVal val="visible"/>
                                      </p:to>
                                    </p:set>
                                    <p:animEffect transition="in" filter="wipe(left)">
                                      <p:cBhvr>
                                        <p:cTn id="20" dur="500"/>
                                        <p:tgtEl>
                                          <p:spTgt spid="803843">
                                            <p:txEl>
                                              <p:pRg st="3" end="3"/>
                                            </p:txEl>
                                          </p:spTgt>
                                        </p:tgtEl>
                                      </p:cBhvr>
                                    </p:animEffect>
                                  </p:childTnLst>
                                  <p:subTnLst>
                                    <p:animClr clrSpc="rgb" dir="cw">
                                      <p:cBhvr override="childStyle">
                                        <p:cTn dur="1" fill="hold" display="0" masterRel="nextClick" afterEffect="1"/>
                                        <p:tgtEl>
                                          <p:spTgt spid="803843">
                                            <p:txEl>
                                              <p:pRg st="3" end="3"/>
                                            </p:txEl>
                                          </p:spTgt>
                                        </p:tgtEl>
                                        <p:attrNameLst>
                                          <p:attrName>ppt_c</p:attrName>
                                        </p:attrNameLst>
                                      </p:cBhvr>
                                      <p:to>
                                        <a:schemeClr val="folHlink"/>
                                      </p:to>
                                    </p:animClr>
                                  </p:subTnLst>
                                </p:cTn>
                              </p:par>
                              <p:par>
                                <p:cTn id="21" presetID="22" presetClass="entr" presetSubtype="8" fill="hold" grpId="0" nodeType="withEffect">
                                  <p:stCondLst>
                                    <p:cond delay="0"/>
                                  </p:stCondLst>
                                  <p:childTnLst>
                                    <p:set>
                                      <p:cBhvr>
                                        <p:cTn id="22" dur="1" fill="hold">
                                          <p:stCondLst>
                                            <p:cond delay="0"/>
                                          </p:stCondLst>
                                        </p:cTn>
                                        <p:tgtEl>
                                          <p:spTgt spid="803843">
                                            <p:txEl>
                                              <p:pRg st="4" end="4"/>
                                            </p:txEl>
                                          </p:spTgt>
                                        </p:tgtEl>
                                        <p:attrNameLst>
                                          <p:attrName>style.visibility</p:attrName>
                                        </p:attrNameLst>
                                      </p:cBhvr>
                                      <p:to>
                                        <p:strVal val="visible"/>
                                      </p:to>
                                    </p:set>
                                    <p:animEffect transition="in" filter="wipe(left)">
                                      <p:cBhvr>
                                        <p:cTn id="23" dur="500"/>
                                        <p:tgtEl>
                                          <p:spTgt spid="803843">
                                            <p:txEl>
                                              <p:pRg st="4" end="4"/>
                                            </p:txEl>
                                          </p:spTgt>
                                        </p:tgtEl>
                                      </p:cBhvr>
                                    </p:animEffect>
                                  </p:childTnLst>
                                  <p:subTnLst>
                                    <p:animClr clrSpc="rgb" dir="cw">
                                      <p:cBhvr override="childStyle">
                                        <p:cTn dur="1" fill="hold" display="0" masterRel="nextClick" afterEffect="1"/>
                                        <p:tgtEl>
                                          <p:spTgt spid="803843">
                                            <p:txEl>
                                              <p:pRg st="4" end="4"/>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3843"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9986" name="Rectangle 2"/>
          <p:cNvSpPr>
            <a:spLocks noGrp="1" noChangeArrowheads="1"/>
          </p:cNvSpPr>
          <p:nvPr>
            <p:ph type="title"/>
          </p:nvPr>
        </p:nvSpPr>
        <p:spPr>
          <a:xfrm>
            <a:off x="1857044" y="44624"/>
            <a:ext cx="7010400" cy="882352"/>
          </a:xfrm>
        </p:spPr>
        <p:txBody>
          <a:bodyPr/>
          <a:lstStyle/>
          <a:p>
            <a:pPr>
              <a:defRPr/>
            </a:pPr>
            <a:r>
              <a:rPr lang="zh-CN" altLang="en-US" dirty="0">
                <a:latin typeface="Times New Roman" panose="02020603050405020304" pitchFamily="18" charset="0"/>
                <a:ea typeface="黑体" panose="02010609060101010101" pitchFamily="49" charset="-122"/>
              </a:rPr>
              <a:t>线性关系检验</a:t>
            </a:r>
            <a:endParaRPr lang="zh-CN" altLang="en-US" sz="3600" dirty="0">
              <a:solidFill>
                <a:schemeClr val="hlink"/>
              </a:solidFill>
              <a:latin typeface="Times New Roman" panose="02020603050405020304" pitchFamily="18" charset="0"/>
              <a:ea typeface="黑体" panose="02010609060101010101" pitchFamily="49" charset="-122"/>
            </a:endParaRPr>
          </a:p>
        </p:txBody>
      </p:sp>
      <p:sp>
        <p:nvSpPr>
          <p:cNvPr id="809987" name="Rectangle 3"/>
          <p:cNvSpPr>
            <a:spLocks noGrp="1" noChangeArrowheads="1"/>
          </p:cNvSpPr>
          <p:nvPr>
            <p:ph idx="1"/>
          </p:nvPr>
        </p:nvSpPr>
        <p:spPr>
          <a:xfrm>
            <a:off x="533400" y="1556792"/>
            <a:ext cx="8077200" cy="1981200"/>
          </a:xfrm>
        </p:spPr>
        <p:txBody>
          <a:bodyPr/>
          <a:lstStyle/>
          <a:p>
            <a:pPr marL="609600" indent="-609600" algn="just">
              <a:spcBef>
                <a:spcPct val="0"/>
              </a:spcBef>
              <a:buFontTx/>
              <a:buAutoNum type="arabicPeriod"/>
              <a:defRPr/>
            </a:pPr>
            <a:r>
              <a:rPr lang="zh-CN" altLang="en-US" sz="2800" dirty="0">
                <a:latin typeface="Times New Roman" panose="02020603050405020304" pitchFamily="18" charset="0"/>
                <a:ea typeface="黑体" panose="02010609060101010101" pitchFamily="49" charset="-122"/>
              </a:rPr>
              <a:t>提出假设</a:t>
            </a:r>
          </a:p>
          <a:p>
            <a:pPr marL="1219200" lvl="1" indent="-533400" algn="just">
              <a:lnSpc>
                <a:spcPct val="120000"/>
              </a:lnSpc>
              <a:spcBef>
                <a:spcPct val="0"/>
              </a:spcBef>
              <a:defRPr/>
            </a:pPr>
            <a:r>
              <a:rPr lang="en-US" altLang="zh-CN" sz="2400" b="0" i="1" dirty="0">
                <a:latin typeface="Times New Roman" panose="02020603050405020304" pitchFamily="18" charset="0"/>
                <a:ea typeface="黑体" panose="02010609060101010101" pitchFamily="49" charset="-122"/>
              </a:rPr>
              <a:t>H</a:t>
            </a:r>
            <a:r>
              <a:rPr lang="en-US" altLang="zh-CN" sz="2400" b="0" baseline="-25000" dirty="0">
                <a:latin typeface="Times New Roman" panose="02020603050405020304" pitchFamily="18" charset="0"/>
                <a:ea typeface="黑体" panose="02010609060101010101" pitchFamily="49" charset="-122"/>
              </a:rPr>
              <a:t>0</a:t>
            </a:r>
            <a:r>
              <a:rPr lang="zh-CN" altLang="en-US" sz="2400" b="0" dirty="0">
                <a:latin typeface="Times New Roman" panose="02020603050405020304" pitchFamily="18" charset="0"/>
                <a:ea typeface="黑体" panose="02010609060101010101" pitchFamily="49" charset="-122"/>
              </a:rPr>
              <a:t>：</a:t>
            </a:r>
            <a:r>
              <a:rPr lang="zh-CN" altLang="en-US" sz="2400" b="0" i="1" dirty="0">
                <a:latin typeface="Times New Roman" panose="02020603050405020304" pitchFamily="18" charset="0"/>
                <a:ea typeface="黑体" panose="02010609060101010101" pitchFamily="49" charset="-122"/>
                <a:sym typeface="Symbol" panose="05050102010706020507" pitchFamily="18" charset="2"/>
              </a:rPr>
              <a:t></a:t>
            </a:r>
            <a:r>
              <a:rPr lang="en-US" altLang="zh-CN" sz="2400" b="0" baseline="-25000" dirty="0">
                <a:latin typeface="Times New Roman" panose="02020603050405020304" pitchFamily="18" charset="0"/>
                <a:ea typeface="黑体" panose="02010609060101010101" pitchFamily="49" charset="-122"/>
                <a:sym typeface="Symbol" panose="05050102010706020507" pitchFamily="18" charset="2"/>
              </a:rPr>
              <a:t>1</a:t>
            </a:r>
            <a:r>
              <a:rPr lang="en-US" altLang="zh-CN" sz="2400" b="0" dirty="0">
                <a:latin typeface="Times New Roman" panose="02020603050405020304" pitchFamily="18" charset="0"/>
                <a:ea typeface="黑体" panose="02010609060101010101" pitchFamily="49" charset="-122"/>
                <a:sym typeface="Symbol" panose="05050102010706020507" pitchFamily="18" charset="2"/>
              </a:rPr>
              <a:t></a:t>
            </a:r>
            <a:r>
              <a:rPr lang="en-US" altLang="zh-CN" sz="2400" b="0" i="1" dirty="0">
                <a:latin typeface="Times New Roman" panose="02020603050405020304" pitchFamily="18" charset="0"/>
                <a:ea typeface="黑体" panose="02010609060101010101" pitchFamily="49" charset="-122"/>
                <a:sym typeface="Symbol" panose="05050102010706020507" pitchFamily="18" charset="2"/>
              </a:rPr>
              <a:t></a:t>
            </a:r>
            <a:r>
              <a:rPr lang="en-US" altLang="zh-CN" sz="2400" b="0" baseline="-25000" dirty="0">
                <a:latin typeface="Times New Roman" panose="02020603050405020304" pitchFamily="18" charset="0"/>
                <a:ea typeface="黑体" panose="02010609060101010101" pitchFamily="49" charset="-122"/>
                <a:sym typeface="Symbol" panose="05050102010706020507" pitchFamily="18" charset="2"/>
              </a:rPr>
              <a:t>2</a:t>
            </a:r>
            <a:r>
              <a:rPr lang="en-US" altLang="zh-CN" sz="2400" b="0" dirty="0">
                <a:latin typeface="Times New Roman" panose="02020603050405020304" pitchFamily="18" charset="0"/>
                <a:ea typeface="黑体" panose="02010609060101010101" pitchFamily="49" charset="-122"/>
                <a:sym typeface="Symbol" panose="05050102010706020507" pitchFamily="18" charset="2"/>
              </a:rPr>
              <a:t></a:t>
            </a:r>
            <a:r>
              <a:rPr lang="en-US" altLang="zh-CN" sz="2400" b="0" i="1" dirty="0">
                <a:latin typeface="Times New Roman" panose="02020603050405020304" pitchFamily="18" charset="0"/>
                <a:ea typeface="黑体" panose="02010609060101010101" pitchFamily="49" charset="-122"/>
                <a:sym typeface="Symbol" panose="05050102010706020507" pitchFamily="18" charset="2"/>
              </a:rPr>
              <a:t></a:t>
            </a:r>
            <a:r>
              <a:rPr lang="en-US" altLang="zh-CN" sz="2400" b="0" baseline="-25000" dirty="0">
                <a:latin typeface="Times New Roman" panose="02020603050405020304" pitchFamily="18" charset="0"/>
                <a:ea typeface="黑体" panose="02010609060101010101" pitchFamily="49" charset="-122"/>
                <a:sym typeface="Symbol" panose="05050102010706020507" pitchFamily="18" charset="2"/>
              </a:rPr>
              <a:t>k</a:t>
            </a:r>
            <a:r>
              <a:rPr lang="en-US" altLang="zh-CN" sz="2400" b="0" dirty="0">
                <a:latin typeface="Times New Roman" panose="02020603050405020304" pitchFamily="18" charset="0"/>
                <a:ea typeface="黑体" panose="02010609060101010101" pitchFamily="49" charset="-122"/>
                <a:sym typeface="Symbol" panose="05050102010706020507" pitchFamily="18" charset="2"/>
              </a:rPr>
              <a:t>=0     </a:t>
            </a:r>
            <a:r>
              <a:rPr lang="zh-CN" altLang="en-US" sz="2400" b="0" dirty="0">
                <a:latin typeface="Times New Roman" panose="02020603050405020304" pitchFamily="18" charset="0"/>
                <a:ea typeface="黑体" panose="02010609060101010101" pitchFamily="49" charset="-122"/>
              </a:rPr>
              <a:t>线性关系不显著</a:t>
            </a:r>
            <a:endParaRPr lang="zh-CN" altLang="en-US" sz="2400" b="0" dirty="0">
              <a:latin typeface="Times New Roman" panose="02020603050405020304" pitchFamily="18" charset="0"/>
              <a:ea typeface="黑体" panose="02010609060101010101" pitchFamily="49" charset="-122"/>
              <a:sym typeface="Symbol" panose="05050102010706020507" pitchFamily="18" charset="2"/>
            </a:endParaRPr>
          </a:p>
          <a:p>
            <a:pPr marL="1219200" lvl="1" indent="-533400" algn="just">
              <a:lnSpc>
                <a:spcPct val="120000"/>
              </a:lnSpc>
              <a:spcBef>
                <a:spcPct val="0"/>
              </a:spcBef>
              <a:defRPr/>
            </a:pPr>
            <a:r>
              <a:rPr lang="en-US" altLang="zh-CN" sz="2400" b="0" i="1" dirty="0">
                <a:latin typeface="Times New Roman" panose="02020603050405020304" pitchFamily="18" charset="0"/>
                <a:ea typeface="黑体" panose="02010609060101010101" pitchFamily="49" charset="-122"/>
              </a:rPr>
              <a:t>H</a:t>
            </a:r>
            <a:r>
              <a:rPr lang="en-US" altLang="zh-CN" sz="2400" b="0" baseline="-25000" dirty="0">
                <a:latin typeface="Times New Roman" panose="02020603050405020304" pitchFamily="18" charset="0"/>
                <a:ea typeface="黑体" panose="02010609060101010101" pitchFamily="49" charset="-122"/>
              </a:rPr>
              <a:t>1</a:t>
            </a:r>
            <a:r>
              <a:rPr lang="zh-CN" altLang="en-US" sz="2400" b="0" dirty="0">
                <a:latin typeface="Times New Roman" panose="02020603050405020304" pitchFamily="18" charset="0"/>
                <a:ea typeface="黑体" panose="02010609060101010101" pitchFamily="49" charset="-122"/>
              </a:rPr>
              <a:t>：</a:t>
            </a:r>
            <a:r>
              <a:rPr lang="zh-CN" altLang="en-US" sz="2400" b="0" i="1" dirty="0">
                <a:latin typeface="Times New Roman" panose="02020603050405020304" pitchFamily="18" charset="0"/>
                <a:ea typeface="黑体" panose="02010609060101010101" pitchFamily="49" charset="-122"/>
                <a:sym typeface="Symbol" panose="05050102010706020507" pitchFamily="18" charset="2"/>
              </a:rPr>
              <a:t></a:t>
            </a:r>
            <a:r>
              <a:rPr lang="en-US" altLang="zh-CN" sz="2400" b="0" baseline="-25000" dirty="0">
                <a:latin typeface="Times New Roman" panose="02020603050405020304" pitchFamily="18" charset="0"/>
                <a:ea typeface="黑体" panose="02010609060101010101" pitchFamily="49" charset="-122"/>
                <a:sym typeface="Symbol" panose="05050102010706020507" pitchFamily="18" charset="2"/>
              </a:rPr>
              <a:t>1</a:t>
            </a:r>
            <a:r>
              <a:rPr lang="zh-CN" altLang="en-US" sz="2400" b="0" dirty="0">
                <a:latin typeface="Times New Roman" panose="02020603050405020304" pitchFamily="18" charset="0"/>
                <a:ea typeface="黑体" panose="02010609060101010101" pitchFamily="49" charset="-122"/>
                <a:sym typeface="Symbol" panose="05050102010706020507" pitchFamily="18" charset="2"/>
              </a:rPr>
              <a:t>，</a:t>
            </a:r>
            <a:r>
              <a:rPr lang="zh-CN" altLang="en-US" sz="2400" b="0" i="1" dirty="0">
                <a:latin typeface="Times New Roman" panose="02020603050405020304" pitchFamily="18" charset="0"/>
                <a:ea typeface="黑体" panose="02010609060101010101" pitchFamily="49" charset="-122"/>
                <a:sym typeface="Symbol" panose="05050102010706020507" pitchFamily="18" charset="2"/>
              </a:rPr>
              <a:t></a:t>
            </a:r>
            <a:r>
              <a:rPr lang="en-US" altLang="zh-CN" sz="2400" b="0" baseline="-25000" dirty="0">
                <a:latin typeface="Times New Roman" panose="02020603050405020304" pitchFamily="18" charset="0"/>
                <a:ea typeface="黑体" panose="02010609060101010101" pitchFamily="49" charset="-122"/>
                <a:sym typeface="Symbol" panose="05050102010706020507" pitchFamily="18" charset="2"/>
              </a:rPr>
              <a:t>2</a:t>
            </a:r>
            <a:r>
              <a:rPr lang="zh-CN" altLang="en-US" sz="2400" b="0" dirty="0">
                <a:latin typeface="Times New Roman" panose="02020603050405020304" pitchFamily="18" charset="0"/>
                <a:ea typeface="黑体" panose="02010609060101010101" pitchFamily="49" charset="-122"/>
                <a:sym typeface="Symbol" panose="05050102010706020507" pitchFamily="18" charset="2"/>
              </a:rPr>
              <a:t>， </a:t>
            </a:r>
            <a:r>
              <a:rPr lang="zh-CN" altLang="en-US" sz="2400" b="0" i="1" dirty="0">
                <a:latin typeface="Times New Roman" panose="02020603050405020304" pitchFamily="18" charset="0"/>
                <a:ea typeface="黑体" panose="02010609060101010101" pitchFamily="49" charset="-122"/>
                <a:sym typeface="Symbol" panose="05050102010706020507" pitchFamily="18" charset="2"/>
              </a:rPr>
              <a:t></a:t>
            </a:r>
            <a:r>
              <a:rPr lang="en-US" altLang="zh-CN" sz="2400" b="0" baseline="-25000" dirty="0">
                <a:latin typeface="Times New Roman" panose="02020603050405020304" pitchFamily="18" charset="0"/>
                <a:ea typeface="黑体" panose="02010609060101010101" pitchFamily="49" charset="-122"/>
                <a:sym typeface="Symbol" panose="05050102010706020507" pitchFamily="18" charset="2"/>
              </a:rPr>
              <a:t>k</a:t>
            </a:r>
            <a:r>
              <a:rPr lang="zh-CN" altLang="en-US" sz="2400" b="0" dirty="0">
                <a:latin typeface="Times New Roman" panose="02020603050405020304" pitchFamily="18" charset="0"/>
                <a:ea typeface="黑体" panose="02010609060101010101" pitchFamily="49" charset="-122"/>
                <a:sym typeface="Symbol" panose="05050102010706020507" pitchFamily="18" charset="2"/>
              </a:rPr>
              <a:t>至少有一个不等于</a:t>
            </a:r>
            <a:r>
              <a:rPr lang="en-US" altLang="zh-CN" sz="2400" b="0" dirty="0">
                <a:latin typeface="Times New Roman" panose="02020603050405020304" pitchFamily="18" charset="0"/>
                <a:ea typeface="黑体" panose="02010609060101010101" pitchFamily="49" charset="-122"/>
                <a:sym typeface="Symbol" panose="05050102010706020507" pitchFamily="18" charset="2"/>
              </a:rPr>
              <a:t>0</a:t>
            </a:r>
            <a:endParaRPr lang="en-US" altLang="zh-CN" sz="2400" b="0" dirty="0">
              <a:latin typeface="Times New Roman" panose="02020603050405020304" pitchFamily="18" charset="0"/>
              <a:ea typeface="黑体" panose="02010609060101010101" pitchFamily="49" charset="-122"/>
            </a:endParaRPr>
          </a:p>
          <a:p>
            <a:pPr marL="609600" indent="-609600" algn="just">
              <a:spcBef>
                <a:spcPct val="0"/>
              </a:spcBef>
              <a:defRPr/>
            </a:pPr>
            <a:endParaRPr lang="en-US" altLang="zh-CN" sz="2400" i="1" dirty="0">
              <a:latin typeface="Times New Roman" panose="02020603050405020304" pitchFamily="18" charset="0"/>
              <a:ea typeface="黑体" panose="02010609060101010101" pitchFamily="49" charset="-122"/>
            </a:endParaRPr>
          </a:p>
        </p:txBody>
      </p:sp>
      <p:graphicFrame>
        <p:nvGraphicFramePr>
          <p:cNvPr id="809988" name="Object 4">
            <a:hlinkClick r:id="" action="ppaction://ole?verb=0"/>
          </p:cNvPr>
          <p:cNvGraphicFramePr>
            <a:graphicFrameLocks/>
          </p:cNvGraphicFramePr>
          <p:nvPr>
            <p:extLst>
              <p:ext uri="{D42A27DB-BD31-4B8C-83A1-F6EECF244321}">
                <p14:modId xmlns:p14="http://schemas.microsoft.com/office/powerpoint/2010/main" val="3143327432"/>
              </p:ext>
            </p:extLst>
          </p:nvPr>
        </p:nvGraphicFramePr>
        <p:xfrm>
          <a:off x="1187624" y="3438579"/>
          <a:ext cx="6423025" cy="1524000"/>
        </p:xfrm>
        <a:graphic>
          <a:graphicData uri="http://schemas.openxmlformats.org/presentationml/2006/ole">
            <mc:AlternateContent xmlns:mc="http://schemas.openxmlformats.org/markup-compatibility/2006">
              <mc:Choice xmlns:v="urn:schemas-microsoft-com:vml" Requires="v">
                <p:oleObj name="公式" r:id="rId3" imgW="3802278" imgH="830738" progId="Equation.3">
                  <p:embed/>
                </p:oleObj>
              </mc:Choice>
              <mc:Fallback>
                <p:oleObj name="公式" r:id="rId3" imgW="3802278" imgH="830738" progId="Equation.3">
                  <p:embed/>
                  <p:pic>
                    <p:nvPicPr>
                      <p:cNvPr id="0" name="Object 4"/>
                      <p:cNvPicPr>
                        <a:picLocks noChangeArrowheads="1"/>
                      </p:cNvPicPr>
                      <p:nvPr/>
                    </p:nvPicPr>
                    <p:blipFill>
                      <a:blip r:embed="rId4">
                        <a:lum contrast="-12000"/>
                        <a:extLst>
                          <a:ext uri="{28A0092B-C50C-407E-A947-70E740481C1C}">
                            <a14:useLocalDpi xmlns:a14="http://schemas.microsoft.com/office/drawing/2010/main" val="0"/>
                          </a:ext>
                        </a:extLst>
                      </a:blip>
                      <a:srcRect/>
                      <a:stretch>
                        <a:fillRect/>
                      </a:stretch>
                    </p:blipFill>
                    <p:spPr bwMode="auto">
                      <a:xfrm>
                        <a:off x="1187624" y="3438579"/>
                        <a:ext cx="6423025" cy="1524000"/>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
        <p:nvSpPr>
          <p:cNvPr id="809989" name="Rectangle 5"/>
          <p:cNvSpPr>
            <a:spLocks noChangeArrowheads="1"/>
          </p:cNvSpPr>
          <p:nvPr/>
        </p:nvSpPr>
        <p:spPr bwMode="auto">
          <a:xfrm>
            <a:off x="504825" y="3018880"/>
            <a:ext cx="34829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lgn="l">
              <a:defRPr kumimoji="1" sz="2400">
                <a:solidFill>
                  <a:schemeClr val="tx1"/>
                </a:solidFill>
                <a:latin typeface="Times New Roman" panose="02020603050405020304" pitchFamily="18" charset="0"/>
                <a:ea typeface="宋体" panose="02010600030101010101" pitchFamily="2" charset="-122"/>
              </a:defRPr>
            </a:lvl1pPr>
            <a:lvl2pPr marL="914400" indent="-457200" algn="l">
              <a:defRPr kumimoji="1" sz="2400">
                <a:solidFill>
                  <a:schemeClr val="tx1"/>
                </a:solidFill>
                <a:latin typeface="Times New Roman" panose="02020603050405020304" pitchFamily="18" charset="0"/>
                <a:ea typeface="宋体" panose="02010600030101010101" pitchFamily="2" charset="-122"/>
              </a:defRPr>
            </a:lvl2pPr>
            <a:lvl3pPr marL="1371600" indent="-457200" algn="l">
              <a:defRPr kumimoji="1" sz="2400">
                <a:solidFill>
                  <a:schemeClr val="tx1"/>
                </a:solidFill>
                <a:latin typeface="Times New Roman" panose="02020603050405020304" pitchFamily="18" charset="0"/>
                <a:ea typeface="宋体" panose="02010600030101010101" pitchFamily="2" charset="-122"/>
              </a:defRPr>
            </a:lvl3pPr>
            <a:lvl4pPr marL="1828800" indent="-457200" algn="l">
              <a:defRPr kumimoji="1" sz="2400">
                <a:solidFill>
                  <a:schemeClr val="tx1"/>
                </a:solidFill>
                <a:latin typeface="Times New Roman" panose="02020603050405020304" pitchFamily="18" charset="0"/>
                <a:ea typeface="宋体" panose="02010600030101010101" pitchFamily="2" charset="-122"/>
              </a:defRPr>
            </a:lvl4pPr>
            <a:lvl5pPr marL="2286000" indent="-457200" algn="l">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a:defRPr/>
            </a:pPr>
            <a:r>
              <a:rPr lang="en-US" altLang="zh-CN" sz="2800" b="1" dirty="0">
                <a:solidFill>
                  <a:srgbClr val="F0F0F0"/>
                </a:solidFill>
                <a:ea typeface="黑体" panose="02010609060101010101" pitchFamily="49" charset="-122"/>
              </a:rPr>
              <a:t>2.   </a:t>
            </a:r>
            <a:r>
              <a:rPr lang="zh-CN" altLang="en-US" sz="2800" b="1" dirty="0">
                <a:solidFill>
                  <a:srgbClr val="F0F0F0"/>
                </a:solidFill>
                <a:ea typeface="黑体" panose="02010609060101010101" pitchFamily="49" charset="-122"/>
              </a:rPr>
              <a:t>计算检验统计量</a:t>
            </a:r>
            <a:r>
              <a:rPr lang="en-US" altLang="zh-CN" sz="2800" b="1" i="1" dirty="0">
                <a:solidFill>
                  <a:srgbClr val="F0F0F0"/>
                </a:solidFill>
                <a:ea typeface="黑体" panose="02010609060101010101" pitchFamily="49" charset="-122"/>
              </a:rPr>
              <a:t>F</a:t>
            </a:r>
          </a:p>
        </p:txBody>
      </p:sp>
      <p:sp>
        <p:nvSpPr>
          <p:cNvPr id="809990" name="Rectangle 6"/>
          <p:cNvSpPr>
            <a:spLocks noChangeArrowheads="1"/>
          </p:cNvSpPr>
          <p:nvPr/>
        </p:nvSpPr>
        <p:spPr bwMode="auto">
          <a:xfrm>
            <a:off x="504825" y="5004713"/>
            <a:ext cx="8305800" cy="1594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l">
              <a:defRPr kumimoji="1" sz="2400">
                <a:solidFill>
                  <a:schemeClr val="tx1"/>
                </a:solidFill>
                <a:latin typeface="Times New Roman" panose="02020603050405020304" pitchFamily="18" charset="0"/>
                <a:ea typeface="宋体" panose="02010600030101010101" pitchFamily="2" charset="-122"/>
              </a:defRPr>
            </a:lvl1pPr>
            <a:lvl2pPr marL="914400" indent="-457200" algn="l">
              <a:defRPr kumimoji="1" sz="2400">
                <a:solidFill>
                  <a:schemeClr val="tx1"/>
                </a:solidFill>
                <a:latin typeface="Times New Roman" panose="02020603050405020304" pitchFamily="18" charset="0"/>
                <a:ea typeface="宋体" panose="02010600030101010101" pitchFamily="2" charset="-122"/>
              </a:defRPr>
            </a:lvl2pPr>
            <a:lvl3pPr marL="1371600" indent="-457200" algn="l">
              <a:defRPr kumimoji="1" sz="2400">
                <a:solidFill>
                  <a:schemeClr val="tx1"/>
                </a:solidFill>
                <a:latin typeface="Times New Roman" panose="02020603050405020304" pitchFamily="18" charset="0"/>
                <a:ea typeface="宋体" panose="02010600030101010101" pitchFamily="2" charset="-122"/>
              </a:defRPr>
            </a:lvl3pPr>
            <a:lvl4pPr marL="1828800" indent="-457200" algn="l">
              <a:defRPr kumimoji="1" sz="2400">
                <a:solidFill>
                  <a:schemeClr val="tx1"/>
                </a:solidFill>
                <a:latin typeface="Times New Roman" panose="02020603050405020304" pitchFamily="18" charset="0"/>
                <a:ea typeface="宋体" panose="02010600030101010101" pitchFamily="2" charset="-122"/>
              </a:defRPr>
            </a:lvl4pPr>
            <a:lvl5pPr marL="2286000" indent="-457200" algn="l">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120000"/>
              </a:lnSpc>
              <a:buFontTx/>
              <a:buAutoNum type="arabicPeriod" startAt="3"/>
              <a:defRPr/>
            </a:pPr>
            <a:r>
              <a:rPr lang="zh-CN" altLang="en-US" sz="2800" dirty="0">
                <a:solidFill>
                  <a:srgbClr val="F0F0F0"/>
                </a:solidFill>
                <a:ea typeface="黑体" panose="02010609060101010101" pitchFamily="49" charset="-122"/>
              </a:rPr>
              <a:t>确定显著性水平</a:t>
            </a:r>
            <a:r>
              <a:rPr lang="zh-CN" altLang="en-US" sz="2800" i="1" dirty="0">
                <a:solidFill>
                  <a:srgbClr val="F0F0F0"/>
                </a:solidFill>
                <a:ea typeface="黑体" panose="02010609060101010101" pitchFamily="49" charset="-122"/>
                <a:sym typeface="Symbol" panose="05050102010706020507" pitchFamily="18" charset="2"/>
              </a:rPr>
              <a:t></a:t>
            </a:r>
            <a:r>
              <a:rPr lang="zh-CN" altLang="en-US" sz="2800" dirty="0">
                <a:solidFill>
                  <a:srgbClr val="F0F0F0"/>
                </a:solidFill>
                <a:ea typeface="黑体" panose="02010609060101010101" pitchFamily="49" charset="-122"/>
                <a:sym typeface="Symbol" panose="05050102010706020507" pitchFamily="18" charset="2"/>
              </a:rPr>
              <a:t>和分子自由度</a:t>
            </a:r>
            <a:r>
              <a:rPr lang="en-US" altLang="zh-CN" sz="2800" i="1" dirty="0">
                <a:solidFill>
                  <a:srgbClr val="F0F0F0"/>
                </a:solidFill>
                <a:ea typeface="黑体" panose="02010609060101010101" pitchFamily="49" charset="-122"/>
                <a:sym typeface="Symbol" panose="05050102010706020507" pitchFamily="18" charset="2"/>
              </a:rPr>
              <a:t>k</a:t>
            </a:r>
            <a:r>
              <a:rPr lang="zh-CN" altLang="en-US" sz="2800" dirty="0">
                <a:solidFill>
                  <a:srgbClr val="F0F0F0"/>
                </a:solidFill>
                <a:ea typeface="黑体" panose="02010609060101010101" pitchFamily="49" charset="-122"/>
                <a:sym typeface="Symbol" panose="05050102010706020507" pitchFamily="18" charset="2"/>
              </a:rPr>
              <a:t>、分母自由度</a:t>
            </a:r>
            <a:r>
              <a:rPr lang="en-US" altLang="zh-CN" sz="2800" i="1" dirty="0">
                <a:solidFill>
                  <a:srgbClr val="F0F0F0"/>
                </a:solidFill>
                <a:ea typeface="黑体" panose="02010609060101010101" pitchFamily="49" charset="-122"/>
                <a:sym typeface="Symbol" panose="05050102010706020507" pitchFamily="18" charset="2"/>
              </a:rPr>
              <a:t>n-k</a:t>
            </a:r>
            <a:r>
              <a:rPr lang="en-US" altLang="zh-CN" sz="2800" dirty="0">
                <a:solidFill>
                  <a:srgbClr val="F0F0F0"/>
                </a:solidFill>
                <a:ea typeface="黑体" panose="02010609060101010101" pitchFamily="49" charset="-122"/>
                <a:sym typeface="Symbol" panose="05050102010706020507" pitchFamily="18" charset="2"/>
              </a:rPr>
              <a:t>-1</a:t>
            </a:r>
            <a:r>
              <a:rPr lang="zh-CN" altLang="en-US" sz="2800" dirty="0">
                <a:solidFill>
                  <a:srgbClr val="F0F0F0"/>
                </a:solidFill>
                <a:ea typeface="黑体" panose="02010609060101010101" pitchFamily="49" charset="-122"/>
                <a:sym typeface="Symbol" panose="05050102010706020507" pitchFamily="18" charset="2"/>
              </a:rPr>
              <a:t>找出临界值</a:t>
            </a:r>
            <a:r>
              <a:rPr lang="en-US" altLang="zh-CN" sz="2800" i="1" dirty="0">
                <a:solidFill>
                  <a:srgbClr val="F0F0F0"/>
                </a:solidFill>
                <a:ea typeface="黑体" panose="02010609060101010101" pitchFamily="49" charset="-122"/>
                <a:sym typeface="Symbol" panose="05050102010706020507" pitchFamily="18" charset="2"/>
              </a:rPr>
              <a:t>F</a:t>
            </a:r>
            <a:r>
              <a:rPr lang="en-US" altLang="zh-CN" sz="2800" baseline="-25000" dirty="0">
                <a:solidFill>
                  <a:srgbClr val="F0F0F0"/>
                </a:solidFill>
                <a:ea typeface="黑体" panose="02010609060101010101" pitchFamily="49" charset="-122"/>
                <a:sym typeface="Symbol" panose="05050102010706020507" pitchFamily="18" charset="2"/>
              </a:rPr>
              <a:t> </a:t>
            </a:r>
            <a:r>
              <a:rPr lang="en-US" altLang="zh-CN" sz="2800" i="1" baseline="-25000" dirty="0">
                <a:solidFill>
                  <a:srgbClr val="F0F0F0"/>
                </a:solidFill>
                <a:ea typeface="黑体" panose="02010609060101010101" pitchFamily="49" charset="-122"/>
                <a:sym typeface="Symbol" panose="05050102010706020507" pitchFamily="18" charset="2"/>
              </a:rPr>
              <a:t></a:t>
            </a:r>
          </a:p>
          <a:p>
            <a:pPr>
              <a:lnSpc>
                <a:spcPct val="120000"/>
              </a:lnSpc>
              <a:defRPr/>
            </a:pPr>
            <a:r>
              <a:rPr lang="en-US" altLang="zh-CN" sz="2800" dirty="0">
                <a:solidFill>
                  <a:srgbClr val="F0F0F0"/>
                </a:solidFill>
                <a:ea typeface="黑体" panose="02010609060101010101" pitchFamily="49" charset="-122"/>
                <a:sym typeface="Symbol" panose="05050102010706020507" pitchFamily="18" charset="2"/>
              </a:rPr>
              <a:t>4.  </a:t>
            </a:r>
            <a:r>
              <a:rPr lang="zh-CN" altLang="en-US" sz="2800" dirty="0">
                <a:solidFill>
                  <a:srgbClr val="F0F0F0"/>
                </a:solidFill>
                <a:ea typeface="黑体" panose="02010609060101010101" pitchFamily="49" charset="-122"/>
                <a:sym typeface="Symbol" panose="05050102010706020507" pitchFamily="18" charset="2"/>
              </a:rPr>
              <a:t>作出决策：若</a:t>
            </a:r>
            <a:r>
              <a:rPr lang="en-US" altLang="zh-CN" sz="2800" i="1" dirty="0">
                <a:solidFill>
                  <a:srgbClr val="F0F0F0"/>
                </a:solidFill>
                <a:ea typeface="黑体" panose="02010609060101010101" pitchFamily="49" charset="-122"/>
                <a:sym typeface="Symbol" panose="05050102010706020507" pitchFamily="18" charset="2"/>
              </a:rPr>
              <a:t>F</a:t>
            </a:r>
            <a:r>
              <a:rPr lang="en-US" altLang="zh-CN" sz="2800" dirty="0">
                <a:solidFill>
                  <a:srgbClr val="F0F0F0"/>
                </a:solidFill>
                <a:ea typeface="黑体" panose="02010609060101010101" pitchFamily="49" charset="-122"/>
                <a:sym typeface="Symbol" panose="05050102010706020507" pitchFamily="18" charset="2"/>
              </a:rPr>
              <a:t>&gt;</a:t>
            </a:r>
            <a:r>
              <a:rPr lang="en-US" altLang="zh-CN" sz="2800" i="1" dirty="0">
                <a:solidFill>
                  <a:srgbClr val="F0F0F0"/>
                </a:solidFill>
                <a:ea typeface="黑体" panose="02010609060101010101" pitchFamily="49" charset="-122"/>
                <a:sym typeface="Symbol" panose="05050102010706020507" pitchFamily="18" charset="2"/>
              </a:rPr>
              <a:t>F</a:t>
            </a:r>
            <a:r>
              <a:rPr lang="en-US" altLang="zh-CN" sz="2800" baseline="-25000" dirty="0">
                <a:solidFill>
                  <a:srgbClr val="F0F0F0"/>
                </a:solidFill>
                <a:ea typeface="黑体" panose="02010609060101010101" pitchFamily="49" charset="-122"/>
                <a:sym typeface="Symbol" panose="05050102010706020507" pitchFamily="18" charset="2"/>
              </a:rPr>
              <a:t> </a:t>
            </a:r>
            <a:r>
              <a:rPr lang="en-US" altLang="zh-CN" sz="2800" i="1" baseline="-25000" dirty="0">
                <a:solidFill>
                  <a:srgbClr val="F0F0F0"/>
                </a:solidFill>
                <a:ea typeface="黑体" panose="02010609060101010101" pitchFamily="49" charset="-122"/>
                <a:sym typeface="Symbol" panose="05050102010706020507" pitchFamily="18" charset="2"/>
              </a:rPr>
              <a:t></a:t>
            </a:r>
            <a:r>
              <a:rPr lang="zh-CN" altLang="en-US" sz="2800" dirty="0">
                <a:solidFill>
                  <a:srgbClr val="F0F0F0"/>
                </a:solidFill>
                <a:ea typeface="黑体" panose="02010609060101010101" pitchFamily="49" charset="-122"/>
                <a:sym typeface="Symbol" panose="05050102010706020507" pitchFamily="18" charset="2"/>
              </a:rPr>
              <a:t>，拒绝</a:t>
            </a:r>
            <a:r>
              <a:rPr lang="en-US" altLang="zh-CN" sz="2800" i="1" dirty="0">
                <a:solidFill>
                  <a:srgbClr val="F0F0F0"/>
                </a:solidFill>
                <a:ea typeface="黑体" panose="02010609060101010101" pitchFamily="49" charset="-122"/>
              </a:rPr>
              <a:t>H</a:t>
            </a:r>
            <a:r>
              <a:rPr lang="en-US" altLang="zh-CN" sz="2800" baseline="-25000" dirty="0">
                <a:solidFill>
                  <a:srgbClr val="F0F0F0"/>
                </a:solidFill>
                <a:ea typeface="黑体" panose="02010609060101010101" pitchFamily="49" charset="-122"/>
              </a:rPr>
              <a:t>0</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09987">
                                            <p:txEl>
                                              <p:pRg st="0" end="0"/>
                                            </p:txEl>
                                          </p:spTgt>
                                        </p:tgtEl>
                                        <p:attrNameLst>
                                          <p:attrName>style.visibility</p:attrName>
                                        </p:attrNameLst>
                                      </p:cBhvr>
                                      <p:to>
                                        <p:strVal val="visible"/>
                                      </p:to>
                                    </p:set>
                                    <p:animEffect transition="in" filter="wipe(left)">
                                      <p:cBhvr>
                                        <p:cTn id="7" dur="500"/>
                                        <p:tgtEl>
                                          <p:spTgt spid="809987">
                                            <p:txEl>
                                              <p:pRg st="0" end="0"/>
                                            </p:txEl>
                                          </p:spTgt>
                                        </p:tgtEl>
                                      </p:cBhvr>
                                    </p:animEffect>
                                  </p:childTnLst>
                                  <p:subTnLst>
                                    <p:animClr clrSpc="rgb" dir="cw">
                                      <p:cBhvr override="childStyle">
                                        <p:cTn dur="1" fill="hold" display="0" masterRel="nextClick" afterEffect="1"/>
                                        <p:tgtEl>
                                          <p:spTgt spid="809987">
                                            <p:txEl>
                                              <p:pRg st="0" end="0"/>
                                            </p:txEl>
                                          </p:spTgt>
                                        </p:tgtEl>
                                        <p:attrNameLst>
                                          <p:attrName>ppt_c</p:attrName>
                                        </p:attrNameLst>
                                      </p:cBhvr>
                                      <p:to>
                                        <a:schemeClr val="folHlink"/>
                                      </p:to>
                                    </p:animClr>
                                  </p:subTnLst>
                                </p:cTn>
                              </p:par>
                              <p:par>
                                <p:cTn id="8" presetID="22" presetClass="entr" presetSubtype="8" fill="hold" grpId="0" nodeType="withEffect">
                                  <p:stCondLst>
                                    <p:cond delay="0"/>
                                  </p:stCondLst>
                                  <p:childTnLst>
                                    <p:set>
                                      <p:cBhvr>
                                        <p:cTn id="9" dur="1" fill="hold">
                                          <p:stCondLst>
                                            <p:cond delay="0"/>
                                          </p:stCondLst>
                                        </p:cTn>
                                        <p:tgtEl>
                                          <p:spTgt spid="809987">
                                            <p:txEl>
                                              <p:pRg st="1" end="1"/>
                                            </p:txEl>
                                          </p:spTgt>
                                        </p:tgtEl>
                                        <p:attrNameLst>
                                          <p:attrName>style.visibility</p:attrName>
                                        </p:attrNameLst>
                                      </p:cBhvr>
                                      <p:to>
                                        <p:strVal val="visible"/>
                                      </p:to>
                                    </p:set>
                                    <p:animEffect transition="in" filter="wipe(left)">
                                      <p:cBhvr>
                                        <p:cTn id="10" dur="500"/>
                                        <p:tgtEl>
                                          <p:spTgt spid="809987">
                                            <p:txEl>
                                              <p:pRg st="1" end="1"/>
                                            </p:txEl>
                                          </p:spTgt>
                                        </p:tgtEl>
                                      </p:cBhvr>
                                    </p:animEffect>
                                  </p:childTnLst>
                                  <p:subTnLst>
                                    <p:animClr clrSpc="rgb" dir="cw">
                                      <p:cBhvr override="childStyle">
                                        <p:cTn dur="1" fill="hold" display="0" masterRel="nextClick" afterEffect="1"/>
                                        <p:tgtEl>
                                          <p:spTgt spid="809987">
                                            <p:txEl>
                                              <p:pRg st="1" end="1"/>
                                            </p:txEl>
                                          </p:spTgt>
                                        </p:tgtEl>
                                        <p:attrNameLst>
                                          <p:attrName>ppt_c</p:attrName>
                                        </p:attrNameLst>
                                      </p:cBhvr>
                                      <p:to>
                                        <a:schemeClr val="folHlink"/>
                                      </p:to>
                                    </p:animClr>
                                  </p:subTnLst>
                                </p:cTn>
                              </p:par>
                              <p:par>
                                <p:cTn id="11" presetID="22" presetClass="entr" presetSubtype="8" fill="hold" grpId="0" nodeType="withEffect">
                                  <p:stCondLst>
                                    <p:cond delay="0"/>
                                  </p:stCondLst>
                                  <p:childTnLst>
                                    <p:set>
                                      <p:cBhvr>
                                        <p:cTn id="12" dur="1" fill="hold">
                                          <p:stCondLst>
                                            <p:cond delay="0"/>
                                          </p:stCondLst>
                                        </p:cTn>
                                        <p:tgtEl>
                                          <p:spTgt spid="809987">
                                            <p:txEl>
                                              <p:pRg st="2" end="2"/>
                                            </p:txEl>
                                          </p:spTgt>
                                        </p:tgtEl>
                                        <p:attrNameLst>
                                          <p:attrName>style.visibility</p:attrName>
                                        </p:attrNameLst>
                                      </p:cBhvr>
                                      <p:to>
                                        <p:strVal val="visible"/>
                                      </p:to>
                                    </p:set>
                                    <p:animEffect transition="in" filter="wipe(left)">
                                      <p:cBhvr>
                                        <p:cTn id="13" dur="500"/>
                                        <p:tgtEl>
                                          <p:spTgt spid="809987">
                                            <p:txEl>
                                              <p:pRg st="2" end="2"/>
                                            </p:txEl>
                                          </p:spTgt>
                                        </p:tgtEl>
                                      </p:cBhvr>
                                    </p:animEffect>
                                  </p:childTnLst>
                                  <p:subTnLst>
                                    <p:animClr clrSpc="rgb" dir="cw">
                                      <p:cBhvr override="childStyle">
                                        <p:cTn dur="1" fill="hold" display="0" masterRel="nextClick" afterEffect="1"/>
                                        <p:tgtEl>
                                          <p:spTgt spid="809987">
                                            <p:txEl>
                                              <p:pRg st="2" end="2"/>
                                            </p:txEl>
                                          </p:spTgt>
                                        </p:tgtEl>
                                        <p:attrNameLst>
                                          <p:attrName>ppt_c</p:attrName>
                                        </p:attrNameLst>
                                      </p:cBhvr>
                                      <p:to>
                                        <a:schemeClr val="folHlink"/>
                                      </p:to>
                                    </p:animClr>
                                  </p:sub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09989">
                                            <p:txEl>
                                              <p:pRg st="0" end="0"/>
                                            </p:txEl>
                                          </p:spTgt>
                                        </p:tgtEl>
                                        <p:attrNameLst>
                                          <p:attrName>style.visibility</p:attrName>
                                        </p:attrNameLst>
                                      </p:cBhvr>
                                      <p:to>
                                        <p:strVal val="visible"/>
                                      </p:to>
                                    </p:set>
                                    <p:animEffect transition="in" filter="wipe(left)">
                                      <p:cBhvr>
                                        <p:cTn id="18" dur="500"/>
                                        <p:tgtEl>
                                          <p:spTgt spid="809989">
                                            <p:txEl>
                                              <p:pRg st="0" end="0"/>
                                            </p:txEl>
                                          </p:spTgt>
                                        </p:tgtEl>
                                      </p:cBhvr>
                                    </p:animEffect>
                                  </p:childTnLst>
                                  <p:subTnLst>
                                    <p:animClr clrSpc="rgb" dir="cw">
                                      <p:cBhvr override="childStyle">
                                        <p:cTn dur="1" fill="hold" display="0" masterRel="nextClick" afterEffect="1"/>
                                        <p:tgtEl>
                                          <p:spTgt spid="809989">
                                            <p:txEl>
                                              <p:pRg st="0" end="0"/>
                                            </p:txEl>
                                          </p:spTgt>
                                        </p:tgtEl>
                                        <p:attrNameLst>
                                          <p:attrName>ppt_c</p:attrName>
                                        </p:attrNameLst>
                                      </p:cBhvr>
                                      <p:to>
                                        <a:schemeClr val="folHlink"/>
                                      </p:to>
                                    </p:animClr>
                                  </p:sub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809988"/>
                                        </p:tgtEl>
                                        <p:attrNameLst>
                                          <p:attrName>style.visibility</p:attrName>
                                        </p:attrNameLst>
                                      </p:cBhvr>
                                      <p:to>
                                        <p:strVal val="visible"/>
                                      </p:to>
                                    </p:set>
                                    <p:animEffect transition="in" filter="wipe(left)">
                                      <p:cBhvr>
                                        <p:cTn id="23" dur="500"/>
                                        <p:tgtEl>
                                          <p:spTgt spid="80998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09990">
                                            <p:txEl>
                                              <p:pRg st="0" end="0"/>
                                            </p:txEl>
                                          </p:spTgt>
                                        </p:tgtEl>
                                        <p:attrNameLst>
                                          <p:attrName>style.visibility</p:attrName>
                                        </p:attrNameLst>
                                      </p:cBhvr>
                                      <p:to>
                                        <p:strVal val="visible"/>
                                      </p:to>
                                    </p:set>
                                    <p:animEffect transition="in" filter="wipe(left)">
                                      <p:cBhvr>
                                        <p:cTn id="28" dur="500"/>
                                        <p:tgtEl>
                                          <p:spTgt spid="809990">
                                            <p:txEl>
                                              <p:pRg st="0" end="0"/>
                                            </p:txEl>
                                          </p:spTgt>
                                        </p:tgtEl>
                                      </p:cBhvr>
                                    </p:animEffect>
                                  </p:childTnLst>
                                  <p:subTnLst>
                                    <p:animClr clrSpc="rgb" dir="cw">
                                      <p:cBhvr override="childStyle">
                                        <p:cTn dur="1" fill="hold" display="0" masterRel="nextClick" afterEffect="1"/>
                                        <p:tgtEl>
                                          <p:spTgt spid="809990">
                                            <p:txEl>
                                              <p:pRg st="0" end="0"/>
                                            </p:txEl>
                                          </p:spTgt>
                                        </p:tgtEl>
                                        <p:attrNameLst>
                                          <p:attrName>ppt_c</p:attrName>
                                        </p:attrNameLst>
                                      </p:cBhvr>
                                      <p:to>
                                        <a:schemeClr val="folHlink"/>
                                      </p:to>
                                    </p:animClr>
                                  </p:sub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09990">
                                            <p:txEl>
                                              <p:pRg st="1" end="1"/>
                                            </p:txEl>
                                          </p:spTgt>
                                        </p:tgtEl>
                                        <p:attrNameLst>
                                          <p:attrName>style.visibility</p:attrName>
                                        </p:attrNameLst>
                                      </p:cBhvr>
                                      <p:to>
                                        <p:strVal val="visible"/>
                                      </p:to>
                                    </p:set>
                                    <p:animEffect transition="in" filter="wipe(left)">
                                      <p:cBhvr>
                                        <p:cTn id="33" dur="500"/>
                                        <p:tgtEl>
                                          <p:spTgt spid="809990">
                                            <p:txEl>
                                              <p:pRg st="1" end="1"/>
                                            </p:txEl>
                                          </p:spTgt>
                                        </p:tgtEl>
                                      </p:cBhvr>
                                    </p:animEffect>
                                  </p:childTnLst>
                                  <p:subTnLst>
                                    <p:animClr clrSpc="rgb" dir="cw">
                                      <p:cBhvr override="childStyle">
                                        <p:cTn dur="1" fill="hold" display="0" masterRel="nextClick" afterEffect="1"/>
                                        <p:tgtEl>
                                          <p:spTgt spid="809990">
                                            <p:txEl>
                                              <p:pRg st="1" end="1"/>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987" grpId="0" build="p" autoUpdateAnimBg="0"/>
      <p:bldP spid="809989" grpId="0" build="p" autoUpdateAnimBg="0"/>
      <p:bldP spid="809990"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0">
          <a:gsLst>
            <a:gs pos="0">
              <a:srgbClr val="2AA62A"/>
            </a:gs>
            <a:gs pos="100000">
              <a:srgbClr val="134D13"/>
            </a:gs>
          </a:gsLst>
          <a:lin ang="5400000" scaled="1"/>
        </a:gradFill>
        <a:effectLst/>
      </p:bgPr>
    </p:bg>
    <p:spTree>
      <p:nvGrpSpPr>
        <p:cNvPr id="1" name=""/>
        <p:cNvGrpSpPr/>
        <p:nvPr/>
      </p:nvGrpSpPr>
      <p:grpSpPr>
        <a:xfrm>
          <a:off x="0" y="0"/>
          <a:ext cx="0" cy="0"/>
          <a:chOff x="0" y="0"/>
          <a:chExt cx="0" cy="0"/>
        </a:xfrm>
      </p:grpSpPr>
      <p:sp>
        <p:nvSpPr>
          <p:cNvPr id="805890" name="Rectangle 2"/>
          <p:cNvSpPr>
            <a:spLocks noGrp="1" noChangeArrowheads="1"/>
          </p:cNvSpPr>
          <p:nvPr>
            <p:ph type="ctrTitle"/>
          </p:nvPr>
        </p:nvSpPr>
        <p:spPr>
          <a:xfrm>
            <a:off x="609600" y="2286000"/>
            <a:ext cx="7772400" cy="1371600"/>
          </a:xfrm>
        </p:spPr>
        <p:txBody>
          <a:bodyPr anchor="ctr" anchorCtr="0"/>
          <a:lstStyle/>
          <a:p>
            <a:pPr>
              <a:defRPr/>
            </a:pPr>
            <a:r>
              <a:rPr lang="zh-CN" altLang="en-US" sz="4400"/>
              <a:t>回归系数检验和推断</a:t>
            </a:r>
          </a:p>
        </p:txBody>
      </p:sp>
    </p:spTree>
  </p:cSld>
  <p:clrMapOvr>
    <a:overrideClrMapping bg1="dk2" tx1="lt1" bg2="dk1" tx2="lt2" accent1="accent1" accent2="accent2" accent3="accent3" accent4="accent4" accent5="accent5" accent6="accent6" hlink="hlink" folHlink="folHlink"/>
  </p:clrMapOvr>
  <p:transition>
    <p:zoom/>
  </p:transition>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2034" name="Rectangle 2"/>
          <p:cNvSpPr>
            <a:spLocks noGrp="1" noChangeArrowheads="1"/>
          </p:cNvSpPr>
          <p:nvPr>
            <p:ph type="title"/>
          </p:nvPr>
        </p:nvSpPr>
        <p:spPr>
          <a:xfrm>
            <a:off x="1763688" y="116632"/>
            <a:ext cx="7010400" cy="734144"/>
          </a:xfrm>
        </p:spPr>
        <p:txBody>
          <a:bodyPr/>
          <a:lstStyle/>
          <a:p>
            <a:pPr>
              <a:defRPr/>
            </a:pPr>
            <a:r>
              <a:rPr lang="zh-CN" altLang="en-US" dirty="0">
                <a:latin typeface="Times New Roman" panose="02020603050405020304" pitchFamily="18" charset="0"/>
                <a:ea typeface="黑体" panose="02010609060101010101" pitchFamily="49" charset="-122"/>
              </a:rPr>
              <a:t>回归系数的检验</a:t>
            </a:r>
            <a:endParaRPr lang="zh-CN" altLang="en-US" sz="3600" dirty="0">
              <a:solidFill>
                <a:schemeClr val="hlink"/>
              </a:solidFill>
              <a:latin typeface="Times New Roman" panose="02020603050405020304" pitchFamily="18" charset="0"/>
              <a:ea typeface="黑体" panose="02010609060101010101" pitchFamily="49" charset="-122"/>
            </a:endParaRPr>
          </a:p>
        </p:txBody>
      </p:sp>
      <p:sp>
        <p:nvSpPr>
          <p:cNvPr id="812035" name="Rectangle 3"/>
          <p:cNvSpPr>
            <a:spLocks noGrp="1" noChangeArrowheads="1"/>
          </p:cNvSpPr>
          <p:nvPr>
            <p:ph idx="1"/>
          </p:nvPr>
        </p:nvSpPr>
        <p:spPr>
          <a:xfrm>
            <a:off x="419526" y="1700808"/>
            <a:ext cx="8382000" cy="3978829"/>
          </a:xfrm>
        </p:spPr>
        <p:txBody>
          <a:bodyPr/>
          <a:lstStyle/>
          <a:p>
            <a:pPr marL="609600" indent="-609600" algn="just">
              <a:lnSpc>
                <a:spcPct val="150000"/>
              </a:lnSpc>
              <a:spcBef>
                <a:spcPct val="30000"/>
              </a:spcBef>
              <a:buFontTx/>
              <a:buAutoNum type="arabicPeriod"/>
              <a:defRPr/>
            </a:pPr>
            <a:r>
              <a:rPr lang="zh-CN" altLang="en-US" dirty="0">
                <a:latin typeface="Times New Roman" panose="02020603050405020304" pitchFamily="18" charset="0"/>
                <a:ea typeface="黑体" panose="02010609060101010101" pitchFamily="49" charset="-122"/>
              </a:rPr>
              <a:t>线性关系检验通过后，对各个回归系数有选择地进行一次或多次检验</a:t>
            </a:r>
          </a:p>
          <a:p>
            <a:pPr marL="609600" indent="-609600" algn="just">
              <a:lnSpc>
                <a:spcPct val="150000"/>
              </a:lnSpc>
              <a:spcBef>
                <a:spcPct val="30000"/>
              </a:spcBef>
              <a:buFontTx/>
              <a:buAutoNum type="arabicPeriod"/>
              <a:defRPr/>
            </a:pPr>
            <a:r>
              <a:rPr lang="zh-CN" altLang="en-US" dirty="0">
                <a:latin typeface="Times New Roman" panose="02020603050405020304" pitchFamily="18" charset="0"/>
                <a:ea typeface="黑体" panose="02010609060101010101" pitchFamily="49" charset="-122"/>
              </a:rPr>
              <a:t>对每一个自变量都要单独进行检验</a:t>
            </a:r>
          </a:p>
          <a:p>
            <a:pPr marL="609600" indent="-609600">
              <a:lnSpc>
                <a:spcPct val="150000"/>
              </a:lnSpc>
              <a:spcBef>
                <a:spcPct val="30000"/>
              </a:spcBef>
              <a:buFontTx/>
              <a:buAutoNum type="arabicPeriod"/>
              <a:defRPr/>
            </a:pPr>
            <a:r>
              <a:rPr lang="zh-CN" altLang="en-US" dirty="0">
                <a:latin typeface="Times New Roman" panose="02020603050405020304" pitchFamily="18" charset="0"/>
                <a:ea typeface="黑体" panose="02010609060101010101" pitchFamily="49" charset="-122"/>
              </a:rPr>
              <a:t>应用 </a:t>
            </a:r>
            <a:r>
              <a:rPr lang="en-US" altLang="zh-CN" i="1" dirty="0">
                <a:latin typeface="Times New Roman" panose="02020603050405020304" pitchFamily="18" charset="0"/>
                <a:ea typeface="黑体" panose="02010609060101010101" pitchFamily="49" charset="-122"/>
              </a:rPr>
              <a:t>t </a:t>
            </a:r>
            <a:r>
              <a:rPr lang="zh-CN" altLang="en-US" dirty="0">
                <a:latin typeface="Times New Roman" panose="02020603050405020304" pitchFamily="18" charset="0"/>
                <a:ea typeface="黑体" panose="02010609060101010101" pitchFamily="49" charset="-122"/>
              </a:rPr>
              <a:t>检验统计量</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2035">
                                            <p:txEl>
                                              <p:pRg st="0" end="0"/>
                                            </p:txEl>
                                          </p:spTgt>
                                        </p:tgtEl>
                                        <p:attrNameLst>
                                          <p:attrName>style.visibility</p:attrName>
                                        </p:attrNameLst>
                                      </p:cBhvr>
                                      <p:to>
                                        <p:strVal val="visible"/>
                                      </p:to>
                                    </p:set>
                                    <p:animEffect transition="in" filter="wipe(left)">
                                      <p:cBhvr>
                                        <p:cTn id="7" dur="500"/>
                                        <p:tgtEl>
                                          <p:spTgt spid="812035">
                                            <p:txEl>
                                              <p:pRg st="0" end="0"/>
                                            </p:txEl>
                                          </p:spTgt>
                                        </p:tgtEl>
                                      </p:cBhvr>
                                    </p:animEffect>
                                  </p:childTnLst>
                                  <p:subTnLst>
                                    <p:animClr clrSpc="rgb" dir="cw">
                                      <p:cBhvr override="childStyle">
                                        <p:cTn dur="1" fill="hold" display="0" masterRel="nextClick" afterEffect="1"/>
                                        <p:tgtEl>
                                          <p:spTgt spid="812035">
                                            <p:txEl>
                                              <p:pRg st="0" end="0"/>
                                            </p:txEl>
                                          </p:spTgt>
                                        </p:tgtEl>
                                        <p:attrNameLst>
                                          <p:attrName>ppt_c</p:attrName>
                                        </p:attrNameLst>
                                      </p:cBhvr>
                                      <p:to>
                                        <a:schemeClr val="fo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2035">
                                            <p:txEl>
                                              <p:pRg st="1" end="1"/>
                                            </p:txEl>
                                          </p:spTgt>
                                        </p:tgtEl>
                                        <p:attrNameLst>
                                          <p:attrName>style.visibility</p:attrName>
                                        </p:attrNameLst>
                                      </p:cBhvr>
                                      <p:to>
                                        <p:strVal val="visible"/>
                                      </p:to>
                                    </p:set>
                                    <p:animEffect transition="in" filter="wipe(left)">
                                      <p:cBhvr>
                                        <p:cTn id="12" dur="500"/>
                                        <p:tgtEl>
                                          <p:spTgt spid="812035">
                                            <p:txEl>
                                              <p:pRg st="1" end="1"/>
                                            </p:txEl>
                                          </p:spTgt>
                                        </p:tgtEl>
                                      </p:cBhvr>
                                    </p:animEffect>
                                  </p:childTnLst>
                                  <p:subTnLst>
                                    <p:animClr clrSpc="rgb" dir="cw">
                                      <p:cBhvr override="childStyle">
                                        <p:cTn dur="1" fill="hold" display="0" masterRel="nextClick" afterEffect="1"/>
                                        <p:tgtEl>
                                          <p:spTgt spid="812035">
                                            <p:txEl>
                                              <p:pRg st="1" end="1"/>
                                            </p:txEl>
                                          </p:spTgt>
                                        </p:tgtEl>
                                        <p:attrNameLst>
                                          <p:attrName>ppt_c</p:attrName>
                                        </p:attrNameLst>
                                      </p:cBhvr>
                                      <p:to>
                                        <a:schemeClr val="folHlink"/>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12035">
                                            <p:txEl>
                                              <p:pRg st="2" end="2"/>
                                            </p:txEl>
                                          </p:spTgt>
                                        </p:tgtEl>
                                        <p:attrNameLst>
                                          <p:attrName>style.visibility</p:attrName>
                                        </p:attrNameLst>
                                      </p:cBhvr>
                                      <p:to>
                                        <p:strVal val="visible"/>
                                      </p:to>
                                    </p:set>
                                    <p:animEffect transition="in" filter="wipe(left)">
                                      <p:cBhvr>
                                        <p:cTn id="17" dur="500"/>
                                        <p:tgtEl>
                                          <p:spTgt spid="812035">
                                            <p:txEl>
                                              <p:pRg st="2" end="2"/>
                                            </p:txEl>
                                          </p:spTgt>
                                        </p:tgtEl>
                                      </p:cBhvr>
                                    </p:animEffect>
                                  </p:childTnLst>
                                  <p:subTnLst>
                                    <p:animClr clrSpc="rgb" dir="cw">
                                      <p:cBhvr override="childStyle">
                                        <p:cTn dur="1" fill="hold" display="0" masterRel="nextClick" afterEffect="1"/>
                                        <p:tgtEl>
                                          <p:spTgt spid="812035">
                                            <p:txEl>
                                              <p:pRg st="2" end="2"/>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2035"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4082" name="Rectangle 2"/>
          <p:cNvSpPr>
            <a:spLocks noGrp="1" noChangeArrowheads="1"/>
          </p:cNvSpPr>
          <p:nvPr>
            <p:ph type="title"/>
          </p:nvPr>
        </p:nvSpPr>
        <p:spPr>
          <a:xfrm>
            <a:off x="1828800" y="23871"/>
            <a:ext cx="7010400" cy="1066800"/>
          </a:xfrm>
        </p:spPr>
        <p:txBody>
          <a:bodyPr/>
          <a:lstStyle/>
          <a:p>
            <a:pPr>
              <a:defRPr/>
            </a:pPr>
            <a:r>
              <a:rPr lang="zh-CN" altLang="en-US" dirty="0">
                <a:latin typeface="Times New Roman" panose="02020603050405020304" pitchFamily="18" charset="0"/>
                <a:ea typeface="黑体" panose="02010609060101010101" pitchFamily="49" charset="-122"/>
              </a:rPr>
              <a:t>回归系数的检验</a:t>
            </a:r>
            <a:r>
              <a:rPr lang="en-US" altLang="zh-CN" sz="3600" dirty="0">
                <a:solidFill>
                  <a:schemeClr val="hlink"/>
                </a:solidFill>
                <a:latin typeface="Times New Roman" panose="02020603050405020304" pitchFamily="18" charset="0"/>
                <a:ea typeface="黑体" panose="02010609060101010101" pitchFamily="49" charset="-122"/>
              </a:rPr>
              <a:t>(</a:t>
            </a:r>
            <a:r>
              <a:rPr lang="zh-CN" altLang="en-US" sz="3600" dirty="0">
                <a:solidFill>
                  <a:schemeClr val="hlink"/>
                </a:solidFill>
                <a:latin typeface="Times New Roman" panose="02020603050405020304" pitchFamily="18" charset="0"/>
                <a:ea typeface="黑体" panose="02010609060101010101" pitchFamily="49" charset="-122"/>
              </a:rPr>
              <a:t>步骤</a:t>
            </a:r>
            <a:r>
              <a:rPr lang="en-US" altLang="zh-CN" sz="3600" dirty="0">
                <a:solidFill>
                  <a:schemeClr val="hlink"/>
                </a:solidFill>
                <a:latin typeface="Times New Roman" panose="02020603050405020304" pitchFamily="18" charset="0"/>
                <a:ea typeface="黑体" panose="02010609060101010101" pitchFamily="49" charset="-122"/>
              </a:rPr>
              <a:t>)</a:t>
            </a:r>
          </a:p>
        </p:txBody>
      </p:sp>
      <p:sp>
        <p:nvSpPr>
          <p:cNvPr id="814083" name="Rectangle 3"/>
          <p:cNvSpPr>
            <a:spLocks noGrp="1" noChangeArrowheads="1"/>
          </p:cNvSpPr>
          <p:nvPr>
            <p:ph idx="1"/>
          </p:nvPr>
        </p:nvSpPr>
        <p:spPr>
          <a:xfrm>
            <a:off x="457200" y="1628775"/>
            <a:ext cx="8382000" cy="2133600"/>
          </a:xfrm>
        </p:spPr>
        <p:txBody>
          <a:bodyPr/>
          <a:lstStyle/>
          <a:p>
            <a:pPr marL="609600" indent="-609600">
              <a:buFontTx/>
              <a:buAutoNum type="arabicPeriod"/>
              <a:defRPr/>
            </a:pPr>
            <a:r>
              <a:rPr lang="zh-CN" altLang="en-US" sz="3000" dirty="0">
                <a:latin typeface="Times New Roman" panose="02020603050405020304" pitchFamily="18" charset="0"/>
                <a:ea typeface="黑体" panose="02010609060101010101" pitchFamily="49" charset="-122"/>
              </a:rPr>
              <a:t>提出假设</a:t>
            </a:r>
          </a:p>
          <a:p>
            <a:pPr marL="1219200" lvl="1" indent="-533400">
              <a:defRPr/>
            </a:pPr>
            <a:r>
              <a:rPr lang="en-US" altLang="zh-CN" sz="2600" b="0" i="1" dirty="0">
                <a:latin typeface="Times New Roman" panose="02020603050405020304" pitchFamily="18" charset="0"/>
                <a:ea typeface="黑体" panose="02010609060101010101" pitchFamily="49" charset="-122"/>
              </a:rPr>
              <a:t>H</a:t>
            </a:r>
            <a:r>
              <a:rPr lang="en-US" altLang="zh-CN" sz="2600" b="0" baseline="-25000" dirty="0">
                <a:latin typeface="Times New Roman" panose="02020603050405020304" pitchFamily="18" charset="0"/>
                <a:ea typeface="黑体" panose="02010609060101010101" pitchFamily="49" charset="-122"/>
              </a:rPr>
              <a:t>0</a:t>
            </a:r>
            <a:r>
              <a:rPr lang="zh-CN" altLang="en-US" sz="2600" b="0" dirty="0">
                <a:latin typeface="Times New Roman" panose="02020603050405020304" pitchFamily="18" charset="0"/>
                <a:ea typeface="黑体" panose="02010609060101010101" pitchFamily="49" charset="-122"/>
              </a:rPr>
              <a:t>： </a:t>
            </a:r>
            <a:r>
              <a:rPr lang="el-GR" altLang="zh-CN" sz="2600" b="0" i="1" dirty="0">
                <a:latin typeface="Times New Roman" panose="02020603050405020304" pitchFamily="18" charset="0"/>
                <a:ea typeface="黑体" panose="02010609060101010101" pitchFamily="49" charset="-122"/>
                <a:cs typeface="Times New Roman" panose="02020603050405020304" pitchFamily="18" charset="0"/>
              </a:rPr>
              <a:t>β</a:t>
            </a:r>
            <a:r>
              <a:rPr lang="en-US" altLang="zh-CN" sz="2600" b="0" baseline="-25000" dirty="0" err="1">
                <a:latin typeface="Times New Roman" panose="02020603050405020304" pitchFamily="18" charset="0"/>
                <a:ea typeface="黑体" panose="02010609060101010101" pitchFamily="49" charset="-122"/>
              </a:rPr>
              <a:t>i</a:t>
            </a:r>
            <a:r>
              <a:rPr lang="en-US" altLang="zh-CN" sz="2600" b="0" baseline="-25000" dirty="0">
                <a:latin typeface="Times New Roman" panose="02020603050405020304" pitchFamily="18" charset="0"/>
                <a:ea typeface="黑体" panose="02010609060101010101" pitchFamily="49" charset="-122"/>
              </a:rPr>
              <a:t> </a:t>
            </a:r>
            <a:r>
              <a:rPr lang="en-US" altLang="zh-CN" sz="2600" b="0" dirty="0">
                <a:latin typeface="Times New Roman" panose="02020603050405020304" pitchFamily="18" charset="0"/>
                <a:ea typeface="黑体" panose="02010609060101010101" pitchFamily="49" charset="-122"/>
              </a:rPr>
              <a:t>= 0  (</a:t>
            </a:r>
            <a:r>
              <a:rPr lang="zh-CN" altLang="en-US" sz="2600" b="0" dirty="0">
                <a:latin typeface="Times New Roman" panose="02020603050405020304" pitchFamily="18" charset="0"/>
                <a:ea typeface="黑体" panose="02010609060101010101" pitchFamily="49" charset="-122"/>
              </a:rPr>
              <a:t>自变量 </a:t>
            </a:r>
            <a:r>
              <a:rPr lang="en-US" altLang="zh-CN" sz="2600" b="0" i="1" dirty="0">
                <a:latin typeface="Times New Roman" panose="02020603050405020304" pitchFamily="18" charset="0"/>
                <a:ea typeface="黑体" panose="02010609060101010101" pitchFamily="49" charset="-122"/>
              </a:rPr>
              <a:t>x</a:t>
            </a:r>
            <a:r>
              <a:rPr lang="en-US" altLang="zh-CN" sz="2600" b="0" i="1" baseline="-25000" dirty="0">
                <a:latin typeface="Times New Roman" panose="02020603050405020304" pitchFamily="18" charset="0"/>
                <a:ea typeface="黑体" panose="02010609060101010101" pitchFamily="49" charset="-122"/>
              </a:rPr>
              <a:t>i</a:t>
            </a:r>
            <a:r>
              <a:rPr lang="en-US" altLang="zh-CN" sz="2600" b="0" baseline="-25000" dirty="0">
                <a:latin typeface="Times New Roman" panose="02020603050405020304" pitchFamily="18" charset="0"/>
                <a:ea typeface="黑体" panose="02010609060101010101" pitchFamily="49" charset="-122"/>
              </a:rPr>
              <a:t> </a:t>
            </a:r>
            <a:r>
              <a:rPr lang="zh-CN" altLang="en-US" sz="2600" b="0" dirty="0">
                <a:latin typeface="Times New Roman" panose="02020603050405020304" pitchFamily="18" charset="0"/>
                <a:ea typeface="黑体" panose="02010609060101010101" pitchFamily="49" charset="-122"/>
              </a:rPr>
              <a:t>与</a:t>
            </a:r>
            <a:r>
              <a:rPr lang="zh-CN" altLang="en-US" sz="2600" b="0" baseline="-25000" dirty="0">
                <a:latin typeface="Times New Roman" panose="02020603050405020304" pitchFamily="18" charset="0"/>
                <a:ea typeface="黑体" panose="02010609060101010101" pitchFamily="49" charset="-122"/>
              </a:rPr>
              <a:t> </a:t>
            </a:r>
            <a:r>
              <a:rPr lang="zh-CN" altLang="en-US" sz="2600" b="0" dirty="0">
                <a:latin typeface="Times New Roman" panose="02020603050405020304" pitchFamily="18" charset="0"/>
                <a:ea typeface="黑体" panose="02010609060101010101" pitchFamily="49" charset="-122"/>
              </a:rPr>
              <a:t>因变量 </a:t>
            </a:r>
            <a:r>
              <a:rPr lang="en-US" altLang="zh-CN" sz="2600" b="0" i="1" dirty="0">
                <a:latin typeface="Times New Roman" panose="02020603050405020304" pitchFamily="18" charset="0"/>
                <a:ea typeface="黑体" panose="02010609060101010101" pitchFamily="49" charset="-122"/>
              </a:rPr>
              <a:t>y </a:t>
            </a:r>
            <a:r>
              <a:rPr lang="zh-CN" altLang="en-US" sz="2600" b="0" dirty="0">
                <a:latin typeface="Times New Roman" panose="02020603050405020304" pitchFamily="18" charset="0"/>
                <a:ea typeface="黑体" panose="02010609060101010101" pitchFamily="49" charset="-122"/>
              </a:rPr>
              <a:t>没有线性关系</a:t>
            </a:r>
            <a:r>
              <a:rPr lang="en-US" altLang="zh-CN" sz="2600" b="0" dirty="0">
                <a:latin typeface="Times New Roman" panose="02020603050405020304" pitchFamily="18" charset="0"/>
                <a:ea typeface="黑体" panose="02010609060101010101" pitchFamily="49" charset="-122"/>
              </a:rPr>
              <a:t>) </a:t>
            </a:r>
          </a:p>
          <a:p>
            <a:pPr marL="1219200" lvl="1" indent="-533400">
              <a:defRPr/>
            </a:pPr>
            <a:r>
              <a:rPr lang="en-US" altLang="zh-CN" sz="2600" b="0" i="1" dirty="0">
                <a:latin typeface="Times New Roman" panose="02020603050405020304" pitchFamily="18" charset="0"/>
                <a:ea typeface="黑体" panose="02010609060101010101" pitchFamily="49" charset="-122"/>
              </a:rPr>
              <a:t>H</a:t>
            </a:r>
            <a:r>
              <a:rPr lang="en-US" altLang="zh-CN" sz="2600" b="0" baseline="-25000" dirty="0">
                <a:latin typeface="Times New Roman" panose="02020603050405020304" pitchFamily="18" charset="0"/>
                <a:ea typeface="黑体" panose="02010609060101010101" pitchFamily="49" charset="-122"/>
              </a:rPr>
              <a:t>1</a:t>
            </a:r>
            <a:r>
              <a:rPr lang="zh-CN" altLang="en-US" sz="2600" b="0" dirty="0">
                <a:latin typeface="Times New Roman" panose="02020603050405020304" pitchFamily="18" charset="0"/>
                <a:ea typeface="黑体" panose="02010609060101010101" pitchFamily="49" charset="-122"/>
              </a:rPr>
              <a:t>： </a:t>
            </a:r>
            <a:r>
              <a:rPr lang="el-GR" altLang="zh-CN" sz="2600" b="0" i="1" dirty="0">
                <a:latin typeface="Times New Roman" panose="02020603050405020304" pitchFamily="18" charset="0"/>
                <a:ea typeface="黑体" panose="02010609060101010101" pitchFamily="49" charset="-122"/>
                <a:cs typeface="Times New Roman" panose="02020603050405020304" pitchFamily="18" charset="0"/>
              </a:rPr>
              <a:t>β</a:t>
            </a:r>
            <a:r>
              <a:rPr lang="en-US" altLang="zh-CN" sz="2600" b="0" baseline="-25000" dirty="0" err="1">
                <a:latin typeface="Times New Roman" panose="02020603050405020304" pitchFamily="18" charset="0"/>
                <a:ea typeface="黑体" panose="02010609060101010101" pitchFamily="49" charset="-122"/>
              </a:rPr>
              <a:t>i</a:t>
            </a:r>
            <a:r>
              <a:rPr lang="en-US" altLang="zh-CN" sz="2600" b="0" dirty="0">
                <a:latin typeface="Times New Roman" panose="02020603050405020304" pitchFamily="18" charset="0"/>
                <a:ea typeface="黑体" panose="02010609060101010101" pitchFamily="49" charset="-122"/>
              </a:rPr>
              <a:t> </a:t>
            </a:r>
            <a:r>
              <a:rPr lang="en-US" altLang="zh-CN" sz="2600" b="0" dirty="0">
                <a:latin typeface="Times New Roman" panose="02020603050405020304" pitchFamily="18" charset="0"/>
                <a:ea typeface="黑体" panose="02010609060101010101" pitchFamily="49" charset="-122"/>
                <a:sym typeface="Symbol" panose="05050102010706020507" pitchFamily="18" charset="2"/>
              </a:rPr>
              <a:t> </a:t>
            </a:r>
            <a:r>
              <a:rPr lang="en-US" altLang="zh-CN" sz="2600" b="0" dirty="0">
                <a:latin typeface="Times New Roman" panose="02020603050405020304" pitchFamily="18" charset="0"/>
                <a:ea typeface="黑体" panose="02010609060101010101" pitchFamily="49" charset="-122"/>
              </a:rPr>
              <a:t>0  (</a:t>
            </a:r>
            <a:r>
              <a:rPr lang="zh-CN" altLang="en-US" sz="2600" b="0" dirty="0">
                <a:latin typeface="Times New Roman" panose="02020603050405020304" pitchFamily="18" charset="0"/>
                <a:ea typeface="黑体" panose="02010609060101010101" pitchFamily="49" charset="-122"/>
              </a:rPr>
              <a:t>自变量 </a:t>
            </a:r>
            <a:r>
              <a:rPr lang="en-US" altLang="zh-CN" sz="2600" b="0" i="1" dirty="0">
                <a:latin typeface="Times New Roman" panose="02020603050405020304" pitchFamily="18" charset="0"/>
                <a:ea typeface="黑体" panose="02010609060101010101" pitchFamily="49" charset="-122"/>
              </a:rPr>
              <a:t>x</a:t>
            </a:r>
            <a:r>
              <a:rPr lang="en-US" altLang="zh-CN" sz="2600" b="0" i="1" baseline="-25000" dirty="0">
                <a:latin typeface="Times New Roman" panose="02020603050405020304" pitchFamily="18" charset="0"/>
                <a:ea typeface="黑体" panose="02010609060101010101" pitchFamily="49" charset="-122"/>
              </a:rPr>
              <a:t>i</a:t>
            </a:r>
            <a:r>
              <a:rPr lang="en-US" altLang="zh-CN" sz="2600" b="0" baseline="-25000" dirty="0">
                <a:latin typeface="Times New Roman" panose="02020603050405020304" pitchFamily="18" charset="0"/>
                <a:ea typeface="黑体" panose="02010609060101010101" pitchFamily="49" charset="-122"/>
              </a:rPr>
              <a:t> </a:t>
            </a:r>
            <a:r>
              <a:rPr lang="zh-CN" altLang="en-US" sz="2600" b="0" dirty="0">
                <a:latin typeface="Times New Roman" panose="02020603050405020304" pitchFamily="18" charset="0"/>
                <a:ea typeface="黑体" panose="02010609060101010101" pitchFamily="49" charset="-122"/>
              </a:rPr>
              <a:t>与</a:t>
            </a:r>
            <a:r>
              <a:rPr lang="zh-CN" altLang="en-US" sz="2600" b="0" baseline="-25000" dirty="0">
                <a:latin typeface="Times New Roman" panose="02020603050405020304" pitchFamily="18" charset="0"/>
                <a:ea typeface="黑体" panose="02010609060101010101" pitchFamily="49" charset="-122"/>
              </a:rPr>
              <a:t> </a:t>
            </a:r>
            <a:r>
              <a:rPr lang="zh-CN" altLang="en-US" sz="2600" b="0" dirty="0">
                <a:latin typeface="Times New Roman" panose="02020603050405020304" pitchFamily="18" charset="0"/>
                <a:ea typeface="黑体" panose="02010609060101010101" pitchFamily="49" charset="-122"/>
              </a:rPr>
              <a:t>因变量 </a:t>
            </a:r>
            <a:r>
              <a:rPr lang="en-US" altLang="zh-CN" sz="2600" b="0" i="1" dirty="0">
                <a:latin typeface="Times New Roman" panose="02020603050405020304" pitchFamily="18" charset="0"/>
                <a:ea typeface="黑体" panose="02010609060101010101" pitchFamily="49" charset="-122"/>
              </a:rPr>
              <a:t>y</a:t>
            </a:r>
            <a:r>
              <a:rPr lang="zh-CN" altLang="en-US" sz="2600" b="0" dirty="0">
                <a:latin typeface="Times New Roman" panose="02020603050405020304" pitchFamily="18" charset="0"/>
                <a:ea typeface="黑体" panose="02010609060101010101" pitchFamily="49" charset="-122"/>
              </a:rPr>
              <a:t>有线性关系</a:t>
            </a:r>
            <a:r>
              <a:rPr lang="en-US" altLang="zh-CN" sz="2600" b="0" dirty="0">
                <a:latin typeface="Times New Roman" panose="02020603050405020304" pitchFamily="18" charset="0"/>
                <a:ea typeface="黑体" panose="02010609060101010101" pitchFamily="49" charset="-122"/>
              </a:rPr>
              <a:t>) </a:t>
            </a:r>
          </a:p>
          <a:p>
            <a:pPr marL="609600" indent="-609600">
              <a:buFontTx/>
              <a:buAutoNum type="arabicPeriod"/>
              <a:defRPr/>
            </a:pPr>
            <a:r>
              <a:rPr lang="zh-CN" altLang="en-US" sz="3000" dirty="0">
                <a:latin typeface="Times New Roman" panose="02020603050405020304" pitchFamily="18" charset="0"/>
                <a:ea typeface="黑体" panose="02010609060101010101" pitchFamily="49" charset="-122"/>
              </a:rPr>
              <a:t>计算检验的统计量 </a:t>
            </a:r>
            <a:r>
              <a:rPr lang="en-US" altLang="zh-CN" sz="3000" i="1" dirty="0">
                <a:latin typeface="Times New Roman" panose="02020603050405020304" pitchFamily="18" charset="0"/>
                <a:ea typeface="黑体" panose="02010609060101010101" pitchFamily="49" charset="-122"/>
              </a:rPr>
              <a:t>t</a:t>
            </a:r>
          </a:p>
        </p:txBody>
      </p:sp>
      <p:sp>
        <p:nvSpPr>
          <p:cNvPr id="814084" name="Rectangle 4"/>
          <p:cNvSpPr>
            <a:spLocks noChangeArrowheads="1"/>
          </p:cNvSpPr>
          <p:nvPr/>
        </p:nvSpPr>
        <p:spPr bwMode="auto">
          <a:xfrm>
            <a:off x="457200" y="5105400"/>
            <a:ext cx="7848600" cy="97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l">
              <a:defRPr kumimoji="1" sz="2400">
                <a:solidFill>
                  <a:schemeClr val="tx1"/>
                </a:solidFill>
                <a:latin typeface="Times New Roman" panose="02020603050405020304" pitchFamily="18" charset="0"/>
                <a:ea typeface="宋体" panose="02010600030101010101" pitchFamily="2" charset="-122"/>
              </a:defRPr>
            </a:lvl1pPr>
            <a:lvl2pPr marL="914400" indent="-457200" algn="l">
              <a:defRPr kumimoji="1" sz="2400">
                <a:solidFill>
                  <a:schemeClr val="tx1"/>
                </a:solidFill>
                <a:latin typeface="Times New Roman" panose="02020603050405020304" pitchFamily="18" charset="0"/>
                <a:ea typeface="宋体" panose="02010600030101010101" pitchFamily="2" charset="-122"/>
              </a:defRPr>
            </a:lvl2pPr>
            <a:lvl3pPr marL="1371600" indent="-457200" algn="l">
              <a:defRPr kumimoji="1" sz="2400">
                <a:solidFill>
                  <a:schemeClr val="tx1"/>
                </a:solidFill>
                <a:latin typeface="Times New Roman" panose="02020603050405020304" pitchFamily="18" charset="0"/>
                <a:ea typeface="宋体" panose="02010600030101010101" pitchFamily="2" charset="-122"/>
              </a:defRPr>
            </a:lvl3pPr>
            <a:lvl4pPr marL="1828800" indent="-457200" algn="l">
              <a:defRPr kumimoji="1" sz="2400">
                <a:solidFill>
                  <a:schemeClr val="tx1"/>
                </a:solidFill>
                <a:latin typeface="Times New Roman" panose="02020603050405020304" pitchFamily="18" charset="0"/>
                <a:ea typeface="宋体" panose="02010600030101010101" pitchFamily="2" charset="-122"/>
              </a:defRPr>
            </a:lvl4pPr>
            <a:lvl5pPr marL="2286000" indent="-457200" algn="l">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90000"/>
              </a:lnSpc>
              <a:spcBef>
                <a:spcPct val="30000"/>
              </a:spcBef>
              <a:buFontTx/>
              <a:buAutoNum type="arabicPeriod" startAt="3"/>
              <a:defRPr/>
            </a:pPr>
            <a:r>
              <a:rPr lang="en-US" altLang="zh-CN" sz="3000" dirty="0">
                <a:solidFill>
                  <a:srgbClr val="F0F0F0"/>
                </a:solidFill>
                <a:effectLst>
                  <a:outerShdw blurRad="38100" dist="38100" dir="2700000" algn="tl">
                    <a:srgbClr val="000000"/>
                  </a:outerShdw>
                </a:effectLst>
                <a:ea typeface="黑体" panose="02010609060101010101" pitchFamily="49" charset="-122"/>
              </a:rPr>
              <a:t> </a:t>
            </a:r>
            <a:r>
              <a:rPr lang="zh-CN" altLang="en-US" sz="3000" b="1" dirty="0">
                <a:solidFill>
                  <a:srgbClr val="F0F0F0"/>
                </a:solidFill>
                <a:ea typeface="黑体" panose="02010609060101010101" pitchFamily="49" charset="-122"/>
              </a:rPr>
              <a:t>确定显著性水平</a:t>
            </a:r>
            <a:r>
              <a:rPr lang="zh-CN" altLang="en-US" sz="3000" b="1" i="1" dirty="0">
                <a:solidFill>
                  <a:srgbClr val="F0F0F0"/>
                </a:solidFill>
                <a:ea typeface="黑体" panose="02010609060101010101" pitchFamily="49" charset="-122"/>
                <a:sym typeface="Symbol" panose="05050102010706020507" pitchFamily="18" charset="2"/>
              </a:rPr>
              <a:t></a:t>
            </a:r>
            <a:r>
              <a:rPr lang="zh-CN" altLang="en-US" sz="3000" b="1" dirty="0">
                <a:solidFill>
                  <a:srgbClr val="F0F0F0"/>
                </a:solidFill>
                <a:ea typeface="黑体" panose="02010609060101010101" pitchFamily="49" charset="-122"/>
                <a:sym typeface="Symbol" panose="05050102010706020507" pitchFamily="18" charset="2"/>
              </a:rPr>
              <a:t>，并进行决策</a:t>
            </a:r>
          </a:p>
          <a:p>
            <a:pPr lvl="1">
              <a:lnSpc>
                <a:spcPct val="90000"/>
              </a:lnSpc>
              <a:spcBef>
                <a:spcPct val="30000"/>
              </a:spcBef>
              <a:buClr>
                <a:schemeClr val="hlink"/>
              </a:buClr>
              <a:buSzPct val="135000"/>
              <a:buFont typeface="Wingdings" panose="05000000000000000000" pitchFamily="2" charset="2"/>
              <a:buChar char="§"/>
              <a:defRPr/>
            </a:pPr>
            <a:r>
              <a:rPr lang="zh-CN" altLang="en-US" sz="2600"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 </a:t>
            </a:r>
            <a:r>
              <a:rPr lang="en-US" altLang="zh-CN" sz="2600" i="1"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t</a:t>
            </a:r>
            <a:r>
              <a:rPr lang="en-US" altLang="zh-CN" sz="2600"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&gt;</a:t>
            </a:r>
            <a:r>
              <a:rPr lang="en-US" altLang="zh-CN" sz="2600" i="1"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t</a:t>
            </a:r>
            <a:r>
              <a:rPr lang="en-US" altLang="zh-CN" sz="2600" i="1" baseline="-25000"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a:t>
            </a:r>
            <a:r>
              <a:rPr lang="en-US" altLang="zh-CN" sz="2600" baseline="-25000"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a:t>
            </a:r>
            <a:r>
              <a:rPr lang="zh-CN" altLang="en-US" sz="2600"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，拒绝</a:t>
            </a:r>
            <a:r>
              <a:rPr lang="en-US" altLang="zh-CN" sz="2600" i="1"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H</a:t>
            </a:r>
            <a:r>
              <a:rPr lang="en-US" altLang="zh-CN" sz="2600" baseline="-25000"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0</a:t>
            </a:r>
            <a:r>
              <a:rPr lang="zh-CN" altLang="en-US" sz="2600"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 </a:t>
            </a:r>
            <a:r>
              <a:rPr lang="en-US" altLang="zh-CN" sz="2600" i="1"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t</a:t>
            </a:r>
            <a:r>
              <a:rPr lang="en-US" altLang="zh-CN" sz="2600"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&lt;</a:t>
            </a:r>
            <a:r>
              <a:rPr lang="en-US" altLang="zh-CN" sz="2600" i="1"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t</a:t>
            </a:r>
            <a:r>
              <a:rPr lang="en-US" altLang="zh-CN" sz="2600" i="1" baseline="-25000"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a:t>
            </a:r>
            <a:r>
              <a:rPr lang="en-US" altLang="zh-CN" sz="2600" baseline="-25000"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a:t>
            </a:r>
            <a:r>
              <a:rPr lang="zh-CN" altLang="en-US" sz="2600"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，不拒绝</a:t>
            </a:r>
            <a:r>
              <a:rPr lang="en-US" altLang="zh-CN" sz="2600" i="1"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H</a:t>
            </a:r>
            <a:r>
              <a:rPr lang="en-US" altLang="zh-CN" sz="2600" baseline="-25000" dirty="0">
                <a:solidFill>
                  <a:srgbClr val="F0F0F0"/>
                </a:solidFill>
                <a:effectLst>
                  <a:outerShdw blurRad="38100" dist="38100" dir="2700000" algn="tl">
                    <a:srgbClr val="000000"/>
                  </a:outerShdw>
                </a:effectLst>
                <a:ea typeface="黑体" panose="02010609060101010101" pitchFamily="49" charset="-122"/>
                <a:sym typeface="Symbol" panose="05050102010706020507" pitchFamily="18" charset="2"/>
              </a:rPr>
              <a:t>0</a:t>
            </a:r>
          </a:p>
        </p:txBody>
      </p:sp>
      <p:graphicFrame>
        <p:nvGraphicFramePr>
          <p:cNvPr id="814085" name="Object 5">
            <a:hlinkClick r:id="" action="ppaction://ole?verb=0"/>
          </p:cNvPr>
          <p:cNvGraphicFramePr>
            <a:graphicFrameLocks/>
          </p:cNvGraphicFramePr>
          <p:nvPr>
            <p:extLst>
              <p:ext uri="{D42A27DB-BD31-4B8C-83A1-F6EECF244321}">
                <p14:modId xmlns:p14="http://schemas.microsoft.com/office/powerpoint/2010/main" val="3048199811"/>
              </p:ext>
            </p:extLst>
          </p:nvPr>
        </p:nvGraphicFramePr>
        <p:xfrm>
          <a:off x="1539875" y="3810000"/>
          <a:ext cx="3395663" cy="1295400"/>
        </p:xfrm>
        <a:graphic>
          <a:graphicData uri="http://schemas.openxmlformats.org/presentationml/2006/ole">
            <mc:AlternateContent xmlns:mc="http://schemas.openxmlformats.org/markup-compatibility/2006">
              <mc:Choice xmlns:v="urn:schemas-microsoft-com:vml" Requires="v">
                <p:oleObj name="公式" r:id="rId3" imgW="1287684" imgH="502815" progId="Equation.3">
                  <p:embed/>
                </p:oleObj>
              </mc:Choice>
              <mc:Fallback>
                <p:oleObj name="公式" r:id="rId3" imgW="1287684" imgH="502815" progId="Equation.3">
                  <p:embed/>
                  <p:pic>
                    <p:nvPicPr>
                      <p:cNvPr id="0" name="Object 5"/>
                      <p:cNvPicPr>
                        <a:picLocks noChangeArrowheads="1"/>
                      </p:cNvPicPr>
                      <p:nvPr/>
                    </p:nvPicPr>
                    <p:blipFill>
                      <a:blip r:embed="rId4">
                        <a:lum contrast="-12000"/>
                        <a:extLst>
                          <a:ext uri="{28A0092B-C50C-407E-A947-70E740481C1C}">
                            <a14:useLocalDpi xmlns:a14="http://schemas.microsoft.com/office/drawing/2010/main" val="0"/>
                          </a:ext>
                        </a:extLst>
                      </a:blip>
                      <a:srcRect/>
                      <a:stretch>
                        <a:fillRect/>
                      </a:stretch>
                    </p:blipFill>
                    <p:spPr bwMode="auto">
                      <a:xfrm>
                        <a:off x="1539875" y="3810000"/>
                        <a:ext cx="3395663" cy="1295400"/>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B8D88D2A-B789-CD98-B682-E2025178F3C3}"/>
                  </a:ext>
                </a:extLst>
              </p:cNvPr>
              <p:cNvSpPr txBox="1"/>
              <p:nvPr/>
            </p:nvSpPr>
            <p:spPr>
              <a:xfrm>
                <a:off x="5508104" y="3993058"/>
                <a:ext cx="2498826" cy="81887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panose="02040503050406030204" pitchFamily="18" charset="0"/>
                            </a:rPr>
                          </m:ctrlPr>
                        </m:sSubPr>
                        <m:e>
                          <m:r>
                            <m:rPr>
                              <m:sty m:val="p"/>
                            </m:rPr>
                            <a:rPr lang="en-US" altLang="zh-CN" i="1">
                              <a:latin typeface="Cambria Math" panose="02040503050406030204" pitchFamily="18" charset="0"/>
                            </a:rPr>
                            <m:t>S</m:t>
                          </m:r>
                        </m:e>
                        <m:sub>
                          <m:acc>
                            <m:accPr>
                              <m:chr m:val="̂"/>
                              <m:ctrlPr>
                                <a:rPr lang="en-US" altLang="zh-CN" i="1" smtClean="0">
                                  <a:latin typeface="Cambria Math" panose="02040503050406030204" pitchFamily="18" charset="0"/>
                                </a:rPr>
                              </m:ctrlPr>
                            </m:accPr>
                            <m:e>
                              <m:sSub>
                                <m:sSubPr>
                                  <m:ctrlPr>
                                    <a:rPr lang="en-US" altLang="zh-CN" i="1" smtClean="0">
                                      <a:latin typeface="Cambria Math" panose="02040503050406030204" pitchFamily="18" charset="0"/>
                                    </a:rPr>
                                  </m:ctrlPr>
                                </m:sSubPr>
                                <m:e>
                                  <m:r>
                                    <a:rPr lang="zh-CN" altLang="en-US" i="1" smtClean="0">
                                      <a:latin typeface="Cambria Math" panose="02040503050406030204" pitchFamily="18" charset="0"/>
                                    </a:rPr>
                                    <m:t>𝛽</m:t>
                                  </m:r>
                                </m:e>
                                <m:sub>
                                  <m:r>
                                    <a:rPr lang="en-US" altLang="zh-CN" b="0" i="1" smtClean="0">
                                      <a:latin typeface="Cambria Math" panose="02040503050406030204" pitchFamily="18" charset="0"/>
                                    </a:rPr>
                                    <m:t>1</m:t>
                                  </m:r>
                                </m:sub>
                              </m:sSub>
                            </m:e>
                          </m:acc>
                        </m:sub>
                      </m:sSub>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𝑠</m:t>
                              </m:r>
                            </m:e>
                            <m:sub>
                              <m:r>
                                <a:rPr lang="en-US" altLang="zh-CN" b="0" i="1" smtClean="0">
                                  <a:latin typeface="Cambria Math" panose="02040503050406030204" pitchFamily="18" charset="0"/>
                                </a:rPr>
                                <m:t>𝑒</m:t>
                              </m:r>
                            </m:sub>
                          </m:sSub>
                        </m:num>
                        <m:den>
                          <m:rad>
                            <m:radPr>
                              <m:degHide m:val="on"/>
                              <m:ctrlPr>
                                <a:rPr lang="en-US" altLang="zh-CN" b="0" i="1" smtClean="0">
                                  <a:latin typeface="Cambria Math" panose="02040503050406030204" pitchFamily="18" charset="0"/>
                                </a:rPr>
                              </m:ctrlPr>
                            </m:radPr>
                            <m:deg/>
                            <m:e>
                              <m:nary>
                                <m:naryPr>
                                  <m:chr m:val="∑"/>
                                  <m:subHide m:val="on"/>
                                  <m:supHide m:val="on"/>
                                  <m:ctrlPr>
                                    <a:rPr lang="en-US" altLang="zh-CN" b="0" i="1" smtClean="0">
                                      <a:latin typeface="Cambria Math" panose="02040503050406030204" pitchFamily="18" charset="0"/>
                                    </a:rPr>
                                  </m:ctrlPr>
                                </m:naryPr>
                                <m:sub/>
                                <m:sup/>
                                <m:e>
                                  <m:sSubSup>
                                    <m:sSubSupPr>
                                      <m:ctrlPr>
                                        <a:rPr lang="en-US" altLang="zh-CN" b="0" i="1" smtClean="0">
                                          <a:latin typeface="Cambria Math" panose="02040503050406030204" pitchFamily="18" charset="0"/>
                                        </a:rPr>
                                      </m:ctrlPr>
                                    </m:sSubSupPr>
                                    <m:e>
                                      <m:r>
                                        <a:rPr lang="en-US" altLang="zh-CN" b="0" i="1" smtClean="0">
                                          <a:latin typeface="Cambria Math" panose="02040503050406030204" pitchFamily="18" charset="0"/>
                                        </a:rPr>
                                        <m:t>𝑥</m:t>
                                      </m:r>
                                    </m:e>
                                    <m:sub>
                                      <m:r>
                                        <a:rPr lang="en-US" altLang="zh-CN" b="0" i="1" smtClean="0">
                                          <a:latin typeface="Cambria Math" panose="02040503050406030204" pitchFamily="18" charset="0"/>
                                        </a:rPr>
                                        <m:t>𝑖</m:t>
                                      </m:r>
                                    </m:sub>
                                    <m:sup>
                                      <m:r>
                                        <a:rPr lang="en-US" altLang="zh-CN" b="0" i="1" smtClean="0">
                                          <a:latin typeface="Cambria Math" panose="02040503050406030204" pitchFamily="18" charset="0"/>
                                        </a:rPr>
                                        <m:t>2</m:t>
                                      </m:r>
                                    </m:sup>
                                  </m:sSubSup>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1</m:t>
                                      </m:r>
                                    </m:num>
                                    <m:den>
                                      <m:r>
                                        <a:rPr lang="en-US" altLang="zh-CN" b="0" i="1" smtClean="0">
                                          <a:latin typeface="Cambria Math" panose="02040503050406030204" pitchFamily="18" charset="0"/>
                                        </a:rPr>
                                        <m:t>𝑛</m:t>
                                      </m:r>
                                    </m:den>
                                  </m:f>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m:t>
                                      </m:r>
                                      <m:nary>
                                        <m:naryPr>
                                          <m:chr m:val="∑"/>
                                          <m:subHide m:val="on"/>
                                          <m:supHide m:val="on"/>
                                          <m:ctrlPr>
                                            <a:rPr lang="en-US" altLang="zh-CN" b="0" i="1" smtClean="0">
                                              <a:latin typeface="Cambria Math" panose="02040503050406030204" pitchFamily="18" charset="0"/>
                                            </a:rPr>
                                          </m:ctrlPr>
                                        </m:naryPr>
                                        <m:sub/>
                                        <m:sup/>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𝑥</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e>
                                      </m:nary>
                                    </m:e>
                                    <m:sup>
                                      <m:r>
                                        <a:rPr lang="en-US" altLang="zh-CN" b="0" i="1" smtClean="0">
                                          <a:latin typeface="Cambria Math" panose="02040503050406030204" pitchFamily="18" charset="0"/>
                                        </a:rPr>
                                        <m:t>2</m:t>
                                      </m:r>
                                    </m:sup>
                                  </m:sSup>
                                </m:e>
                              </m:nary>
                            </m:e>
                          </m:rad>
                        </m:den>
                      </m:f>
                    </m:oMath>
                  </m:oMathPara>
                </a14:m>
                <a:endParaRPr lang="zh-CN" altLang="en-US" dirty="0"/>
              </a:p>
            </p:txBody>
          </p:sp>
        </mc:Choice>
        <mc:Fallback xmlns="">
          <p:sp>
            <p:nvSpPr>
              <p:cNvPr id="2" name="文本框 1">
                <a:extLst>
                  <a:ext uri="{FF2B5EF4-FFF2-40B4-BE49-F238E27FC236}">
                    <a16:creationId xmlns:a16="http://schemas.microsoft.com/office/drawing/2014/main" id="{B8D88D2A-B789-CD98-B682-E2025178F3C3}"/>
                  </a:ext>
                </a:extLst>
              </p:cNvPr>
              <p:cNvSpPr txBox="1">
                <a:spLocks noRot="1" noChangeAspect="1" noMove="1" noResize="1" noEditPoints="1" noAdjustHandles="1" noChangeArrowheads="1" noChangeShapeType="1" noTextEdit="1"/>
              </p:cNvSpPr>
              <p:nvPr/>
            </p:nvSpPr>
            <p:spPr>
              <a:xfrm>
                <a:off x="5508104" y="3993058"/>
                <a:ext cx="2498826" cy="818879"/>
              </a:xfrm>
              <a:prstGeom prst="rect">
                <a:avLst/>
              </a:prstGeom>
              <a:blipFill>
                <a:blip r:embed="rId5"/>
                <a:stretch>
                  <a:fillRect b="-746"/>
                </a:stretch>
              </a:blipFill>
            </p:spPr>
            <p:txBody>
              <a:bodyPr/>
              <a:lstStyle/>
              <a:p>
                <a:r>
                  <a:rPr lang="zh-CN" altLang="en-US">
                    <a:noFill/>
                  </a:rPr>
                  <a:t> </a:t>
                </a:r>
              </a:p>
            </p:txBody>
          </p:sp>
        </mc:Fallback>
      </mc:AlternateContent>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4083">
                                            <p:txEl>
                                              <p:pRg st="0" end="0"/>
                                            </p:txEl>
                                          </p:spTgt>
                                        </p:tgtEl>
                                        <p:attrNameLst>
                                          <p:attrName>style.visibility</p:attrName>
                                        </p:attrNameLst>
                                      </p:cBhvr>
                                      <p:to>
                                        <p:strVal val="visible"/>
                                      </p:to>
                                    </p:set>
                                    <p:animEffect transition="in" filter="wipe(left)">
                                      <p:cBhvr>
                                        <p:cTn id="7" dur="500"/>
                                        <p:tgtEl>
                                          <p:spTgt spid="814083">
                                            <p:txEl>
                                              <p:pRg st="0" end="0"/>
                                            </p:txEl>
                                          </p:spTgt>
                                        </p:tgtEl>
                                      </p:cBhvr>
                                    </p:animEffect>
                                  </p:childTnLst>
                                  <p:subTnLst>
                                    <p:animClr clrSpc="rgb" dir="cw">
                                      <p:cBhvr override="childStyle">
                                        <p:cTn dur="1" fill="hold" display="0" masterRel="nextClick" afterEffect="1"/>
                                        <p:tgtEl>
                                          <p:spTgt spid="814083">
                                            <p:txEl>
                                              <p:pRg st="0" end="0"/>
                                            </p:txEl>
                                          </p:spTgt>
                                        </p:tgtEl>
                                        <p:attrNameLst>
                                          <p:attrName>ppt_c</p:attrName>
                                        </p:attrNameLst>
                                      </p:cBhvr>
                                      <p:to>
                                        <a:schemeClr val="folHlink"/>
                                      </p:to>
                                    </p:animClr>
                                  </p:subTnLst>
                                </p:cTn>
                              </p:par>
                              <p:par>
                                <p:cTn id="8" presetID="22" presetClass="entr" presetSubtype="8" fill="hold" grpId="0" nodeType="withEffect">
                                  <p:stCondLst>
                                    <p:cond delay="0"/>
                                  </p:stCondLst>
                                  <p:childTnLst>
                                    <p:set>
                                      <p:cBhvr>
                                        <p:cTn id="9" dur="1" fill="hold">
                                          <p:stCondLst>
                                            <p:cond delay="0"/>
                                          </p:stCondLst>
                                        </p:cTn>
                                        <p:tgtEl>
                                          <p:spTgt spid="814083">
                                            <p:txEl>
                                              <p:pRg st="1" end="1"/>
                                            </p:txEl>
                                          </p:spTgt>
                                        </p:tgtEl>
                                        <p:attrNameLst>
                                          <p:attrName>style.visibility</p:attrName>
                                        </p:attrNameLst>
                                      </p:cBhvr>
                                      <p:to>
                                        <p:strVal val="visible"/>
                                      </p:to>
                                    </p:set>
                                    <p:animEffect transition="in" filter="wipe(left)">
                                      <p:cBhvr>
                                        <p:cTn id="10" dur="500"/>
                                        <p:tgtEl>
                                          <p:spTgt spid="814083">
                                            <p:txEl>
                                              <p:pRg st="1" end="1"/>
                                            </p:txEl>
                                          </p:spTgt>
                                        </p:tgtEl>
                                      </p:cBhvr>
                                    </p:animEffect>
                                  </p:childTnLst>
                                  <p:subTnLst>
                                    <p:animClr clrSpc="rgb" dir="cw">
                                      <p:cBhvr override="childStyle">
                                        <p:cTn dur="1" fill="hold" display="0" masterRel="nextClick" afterEffect="1"/>
                                        <p:tgtEl>
                                          <p:spTgt spid="814083">
                                            <p:txEl>
                                              <p:pRg st="1" end="1"/>
                                            </p:txEl>
                                          </p:spTgt>
                                        </p:tgtEl>
                                        <p:attrNameLst>
                                          <p:attrName>ppt_c</p:attrName>
                                        </p:attrNameLst>
                                      </p:cBhvr>
                                      <p:to>
                                        <a:schemeClr val="folHlink"/>
                                      </p:to>
                                    </p:animClr>
                                  </p:subTnLst>
                                </p:cTn>
                              </p:par>
                              <p:par>
                                <p:cTn id="11" presetID="22" presetClass="entr" presetSubtype="8" fill="hold" grpId="0" nodeType="withEffect">
                                  <p:stCondLst>
                                    <p:cond delay="0"/>
                                  </p:stCondLst>
                                  <p:childTnLst>
                                    <p:set>
                                      <p:cBhvr>
                                        <p:cTn id="12" dur="1" fill="hold">
                                          <p:stCondLst>
                                            <p:cond delay="0"/>
                                          </p:stCondLst>
                                        </p:cTn>
                                        <p:tgtEl>
                                          <p:spTgt spid="814083">
                                            <p:txEl>
                                              <p:pRg st="2" end="2"/>
                                            </p:txEl>
                                          </p:spTgt>
                                        </p:tgtEl>
                                        <p:attrNameLst>
                                          <p:attrName>style.visibility</p:attrName>
                                        </p:attrNameLst>
                                      </p:cBhvr>
                                      <p:to>
                                        <p:strVal val="visible"/>
                                      </p:to>
                                    </p:set>
                                    <p:animEffect transition="in" filter="wipe(left)">
                                      <p:cBhvr>
                                        <p:cTn id="13" dur="500"/>
                                        <p:tgtEl>
                                          <p:spTgt spid="814083">
                                            <p:txEl>
                                              <p:pRg st="2" end="2"/>
                                            </p:txEl>
                                          </p:spTgt>
                                        </p:tgtEl>
                                      </p:cBhvr>
                                    </p:animEffect>
                                  </p:childTnLst>
                                  <p:subTnLst>
                                    <p:animClr clrSpc="rgb" dir="cw">
                                      <p:cBhvr override="childStyle">
                                        <p:cTn dur="1" fill="hold" display="0" masterRel="nextClick" afterEffect="1"/>
                                        <p:tgtEl>
                                          <p:spTgt spid="814083">
                                            <p:txEl>
                                              <p:pRg st="2" end="2"/>
                                            </p:txEl>
                                          </p:spTgt>
                                        </p:tgtEl>
                                        <p:attrNameLst>
                                          <p:attrName>ppt_c</p:attrName>
                                        </p:attrNameLst>
                                      </p:cBhvr>
                                      <p:to>
                                        <a:schemeClr val="folHlink"/>
                                      </p:to>
                                    </p:animClr>
                                  </p:sub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14083">
                                            <p:txEl>
                                              <p:pRg st="3" end="3"/>
                                            </p:txEl>
                                          </p:spTgt>
                                        </p:tgtEl>
                                        <p:attrNameLst>
                                          <p:attrName>style.visibility</p:attrName>
                                        </p:attrNameLst>
                                      </p:cBhvr>
                                      <p:to>
                                        <p:strVal val="visible"/>
                                      </p:to>
                                    </p:set>
                                    <p:animEffect transition="in" filter="wipe(left)">
                                      <p:cBhvr>
                                        <p:cTn id="18" dur="500"/>
                                        <p:tgtEl>
                                          <p:spTgt spid="814083">
                                            <p:txEl>
                                              <p:pRg st="3" end="3"/>
                                            </p:txEl>
                                          </p:spTgt>
                                        </p:tgtEl>
                                      </p:cBhvr>
                                    </p:animEffect>
                                  </p:childTnLst>
                                  <p:subTnLst>
                                    <p:animClr clrSpc="rgb" dir="cw">
                                      <p:cBhvr override="childStyle">
                                        <p:cTn dur="1" fill="hold" display="0" masterRel="nextClick" afterEffect="1"/>
                                        <p:tgtEl>
                                          <p:spTgt spid="814083">
                                            <p:txEl>
                                              <p:pRg st="3" end="3"/>
                                            </p:txEl>
                                          </p:spTgt>
                                        </p:tgtEl>
                                        <p:attrNameLst>
                                          <p:attrName>ppt_c</p:attrName>
                                        </p:attrNameLst>
                                      </p:cBhvr>
                                      <p:to>
                                        <a:schemeClr val="folHlink"/>
                                      </p:to>
                                    </p:animClr>
                                  </p:sub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814085"/>
                                        </p:tgtEl>
                                        <p:attrNameLst>
                                          <p:attrName>style.visibility</p:attrName>
                                        </p:attrNameLst>
                                      </p:cBhvr>
                                      <p:to>
                                        <p:strVal val="visible"/>
                                      </p:to>
                                    </p:set>
                                    <p:animEffect transition="in" filter="wipe(left)">
                                      <p:cBhvr>
                                        <p:cTn id="23" dur="500"/>
                                        <p:tgtEl>
                                          <p:spTgt spid="81408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14084">
                                            <p:txEl>
                                              <p:pRg st="0" end="0"/>
                                            </p:txEl>
                                          </p:spTgt>
                                        </p:tgtEl>
                                        <p:attrNameLst>
                                          <p:attrName>style.visibility</p:attrName>
                                        </p:attrNameLst>
                                      </p:cBhvr>
                                      <p:to>
                                        <p:strVal val="visible"/>
                                      </p:to>
                                    </p:set>
                                    <p:animEffect transition="in" filter="wipe(left)">
                                      <p:cBhvr>
                                        <p:cTn id="28" dur="500"/>
                                        <p:tgtEl>
                                          <p:spTgt spid="814084">
                                            <p:txEl>
                                              <p:pRg st="0" end="0"/>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814084">
                                            <p:txEl>
                                              <p:pRg st="1" end="1"/>
                                            </p:txEl>
                                          </p:spTgt>
                                        </p:tgtEl>
                                        <p:attrNameLst>
                                          <p:attrName>style.visibility</p:attrName>
                                        </p:attrNameLst>
                                      </p:cBhvr>
                                      <p:to>
                                        <p:strVal val="visible"/>
                                      </p:to>
                                    </p:set>
                                    <p:animEffect transition="in" filter="wipe(left)">
                                      <p:cBhvr>
                                        <p:cTn id="31" dur="500"/>
                                        <p:tgtEl>
                                          <p:spTgt spid="81408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4083" grpId="0" build="p" autoUpdateAnimBg="0"/>
      <p:bldP spid="814084"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0594" name="Rectangle 2"/>
          <p:cNvSpPr>
            <a:spLocks noChangeArrowheads="1"/>
          </p:cNvSpPr>
          <p:nvPr/>
        </p:nvSpPr>
        <p:spPr bwMode="auto">
          <a:xfrm>
            <a:off x="1115616" y="404664"/>
            <a:ext cx="6629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nchorCtr="1"/>
          <a:lstStyle>
            <a:lvl1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1pPr>
            <a:lvl2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2pPr>
            <a:lvl3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3pPr>
            <a:lvl4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4pPr>
            <a:lvl5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5pPr>
            <a:lvl6pPr marL="4572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6pPr>
            <a:lvl7pPr marL="9144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7pPr>
            <a:lvl8pPr marL="13716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8pPr>
            <a:lvl9pPr marL="18288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9pPr>
          </a:lstStyle>
          <a:p>
            <a:pPr algn="ctr">
              <a:defRPr/>
            </a:pPr>
            <a:r>
              <a:rPr lang="en-US" altLang="zh-CN" dirty="0">
                <a:latin typeface="Times New Roman" panose="02020603050405020304" pitchFamily="18" charset="0"/>
                <a:ea typeface="黑体" panose="02010609060101010101" pitchFamily="49" charset="-122"/>
              </a:rPr>
              <a:t>4</a:t>
            </a:r>
            <a:r>
              <a:rPr lang="en-US" altLang="zh-CN" dirty="0">
                <a:latin typeface="Times New Roman" panose="02020603050405020304" pitchFamily="18" charset="0"/>
                <a:ea typeface="黑体" panose="02010609060101010101" pitchFamily="49" charset="-122"/>
                <a:cs typeface="Arial" panose="020B0604020202020204" pitchFamily="34" charset="0"/>
              </a:rPr>
              <a:t>.4</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多重共线性</a:t>
            </a:r>
          </a:p>
        </p:txBody>
      </p:sp>
      <p:sp>
        <p:nvSpPr>
          <p:cNvPr id="750595" name="Rectangle 3"/>
          <p:cNvSpPr>
            <a:spLocks noChangeArrowheads="1"/>
          </p:cNvSpPr>
          <p:nvPr/>
        </p:nvSpPr>
        <p:spPr bwMode="auto">
          <a:xfrm>
            <a:off x="609600" y="1981200"/>
            <a:ext cx="8153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812800" indent="-812800">
              <a:spcBef>
                <a:spcPct val="20000"/>
              </a:spcBef>
              <a:defRPr kumimoji="1" sz="32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indent="228600">
              <a:spcBef>
                <a:spcPct val="20000"/>
              </a:spcBef>
              <a:buClr>
                <a:schemeClr val="hlink"/>
              </a:buClr>
              <a:buSzPct val="65000"/>
              <a:buFont typeface="Wingdings" panose="05000000000000000000" pitchFamily="2" charset="2"/>
              <a:defRPr kumimoji="1"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indent="171450">
              <a:spcBef>
                <a:spcPct val="20000"/>
              </a:spcBef>
              <a:buClr>
                <a:schemeClr val="tx2"/>
              </a:buClr>
              <a:buSzPct val="65000"/>
              <a:buFont typeface="Wingdings" panose="05000000000000000000" pitchFamily="2" charset="2"/>
              <a:defRPr kumimoji="1"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indent="57150">
              <a:spcBef>
                <a:spcPct val="20000"/>
              </a:spcBef>
              <a:buClr>
                <a:schemeClr val="accent1"/>
              </a:buClr>
              <a:buSzPct val="65000"/>
              <a:buFont typeface="Monotype Sorts" panose="05000000000000000000" pitchFamily="2" charset="2"/>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marL="2336800" indent="-508000">
              <a:spcBef>
                <a:spcPct val="20000"/>
              </a:spcBef>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27940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32512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37084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41656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a:defRPr/>
            </a:pPr>
            <a:r>
              <a:rPr lang="en-US" altLang="zh-CN" b="1" dirty="0">
                <a:latin typeface="Times New Roman" panose="02020603050405020304" pitchFamily="18" charset="0"/>
                <a:ea typeface="黑体" panose="02010609060101010101" pitchFamily="49" charset="-122"/>
              </a:rPr>
              <a:t>4.4.1  </a:t>
            </a:r>
            <a:r>
              <a:rPr lang="zh-CN" altLang="en-US" b="1" dirty="0">
                <a:latin typeface="Times New Roman" panose="02020603050405020304" pitchFamily="18" charset="0"/>
                <a:ea typeface="黑体" panose="02010609060101010101" pitchFamily="49" charset="-122"/>
              </a:rPr>
              <a:t>多重共线性及其所产生的问题</a:t>
            </a:r>
          </a:p>
          <a:p>
            <a:pPr>
              <a:defRPr/>
            </a:pPr>
            <a:r>
              <a:rPr lang="en-US" altLang="zh-CN" b="1" dirty="0">
                <a:latin typeface="Times New Roman" panose="02020603050405020304" pitchFamily="18" charset="0"/>
                <a:ea typeface="黑体" panose="02010609060101010101" pitchFamily="49" charset="-122"/>
              </a:rPr>
              <a:t>4.4.2  </a:t>
            </a:r>
            <a:r>
              <a:rPr lang="zh-CN" altLang="en-US" b="1" dirty="0">
                <a:latin typeface="Times New Roman" panose="02020603050405020304" pitchFamily="18" charset="0"/>
                <a:ea typeface="黑体" panose="02010609060101010101" pitchFamily="49" charset="-122"/>
              </a:rPr>
              <a:t>多重共线性的判别</a:t>
            </a:r>
          </a:p>
          <a:p>
            <a:pPr>
              <a:defRPr/>
            </a:pPr>
            <a:r>
              <a:rPr lang="en-US" altLang="zh-CN" b="1" dirty="0">
                <a:latin typeface="Times New Roman" panose="02020603050405020304" pitchFamily="18" charset="0"/>
                <a:ea typeface="黑体" panose="02010609060101010101" pitchFamily="49" charset="-122"/>
              </a:rPr>
              <a:t>4.4.3  </a:t>
            </a:r>
            <a:r>
              <a:rPr lang="zh-CN" altLang="en-US" b="1" dirty="0">
                <a:latin typeface="Times New Roman" panose="02020603050405020304" pitchFamily="18" charset="0"/>
                <a:ea typeface="黑体" panose="02010609060101010101" pitchFamily="49" charset="-122"/>
              </a:rPr>
              <a:t>多重共线性问题的处理</a:t>
            </a:r>
          </a:p>
        </p:txBody>
      </p:sp>
    </p:spTree>
  </p:cSld>
  <p:clrMapOvr>
    <a:overrideClrMapping bg1="dk2" tx1="lt1" bg2="dk1" tx2="lt2" accent1="accent1" accent2="accent2" accent3="accent3" accent4="accent4" accent5="accent5" accent6="accent6" hlink="hlink" folHlink="folHlink"/>
  </p:clrMapOvr>
  <p:transition>
    <p:zoom/>
  </p:transition>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0">
          <a:gsLst>
            <a:gs pos="0">
              <a:srgbClr val="2AA62A"/>
            </a:gs>
            <a:gs pos="100000">
              <a:srgbClr val="134D13"/>
            </a:gs>
          </a:gsLst>
          <a:lin ang="5400000" scaled="1"/>
        </a:gradFill>
        <a:effectLst/>
      </p:bgPr>
    </p:bg>
    <p:spTree>
      <p:nvGrpSpPr>
        <p:cNvPr id="1" name=""/>
        <p:cNvGrpSpPr/>
        <p:nvPr/>
      </p:nvGrpSpPr>
      <p:grpSpPr>
        <a:xfrm>
          <a:off x="0" y="0"/>
          <a:ext cx="0" cy="0"/>
          <a:chOff x="0" y="0"/>
          <a:chExt cx="0" cy="0"/>
        </a:xfrm>
      </p:grpSpPr>
      <p:sp>
        <p:nvSpPr>
          <p:cNvPr id="822274" name="Rectangle 2"/>
          <p:cNvSpPr>
            <a:spLocks noGrp="1" noChangeArrowheads="1"/>
          </p:cNvSpPr>
          <p:nvPr>
            <p:ph type="ctrTitle"/>
          </p:nvPr>
        </p:nvSpPr>
        <p:spPr>
          <a:xfrm>
            <a:off x="609600" y="2286000"/>
            <a:ext cx="7772400" cy="1371600"/>
          </a:xfrm>
        </p:spPr>
        <p:txBody>
          <a:bodyPr anchor="ctr" anchorCtr="0"/>
          <a:lstStyle/>
          <a:p>
            <a:pPr>
              <a:defRPr/>
            </a:pPr>
            <a:r>
              <a:rPr lang="zh-CN" altLang="en-US" sz="4400"/>
              <a:t>多重共线性及其产生的问题</a:t>
            </a:r>
          </a:p>
        </p:txBody>
      </p:sp>
    </p:spTree>
  </p:cSld>
  <p:clrMapOvr>
    <a:overrideClrMapping bg1="dk2" tx1="lt1" bg2="dk1" tx2="lt2" accent1="accent1" accent2="accent2" accent3="accent3" accent4="accent4" accent5="accent5" accent6="accent6" hlink="hlink" folHlink="folHlink"/>
  </p:clrMapOvr>
  <p:transition>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a:xfrm>
            <a:off x="457200" y="188640"/>
            <a:ext cx="8229600" cy="639763"/>
          </a:xfrm>
        </p:spPr>
        <p:txBody>
          <a:bodyPr/>
          <a:lstStyle/>
          <a:p>
            <a:pPr>
              <a:defRPr/>
            </a:pPr>
            <a:r>
              <a:rPr lang="zh-CN" altLang="en-US" dirty="0">
                <a:latin typeface="Times New Roman" panose="02020603050405020304" pitchFamily="18" charset="0"/>
                <a:ea typeface="黑体" panose="02010609060101010101" pitchFamily="49" charset="-122"/>
              </a:rPr>
              <a:t>学习目标</a:t>
            </a:r>
          </a:p>
        </p:txBody>
      </p:sp>
      <p:sp>
        <p:nvSpPr>
          <p:cNvPr id="263171" name="Rectangle 3"/>
          <p:cNvSpPr>
            <a:spLocks noGrp="1" noChangeArrowheads="1"/>
          </p:cNvSpPr>
          <p:nvPr>
            <p:ph idx="1"/>
          </p:nvPr>
        </p:nvSpPr>
        <p:spPr>
          <a:xfrm>
            <a:off x="899592" y="2204864"/>
            <a:ext cx="7920880" cy="3620616"/>
          </a:xfrm>
        </p:spPr>
        <p:txBody>
          <a:bodyPr/>
          <a:lstStyle/>
          <a:p>
            <a:pPr marL="609600" indent="-609600">
              <a:defRPr/>
            </a:pPr>
            <a:r>
              <a:rPr lang="en-US" altLang="zh-CN" b="1" dirty="0">
                <a:latin typeface="Times New Roman" panose="02020603050405020304" pitchFamily="18" charset="0"/>
                <a:ea typeface="黑体" panose="02010609060101010101" pitchFamily="49" charset="-122"/>
              </a:rPr>
              <a:t>1.	</a:t>
            </a:r>
            <a:r>
              <a:rPr lang="zh-CN" altLang="en-US" b="1" dirty="0">
                <a:latin typeface="Times New Roman" panose="02020603050405020304" pitchFamily="18" charset="0"/>
                <a:ea typeface="黑体" panose="02010609060101010101" pitchFamily="49" charset="-122"/>
              </a:rPr>
              <a:t>回归模型、回归方程、估计的回归方程</a:t>
            </a:r>
          </a:p>
          <a:p>
            <a:pPr marL="609600" indent="-609600">
              <a:spcBef>
                <a:spcPct val="24000"/>
              </a:spcBef>
              <a:defRPr/>
            </a:pPr>
            <a:r>
              <a:rPr lang="en-US" altLang="zh-CN" b="1" dirty="0">
                <a:latin typeface="Times New Roman" panose="02020603050405020304" pitchFamily="18" charset="0"/>
                <a:ea typeface="黑体" panose="02010609060101010101" pitchFamily="49" charset="-122"/>
              </a:rPr>
              <a:t>2.	</a:t>
            </a:r>
            <a:r>
              <a:rPr lang="zh-CN" altLang="en-US" b="1" dirty="0">
                <a:latin typeface="Times New Roman" panose="02020603050405020304" pitchFamily="18" charset="0"/>
                <a:ea typeface="黑体" panose="02010609060101010101" pitchFamily="49" charset="-122"/>
              </a:rPr>
              <a:t>回归方程的拟合优度</a:t>
            </a:r>
          </a:p>
          <a:p>
            <a:pPr marL="609600" indent="-609600">
              <a:spcBef>
                <a:spcPct val="24000"/>
              </a:spcBef>
              <a:buFontTx/>
              <a:buAutoNum type="arabicPeriod" startAt="3"/>
              <a:defRPr/>
            </a:pPr>
            <a:r>
              <a:rPr lang="zh-CN" altLang="en-US" b="1" dirty="0">
                <a:latin typeface="Times New Roman" panose="02020603050405020304" pitchFamily="18" charset="0"/>
                <a:ea typeface="黑体" panose="02010609060101010101" pitchFamily="49" charset="-122"/>
              </a:rPr>
              <a:t>回归方程的显著性检验</a:t>
            </a:r>
          </a:p>
          <a:p>
            <a:pPr marL="609600" indent="-609600">
              <a:spcBef>
                <a:spcPct val="24000"/>
              </a:spcBef>
              <a:buFontTx/>
              <a:buAutoNum type="arabicPeriod" startAt="3"/>
              <a:defRPr/>
            </a:pPr>
            <a:r>
              <a:rPr lang="zh-CN" altLang="en-US" b="1" dirty="0">
                <a:latin typeface="Times New Roman" panose="02020603050405020304" pitchFamily="18" charset="0"/>
                <a:ea typeface="黑体" panose="02010609060101010101" pitchFamily="49" charset="-122"/>
              </a:rPr>
              <a:t>多重共线性问题及其处理</a:t>
            </a:r>
          </a:p>
          <a:p>
            <a:pPr marL="609600" indent="-609600">
              <a:spcBef>
                <a:spcPct val="24000"/>
              </a:spcBef>
              <a:buFontTx/>
              <a:buAutoNum type="arabicPeriod" startAt="3"/>
              <a:defRPr/>
            </a:pPr>
            <a:r>
              <a:rPr lang="zh-CN" altLang="en-US" b="1" dirty="0">
                <a:latin typeface="Times New Roman" panose="02020603050405020304" pitchFamily="18" charset="0"/>
                <a:ea typeface="黑体" panose="02010609060101010101" pitchFamily="49" charset="-122"/>
              </a:rPr>
              <a:t>变量选择与逐步回归</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4322" name="Rectangle 2"/>
          <p:cNvSpPr>
            <a:spLocks noGrp="1" noChangeArrowheads="1"/>
          </p:cNvSpPr>
          <p:nvPr>
            <p:ph type="title"/>
          </p:nvPr>
        </p:nvSpPr>
        <p:spPr>
          <a:xfrm>
            <a:off x="1834342" y="27735"/>
            <a:ext cx="7010400" cy="990600"/>
          </a:xfrm>
        </p:spPr>
        <p:txBody>
          <a:bodyPr/>
          <a:lstStyle/>
          <a:p>
            <a:pPr>
              <a:defRPr/>
            </a:pPr>
            <a:r>
              <a:rPr lang="zh-CN" altLang="en-US" dirty="0">
                <a:latin typeface="Times New Roman" panose="02020603050405020304" pitchFamily="18" charset="0"/>
                <a:ea typeface="黑体" panose="02010609060101010101" pitchFamily="49" charset="-122"/>
              </a:rPr>
              <a:t>多重共线性</a:t>
            </a:r>
            <a:r>
              <a:rPr lang="en-US" altLang="zh-CN" sz="3600" dirty="0">
                <a:solidFill>
                  <a:schemeClr val="hlink"/>
                </a:solidFill>
                <a:latin typeface="Times New Roman" panose="02020603050405020304" pitchFamily="18" charset="0"/>
                <a:ea typeface="黑体" panose="02010609060101010101" pitchFamily="49" charset="-122"/>
              </a:rPr>
              <a:t>(</a:t>
            </a:r>
            <a:r>
              <a:rPr lang="en-US" altLang="zh-CN" sz="4300" dirty="0" err="1">
                <a:solidFill>
                  <a:schemeClr val="hlink"/>
                </a:solidFill>
                <a:latin typeface="Times New Roman" panose="02020603050405020304" pitchFamily="18" charset="0"/>
                <a:ea typeface="黑体" panose="02010609060101010101" pitchFamily="49" charset="-122"/>
                <a:cs typeface="Times New Roman" panose="02020603050405020304" pitchFamily="18" charset="0"/>
              </a:rPr>
              <a:t>multicollinearity</a:t>
            </a:r>
            <a:r>
              <a:rPr lang="en-US" altLang="zh-CN" sz="3600" dirty="0">
                <a:solidFill>
                  <a:schemeClr val="hlink"/>
                </a:solidFill>
                <a:latin typeface="Times New Roman" panose="02020603050405020304" pitchFamily="18" charset="0"/>
                <a:ea typeface="黑体" panose="02010609060101010101" pitchFamily="49" charset="-122"/>
              </a:rPr>
              <a:t>)</a:t>
            </a:r>
          </a:p>
        </p:txBody>
      </p:sp>
      <p:sp>
        <p:nvSpPr>
          <p:cNvPr id="824323" name="Rectangle 3"/>
          <p:cNvSpPr>
            <a:spLocks noGrp="1" noChangeArrowheads="1"/>
          </p:cNvSpPr>
          <p:nvPr>
            <p:ph idx="1"/>
          </p:nvPr>
        </p:nvSpPr>
        <p:spPr>
          <a:xfrm>
            <a:off x="457200" y="1700213"/>
            <a:ext cx="8382000" cy="4395787"/>
          </a:xfrm>
        </p:spPr>
        <p:txBody>
          <a:bodyPr/>
          <a:lstStyle/>
          <a:p>
            <a:pPr marL="609600" indent="-609600" algn="just">
              <a:spcBef>
                <a:spcPct val="30000"/>
              </a:spcBef>
              <a:buFontTx/>
              <a:buAutoNum type="arabicPeriod"/>
              <a:defRPr/>
            </a:pPr>
            <a:r>
              <a:rPr lang="zh-CN" altLang="en-US" dirty="0">
                <a:latin typeface="Times New Roman" panose="02020603050405020304" pitchFamily="18" charset="0"/>
                <a:ea typeface="黑体" panose="02010609060101010101" pitchFamily="49" charset="-122"/>
              </a:rPr>
              <a:t>回归模型中两个或两个以上的自变量彼此相关</a:t>
            </a:r>
          </a:p>
          <a:p>
            <a:pPr marL="609600" indent="-609600" algn="just">
              <a:spcBef>
                <a:spcPct val="30000"/>
              </a:spcBef>
              <a:buFontTx/>
              <a:buAutoNum type="arabicPeriod"/>
              <a:defRPr/>
            </a:pPr>
            <a:r>
              <a:rPr lang="zh-CN" altLang="en-US" dirty="0">
                <a:latin typeface="Times New Roman" panose="02020603050405020304" pitchFamily="18" charset="0"/>
                <a:ea typeface="黑体" panose="02010609060101010101" pitchFamily="49" charset="-122"/>
              </a:rPr>
              <a:t>多重共线性带来的问题有 </a:t>
            </a:r>
          </a:p>
          <a:p>
            <a:pPr marL="1219200" lvl="1" indent="-533400" algn="just">
              <a:spcBef>
                <a:spcPct val="30000"/>
              </a:spcBef>
              <a:defRPr/>
            </a:pPr>
            <a:r>
              <a:rPr lang="zh-CN" altLang="en-US" dirty="0">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1</a:t>
            </a:r>
            <a:r>
              <a:rPr lang="zh-CN" altLang="en-US" dirty="0">
                <a:latin typeface="Times New Roman" panose="02020603050405020304" pitchFamily="18" charset="0"/>
                <a:ea typeface="黑体" panose="02010609060101010101" pitchFamily="49" charset="-122"/>
              </a:rPr>
              <a:t>）可能会使回归的结果造成混乱，甚至会把分析引入歧途 </a:t>
            </a:r>
          </a:p>
          <a:p>
            <a:pPr marL="1219200" lvl="1" indent="-533400" algn="just">
              <a:spcBef>
                <a:spcPct val="30000"/>
              </a:spcBef>
              <a:defRPr/>
            </a:pPr>
            <a:r>
              <a:rPr lang="zh-CN" altLang="en-US" dirty="0">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2</a:t>
            </a:r>
            <a:r>
              <a:rPr lang="zh-CN" altLang="en-US" dirty="0">
                <a:latin typeface="Times New Roman" panose="02020603050405020304" pitchFamily="18" charset="0"/>
                <a:ea typeface="黑体" panose="02010609060101010101" pitchFamily="49" charset="-122"/>
              </a:rPr>
              <a:t>）可能对参数估计值的正负号产生影响，特别是各回归系数的正负号有可能同预期的正负号相反 </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24323">
                                            <p:txEl>
                                              <p:pRg st="0" end="0"/>
                                            </p:txEl>
                                          </p:spTgt>
                                        </p:tgtEl>
                                        <p:attrNameLst>
                                          <p:attrName>style.visibility</p:attrName>
                                        </p:attrNameLst>
                                      </p:cBhvr>
                                      <p:to>
                                        <p:strVal val="visible"/>
                                      </p:to>
                                    </p:set>
                                    <p:animEffect transition="in" filter="wipe(left)">
                                      <p:cBhvr>
                                        <p:cTn id="7" dur="500"/>
                                        <p:tgtEl>
                                          <p:spTgt spid="824323">
                                            <p:txEl>
                                              <p:pRg st="0" end="0"/>
                                            </p:txEl>
                                          </p:spTgt>
                                        </p:tgtEl>
                                      </p:cBhvr>
                                    </p:animEffect>
                                  </p:childTnLst>
                                  <p:subTnLst>
                                    <p:animClr clrSpc="rgb" dir="cw">
                                      <p:cBhvr override="childStyle">
                                        <p:cTn dur="1" fill="hold" display="0" masterRel="nextClick" afterEffect="1"/>
                                        <p:tgtEl>
                                          <p:spTgt spid="824323">
                                            <p:txEl>
                                              <p:pRg st="0" end="0"/>
                                            </p:txEl>
                                          </p:spTgt>
                                        </p:tgtEl>
                                        <p:attrNameLst>
                                          <p:attrName>ppt_c</p:attrName>
                                        </p:attrNameLst>
                                      </p:cBhvr>
                                      <p:to>
                                        <a:schemeClr val="fo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24323">
                                            <p:txEl>
                                              <p:pRg st="1" end="1"/>
                                            </p:txEl>
                                          </p:spTgt>
                                        </p:tgtEl>
                                        <p:attrNameLst>
                                          <p:attrName>style.visibility</p:attrName>
                                        </p:attrNameLst>
                                      </p:cBhvr>
                                      <p:to>
                                        <p:strVal val="visible"/>
                                      </p:to>
                                    </p:set>
                                    <p:animEffect transition="in" filter="wipe(left)">
                                      <p:cBhvr>
                                        <p:cTn id="12" dur="500"/>
                                        <p:tgtEl>
                                          <p:spTgt spid="824323">
                                            <p:txEl>
                                              <p:pRg st="1" end="1"/>
                                            </p:txEl>
                                          </p:spTgt>
                                        </p:tgtEl>
                                      </p:cBhvr>
                                    </p:animEffect>
                                  </p:childTnLst>
                                  <p:subTnLst>
                                    <p:animClr clrSpc="rgb" dir="cw">
                                      <p:cBhvr override="childStyle">
                                        <p:cTn dur="1" fill="hold" display="0" masterRel="nextClick" afterEffect="1"/>
                                        <p:tgtEl>
                                          <p:spTgt spid="824323">
                                            <p:txEl>
                                              <p:pRg st="1" end="1"/>
                                            </p:txEl>
                                          </p:spTgt>
                                        </p:tgtEl>
                                        <p:attrNameLst>
                                          <p:attrName>ppt_c</p:attrName>
                                        </p:attrNameLst>
                                      </p:cBhvr>
                                      <p:to>
                                        <a:schemeClr val="folHlink"/>
                                      </p:to>
                                    </p:animClr>
                                  </p:subTnLst>
                                </p:cTn>
                              </p:par>
                              <p:par>
                                <p:cTn id="13" presetID="22" presetClass="entr" presetSubtype="8" fill="hold" grpId="0" nodeType="withEffect">
                                  <p:stCondLst>
                                    <p:cond delay="0"/>
                                  </p:stCondLst>
                                  <p:childTnLst>
                                    <p:set>
                                      <p:cBhvr>
                                        <p:cTn id="14" dur="1" fill="hold">
                                          <p:stCondLst>
                                            <p:cond delay="0"/>
                                          </p:stCondLst>
                                        </p:cTn>
                                        <p:tgtEl>
                                          <p:spTgt spid="824323">
                                            <p:txEl>
                                              <p:pRg st="2" end="2"/>
                                            </p:txEl>
                                          </p:spTgt>
                                        </p:tgtEl>
                                        <p:attrNameLst>
                                          <p:attrName>style.visibility</p:attrName>
                                        </p:attrNameLst>
                                      </p:cBhvr>
                                      <p:to>
                                        <p:strVal val="visible"/>
                                      </p:to>
                                    </p:set>
                                    <p:animEffect transition="in" filter="wipe(left)">
                                      <p:cBhvr>
                                        <p:cTn id="15" dur="500"/>
                                        <p:tgtEl>
                                          <p:spTgt spid="824323">
                                            <p:txEl>
                                              <p:pRg st="2" end="2"/>
                                            </p:txEl>
                                          </p:spTgt>
                                        </p:tgtEl>
                                      </p:cBhvr>
                                    </p:animEffect>
                                  </p:childTnLst>
                                  <p:subTnLst>
                                    <p:animClr clrSpc="rgb" dir="cw">
                                      <p:cBhvr override="childStyle">
                                        <p:cTn dur="1" fill="hold" display="0" masterRel="nextClick" afterEffect="1"/>
                                        <p:tgtEl>
                                          <p:spTgt spid="824323">
                                            <p:txEl>
                                              <p:pRg st="2" end="2"/>
                                            </p:txEl>
                                          </p:spTgt>
                                        </p:tgtEl>
                                        <p:attrNameLst>
                                          <p:attrName>ppt_c</p:attrName>
                                        </p:attrNameLst>
                                      </p:cBhvr>
                                      <p:to>
                                        <a:schemeClr val="folHlink"/>
                                      </p:to>
                                    </p:animClr>
                                  </p:subTnLst>
                                </p:cTn>
                              </p:par>
                              <p:par>
                                <p:cTn id="16" presetID="22" presetClass="entr" presetSubtype="8" fill="hold" grpId="0" nodeType="withEffect">
                                  <p:stCondLst>
                                    <p:cond delay="0"/>
                                  </p:stCondLst>
                                  <p:childTnLst>
                                    <p:set>
                                      <p:cBhvr>
                                        <p:cTn id="17" dur="1" fill="hold">
                                          <p:stCondLst>
                                            <p:cond delay="0"/>
                                          </p:stCondLst>
                                        </p:cTn>
                                        <p:tgtEl>
                                          <p:spTgt spid="824323">
                                            <p:txEl>
                                              <p:pRg st="3" end="3"/>
                                            </p:txEl>
                                          </p:spTgt>
                                        </p:tgtEl>
                                        <p:attrNameLst>
                                          <p:attrName>style.visibility</p:attrName>
                                        </p:attrNameLst>
                                      </p:cBhvr>
                                      <p:to>
                                        <p:strVal val="visible"/>
                                      </p:to>
                                    </p:set>
                                    <p:animEffect transition="in" filter="wipe(left)">
                                      <p:cBhvr>
                                        <p:cTn id="18" dur="500"/>
                                        <p:tgtEl>
                                          <p:spTgt spid="824323">
                                            <p:txEl>
                                              <p:pRg st="3" end="3"/>
                                            </p:txEl>
                                          </p:spTgt>
                                        </p:tgtEl>
                                      </p:cBhvr>
                                    </p:animEffect>
                                  </p:childTnLst>
                                  <p:subTnLst>
                                    <p:animClr clrSpc="rgb" dir="cw">
                                      <p:cBhvr override="childStyle">
                                        <p:cTn dur="1" fill="hold" display="0" masterRel="nextClick" afterEffect="1"/>
                                        <p:tgtEl>
                                          <p:spTgt spid="824323">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4323"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0">
          <a:gsLst>
            <a:gs pos="0">
              <a:srgbClr val="2AA62A"/>
            </a:gs>
            <a:gs pos="100000">
              <a:srgbClr val="134D13"/>
            </a:gs>
          </a:gsLst>
          <a:lin ang="5400000" scaled="1"/>
        </a:gradFill>
        <a:effectLst/>
      </p:bgPr>
    </p:bg>
    <p:spTree>
      <p:nvGrpSpPr>
        <p:cNvPr id="1" name=""/>
        <p:cNvGrpSpPr/>
        <p:nvPr/>
      </p:nvGrpSpPr>
      <p:grpSpPr>
        <a:xfrm>
          <a:off x="0" y="0"/>
          <a:ext cx="0" cy="0"/>
          <a:chOff x="0" y="0"/>
          <a:chExt cx="0" cy="0"/>
        </a:xfrm>
      </p:grpSpPr>
      <p:sp>
        <p:nvSpPr>
          <p:cNvPr id="826370" name="Rectangle 2"/>
          <p:cNvSpPr>
            <a:spLocks noGrp="1" noChangeArrowheads="1"/>
          </p:cNvSpPr>
          <p:nvPr>
            <p:ph type="ctrTitle"/>
          </p:nvPr>
        </p:nvSpPr>
        <p:spPr>
          <a:xfrm>
            <a:off x="609600" y="2286000"/>
            <a:ext cx="7772400" cy="1371600"/>
          </a:xfrm>
        </p:spPr>
        <p:txBody>
          <a:bodyPr anchor="ctr" anchorCtr="0"/>
          <a:lstStyle/>
          <a:p>
            <a:pPr>
              <a:defRPr/>
            </a:pPr>
            <a:r>
              <a:rPr lang="zh-CN" altLang="en-US" sz="4400"/>
              <a:t>多重共线性的识别</a:t>
            </a:r>
          </a:p>
        </p:txBody>
      </p:sp>
    </p:spTree>
  </p:cSld>
  <p:clrMapOvr>
    <a:overrideClrMapping bg1="dk2" tx1="lt1" bg2="dk1" tx2="lt2" accent1="accent1" accent2="accent2" accent3="accent3" accent4="accent4" accent5="accent5" accent6="accent6" hlink="hlink" folHlink="folHlink"/>
  </p:clrMapOvr>
  <p:transition>
    <p:zoom/>
  </p:transition>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4610" name="Rectangle 2"/>
          <p:cNvSpPr>
            <a:spLocks noGrp="1" noChangeArrowheads="1"/>
          </p:cNvSpPr>
          <p:nvPr>
            <p:ph type="title"/>
          </p:nvPr>
        </p:nvSpPr>
        <p:spPr>
          <a:xfrm>
            <a:off x="1846329" y="45198"/>
            <a:ext cx="7010400" cy="990600"/>
          </a:xfrm>
        </p:spPr>
        <p:txBody>
          <a:bodyPr/>
          <a:lstStyle/>
          <a:p>
            <a:pPr>
              <a:defRPr/>
            </a:pPr>
            <a:r>
              <a:rPr lang="zh-CN" altLang="en-US" sz="3600" dirty="0">
                <a:latin typeface="Times New Roman" panose="02020603050405020304" pitchFamily="18" charset="0"/>
                <a:ea typeface="黑体" panose="02010609060101010101" pitchFamily="49" charset="-122"/>
              </a:rPr>
              <a:t>多重共线性的识别</a:t>
            </a:r>
            <a:endParaRPr lang="zh-CN" altLang="en-US" sz="3600" dirty="0">
              <a:solidFill>
                <a:schemeClr val="hlink"/>
              </a:solidFill>
              <a:latin typeface="Times New Roman" panose="02020603050405020304" pitchFamily="18" charset="0"/>
              <a:ea typeface="黑体" panose="02010609060101010101" pitchFamily="49" charset="-122"/>
            </a:endParaRPr>
          </a:p>
        </p:txBody>
      </p:sp>
      <p:sp>
        <p:nvSpPr>
          <p:cNvPr id="964611" name="Rectangle 3"/>
          <p:cNvSpPr>
            <a:spLocks noGrp="1" noChangeArrowheads="1"/>
          </p:cNvSpPr>
          <p:nvPr>
            <p:ph idx="1"/>
          </p:nvPr>
        </p:nvSpPr>
        <p:spPr>
          <a:xfrm>
            <a:off x="457200" y="1628775"/>
            <a:ext cx="8382000" cy="4467225"/>
          </a:xfrm>
        </p:spPr>
        <p:txBody>
          <a:bodyPr/>
          <a:lstStyle/>
          <a:p>
            <a:pPr marL="609600" indent="-609600" algn="just">
              <a:lnSpc>
                <a:spcPct val="80000"/>
              </a:lnSpc>
              <a:spcBef>
                <a:spcPct val="30000"/>
              </a:spcBef>
              <a:buClr>
                <a:srgbClr val="00FFFF"/>
              </a:buClr>
              <a:buFont typeface="Wingdings" panose="05000000000000000000" pitchFamily="2" charset="2"/>
              <a:buChar char="n"/>
              <a:defRPr/>
            </a:pPr>
            <a:r>
              <a:rPr lang="zh-CN" altLang="en-US" sz="2800" dirty="0">
                <a:latin typeface="Times New Roman" panose="02020603050405020304" pitchFamily="18" charset="0"/>
                <a:ea typeface="黑体" panose="02010609060101010101" pitchFamily="49" charset="-122"/>
              </a:rPr>
              <a:t>如果出现下列情况，暗示存在多重共线性</a:t>
            </a:r>
          </a:p>
          <a:p>
            <a:pPr marL="504000" lvl="1" indent="0" algn="just">
              <a:lnSpc>
                <a:spcPct val="80000"/>
              </a:lnSpc>
              <a:spcBef>
                <a:spcPts val="600"/>
              </a:spcBef>
              <a:buClr>
                <a:srgbClr val="FFFF00"/>
              </a:buClr>
              <a:buSzPct val="80000"/>
              <a:defRPr/>
            </a:pPr>
            <a:r>
              <a:rPr lang="zh-CN" altLang="en-US" sz="2400" dirty="0">
                <a:latin typeface="Times New Roman" panose="02020603050405020304" pitchFamily="18" charset="0"/>
                <a:ea typeface="黑体" panose="02010609060101010101" pitchFamily="49" charset="-122"/>
              </a:rPr>
              <a:t>（</a:t>
            </a:r>
            <a:r>
              <a:rPr lang="en-US" altLang="zh-CN" sz="2400" dirty="0">
                <a:latin typeface="Times New Roman" panose="02020603050405020304" pitchFamily="18" charset="0"/>
                <a:ea typeface="黑体" panose="02010609060101010101" pitchFamily="49" charset="-122"/>
              </a:rPr>
              <a:t>1</a:t>
            </a:r>
            <a:r>
              <a:rPr lang="zh-CN" altLang="en-US" sz="2400" dirty="0">
                <a:latin typeface="Times New Roman" panose="02020603050405020304" pitchFamily="18" charset="0"/>
                <a:ea typeface="黑体" panose="02010609060101010101" pitchFamily="49" charset="-122"/>
              </a:rPr>
              <a:t>）模型中各对自变量之间显著相关（</a:t>
            </a:r>
            <a:r>
              <a:rPr lang="en-US" altLang="zh-CN" sz="2400" dirty="0">
                <a:latin typeface="Times New Roman" panose="02020603050405020304" pitchFamily="18" charset="0"/>
                <a:ea typeface="黑体" panose="02010609060101010101" pitchFamily="49" charset="-122"/>
              </a:rPr>
              <a:t>r</a:t>
            </a:r>
            <a:r>
              <a:rPr lang="en-US" altLang="zh-CN" sz="2400" dirty="0">
                <a:latin typeface="等线" panose="02010600030101010101" pitchFamily="2" charset="-122"/>
                <a:ea typeface="等线" panose="02010600030101010101" pitchFamily="2" charset="-122"/>
              </a:rPr>
              <a:t>≥0.8</a:t>
            </a:r>
            <a:r>
              <a:rPr lang="zh-CN" altLang="en-US" sz="2400" dirty="0">
                <a:latin typeface="Times New Roman" panose="02020603050405020304" pitchFamily="18" charset="0"/>
                <a:ea typeface="黑体" panose="02010609060101010101" pitchFamily="49" charset="-122"/>
              </a:rPr>
              <a:t>）</a:t>
            </a:r>
          </a:p>
          <a:p>
            <a:pPr marL="504000" lvl="1" indent="0" algn="just">
              <a:lnSpc>
                <a:spcPct val="80000"/>
              </a:lnSpc>
              <a:spcBef>
                <a:spcPts val="600"/>
              </a:spcBef>
              <a:buClr>
                <a:srgbClr val="FFFF00"/>
              </a:buClr>
              <a:buSzPct val="80000"/>
              <a:defRPr/>
            </a:pPr>
            <a:r>
              <a:rPr lang="zh-CN" altLang="en-US" sz="2400" dirty="0">
                <a:latin typeface="Times New Roman" panose="02020603050405020304" pitchFamily="18" charset="0"/>
                <a:ea typeface="黑体" panose="02010609060101010101" pitchFamily="49" charset="-122"/>
              </a:rPr>
              <a:t>（</a:t>
            </a:r>
            <a:r>
              <a:rPr lang="en-US" altLang="zh-CN" sz="2400" dirty="0">
                <a:latin typeface="Times New Roman" panose="02020603050405020304" pitchFamily="18" charset="0"/>
                <a:ea typeface="黑体" panose="02010609060101010101" pitchFamily="49" charset="-122"/>
              </a:rPr>
              <a:t>2</a:t>
            </a:r>
            <a:r>
              <a:rPr lang="zh-CN" altLang="en-US" sz="2400" dirty="0">
                <a:latin typeface="Times New Roman" panose="02020603050405020304" pitchFamily="18" charset="0"/>
                <a:ea typeface="黑体" panose="02010609060101010101" pitchFamily="49" charset="-122"/>
              </a:rPr>
              <a:t>）当模型的线性关系检验</a:t>
            </a:r>
            <a:r>
              <a:rPr lang="en-US" altLang="zh-CN" sz="2400" dirty="0">
                <a:latin typeface="Times New Roman" panose="02020603050405020304" pitchFamily="18" charset="0"/>
                <a:ea typeface="黑体" panose="02010609060101010101" pitchFamily="49" charset="-122"/>
              </a:rPr>
              <a:t>(</a:t>
            </a:r>
            <a:r>
              <a:rPr lang="en-US" altLang="zh-CN" sz="2400" i="1" dirty="0">
                <a:latin typeface="Times New Roman" panose="02020603050405020304" pitchFamily="18" charset="0"/>
                <a:ea typeface="黑体" panose="02010609060101010101" pitchFamily="49" charset="-122"/>
                <a:cs typeface="Times New Roman" panose="02020603050405020304" pitchFamily="18" charset="0"/>
              </a:rPr>
              <a:t>F</a:t>
            </a:r>
            <a:r>
              <a:rPr lang="zh-CN" altLang="en-US" sz="2400" dirty="0">
                <a:latin typeface="Times New Roman" panose="02020603050405020304" pitchFamily="18" charset="0"/>
                <a:ea typeface="黑体" panose="02010609060101010101" pitchFamily="49" charset="-122"/>
              </a:rPr>
              <a:t>检验</a:t>
            </a:r>
            <a:r>
              <a:rPr lang="en-US" altLang="zh-CN" sz="2400" dirty="0">
                <a:latin typeface="Times New Roman" panose="02020603050405020304" pitchFamily="18" charset="0"/>
                <a:ea typeface="黑体" panose="02010609060101010101" pitchFamily="49" charset="-122"/>
              </a:rPr>
              <a:t>)</a:t>
            </a:r>
            <a:r>
              <a:rPr lang="zh-CN" altLang="en-US" sz="2400" dirty="0">
                <a:latin typeface="Times New Roman" panose="02020603050405020304" pitchFamily="18" charset="0"/>
                <a:ea typeface="黑体" panose="02010609060101010101" pitchFamily="49" charset="-122"/>
              </a:rPr>
              <a:t>显著时，几乎所有回归系数的</a:t>
            </a:r>
            <a:r>
              <a:rPr lang="en-US" altLang="zh-CN" sz="2400" i="1" dirty="0">
                <a:latin typeface="Times New Roman" panose="02020603050405020304" pitchFamily="18" charset="0"/>
                <a:ea typeface="黑体" panose="02010609060101010101" pitchFamily="49" charset="-122"/>
                <a:cs typeface="Times New Roman" panose="02020603050405020304" pitchFamily="18" charset="0"/>
              </a:rPr>
              <a:t>t</a:t>
            </a:r>
            <a:r>
              <a:rPr lang="zh-CN" altLang="en-US" sz="2400" dirty="0">
                <a:latin typeface="Times New Roman" panose="02020603050405020304" pitchFamily="18" charset="0"/>
                <a:ea typeface="黑体" panose="02010609060101010101" pitchFamily="49" charset="-122"/>
              </a:rPr>
              <a:t>检验却不显著 </a:t>
            </a:r>
          </a:p>
          <a:p>
            <a:pPr marL="504000" lvl="1" indent="0" algn="just">
              <a:lnSpc>
                <a:spcPct val="80000"/>
              </a:lnSpc>
              <a:spcBef>
                <a:spcPts val="600"/>
              </a:spcBef>
              <a:buClr>
                <a:srgbClr val="FFFF00"/>
              </a:buClr>
              <a:buSzPct val="80000"/>
              <a:defRPr/>
            </a:pPr>
            <a:r>
              <a:rPr lang="zh-CN" altLang="en-US" sz="2400" dirty="0">
                <a:latin typeface="Times New Roman" panose="02020603050405020304" pitchFamily="18" charset="0"/>
                <a:ea typeface="黑体" panose="02010609060101010101" pitchFamily="49" charset="-122"/>
              </a:rPr>
              <a:t>（</a:t>
            </a:r>
            <a:r>
              <a:rPr lang="en-US" altLang="zh-CN" sz="2400" dirty="0">
                <a:latin typeface="Times New Roman" panose="02020603050405020304" pitchFamily="18" charset="0"/>
                <a:ea typeface="黑体" panose="02010609060101010101" pitchFamily="49" charset="-122"/>
              </a:rPr>
              <a:t>3</a:t>
            </a:r>
            <a:r>
              <a:rPr lang="zh-CN" altLang="en-US" sz="2400" dirty="0">
                <a:latin typeface="Times New Roman" panose="02020603050405020304" pitchFamily="18" charset="0"/>
                <a:ea typeface="黑体" panose="02010609060101010101" pitchFamily="49" charset="-122"/>
              </a:rPr>
              <a:t>）回归系数的正负号与预期的相反</a:t>
            </a:r>
          </a:p>
          <a:p>
            <a:pPr marL="504000" lvl="1" indent="0" algn="just">
              <a:lnSpc>
                <a:spcPct val="80000"/>
              </a:lnSpc>
              <a:spcBef>
                <a:spcPts val="600"/>
              </a:spcBef>
              <a:buClr>
                <a:srgbClr val="FFFF00"/>
              </a:buClr>
              <a:buSzPct val="80000"/>
              <a:defRPr/>
            </a:pPr>
            <a:r>
              <a:rPr lang="zh-CN" altLang="en-US" sz="2400" dirty="0">
                <a:latin typeface="Times New Roman" panose="02020603050405020304" pitchFamily="18" charset="0"/>
                <a:ea typeface="黑体" panose="02010609060101010101" pitchFamily="49" charset="-122"/>
              </a:rPr>
              <a:t>（</a:t>
            </a:r>
            <a:r>
              <a:rPr lang="en-US" altLang="zh-CN" sz="2400" dirty="0">
                <a:latin typeface="Times New Roman" panose="02020603050405020304" pitchFamily="18" charset="0"/>
                <a:ea typeface="黑体" panose="02010609060101010101" pitchFamily="49" charset="-122"/>
              </a:rPr>
              <a:t>4</a:t>
            </a:r>
            <a:r>
              <a:rPr lang="zh-CN" altLang="en-US" sz="2400" dirty="0">
                <a:latin typeface="Times New Roman" panose="02020603050405020304" pitchFamily="18" charset="0"/>
                <a:ea typeface="黑体" panose="02010609060101010101" pitchFamily="49" charset="-122"/>
              </a:rPr>
              <a:t>）容忍度</a:t>
            </a:r>
            <a:r>
              <a:rPr lang="en-US" altLang="zh-CN" sz="2400" dirty="0">
                <a:latin typeface="Times New Roman" panose="02020603050405020304" pitchFamily="18" charset="0"/>
                <a:ea typeface="黑体" panose="02010609060101010101" pitchFamily="49" charset="-122"/>
              </a:rPr>
              <a:t>(tolerance)</a:t>
            </a:r>
            <a:r>
              <a:rPr lang="zh-CN" altLang="en-US" sz="2400" dirty="0">
                <a:latin typeface="Times New Roman" panose="02020603050405020304" pitchFamily="18" charset="0"/>
                <a:ea typeface="黑体" panose="02010609060101010101" pitchFamily="49" charset="-122"/>
              </a:rPr>
              <a:t>与方差扩大因子</a:t>
            </a:r>
            <a:r>
              <a:rPr lang="en-US" altLang="zh-CN" sz="2400" dirty="0">
                <a:latin typeface="Times New Roman" panose="02020603050405020304" pitchFamily="18" charset="0"/>
                <a:ea typeface="黑体" panose="02010609060101010101" pitchFamily="49" charset="-122"/>
              </a:rPr>
              <a:t>(variance inflation factor</a:t>
            </a:r>
            <a:r>
              <a:rPr lang="zh-CN" altLang="en-US" sz="2400" dirty="0">
                <a:latin typeface="Times New Roman" panose="02020603050405020304" pitchFamily="18" charset="0"/>
                <a:ea typeface="黑体" panose="02010609060101010101" pitchFamily="49" charset="-122"/>
              </a:rPr>
              <a:t>，</a:t>
            </a:r>
            <a:r>
              <a:rPr lang="en-US" altLang="zh-CN" sz="2400" dirty="0">
                <a:latin typeface="Times New Roman" panose="02020603050405020304" pitchFamily="18" charset="0"/>
                <a:ea typeface="黑体" panose="02010609060101010101" pitchFamily="49" charset="-122"/>
              </a:rPr>
              <a:t>VIF)</a:t>
            </a:r>
            <a:r>
              <a:rPr lang="zh-CN" altLang="en-US" sz="2400" dirty="0">
                <a:latin typeface="Times New Roman" panose="02020603050405020304" pitchFamily="18" charset="0"/>
                <a:ea typeface="黑体" panose="02010609060101010101" pitchFamily="49" charset="-122"/>
              </a:rPr>
              <a:t>。</a:t>
            </a:r>
          </a:p>
          <a:p>
            <a:pPr marL="1543050" lvl="2" indent="-457200">
              <a:buClr>
                <a:srgbClr val="00FFFF"/>
              </a:buClr>
              <a:defRPr/>
            </a:pPr>
            <a:r>
              <a:rPr lang="zh-CN" altLang="en-US" sz="2000" dirty="0">
                <a:latin typeface="Times New Roman" panose="02020603050405020304" pitchFamily="18" charset="0"/>
                <a:ea typeface="黑体" panose="02010609060101010101" pitchFamily="49" charset="-122"/>
              </a:rPr>
              <a:t>某个自变量的容忍度等于</a:t>
            </a:r>
            <a:r>
              <a:rPr lang="en-US" altLang="zh-CN" sz="2000" dirty="0">
                <a:latin typeface="Times New Roman" panose="02020603050405020304" pitchFamily="18" charset="0"/>
                <a:ea typeface="黑体" panose="02010609060101010101" pitchFamily="49" charset="-122"/>
              </a:rPr>
              <a:t>1</a:t>
            </a:r>
            <a:r>
              <a:rPr lang="zh-CN" altLang="en-US" sz="2000" dirty="0">
                <a:latin typeface="Times New Roman" panose="02020603050405020304" pitchFamily="18" charset="0"/>
                <a:ea typeface="黑体" panose="02010609060101010101" pitchFamily="49" charset="-122"/>
              </a:rPr>
              <a:t>减去该自变量作为因变量而其他</a:t>
            </a:r>
            <a:r>
              <a:rPr lang="en-US" altLang="zh-CN" sz="2000" dirty="0">
                <a:latin typeface="Times New Roman" panose="02020603050405020304" pitchFamily="18" charset="0"/>
                <a:ea typeface="黑体" panose="02010609060101010101" pitchFamily="49" charset="-122"/>
              </a:rPr>
              <a:t>k-1</a:t>
            </a:r>
            <a:r>
              <a:rPr lang="zh-CN" altLang="en-US" sz="2000" dirty="0">
                <a:latin typeface="Times New Roman" panose="02020603050405020304" pitchFamily="18" charset="0"/>
                <a:ea typeface="黑体" panose="02010609060101010101" pitchFamily="49" charset="-122"/>
              </a:rPr>
              <a:t>个自变量为预测变量时所得到的线性回归模型的判定系数，即</a:t>
            </a:r>
            <a:r>
              <a:rPr lang="en-US" altLang="zh-CN" sz="2000" b="1" dirty="0">
                <a:latin typeface="Times New Roman" panose="02020603050405020304" pitchFamily="18" charset="0"/>
                <a:ea typeface="黑体" panose="02010609060101010101" pitchFamily="49" charset="-122"/>
              </a:rPr>
              <a:t>1-R</a:t>
            </a:r>
            <a:r>
              <a:rPr lang="en-US" altLang="zh-CN" sz="2000" b="1" baseline="-25000" dirty="0">
                <a:latin typeface="Times New Roman" panose="02020603050405020304" pitchFamily="18" charset="0"/>
                <a:ea typeface="黑体" panose="02010609060101010101" pitchFamily="49" charset="-122"/>
              </a:rPr>
              <a:t>i</a:t>
            </a:r>
            <a:r>
              <a:rPr lang="en-US" altLang="zh-CN" sz="2000" b="1" baseline="30000" dirty="0">
                <a:latin typeface="Times New Roman" panose="02020603050405020304" pitchFamily="18" charset="0"/>
                <a:ea typeface="黑体" panose="02010609060101010101" pitchFamily="49" charset="-122"/>
              </a:rPr>
              <a:t>2</a:t>
            </a:r>
            <a:r>
              <a:rPr lang="zh-CN" altLang="en-US" sz="2000" dirty="0">
                <a:latin typeface="Times New Roman" panose="02020603050405020304" pitchFamily="18" charset="0"/>
                <a:ea typeface="黑体" panose="02010609060101010101" pitchFamily="49" charset="-122"/>
              </a:rPr>
              <a:t>。容忍度越小，多重共线性越严重。通常认为容忍度小于</a:t>
            </a:r>
            <a:r>
              <a:rPr lang="en-US" altLang="zh-CN" sz="2000" dirty="0">
                <a:latin typeface="Times New Roman" panose="02020603050405020304" pitchFamily="18" charset="0"/>
                <a:ea typeface="黑体" panose="02010609060101010101" pitchFamily="49" charset="-122"/>
              </a:rPr>
              <a:t>0.1</a:t>
            </a:r>
            <a:r>
              <a:rPr lang="zh-CN" altLang="en-US" sz="2000" dirty="0">
                <a:latin typeface="Times New Roman" panose="02020603050405020304" pitchFamily="18" charset="0"/>
                <a:ea typeface="黑体" panose="02010609060101010101" pitchFamily="49" charset="-122"/>
              </a:rPr>
              <a:t>时，存在严重的多重共线性</a:t>
            </a:r>
          </a:p>
          <a:p>
            <a:pPr marL="1543050" lvl="2" indent="-457200">
              <a:buClr>
                <a:srgbClr val="00FFFF"/>
              </a:buClr>
              <a:defRPr/>
            </a:pPr>
            <a:r>
              <a:rPr lang="zh-CN" altLang="en-US" sz="2000" dirty="0">
                <a:latin typeface="Times New Roman" panose="02020603050405020304" pitchFamily="18" charset="0"/>
                <a:ea typeface="黑体" panose="02010609060101010101" pitchFamily="49" charset="-122"/>
              </a:rPr>
              <a:t>方差扩大因子等于容忍度的倒数，即              。显然，</a:t>
            </a:r>
            <a:r>
              <a:rPr lang="en-US" altLang="zh-CN" sz="2000" dirty="0">
                <a:latin typeface="Times New Roman" panose="02020603050405020304" pitchFamily="18" charset="0"/>
                <a:ea typeface="黑体" panose="02010609060101010101" pitchFamily="49" charset="-122"/>
              </a:rPr>
              <a:t>VIF</a:t>
            </a:r>
            <a:r>
              <a:rPr lang="zh-CN" altLang="en-US" sz="2000" dirty="0">
                <a:latin typeface="Times New Roman" panose="02020603050405020304" pitchFamily="18" charset="0"/>
                <a:ea typeface="黑体" panose="02010609060101010101" pitchFamily="49" charset="-122"/>
              </a:rPr>
              <a:t>越大多重共线性就越严重。一般认为</a:t>
            </a:r>
            <a:r>
              <a:rPr lang="en-US" altLang="zh-CN" sz="2000" dirty="0">
                <a:latin typeface="Times New Roman" panose="02020603050405020304" pitchFamily="18" charset="0"/>
                <a:ea typeface="黑体" panose="02010609060101010101" pitchFamily="49" charset="-122"/>
              </a:rPr>
              <a:t>VIF</a:t>
            </a:r>
            <a:r>
              <a:rPr lang="zh-CN" altLang="en-US" sz="2000" dirty="0">
                <a:latin typeface="Times New Roman" panose="02020603050405020304" pitchFamily="18" charset="0"/>
                <a:ea typeface="黑体" panose="02010609060101010101" pitchFamily="49" charset="-122"/>
              </a:rPr>
              <a:t>大于</a:t>
            </a:r>
            <a:r>
              <a:rPr lang="en-US" altLang="zh-CN" sz="2000" dirty="0">
                <a:latin typeface="Times New Roman" panose="02020603050405020304" pitchFamily="18" charset="0"/>
                <a:ea typeface="黑体" panose="02010609060101010101" pitchFamily="49" charset="-122"/>
              </a:rPr>
              <a:t>10</a:t>
            </a:r>
            <a:r>
              <a:rPr lang="zh-CN" altLang="en-US" sz="2000" dirty="0">
                <a:latin typeface="Times New Roman" panose="02020603050405020304" pitchFamily="18" charset="0"/>
                <a:ea typeface="黑体" panose="02010609060101010101" pitchFamily="49" charset="-122"/>
              </a:rPr>
              <a:t>则认为存在严重的多重共线性。</a:t>
            </a:r>
          </a:p>
        </p:txBody>
      </p:sp>
      <mc:AlternateContent xmlns:mc="http://schemas.openxmlformats.org/markup-compatibility/2006" xmlns:a14="http://schemas.microsoft.com/office/drawing/2010/main">
        <mc:Choice Requires="a14">
          <p:sp>
            <p:nvSpPr>
              <p:cNvPr id="68614" name="Object 6"/>
              <p:cNvSpPr txBox="1"/>
              <p:nvPr/>
            </p:nvSpPr>
            <p:spPr bwMode="auto">
              <a:xfrm>
                <a:off x="5724128" y="5301208"/>
                <a:ext cx="1017588" cy="515937"/>
              </a:xfrm>
              <a:prstGeom prst="rect">
                <a:avLst/>
              </a:prstGeom>
              <a:noFill/>
              <a:ln>
                <a:noFill/>
              </a:ln>
              <a:effectLst/>
            </p:spPr>
            <p:txBody>
              <a:bodyPr>
                <a:normAutofit fontScale="92500"/>
              </a:bodyPr>
              <a:lstStyle/>
              <a:p>
                <a:pPr/>
                <a14:m>
                  <m:oMathPara xmlns:m="http://schemas.openxmlformats.org/officeDocument/2006/math">
                    <m:oMathParaPr>
                      <m:jc m:val="left"/>
                    </m:oMathParaPr>
                    <m:oMath xmlns:m="http://schemas.openxmlformats.org/officeDocument/2006/math">
                      <m:r>
                        <m:rPr>
                          <m:nor/>
                        </m:rPr>
                        <a:rPr lang="zh-CN" altLang="en-US" sz="1200" b="1" i="0" smtClean="0">
                          <a:solidFill>
                            <a:schemeClr val="tx1"/>
                          </a:solidFill>
                          <a:latin typeface="Cambria Math" panose="02040503050406030204" pitchFamily="18" charset="0"/>
                        </a:rPr>
                        <m:t>VIF</m:t>
                      </m:r>
                      <m:r>
                        <a:rPr lang="zh-CN" altLang="en-US" sz="1200" b="1" i="1">
                          <a:solidFill>
                            <a:schemeClr val="tx1"/>
                          </a:solidFill>
                          <a:latin typeface="Cambria Math" panose="02040503050406030204" pitchFamily="18" charset="0"/>
                        </a:rPr>
                        <m:t>=</m:t>
                      </m:r>
                      <m:f>
                        <m:fPr>
                          <m:ctrlPr>
                            <a:rPr lang="zh-CN" altLang="en-US" sz="1200" b="1" i="1">
                              <a:solidFill>
                                <a:schemeClr val="tx1"/>
                              </a:solidFill>
                              <a:latin typeface="Cambria Math" panose="02040503050406030204" pitchFamily="18" charset="0"/>
                            </a:rPr>
                          </m:ctrlPr>
                        </m:fPr>
                        <m:num>
                          <m:r>
                            <a:rPr lang="zh-CN" altLang="en-US" sz="1200" b="1" i="1">
                              <a:solidFill>
                                <a:schemeClr val="tx1"/>
                              </a:solidFill>
                              <a:latin typeface="Cambria Math" panose="02040503050406030204" pitchFamily="18" charset="0"/>
                            </a:rPr>
                            <m:t>𝟏</m:t>
                          </m:r>
                        </m:num>
                        <m:den>
                          <m:r>
                            <a:rPr lang="zh-CN" altLang="en-US" sz="1200" b="1" i="1">
                              <a:solidFill>
                                <a:schemeClr val="tx1"/>
                              </a:solidFill>
                              <a:latin typeface="Cambria Math" panose="02040503050406030204" pitchFamily="18" charset="0"/>
                            </a:rPr>
                            <m:t>𝟏</m:t>
                          </m:r>
                          <m:r>
                            <a:rPr lang="zh-CN" altLang="en-US" sz="1200" b="1" i="1">
                              <a:solidFill>
                                <a:schemeClr val="tx1"/>
                              </a:solidFill>
                              <a:latin typeface="Cambria Math" panose="02040503050406030204" pitchFamily="18" charset="0"/>
                            </a:rPr>
                            <m:t>−</m:t>
                          </m:r>
                          <m:sSubSup>
                            <m:sSubSupPr>
                              <m:ctrlPr>
                                <a:rPr lang="zh-CN" altLang="en-US" sz="1200" b="1" i="1">
                                  <a:solidFill>
                                    <a:schemeClr val="tx1"/>
                                  </a:solidFill>
                                  <a:latin typeface="Cambria Math" panose="02040503050406030204" pitchFamily="18" charset="0"/>
                                </a:rPr>
                              </m:ctrlPr>
                            </m:sSubSupPr>
                            <m:e>
                              <m:r>
                                <a:rPr lang="zh-CN" altLang="en-US" sz="1200" b="1" i="1">
                                  <a:solidFill>
                                    <a:schemeClr val="tx1"/>
                                  </a:solidFill>
                                  <a:latin typeface="Cambria Math" panose="02040503050406030204" pitchFamily="18" charset="0"/>
                                </a:rPr>
                                <m:t>𝑹</m:t>
                              </m:r>
                            </m:e>
                            <m:sub>
                              <m:r>
                                <a:rPr lang="zh-CN" altLang="en-US" sz="1200" b="1" i="1">
                                  <a:solidFill>
                                    <a:schemeClr val="tx1"/>
                                  </a:solidFill>
                                  <a:latin typeface="Cambria Math" panose="02040503050406030204" pitchFamily="18" charset="0"/>
                                </a:rPr>
                                <m:t>𝒊</m:t>
                              </m:r>
                            </m:sub>
                            <m:sup>
                              <m:r>
                                <a:rPr lang="zh-CN" altLang="en-US" sz="1200" b="1" i="1">
                                  <a:solidFill>
                                    <a:schemeClr val="tx1"/>
                                  </a:solidFill>
                                  <a:latin typeface="Cambria Math" panose="02040503050406030204" pitchFamily="18" charset="0"/>
                                </a:rPr>
                                <m:t>𝟐</m:t>
                              </m:r>
                            </m:sup>
                          </m:sSubSup>
                        </m:den>
                      </m:f>
                    </m:oMath>
                  </m:oMathPara>
                </a14:m>
                <a:endParaRPr lang="zh-CN" altLang="en-US" sz="1200" b="1" dirty="0"/>
              </a:p>
            </p:txBody>
          </p:sp>
        </mc:Choice>
        <mc:Fallback xmlns="">
          <p:sp>
            <p:nvSpPr>
              <p:cNvPr id="68614" name="Object 6"/>
              <p:cNvSpPr txBox="1">
                <a:spLocks noRot="1" noChangeAspect="1" noMove="1" noResize="1" noEditPoints="1" noAdjustHandles="1" noChangeArrowheads="1" noChangeShapeType="1" noTextEdit="1"/>
              </p:cNvSpPr>
              <p:nvPr/>
            </p:nvSpPr>
            <p:spPr bwMode="auto">
              <a:xfrm>
                <a:off x="5724128" y="5301208"/>
                <a:ext cx="1017588" cy="515937"/>
              </a:xfrm>
              <a:prstGeom prst="rect">
                <a:avLst/>
              </a:prstGeom>
              <a:blipFill>
                <a:blip r:embed="rId3"/>
                <a:stretch>
                  <a:fillRect/>
                </a:stretch>
              </a:blipFill>
              <a:ln>
                <a:noFill/>
              </a:ln>
              <a:effectLst/>
            </p:spPr>
            <p:txBody>
              <a:bodyPr/>
              <a:lstStyle/>
              <a:p>
                <a:r>
                  <a:rPr lang="zh-CN" altLang="en-US">
                    <a:noFill/>
                  </a:rPr>
                  <a:t> </a:t>
                </a:r>
              </a:p>
            </p:txBody>
          </p:sp>
        </mc:Fallback>
      </mc:AlternateContent>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562" name="Rectangle 2"/>
          <p:cNvSpPr>
            <a:spLocks noGrp="1" noChangeArrowheads="1"/>
          </p:cNvSpPr>
          <p:nvPr>
            <p:ph type="title"/>
          </p:nvPr>
        </p:nvSpPr>
        <p:spPr>
          <a:xfrm>
            <a:off x="1828800" y="0"/>
            <a:ext cx="7010400" cy="990600"/>
          </a:xfrm>
        </p:spPr>
        <p:txBody>
          <a:bodyPr/>
          <a:lstStyle/>
          <a:p>
            <a:pPr>
              <a:defRPr/>
            </a:pPr>
            <a:r>
              <a:rPr lang="zh-CN" altLang="en-US" dirty="0"/>
              <a:t>多重共线性</a:t>
            </a:r>
            <a:r>
              <a:rPr lang="en-US" altLang="zh-CN" sz="3600" dirty="0">
                <a:solidFill>
                  <a:schemeClr val="hlink"/>
                </a:solidFill>
                <a:latin typeface="Arial" panose="020B0604020202020204" pitchFamily="34" charset="0"/>
              </a:rPr>
              <a:t>(</a:t>
            </a:r>
            <a:r>
              <a:rPr lang="zh-CN" altLang="en-US" sz="3600" dirty="0">
                <a:solidFill>
                  <a:schemeClr val="hlink"/>
                </a:solidFill>
                <a:latin typeface="Arial" panose="020B0604020202020204" pitchFamily="34" charset="0"/>
              </a:rPr>
              <a:t>例题分析</a:t>
            </a:r>
            <a:r>
              <a:rPr lang="en-US" altLang="zh-CN" sz="3600" dirty="0">
                <a:solidFill>
                  <a:schemeClr val="hlink"/>
                </a:solidFill>
                <a:latin typeface="Arial" panose="020B0604020202020204" pitchFamily="34" charset="0"/>
              </a:rPr>
              <a:t>)</a:t>
            </a:r>
          </a:p>
        </p:txBody>
      </p:sp>
      <p:sp>
        <p:nvSpPr>
          <p:cNvPr id="834563" name="Rectangle 3"/>
          <p:cNvSpPr>
            <a:spLocks noGrp="1" noChangeArrowheads="1"/>
          </p:cNvSpPr>
          <p:nvPr>
            <p:ph idx="1"/>
          </p:nvPr>
        </p:nvSpPr>
        <p:spPr>
          <a:xfrm>
            <a:off x="457200" y="1752600"/>
            <a:ext cx="8382000" cy="4343400"/>
          </a:xfrm>
        </p:spPr>
        <p:txBody>
          <a:bodyPr/>
          <a:lstStyle/>
          <a:p>
            <a:pPr marL="609600" indent="-609600" algn="just">
              <a:spcBef>
                <a:spcPct val="30000"/>
              </a:spcBef>
              <a:defRPr/>
            </a:pPr>
            <a:r>
              <a:rPr lang="en-US" altLang="zh-CN" b="1">
                <a:solidFill>
                  <a:srgbClr val="FFFFB1"/>
                </a:solidFill>
                <a:latin typeface="Times New Roman" panose="02020603050405020304" pitchFamily="18" charset="0"/>
              </a:rPr>
              <a:t>【</a:t>
            </a:r>
            <a:r>
              <a:rPr lang="zh-CN" altLang="en-US" b="1">
                <a:solidFill>
                  <a:srgbClr val="FFFFB1"/>
                </a:solidFill>
                <a:latin typeface="Times New Roman" panose="02020603050405020304" pitchFamily="18" charset="0"/>
              </a:rPr>
              <a:t>例</a:t>
            </a:r>
            <a:r>
              <a:rPr lang="en-US" altLang="zh-CN" b="1">
                <a:solidFill>
                  <a:srgbClr val="FFFFB1"/>
                </a:solidFill>
                <a:latin typeface="Times New Roman" panose="02020603050405020304" pitchFamily="18" charset="0"/>
              </a:rPr>
              <a:t>】</a:t>
            </a:r>
            <a:r>
              <a:rPr lang="zh-CN" altLang="en-US">
                <a:latin typeface="Times New Roman" panose="02020603050405020304" pitchFamily="18" charset="0"/>
              </a:rPr>
              <a:t>判别各自变量之间是否存在多重共线性</a:t>
            </a:r>
            <a:endParaRPr lang="zh-CN" altLang="en-US"/>
          </a:p>
        </p:txBody>
      </p:sp>
      <p:graphicFrame>
        <p:nvGraphicFramePr>
          <p:cNvPr id="70660" name="Object 4"/>
          <p:cNvGraphicFramePr>
            <a:graphicFrameLocks noChangeAspect="1"/>
          </p:cNvGraphicFramePr>
          <p:nvPr>
            <p:extLst>
              <p:ext uri="{D42A27DB-BD31-4B8C-83A1-F6EECF244321}">
                <p14:modId xmlns:p14="http://schemas.microsoft.com/office/powerpoint/2010/main" val="3892358407"/>
              </p:ext>
            </p:extLst>
          </p:nvPr>
        </p:nvGraphicFramePr>
        <p:xfrm>
          <a:off x="685800" y="2911474"/>
          <a:ext cx="7962235" cy="3260725"/>
        </p:xfrm>
        <a:graphic>
          <a:graphicData uri="http://schemas.openxmlformats.org/presentationml/2006/ole">
            <mc:AlternateContent xmlns:mc="http://schemas.openxmlformats.org/markup-compatibility/2006">
              <mc:Choice xmlns:v="urn:schemas-microsoft-com:vml" Requires="v">
                <p:oleObj r:id="rId3" imgW="5285714" imgH="1181265" progId="Paint.Picture">
                  <p:embed/>
                </p:oleObj>
              </mc:Choice>
              <mc:Fallback>
                <p:oleObj r:id="rId3" imgW="5285714" imgH="1181265"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2911474"/>
                        <a:ext cx="7962235" cy="3260725"/>
                      </a:xfrm>
                      <a:prstGeom prst="rect">
                        <a:avLst/>
                      </a:prstGeom>
                      <a:noFill/>
                      <a:ln>
                        <a:noFill/>
                      </a:ln>
                    </p:spPr>
                  </p:pic>
                </p:oleObj>
              </mc:Fallback>
            </mc:AlternateContent>
          </a:graphicData>
        </a:graphic>
      </p:graphicFrame>
      <p:sp>
        <p:nvSpPr>
          <p:cNvPr id="834565" name="Rectangle 5"/>
          <p:cNvSpPr>
            <a:spLocks noChangeArrowheads="1"/>
          </p:cNvSpPr>
          <p:nvPr/>
        </p:nvSpPr>
        <p:spPr bwMode="auto">
          <a:xfrm>
            <a:off x="685800" y="2492896"/>
            <a:ext cx="7962235" cy="400110"/>
          </a:xfrm>
          <a:prstGeom prst="rect">
            <a:avLst/>
          </a:prstGeom>
          <a:solidFill>
            <a:srgbClr val="C80094"/>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defRPr/>
            </a:pPr>
            <a:r>
              <a:rPr lang="zh-CN" altLang="en-US" sz="2000" b="1" dirty="0">
                <a:effectLst>
                  <a:outerShdw blurRad="38100" dist="38100" dir="2700000" algn="tl">
                    <a:srgbClr val="000000"/>
                  </a:outerShdw>
                </a:effectLst>
                <a:latin typeface="Times New Roman" panose="02020603050405020304" pitchFamily="18" charset="0"/>
                <a:ea typeface="宋体" panose="02010600030101010101" pitchFamily="2" charset="-122"/>
              </a:rPr>
              <a:t>贷款余额、应收贷款、贷款项目、固定资产投资额之间的相关矩阵</a:t>
            </a:r>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title"/>
          </p:nvPr>
        </p:nvSpPr>
        <p:spPr>
          <a:xfrm>
            <a:off x="1828800" y="27735"/>
            <a:ext cx="7010400" cy="990600"/>
          </a:xfrm>
        </p:spPr>
        <p:txBody>
          <a:bodyPr/>
          <a:lstStyle/>
          <a:p>
            <a:pPr>
              <a:defRPr/>
            </a:pPr>
            <a:r>
              <a:rPr lang="zh-CN" altLang="en-US" dirty="0"/>
              <a:t>多重共线性</a:t>
            </a:r>
            <a:r>
              <a:rPr lang="en-US" altLang="zh-CN" sz="3600" dirty="0">
                <a:solidFill>
                  <a:schemeClr val="hlink"/>
                </a:solidFill>
                <a:latin typeface="Arial" panose="020B0604020202020204" pitchFamily="34" charset="0"/>
              </a:rPr>
              <a:t>(</a:t>
            </a:r>
            <a:r>
              <a:rPr lang="zh-CN" altLang="en-US" sz="3600" dirty="0">
                <a:solidFill>
                  <a:schemeClr val="hlink"/>
                </a:solidFill>
                <a:latin typeface="Arial" panose="020B0604020202020204" pitchFamily="34" charset="0"/>
              </a:rPr>
              <a:t>例题分析</a:t>
            </a:r>
            <a:r>
              <a:rPr lang="en-US" altLang="zh-CN" sz="3600" dirty="0">
                <a:solidFill>
                  <a:schemeClr val="hlink"/>
                </a:solidFill>
                <a:latin typeface="Arial" panose="020B0604020202020204" pitchFamily="34" charset="0"/>
              </a:rPr>
              <a:t>)</a:t>
            </a:r>
          </a:p>
        </p:txBody>
      </p:sp>
      <p:sp>
        <p:nvSpPr>
          <p:cNvPr id="832515" name="Rectangle 3"/>
          <p:cNvSpPr>
            <a:spLocks noGrp="1" noChangeArrowheads="1"/>
          </p:cNvSpPr>
          <p:nvPr>
            <p:ph idx="1"/>
          </p:nvPr>
        </p:nvSpPr>
        <p:spPr>
          <a:xfrm>
            <a:off x="457200" y="1752600"/>
            <a:ext cx="8382000" cy="4343400"/>
          </a:xfrm>
        </p:spPr>
        <p:txBody>
          <a:bodyPr/>
          <a:lstStyle/>
          <a:p>
            <a:pPr marL="609600" indent="-609600" algn="just">
              <a:spcBef>
                <a:spcPct val="30000"/>
              </a:spcBef>
              <a:defRPr/>
            </a:pPr>
            <a:r>
              <a:rPr lang="en-US" altLang="zh-CN" b="1">
                <a:solidFill>
                  <a:srgbClr val="FFFFB1"/>
                </a:solidFill>
                <a:latin typeface="Times New Roman" panose="02020603050405020304" pitchFamily="18" charset="0"/>
              </a:rPr>
              <a:t>【</a:t>
            </a:r>
            <a:r>
              <a:rPr lang="zh-CN" altLang="en-US" b="1">
                <a:solidFill>
                  <a:srgbClr val="FFFFB1"/>
                </a:solidFill>
                <a:latin typeface="Times New Roman" panose="02020603050405020304" pitchFamily="18" charset="0"/>
              </a:rPr>
              <a:t>例</a:t>
            </a:r>
            <a:r>
              <a:rPr lang="en-US" altLang="zh-CN" b="1">
                <a:solidFill>
                  <a:srgbClr val="FFFFB1"/>
                </a:solidFill>
                <a:latin typeface="Times New Roman" panose="02020603050405020304" pitchFamily="18" charset="0"/>
              </a:rPr>
              <a:t>】</a:t>
            </a:r>
            <a:r>
              <a:rPr lang="zh-CN" altLang="en-US">
                <a:latin typeface="Times New Roman" panose="02020603050405020304" pitchFamily="18" charset="0"/>
              </a:rPr>
              <a:t>判别各自变量之间是否存在多重共线性</a:t>
            </a:r>
            <a:endParaRPr lang="zh-CN" altLang="en-US"/>
          </a:p>
        </p:txBody>
      </p:sp>
      <p:sp>
        <p:nvSpPr>
          <p:cNvPr id="832520" name="Rectangle 8"/>
          <p:cNvSpPr>
            <a:spLocks noChangeArrowheads="1"/>
          </p:cNvSpPr>
          <p:nvPr/>
        </p:nvSpPr>
        <p:spPr bwMode="auto">
          <a:xfrm>
            <a:off x="685800" y="2514600"/>
            <a:ext cx="8001000" cy="427038"/>
          </a:xfrm>
          <a:prstGeom prst="rect">
            <a:avLst/>
          </a:prstGeom>
          <a:solidFill>
            <a:srgbClr val="C80094"/>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zh-CN" altLang="en-US" sz="2200" b="1" dirty="0">
                <a:effectLst>
                  <a:outerShdw blurRad="38100" dist="38100" dir="2700000" algn="tl">
                    <a:srgbClr val="000000"/>
                  </a:outerShdw>
                </a:effectLst>
                <a:latin typeface="Times New Roman" panose="02020603050405020304" pitchFamily="18" charset="0"/>
                <a:ea typeface="宋体" panose="02010600030101010101" pitchFamily="2" charset="-122"/>
              </a:rPr>
              <a:t>相关系数的</a:t>
            </a:r>
            <a:r>
              <a:rPr lang="en-US" altLang="zh-CN" sz="2200" b="1" i="1" dirty="0">
                <a:effectLst>
                  <a:outerShdw blurRad="38100" dist="38100" dir="2700000" algn="tl">
                    <a:srgbClr val="000000"/>
                  </a:outerShdw>
                </a:effectLst>
                <a:latin typeface="Times New Roman" panose="02020603050405020304" pitchFamily="18" charset="0"/>
                <a:ea typeface="宋体" panose="02010600030101010101" pitchFamily="2" charset="-122"/>
              </a:rPr>
              <a:t>t</a:t>
            </a:r>
            <a:r>
              <a:rPr lang="zh-CN" altLang="en-US" sz="2200" b="1" dirty="0">
                <a:effectLst>
                  <a:outerShdw blurRad="38100" dist="38100" dir="2700000" algn="tl">
                    <a:srgbClr val="000000"/>
                  </a:outerShdw>
                </a:effectLst>
                <a:latin typeface="Times New Roman" panose="02020603050405020304" pitchFamily="18" charset="0"/>
                <a:ea typeface="宋体" panose="02010600030101010101" pitchFamily="2" charset="-122"/>
              </a:rPr>
              <a:t>检验统计量</a:t>
            </a:r>
          </a:p>
        </p:txBody>
      </p:sp>
      <p:graphicFrame>
        <p:nvGraphicFramePr>
          <p:cNvPr id="72709" name="Object 9"/>
          <p:cNvGraphicFramePr>
            <a:graphicFrameLocks noChangeAspect="1"/>
          </p:cNvGraphicFramePr>
          <p:nvPr/>
        </p:nvGraphicFramePr>
        <p:xfrm>
          <a:off x="685800" y="2895600"/>
          <a:ext cx="8001000" cy="3200400"/>
        </p:xfrm>
        <a:graphic>
          <a:graphicData uri="http://schemas.openxmlformats.org/presentationml/2006/ole">
            <mc:AlternateContent xmlns:mc="http://schemas.openxmlformats.org/markup-compatibility/2006">
              <mc:Choice xmlns:v="urn:schemas-microsoft-com:vml" Requires="v">
                <p:oleObj r:id="rId3" imgW="4371429" imgH="1190476" progId="Paint.Picture">
                  <p:embed/>
                </p:oleObj>
              </mc:Choice>
              <mc:Fallback>
                <p:oleObj r:id="rId3" imgW="4371429" imgH="1190476" progId="Paint.Picture">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2895600"/>
                        <a:ext cx="80010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6610" name="Rectangle 2"/>
          <p:cNvSpPr>
            <a:spLocks noGrp="1" noChangeArrowheads="1"/>
          </p:cNvSpPr>
          <p:nvPr>
            <p:ph type="title"/>
          </p:nvPr>
        </p:nvSpPr>
        <p:spPr>
          <a:xfrm>
            <a:off x="1763688" y="0"/>
            <a:ext cx="7010400" cy="990600"/>
          </a:xfrm>
        </p:spPr>
        <p:txBody>
          <a:bodyPr/>
          <a:lstStyle/>
          <a:p>
            <a:pPr>
              <a:defRPr/>
            </a:pPr>
            <a:r>
              <a:rPr lang="zh-CN" altLang="en-US" dirty="0"/>
              <a:t>多重共线性</a:t>
            </a:r>
            <a:r>
              <a:rPr lang="en-US" altLang="zh-CN" sz="3600" dirty="0">
                <a:solidFill>
                  <a:schemeClr val="hlink"/>
                </a:solidFill>
                <a:latin typeface="Arial" panose="020B0604020202020204" pitchFamily="34" charset="0"/>
              </a:rPr>
              <a:t>(</a:t>
            </a:r>
            <a:r>
              <a:rPr lang="zh-CN" altLang="en-US" sz="3600" dirty="0">
                <a:solidFill>
                  <a:schemeClr val="hlink"/>
                </a:solidFill>
                <a:latin typeface="Arial" panose="020B0604020202020204" pitchFamily="34" charset="0"/>
              </a:rPr>
              <a:t>例题分析</a:t>
            </a:r>
            <a:r>
              <a:rPr lang="en-US" altLang="zh-CN" sz="3600" dirty="0">
                <a:solidFill>
                  <a:schemeClr val="hlink"/>
                </a:solidFill>
                <a:latin typeface="Arial" panose="020B0604020202020204" pitchFamily="34" charset="0"/>
              </a:rPr>
              <a:t>)</a:t>
            </a:r>
          </a:p>
        </p:txBody>
      </p:sp>
      <p:sp>
        <p:nvSpPr>
          <p:cNvPr id="836611" name="Rectangle 3"/>
          <p:cNvSpPr>
            <a:spLocks noGrp="1" noChangeArrowheads="1"/>
          </p:cNvSpPr>
          <p:nvPr>
            <p:ph idx="1"/>
          </p:nvPr>
        </p:nvSpPr>
        <p:spPr>
          <a:xfrm>
            <a:off x="304800" y="1628775"/>
            <a:ext cx="8686800" cy="4543425"/>
          </a:xfrm>
        </p:spPr>
        <p:txBody>
          <a:bodyPr/>
          <a:lstStyle/>
          <a:p>
            <a:pPr marL="609600" indent="-609600" algn="just">
              <a:spcBef>
                <a:spcPct val="30000"/>
              </a:spcBef>
              <a:buFontTx/>
              <a:buAutoNum type="arabicPeriod"/>
              <a:defRPr/>
            </a:pPr>
            <a:r>
              <a:rPr lang="en-US" altLang="zh-CN" sz="2600" dirty="0">
                <a:solidFill>
                  <a:srgbClr val="FF0000"/>
                </a:solidFill>
                <a:latin typeface="Times New Roman" panose="02020603050405020304" pitchFamily="18" charset="0"/>
                <a:ea typeface="黑体" panose="02010609060101010101" pitchFamily="49" charset="-122"/>
              </a:rPr>
              <a:t> </a:t>
            </a:r>
            <a:r>
              <a:rPr lang="en-US" altLang="zh-CN" sz="2600" i="1" dirty="0">
                <a:solidFill>
                  <a:srgbClr val="FF0000"/>
                </a:solidFill>
                <a:latin typeface="Times New Roman" panose="02020603050405020304" pitchFamily="18" charset="0"/>
                <a:ea typeface="黑体" panose="02010609060101010101" pitchFamily="49" charset="-122"/>
              </a:rPr>
              <a:t>t</a:t>
            </a:r>
            <a:r>
              <a:rPr lang="en-US" altLang="zh-CN" sz="2600" i="1" baseline="-25000" dirty="0">
                <a:solidFill>
                  <a:srgbClr val="FF0000"/>
                </a:solidFill>
                <a:latin typeface="Times New Roman" panose="02020603050405020304" pitchFamily="18" charset="0"/>
                <a:ea typeface="黑体" panose="02010609060101010101" pitchFamily="49" charset="-122"/>
                <a:sym typeface="Symbol" panose="05050102010706020507" pitchFamily="18" charset="2"/>
              </a:rPr>
              <a:t></a:t>
            </a:r>
            <a:r>
              <a:rPr lang="en-US" altLang="zh-CN" sz="2600" baseline="-25000" dirty="0">
                <a:solidFill>
                  <a:srgbClr val="FF0000"/>
                </a:solidFill>
                <a:latin typeface="Times New Roman" panose="02020603050405020304" pitchFamily="18" charset="0"/>
                <a:ea typeface="黑体" panose="02010609060101010101" pitchFamily="49" charset="-122"/>
                <a:sym typeface="Symbol" panose="05050102010706020507" pitchFamily="18" charset="2"/>
              </a:rPr>
              <a:t></a:t>
            </a:r>
            <a:r>
              <a:rPr lang="en-US" altLang="zh-CN" sz="2600" dirty="0">
                <a:solidFill>
                  <a:srgbClr val="FF0000"/>
                </a:solidFill>
                <a:latin typeface="Times New Roman" panose="02020603050405020304" pitchFamily="18" charset="0"/>
                <a:ea typeface="黑体" panose="02010609060101010101" pitchFamily="49" charset="-122"/>
                <a:sym typeface="Symbol" panose="05050102010706020507" pitchFamily="18" charset="2"/>
              </a:rPr>
              <a:t>(25-2)=2.067</a:t>
            </a:r>
            <a:r>
              <a:rPr lang="zh-CN" altLang="en-US" sz="2600" dirty="0">
                <a:solidFill>
                  <a:srgbClr val="FF0000"/>
                </a:solidFill>
                <a:latin typeface="Times New Roman" panose="02020603050405020304" pitchFamily="18" charset="0"/>
                <a:ea typeface="黑体" panose="02010609060101010101" pitchFamily="49" charset="-122"/>
                <a:sym typeface="Symbol" panose="05050102010706020507" pitchFamily="18" charset="2"/>
              </a:rPr>
              <a:t>，所有统计量</a:t>
            </a:r>
            <a:r>
              <a:rPr lang="en-US" altLang="zh-CN" sz="2600" i="1" dirty="0">
                <a:solidFill>
                  <a:srgbClr val="FF0000"/>
                </a:solidFill>
                <a:latin typeface="Times New Roman" panose="02020603050405020304" pitchFamily="18" charset="0"/>
                <a:ea typeface="黑体" panose="02010609060101010101" pitchFamily="49" charset="-122"/>
                <a:sym typeface="Symbol" panose="05050102010706020507" pitchFamily="18" charset="2"/>
              </a:rPr>
              <a:t>t </a:t>
            </a:r>
            <a:r>
              <a:rPr lang="en-US" altLang="zh-CN" sz="2600" dirty="0">
                <a:solidFill>
                  <a:srgbClr val="FF0000"/>
                </a:solidFill>
                <a:latin typeface="Times New Roman" panose="02020603050405020304" pitchFamily="18" charset="0"/>
                <a:ea typeface="黑体" panose="02010609060101010101" pitchFamily="49" charset="-122"/>
                <a:sym typeface="Symbol" panose="05050102010706020507" pitchFamily="18" charset="2"/>
              </a:rPr>
              <a:t>&gt;</a:t>
            </a:r>
            <a:r>
              <a:rPr lang="en-US" altLang="zh-CN" sz="2600" i="1" dirty="0">
                <a:solidFill>
                  <a:srgbClr val="FF0000"/>
                </a:solidFill>
                <a:latin typeface="Times New Roman" panose="02020603050405020304" pitchFamily="18" charset="0"/>
                <a:ea typeface="黑体" panose="02010609060101010101" pitchFamily="49" charset="-122"/>
              </a:rPr>
              <a:t>t</a:t>
            </a:r>
            <a:r>
              <a:rPr lang="en-US" altLang="zh-CN" sz="2600" i="1" baseline="-25000" dirty="0">
                <a:solidFill>
                  <a:srgbClr val="FF0000"/>
                </a:solidFill>
                <a:latin typeface="Times New Roman" panose="02020603050405020304" pitchFamily="18" charset="0"/>
                <a:ea typeface="黑体" panose="02010609060101010101" pitchFamily="49" charset="-122"/>
                <a:sym typeface="Symbol" panose="05050102010706020507" pitchFamily="18" charset="2"/>
              </a:rPr>
              <a:t></a:t>
            </a:r>
            <a:r>
              <a:rPr lang="en-US" altLang="zh-CN" sz="2600" baseline="-25000" dirty="0">
                <a:solidFill>
                  <a:srgbClr val="FF0000"/>
                </a:solidFill>
                <a:latin typeface="Times New Roman" panose="02020603050405020304" pitchFamily="18" charset="0"/>
                <a:ea typeface="黑体" panose="02010609060101010101" pitchFamily="49" charset="-122"/>
                <a:sym typeface="Symbol" panose="05050102010706020507" pitchFamily="18" charset="2"/>
              </a:rPr>
              <a:t></a:t>
            </a:r>
            <a:r>
              <a:rPr lang="en-US" altLang="zh-CN" sz="2600" dirty="0">
                <a:solidFill>
                  <a:srgbClr val="FF0000"/>
                </a:solidFill>
                <a:latin typeface="Times New Roman" panose="02020603050405020304" pitchFamily="18" charset="0"/>
                <a:ea typeface="黑体" panose="02010609060101010101" pitchFamily="49" charset="-122"/>
                <a:sym typeface="Symbol" panose="05050102010706020507" pitchFamily="18" charset="2"/>
              </a:rPr>
              <a:t>(25-2)=2.067</a:t>
            </a:r>
            <a:r>
              <a:rPr lang="zh-CN" altLang="en-US" sz="2600" dirty="0">
                <a:solidFill>
                  <a:srgbClr val="FF0000"/>
                </a:solidFill>
                <a:latin typeface="Times New Roman" panose="02020603050405020304" pitchFamily="18" charset="0"/>
                <a:ea typeface="黑体" panose="02010609060101010101" pitchFamily="49" charset="-122"/>
                <a:sym typeface="Symbol" panose="05050102010706020507" pitchFamily="18" charset="2"/>
              </a:rPr>
              <a:t>，</a:t>
            </a:r>
            <a:r>
              <a:rPr lang="zh-CN" altLang="en-US" sz="2600" dirty="0">
                <a:solidFill>
                  <a:srgbClr val="FF0000"/>
                </a:solidFill>
                <a:latin typeface="Times New Roman" panose="02020603050405020304" pitchFamily="18" charset="0"/>
                <a:ea typeface="黑体" panose="02010609060101010101" pitchFamily="49" charset="-122"/>
              </a:rPr>
              <a:t>所以均拒绝原假设，说明这</a:t>
            </a:r>
            <a:r>
              <a:rPr lang="en-US" altLang="zh-CN" sz="2600" dirty="0">
                <a:solidFill>
                  <a:srgbClr val="FF0000"/>
                </a:solidFill>
                <a:latin typeface="Times New Roman" panose="02020603050405020304" pitchFamily="18" charset="0"/>
                <a:ea typeface="黑体" panose="02010609060101010101" pitchFamily="49" charset="-122"/>
              </a:rPr>
              <a:t>4</a:t>
            </a:r>
            <a:r>
              <a:rPr lang="zh-CN" altLang="en-US" sz="2600" dirty="0">
                <a:solidFill>
                  <a:srgbClr val="FF0000"/>
                </a:solidFill>
                <a:latin typeface="Times New Roman" panose="02020603050405020304" pitchFamily="18" charset="0"/>
                <a:ea typeface="黑体" panose="02010609060101010101" pitchFamily="49" charset="-122"/>
              </a:rPr>
              <a:t>个自变量两两之间都有显著的相关关系</a:t>
            </a:r>
          </a:p>
          <a:p>
            <a:pPr marL="609600" indent="-609600" algn="just">
              <a:spcBef>
                <a:spcPct val="30000"/>
              </a:spcBef>
              <a:buFontTx/>
              <a:buAutoNum type="arabicPeriod"/>
              <a:defRPr/>
            </a:pPr>
            <a:r>
              <a:rPr lang="zh-CN" altLang="en-US" sz="2600" dirty="0">
                <a:solidFill>
                  <a:srgbClr val="FF0000"/>
                </a:solidFill>
                <a:latin typeface="Times New Roman" panose="02020603050405020304" pitchFamily="18" charset="0"/>
                <a:ea typeface="黑体" panose="02010609060101010101" pitchFamily="49" charset="-122"/>
              </a:rPr>
              <a:t>由表</a:t>
            </a:r>
            <a:r>
              <a:rPr lang="en-US" altLang="zh-CN" sz="2600" dirty="0">
                <a:solidFill>
                  <a:srgbClr val="FF0000"/>
                </a:solidFill>
                <a:latin typeface="Times New Roman" panose="02020603050405020304" pitchFamily="18" charset="0"/>
                <a:ea typeface="黑体" panose="02010609060101010101" pitchFamily="49" charset="-122"/>
              </a:rPr>
              <a:t>Excel</a:t>
            </a:r>
            <a:r>
              <a:rPr lang="zh-CN" altLang="en-US" sz="2600" dirty="0">
                <a:solidFill>
                  <a:srgbClr val="FF0000"/>
                </a:solidFill>
                <a:latin typeface="Times New Roman" panose="02020603050405020304" pitchFamily="18" charset="0"/>
                <a:ea typeface="黑体" panose="02010609060101010101" pitchFamily="49" charset="-122"/>
              </a:rPr>
              <a:t>输出的结果可知，回归模型的线性关系显著</a:t>
            </a:r>
            <a:r>
              <a:rPr lang="en-US" altLang="zh-CN" sz="2600" dirty="0">
                <a:solidFill>
                  <a:srgbClr val="FF0000"/>
                </a:solidFill>
                <a:latin typeface="Times New Roman" panose="02020603050405020304" pitchFamily="18" charset="0"/>
                <a:ea typeface="黑体" panose="02010609060101010101" pitchFamily="49" charset="-122"/>
              </a:rPr>
              <a:t>(Significance-F</a:t>
            </a:r>
            <a:r>
              <a:rPr lang="zh-CN" altLang="en-US" sz="2600" dirty="0">
                <a:solidFill>
                  <a:srgbClr val="FF0000"/>
                </a:solidFill>
                <a:latin typeface="Times New Roman" panose="02020603050405020304" pitchFamily="18" charset="0"/>
                <a:ea typeface="黑体" panose="02010609060101010101" pitchFamily="49" charset="-122"/>
              </a:rPr>
              <a:t>＝</a:t>
            </a:r>
            <a:r>
              <a:rPr lang="en-US" altLang="zh-CN" sz="2600" dirty="0">
                <a:solidFill>
                  <a:srgbClr val="FF0000"/>
                </a:solidFill>
                <a:latin typeface="Times New Roman" panose="02020603050405020304" pitchFamily="18" charset="0"/>
                <a:ea typeface="黑体" panose="02010609060101010101" pitchFamily="49" charset="-122"/>
              </a:rPr>
              <a:t>1.03537E-06&lt;</a:t>
            </a:r>
            <a:r>
              <a:rPr lang="en-US" altLang="zh-CN" sz="2600" i="1" dirty="0">
                <a:solidFill>
                  <a:srgbClr val="FF0000"/>
                </a:solidFill>
                <a:latin typeface="Times New Roman" panose="02020603050405020304" pitchFamily="18" charset="0"/>
                <a:ea typeface="黑体" panose="02010609060101010101" pitchFamily="49" charset="-122"/>
                <a:sym typeface="Symbol" panose="05050102010706020507" pitchFamily="18" charset="2"/>
              </a:rPr>
              <a:t></a:t>
            </a:r>
            <a:r>
              <a:rPr lang="en-US" altLang="zh-CN" sz="2600" dirty="0">
                <a:solidFill>
                  <a:srgbClr val="FF0000"/>
                </a:solidFill>
                <a:latin typeface="Times New Roman" panose="02020603050405020304" pitchFamily="18" charset="0"/>
                <a:ea typeface="黑体" panose="02010609060101010101" pitchFamily="49" charset="-122"/>
                <a:sym typeface="Symbol" panose="05050102010706020507" pitchFamily="18" charset="2"/>
              </a:rPr>
              <a:t>=0.05</a:t>
            </a:r>
            <a:r>
              <a:rPr lang="en-US" altLang="zh-CN" sz="2600" dirty="0">
                <a:solidFill>
                  <a:srgbClr val="FF0000"/>
                </a:solidFill>
                <a:latin typeface="Times New Roman" panose="02020603050405020304" pitchFamily="18" charset="0"/>
                <a:ea typeface="黑体" panose="02010609060101010101" pitchFamily="49" charset="-122"/>
              </a:rPr>
              <a:t>)</a:t>
            </a:r>
            <a:r>
              <a:rPr lang="zh-CN" altLang="en-US" sz="2600" dirty="0">
                <a:solidFill>
                  <a:srgbClr val="FF0000"/>
                </a:solidFill>
                <a:latin typeface="Times New Roman" panose="02020603050405020304" pitchFamily="18" charset="0"/>
                <a:ea typeface="黑体" panose="02010609060101010101" pitchFamily="49" charset="-122"/>
              </a:rPr>
              <a:t>。而回归系数检验时却有</a:t>
            </a:r>
            <a:r>
              <a:rPr lang="en-US" altLang="zh-CN" sz="2600" dirty="0">
                <a:solidFill>
                  <a:srgbClr val="FF0000"/>
                </a:solidFill>
                <a:latin typeface="Times New Roman" panose="02020603050405020304" pitchFamily="18" charset="0"/>
                <a:ea typeface="黑体" panose="02010609060101010101" pitchFamily="49" charset="-122"/>
              </a:rPr>
              <a:t>3</a:t>
            </a:r>
            <a:r>
              <a:rPr lang="zh-CN" altLang="en-US" sz="2600" dirty="0">
                <a:solidFill>
                  <a:srgbClr val="FF0000"/>
                </a:solidFill>
                <a:latin typeface="Times New Roman" panose="02020603050405020304" pitchFamily="18" charset="0"/>
                <a:ea typeface="黑体" panose="02010609060101010101" pitchFamily="49" charset="-122"/>
              </a:rPr>
              <a:t>个没有通过</a:t>
            </a:r>
            <a:r>
              <a:rPr lang="en-US" altLang="zh-CN" sz="2600" i="1" dirty="0">
                <a:solidFill>
                  <a:srgbClr val="FF0000"/>
                </a:solidFill>
                <a:latin typeface="Times New Roman" panose="02020603050405020304" pitchFamily="18" charset="0"/>
                <a:ea typeface="黑体" panose="02010609060101010101" pitchFamily="49" charset="-122"/>
              </a:rPr>
              <a:t>t</a:t>
            </a:r>
            <a:r>
              <a:rPr lang="zh-CN" altLang="en-US" sz="2600" dirty="0">
                <a:solidFill>
                  <a:srgbClr val="FF0000"/>
                </a:solidFill>
                <a:latin typeface="Times New Roman" panose="02020603050405020304" pitchFamily="18" charset="0"/>
                <a:ea typeface="黑体" panose="02010609060101010101" pitchFamily="49" charset="-122"/>
              </a:rPr>
              <a:t>检验</a:t>
            </a:r>
            <a:r>
              <a:rPr lang="en-US" altLang="zh-CN" sz="2600" dirty="0">
                <a:solidFill>
                  <a:srgbClr val="FF0000"/>
                </a:solidFill>
                <a:latin typeface="Times New Roman" panose="02020603050405020304" pitchFamily="18" charset="0"/>
                <a:ea typeface="黑体" panose="02010609060101010101" pitchFamily="49" charset="-122"/>
              </a:rPr>
              <a:t>(P-Value=0.074735</a:t>
            </a:r>
            <a:r>
              <a:rPr lang="zh-CN" altLang="en-US" sz="2600" dirty="0">
                <a:solidFill>
                  <a:srgbClr val="FF0000"/>
                </a:solidFill>
                <a:latin typeface="Times New Roman" panose="02020603050405020304" pitchFamily="18" charset="0"/>
                <a:ea typeface="黑体" panose="02010609060101010101" pitchFamily="49" charset="-122"/>
              </a:rPr>
              <a:t>，</a:t>
            </a:r>
            <a:r>
              <a:rPr lang="en-US" altLang="zh-CN" sz="2600" dirty="0">
                <a:solidFill>
                  <a:srgbClr val="FF0000"/>
                </a:solidFill>
                <a:latin typeface="Times New Roman" panose="02020603050405020304" pitchFamily="18" charset="0"/>
                <a:ea typeface="黑体" panose="02010609060101010101" pitchFamily="49" charset="-122"/>
              </a:rPr>
              <a:t>0.862853</a:t>
            </a:r>
            <a:r>
              <a:rPr lang="zh-CN" altLang="en-US" sz="2600" dirty="0">
                <a:solidFill>
                  <a:srgbClr val="FF0000"/>
                </a:solidFill>
                <a:latin typeface="Times New Roman" panose="02020603050405020304" pitchFamily="18" charset="0"/>
                <a:ea typeface="黑体" panose="02010609060101010101" pitchFamily="49" charset="-122"/>
              </a:rPr>
              <a:t>，</a:t>
            </a:r>
            <a:r>
              <a:rPr lang="en-US" altLang="zh-CN" sz="2600" dirty="0">
                <a:solidFill>
                  <a:srgbClr val="FF0000"/>
                </a:solidFill>
                <a:latin typeface="Times New Roman" panose="02020603050405020304" pitchFamily="18" charset="0"/>
                <a:ea typeface="黑体" panose="02010609060101010101" pitchFamily="49" charset="-122"/>
              </a:rPr>
              <a:t>0.067030&gt;</a:t>
            </a:r>
            <a:r>
              <a:rPr lang="en-US" altLang="zh-CN" sz="2600" i="1" dirty="0">
                <a:solidFill>
                  <a:srgbClr val="FF0000"/>
                </a:solidFill>
                <a:latin typeface="Times New Roman" panose="02020603050405020304" pitchFamily="18" charset="0"/>
                <a:ea typeface="黑体" panose="02010609060101010101" pitchFamily="49" charset="-122"/>
                <a:sym typeface="Symbol" panose="05050102010706020507" pitchFamily="18" charset="2"/>
              </a:rPr>
              <a:t></a:t>
            </a:r>
            <a:r>
              <a:rPr lang="en-US" altLang="zh-CN" sz="2600" dirty="0">
                <a:solidFill>
                  <a:srgbClr val="FF0000"/>
                </a:solidFill>
                <a:latin typeface="Times New Roman" panose="02020603050405020304" pitchFamily="18" charset="0"/>
                <a:ea typeface="黑体" panose="02010609060101010101" pitchFamily="49" charset="-122"/>
                <a:sym typeface="Symbol" panose="05050102010706020507" pitchFamily="18" charset="2"/>
              </a:rPr>
              <a:t>=0.05</a:t>
            </a:r>
            <a:r>
              <a:rPr lang="en-US" altLang="zh-CN" sz="2600" dirty="0">
                <a:solidFill>
                  <a:srgbClr val="FF0000"/>
                </a:solidFill>
                <a:latin typeface="Times New Roman" panose="02020603050405020304" pitchFamily="18" charset="0"/>
                <a:ea typeface="黑体" panose="02010609060101010101" pitchFamily="49" charset="-122"/>
              </a:rPr>
              <a:t>) </a:t>
            </a:r>
            <a:r>
              <a:rPr lang="zh-CN" altLang="en-US" sz="2600" dirty="0">
                <a:solidFill>
                  <a:srgbClr val="FF0000"/>
                </a:solidFill>
                <a:latin typeface="Times New Roman" panose="02020603050405020304" pitchFamily="18" charset="0"/>
                <a:ea typeface="黑体" panose="02010609060101010101" pitchFamily="49" charset="-122"/>
              </a:rPr>
              <a:t>。这也暗示了模型中存在多重共线性</a:t>
            </a:r>
          </a:p>
          <a:p>
            <a:pPr marL="609600" indent="-609600" algn="just">
              <a:spcBef>
                <a:spcPct val="30000"/>
              </a:spcBef>
              <a:buFontTx/>
              <a:buAutoNum type="arabicPeriod"/>
              <a:defRPr/>
            </a:pPr>
            <a:r>
              <a:rPr lang="zh-CN" altLang="en-US" sz="2600" dirty="0">
                <a:solidFill>
                  <a:srgbClr val="FF0000"/>
                </a:solidFill>
                <a:latin typeface="Times New Roman" panose="02020603050405020304" pitchFamily="18" charset="0"/>
                <a:ea typeface="黑体" panose="02010609060101010101" pitchFamily="49" charset="-122"/>
              </a:rPr>
              <a:t>固定资产投资额的回归系数为负号</a:t>
            </a:r>
            <a:r>
              <a:rPr lang="en-US" altLang="zh-CN" sz="2600" dirty="0">
                <a:solidFill>
                  <a:srgbClr val="FF0000"/>
                </a:solidFill>
                <a:latin typeface="Times New Roman" panose="02020603050405020304" pitchFamily="18" charset="0"/>
                <a:ea typeface="黑体" panose="02010609060101010101" pitchFamily="49" charset="-122"/>
              </a:rPr>
              <a:t>(-0.027173) </a:t>
            </a:r>
            <a:r>
              <a:rPr lang="zh-CN" altLang="en-US" sz="2600" dirty="0">
                <a:solidFill>
                  <a:srgbClr val="FF0000"/>
                </a:solidFill>
                <a:latin typeface="Times New Roman" panose="02020603050405020304" pitchFamily="18" charset="0"/>
                <a:ea typeface="黑体" panose="02010609060101010101" pitchFamily="49" charset="-122"/>
              </a:rPr>
              <a:t>，与预期的不一致</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36611">
                                            <p:txEl>
                                              <p:pRg st="0" end="0"/>
                                            </p:txEl>
                                          </p:spTgt>
                                        </p:tgtEl>
                                        <p:attrNameLst>
                                          <p:attrName>style.visibility</p:attrName>
                                        </p:attrNameLst>
                                      </p:cBhvr>
                                      <p:to>
                                        <p:strVal val="visible"/>
                                      </p:to>
                                    </p:set>
                                    <p:animEffect transition="in" filter="wipe(left)">
                                      <p:cBhvr>
                                        <p:cTn id="7" dur="500"/>
                                        <p:tgtEl>
                                          <p:spTgt spid="836611">
                                            <p:txEl>
                                              <p:pRg st="0" end="0"/>
                                            </p:txEl>
                                          </p:spTgt>
                                        </p:tgtEl>
                                      </p:cBhvr>
                                    </p:animEffect>
                                  </p:childTnLst>
                                  <p:subTnLst>
                                    <p:animClr clrSpc="rgb" dir="cw">
                                      <p:cBhvr override="childStyle">
                                        <p:cTn dur="1" fill="hold" display="0" masterRel="nextClick" afterEffect="1"/>
                                        <p:tgtEl>
                                          <p:spTgt spid="836611">
                                            <p:txEl>
                                              <p:pRg st="0" end="0"/>
                                            </p:txEl>
                                          </p:spTgt>
                                        </p:tgtEl>
                                        <p:attrNameLst>
                                          <p:attrName>ppt_c</p:attrName>
                                        </p:attrNameLst>
                                      </p:cBhvr>
                                      <p:to>
                                        <a:schemeClr val="fo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36611">
                                            <p:txEl>
                                              <p:pRg st="1" end="1"/>
                                            </p:txEl>
                                          </p:spTgt>
                                        </p:tgtEl>
                                        <p:attrNameLst>
                                          <p:attrName>style.visibility</p:attrName>
                                        </p:attrNameLst>
                                      </p:cBhvr>
                                      <p:to>
                                        <p:strVal val="visible"/>
                                      </p:to>
                                    </p:set>
                                    <p:animEffect transition="in" filter="wipe(left)">
                                      <p:cBhvr>
                                        <p:cTn id="12" dur="500"/>
                                        <p:tgtEl>
                                          <p:spTgt spid="836611">
                                            <p:txEl>
                                              <p:pRg st="1" end="1"/>
                                            </p:txEl>
                                          </p:spTgt>
                                        </p:tgtEl>
                                      </p:cBhvr>
                                    </p:animEffect>
                                  </p:childTnLst>
                                  <p:subTnLst>
                                    <p:animClr clrSpc="rgb" dir="cw">
                                      <p:cBhvr override="childStyle">
                                        <p:cTn dur="1" fill="hold" display="0" masterRel="nextClick" afterEffect="1"/>
                                        <p:tgtEl>
                                          <p:spTgt spid="836611">
                                            <p:txEl>
                                              <p:pRg st="1" end="1"/>
                                            </p:txEl>
                                          </p:spTgt>
                                        </p:tgtEl>
                                        <p:attrNameLst>
                                          <p:attrName>ppt_c</p:attrName>
                                        </p:attrNameLst>
                                      </p:cBhvr>
                                      <p:to>
                                        <a:schemeClr val="folHlink"/>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36611">
                                            <p:txEl>
                                              <p:pRg st="2" end="2"/>
                                            </p:txEl>
                                          </p:spTgt>
                                        </p:tgtEl>
                                        <p:attrNameLst>
                                          <p:attrName>style.visibility</p:attrName>
                                        </p:attrNameLst>
                                      </p:cBhvr>
                                      <p:to>
                                        <p:strVal val="visible"/>
                                      </p:to>
                                    </p:set>
                                    <p:animEffect transition="in" filter="wipe(left)">
                                      <p:cBhvr>
                                        <p:cTn id="17" dur="500"/>
                                        <p:tgtEl>
                                          <p:spTgt spid="836611">
                                            <p:txEl>
                                              <p:pRg st="2" end="2"/>
                                            </p:txEl>
                                          </p:spTgt>
                                        </p:tgtEl>
                                      </p:cBhvr>
                                    </p:animEffect>
                                  </p:childTnLst>
                                  <p:subTnLst>
                                    <p:animClr clrSpc="rgb" dir="cw">
                                      <p:cBhvr override="childStyle">
                                        <p:cTn dur="1" fill="hold" display="0" masterRel="nextClick" afterEffect="1"/>
                                        <p:tgtEl>
                                          <p:spTgt spid="836611">
                                            <p:txEl>
                                              <p:pRg st="2" end="2"/>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6611"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52212A0-85C6-5657-782E-16B5D598B2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407" y="2492896"/>
            <a:ext cx="8941186" cy="2846146"/>
          </a:xfrm>
          <a:prstGeom prst="rect">
            <a:avLst/>
          </a:prstGeom>
        </p:spPr>
      </p:pic>
    </p:spTree>
    <p:extLst>
      <p:ext uri="{BB962C8B-B14F-4D97-AF65-F5344CB8AC3E}">
        <p14:creationId xmlns:p14="http://schemas.microsoft.com/office/powerpoint/2010/main" val="40332569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rotWithShape="0">
          <a:gsLst>
            <a:gs pos="0">
              <a:srgbClr val="2AA62A"/>
            </a:gs>
            <a:gs pos="100000">
              <a:srgbClr val="134D13"/>
            </a:gs>
          </a:gsLst>
          <a:lin ang="5400000" scaled="1"/>
        </a:gradFill>
        <a:effectLst/>
      </p:bgPr>
    </p:bg>
    <p:spTree>
      <p:nvGrpSpPr>
        <p:cNvPr id="1" name=""/>
        <p:cNvGrpSpPr/>
        <p:nvPr/>
      </p:nvGrpSpPr>
      <p:grpSpPr>
        <a:xfrm>
          <a:off x="0" y="0"/>
          <a:ext cx="0" cy="0"/>
          <a:chOff x="0" y="0"/>
          <a:chExt cx="0" cy="0"/>
        </a:xfrm>
      </p:grpSpPr>
      <p:sp>
        <p:nvSpPr>
          <p:cNvPr id="838658" name="Rectangle 2"/>
          <p:cNvSpPr>
            <a:spLocks noGrp="1" noChangeArrowheads="1"/>
          </p:cNvSpPr>
          <p:nvPr>
            <p:ph type="ctrTitle"/>
          </p:nvPr>
        </p:nvSpPr>
        <p:spPr>
          <a:xfrm>
            <a:off x="609600" y="2286000"/>
            <a:ext cx="7772400" cy="1371600"/>
          </a:xfrm>
        </p:spPr>
        <p:txBody>
          <a:bodyPr anchor="ctr" anchorCtr="0"/>
          <a:lstStyle/>
          <a:p>
            <a:pPr>
              <a:defRPr/>
            </a:pPr>
            <a:r>
              <a:rPr lang="zh-CN" altLang="en-US" sz="4400"/>
              <a:t>多重共线性问题的处理</a:t>
            </a:r>
          </a:p>
        </p:txBody>
      </p:sp>
    </p:spTree>
  </p:cSld>
  <p:clrMapOvr>
    <a:overrideClrMapping bg1="dk2" tx1="lt1" bg2="dk1" tx2="lt2" accent1="accent1" accent2="accent2" accent3="accent3" accent4="accent4" accent5="accent5" accent6="accent6" hlink="hlink" folHlink="folHlink"/>
  </p:clrMapOvr>
  <p:transition>
    <p:zoom/>
  </p:transition>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0706" name="Rectangle 2"/>
          <p:cNvSpPr>
            <a:spLocks noGrp="1" noChangeArrowheads="1"/>
          </p:cNvSpPr>
          <p:nvPr>
            <p:ph type="title"/>
          </p:nvPr>
        </p:nvSpPr>
        <p:spPr>
          <a:xfrm>
            <a:off x="1835696" y="0"/>
            <a:ext cx="7010400" cy="990600"/>
          </a:xfrm>
        </p:spPr>
        <p:txBody>
          <a:bodyPr/>
          <a:lstStyle/>
          <a:p>
            <a:pPr>
              <a:defRPr/>
            </a:pPr>
            <a:r>
              <a:rPr lang="zh-CN" altLang="en-US" dirty="0">
                <a:latin typeface="Times New Roman" panose="02020603050405020304" pitchFamily="18" charset="0"/>
                <a:ea typeface="黑体" panose="02010609060101010101" pitchFamily="49" charset="-122"/>
              </a:rPr>
              <a:t>多重共线性</a:t>
            </a:r>
            <a:r>
              <a:rPr lang="en-US" altLang="zh-CN" sz="3600" dirty="0">
                <a:solidFill>
                  <a:schemeClr val="hlink"/>
                </a:solidFill>
                <a:latin typeface="Times New Roman" panose="02020603050405020304" pitchFamily="18" charset="0"/>
                <a:ea typeface="黑体" panose="02010609060101010101" pitchFamily="49" charset="-122"/>
              </a:rPr>
              <a:t>(</a:t>
            </a:r>
            <a:r>
              <a:rPr lang="zh-CN" altLang="en-US" sz="3600" dirty="0">
                <a:solidFill>
                  <a:schemeClr val="hlink"/>
                </a:solidFill>
                <a:latin typeface="Times New Roman" panose="02020603050405020304" pitchFamily="18" charset="0"/>
                <a:ea typeface="黑体" panose="02010609060101010101" pitchFamily="49" charset="-122"/>
              </a:rPr>
              <a:t>问题的处理</a:t>
            </a:r>
            <a:r>
              <a:rPr lang="en-US" altLang="zh-CN" sz="3600" dirty="0">
                <a:solidFill>
                  <a:schemeClr val="hlink"/>
                </a:solidFill>
                <a:latin typeface="Times New Roman" panose="02020603050405020304" pitchFamily="18" charset="0"/>
                <a:ea typeface="黑体" panose="02010609060101010101" pitchFamily="49" charset="-122"/>
              </a:rPr>
              <a:t>)</a:t>
            </a:r>
          </a:p>
        </p:txBody>
      </p:sp>
      <p:sp>
        <p:nvSpPr>
          <p:cNvPr id="840707" name="Rectangle 3"/>
          <p:cNvSpPr>
            <a:spLocks noGrp="1" noChangeArrowheads="1"/>
          </p:cNvSpPr>
          <p:nvPr>
            <p:ph idx="1"/>
          </p:nvPr>
        </p:nvSpPr>
        <p:spPr>
          <a:xfrm>
            <a:off x="609600" y="1628775"/>
            <a:ext cx="8077200" cy="4543425"/>
          </a:xfrm>
        </p:spPr>
        <p:txBody>
          <a:bodyPr/>
          <a:lstStyle/>
          <a:p>
            <a:pPr marL="609600" indent="-609600" algn="just">
              <a:lnSpc>
                <a:spcPct val="120000"/>
              </a:lnSpc>
              <a:spcBef>
                <a:spcPct val="30000"/>
              </a:spcBef>
              <a:buFontTx/>
              <a:buAutoNum type="arabicPeriod"/>
              <a:defRPr/>
            </a:pPr>
            <a:r>
              <a:rPr lang="zh-CN" altLang="en-US" dirty="0">
                <a:latin typeface="Times New Roman" panose="02020603050405020304" pitchFamily="18" charset="0"/>
                <a:ea typeface="黑体" panose="02010609060101010101" pitchFamily="49" charset="-122"/>
              </a:rPr>
              <a:t>将一个或多个相关的自变量从模型中剔除，使保留的自变量尽可能不相关。</a:t>
            </a:r>
            <a:endParaRPr lang="en-US" altLang="zh-CN" dirty="0">
              <a:latin typeface="Times New Roman" panose="02020603050405020304" pitchFamily="18" charset="0"/>
              <a:ea typeface="黑体" panose="02010609060101010101" pitchFamily="49" charset="-122"/>
            </a:endParaRPr>
          </a:p>
          <a:p>
            <a:pPr marL="609600" indent="-609600" algn="just">
              <a:lnSpc>
                <a:spcPct val="120000"/>
              </a:lnSpc>
              <a:spcBef>
                <a:spcPct val="30000"/>
              </a:spcBef>
              <a:buFontTx/>
              <a:buAutoNum type="arabicPeriod"/>
              <a:defRPr/>
            </a:pPr>
            <a:r>
              <a:rPr lang="zh-CN" altLang="en-US" dirty="0">
                <a:latin typeface="Times New Roman" panose="02020603050405020304" pitchFamily="18" charset="0"/>
                <a:ea typeface="黑体" panose="02010609060101010101" pitchFamily="49" charset="-122"/>
                <a:cs typeface="Times New Roman" panose="02020603050405020304" pitchFamily="18" charset="0"/>
              </a:rPr>
              <a:t>增加样本容量。</a:t>
            </a:r>
          </a:p>
          <a:p>
            <a:pPr marL="609600" indent="-609600" algn="just">
              <a:lnSpc>
                <a:spcPct val="120000"/>
              </a:lnSpc>
              <a:spcBef>
                <a:spcPct val="30000"/>
              </a:spcBef>
              <a:buFontTx/>
              <a:buAutoNum type="arabicPeriod"/>
              <a:defRPr/>
            </a:pPr>
            <a:r>
              <a:rPr lang="zh-CN" altLang="en-US" dirty="0">
                <a:latin typeface="Times New Roman" panose="02020603050405020304" pitchFamily="18" charset="0"/>
                <a:ea typeface="黑体" panose="02010609060101010101" pitchFamily="49" charset="-122"/>
              </a:rPr>
              <a:t>如果要在模型中保留所有的自变量，</a:t>
            </a:r>
            <a:endParaRPr lang="en-US" altLang="zh-CN" dirty="0">
              <a:latin typeface="Times New Roman" panose="02020603050405020304" pitchFamily="18" charset="0"/>
              <a:ea typeface="黑体" panose="02010609060101010101" pitchFamily="49" charset="-122"/>
            </a:endParaRPr>
          </a:p>
          <a:p>
            <a:pPr marL="0" indent="457200">
              <a:spcBef>
                <a:spcPts val="1800"/>
              </a:spcBef>
              <a:defRPr/>
            </a:pPr>
            <a:r>
              <a:rPr lang="zh-CN" altLang="en-US" sz="2000" dirty="0">
                <a:latin typeface="Times New Roman" panose="02020603050405020304" pitchFamily="18" charset="0"/>
                <a:ea typeface="黑体" panose="02010609060101010101" pitchFamily="49" charset="-122"/>
              </a:rPr>
              <a:t>应避免根据 </a:t>
            </a:r>
            <a:r>
              <a:rPr lang="en-US" altLang="zh-CN" sz="2000" i="1" dirty="0">
                <a:latin typeface="Times New Roman" panose="02020603050405020304" pitchFamily="18" charset="0"/>
                <a:ea typeface="黑体" panose="02010609060101010101" pitchFamily="49" charset="-122"/>
                <a:cs typeface="Times New Roman" panose="02020603050405020304" pitchFamily="18" charset="0"/>
              </a:rPr>
              <a:t>t </a:t>
            </a:r>
            <a:r>
              <a:rPr lang="zh-CN" altLang="en-US" sz="2000" dirty="0">
                <a:latin typeface="Times New Roman" panose="02020603050405020304" pitchFamily="18" charset="0"/>
                <a:ea typeface="黑体" panose="02010609060101010101" pitchFamily="49" charset="-122"/>
              </a:rPr>
              <a:t>统计量对单个参数进行检验</a:t>
            </a:r>
            <a:endParaRPr lang="zh-CN" altLang="en-US" sz="2000" dirty="0">
              <a:latin typeface="Times New Roman" panose="02020603050405020304" pitchFamily="18" charset="0"/>
              <a:ea typeface="黑体" panose="02010609060101010101" pitchFamily="49" charset="-122"/>
              <a:cs typeface="Times New Roman" panose="02020603050405020304" pitchFamily="18" charset="0"/>
            </a:endParaRPr>
          </a:p>
          <a:p>
            <a:pPr marL="0" lvl="1" indent="457200">
              <a:spcBef>
                <a:spcPct val="30000"/>
              </a:spcBef>
              <a:defRPr/>
            </a:pPr>
            <a:r>
              <a:rPr lang="zh-CN" altLang="en-US" sz="2000" dirty="0">
                <a:latin typeface="Times New Roman" panose="02020603050405020304" pitchFamily="18" charset="0"/>
                <a:ea typeface="黑体" panose="02010609060101010101" pitchFamily="49" charset="-122"/>
              </a:rPr>
              <a:t>对因变量值的推断</a:t>
            </a:r>
            <a:r>
              <a:rPr lang="en-US" altLang="zh-CN" sz="2000" dirty="0">
                <a:latin typeface="Times New Roman" panose="02020603050405020304" pitchFamily="18" charset="0"/>
                <a:ea typeface="黑体" panose="02010609060101010101" pitchFamily="49" charset="-122"/>
              </a:rPr>
              <a:t>(</a:t>
            </a:r>
            <a:r>
              <a:rPr lang="zh-CN" altLang="en-US" sz="2000" dirty="0">
                <a:latin typeface="Times New Roman" panose="02020603050405020304" pitchFamily="18" charset="0"/>
                <a:ea typeface="黑体" panose="02010609060101010101" pitchFamily="49" charset="-122"/>
              </a:rPr>
              <a:t>估计或预测</a:t>
            </a:r>
            <a:r>
              <a:rPr lang="en-US" altLang="zh-CN" sz="2000" dirty="0">
                <a:latin typeface="Times New Roman" panose="02020603050405020304" pitchFamily="18" charset="0"/>
                <a:ea typeface="黑体" panose="02010609060101010101" pitchFamily="49" charset="-122"/>
              </a:rPr>
              <a:t>)</a:t>
            </a:r>
            <a:r>
              <a:rPr lang="zh-CN" altLang="en-US" sz="2000" dirty="0">
                <a:latin typeface="Times New Roman" panose="02020603050405020304" pitchFamily="18" charset="0"/>
                <a:ea typeface="黑体" panose="02010609060101010101" pitchFamily="49" charset="-122"/>
              </a:rPr>
              <a:t>的限定在自变量样本值的范围内</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40707">
                                            <p:txEl>
                                              <p:pRg st="0" end="0"/>
                                            </p:txEl>
                                          </p:spTgt>
                                        </p:tgtEl>
                                        <p:attrNameLst>
                                          <p:attrName>style.visibility</p:attrName>
                                        </p:attrNameLst>
                                      </p:cBhvr>
                                      <p:to>
                                        <p:strVal val="visible"/>
                                      </p:to>
                                    </p:set>
                                    <p:animEffect transition="in" filter="wipe(left)">
                                      <p:cBhvr>
                                        <p:cTn id="7" dur="500"/>
                                        <p:tgtEl>
                                          <p:spTgt spid="840707">
                                            <p:txEl>
                                              <p:pRg st="0" end="0"/>
                                            </p:txEl>
                                          </p:spTgt>
                                        </p:tgtEl>
                                      </p:cBhvr>
                                    </p:animEffect>
                                  </p:childTnLst>
                                  <p:subTnLst>
                                    <p:animClr clrSpc="rgb" dir="cw">
                                      <p:cBhvr override="childStyle">
                                        <p:cTn dur="1" fill="hold" display="0" masterRel="nextClick" afterEffect="1"/>
                                        <p:tgtEl>
                                          <p:spTgt spid="840707">
                                            <p:txEl>
                                              <p:pRg st="0" end="0"/>
                                            </p:txEl>
                                          </p:spTgt>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40707">
                                            <p:txEl>
                                              <p:pRg st="1" end="1"/>
                                            </p:txEl>
                                          </p:spTgt>
                                        </p:tgtEl>
                                        <p:attrNameLst>
                                          <p:attrName>style.visibility</p:attrName>
                                        </p:attrNameLst>
                                      </p:cBhvr>
                                      <p:to>
                                        <p:strVal val="visible"/>
                                      </p:to>
                                    </p:set>
                                    <p:animEffect transition="in" filter="wipe(left)">
                                      <p:cBhvr>
                                        <p:cTn id="12" dur="500"/>
                                        <p:tgtEl>
                                          <p:spTgt spid="840707">
                                            <p:txEl>
                                              <p:pRg st="1" end="1"/>
                                            </p:txEl>
                                          </p:spTgt>
                                        </p:tgtEl>
                                      </p:cBhvr>
                                    </p:animEffect>
                                  </p:childTnLst>
                                  <p:subTnLst>
                                    <p:animClr clrSpc="rgb" dir="cw">
                                      <p:cBhvr override="childStyle">
                                        <p:cTn dur="1" fill="hold" display="0" masterRel="nextClick" afterEffect="1"/>
                                        <p:tgtEl>
                                          <p:spTgt spid="840707">
                                            <p:txEl>
                                              <p:pRg st="1" end="1"/>
                                            </p:txEl>
                                          </p:spTgt>
                                        </p:tgtEl>
                                        <p:attrNameLst>
                                          <p:attrName>ppt_c</p:attrName>
                                        </p:attrNameLst>
                                      </p:cBhvr>
                                      <p:to>
                                        <a:schemeClr val="folHlink"/>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40707">
                                            <p:txEl>
                                              <p:pRg st="2" end="2"/>
                                            </p:txEl>
                                          </p:spTgt>
                                        </p:tgtEl>
                                        <p:attrNameLst>
                                          <p:attrName>style.visibility</p:attrName>
                                        </p:attrNameLst>
                                      </p:cBhvr>
                                      <p:to>
                                        <p:strVal val="visible"/>
                                      </p:to>
                                    </p:set>
                                    <p:animEffect transition="in" filter="wipe(left)">
                                      <p:cBhvr>
                                        <p:cTn id="17" dur="500"/>
                                        <p:tgtEl>
                                          <p:spTgt spid="840707">
                                            <p:txEl>
                                              <p:pRg st="2" end="2"/>
                                            </p:txEl>
                                          </p:spTgt>
                                        </p:tgtEl>
                                      </p:cBhvr>
                                    </p:animEffect>
                                  </p:childTnLst>
                                  <p:subTnLst>
                                    <p:animClr clrSpc="rgb" dir="cw">
                                      <p:cBhvr override="childStyle">
                                        <p:cTn dur="1" fill="hold" display="0" masterRel="nextClick" afterEffect="1"/>
                                        <p:tgtEl>
                                          <p:spTgt spid="840707">
                                            <p:txEl>
                                              <p:pRg st="2" end="2"/>
                                            </p:txEl>
                                          </p:spTgt>
                                        </p:tgtEl>
                                        <p:attrNameLst>
                                          <p:attrName>ppt_c</p:attrName>
                                        </p:attrNameLst>
                                      </p:cBhvr>
                                      <p:to>
                                        <a:schemeClr val="folHlink"/>
                                      </p:to>
                                    </p:animClr>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40707">
                                            <p:txEl>
                                              <p:pRg st="3" end="3"/>
                                            </p:txEl>
                                          </p:spTgt>
                                        </p:tgtEl>
                                        <p:attrNameLst>
                                          <p:attrName>style.visibility</p:attrName>
                                        </p:attrNameLst>
                                      </p:cBhvr>
                                      <p:to>
                                        <p:strVal val="visible"/>
                                      </p:to>
                                    </p:set>
                                    <p:animEffect transition="in" filter="wipe(left)">
                                      <p:cBhvr>
                                        <p:cTn id="22" dur="500"/>
                                        <p:tgtEl>
                                          <p:spTgt spid="840707">
                                            <p:txEl>
                                              <p:pRg st="3" end="3"/>
                                            </p:txEl>
                                          </p:spTgt>
                                        </p:tgtEl>
                                      </p:cBhvr>
                                    </p:animEffect>
                                  </p:childTnLst>
                                  <p:subTnLst>
                                    <p:animClr clrSpc="rgb" dir="cw">
                                      <p:cBhvr override="childStyle">
                                        <p:cTn dur="1" fill="hold" display="0" masterRel="nextClick" afterEffect="1"/>
                                        <p:tgtEl>
                                          <p:spTgt spid="840707">
                                            <p:txEl>
                                              <p:pRg st="3" end="3"/>
                                            </p:txEl>
                                          </p:spTgt>
                                        </p:tgtEl>
                                        <p:attrNameLst>
                                          <p:attrName>ppt_c</p:attrName>
                                        </p:attrNameLst>
                                      </p:cBhvr>
                                      <p:to>
                                        <a:schemeClr val="folHlink"/>
                                      </p:to>
                                    </p:animClr>
                                  </p:subTnLst>
                                </p:cTn>
                              </p:par>
                              <p:par>
                                <p:cTn id="23" presetID="22" presetClass="entr" presetSubtype="8" fill="hold" grpId="0" nodeType="withEffect">
                                  <p:stCondLst>
                                    <p:cond delay="0"/>
                                  </p:stCondLst>
                                  <p:childTnLst>
                                    <p:set>
                                      <p:cBhvr>
                                        <p:cTn id="24" dur="1" fill="hold">
                                          <p:stCondLst>
                                            <p:cond delay="0"/>
                                          </p:stCondLst>
                                        </p:cTn>
                                        <p:tgtEl>
                                          <p:spTgt spid="840707">
                                            <p:txEl>
                                              <p:pRg st="4" end="4"/>
                                            </p:txEl>
                                          </p:spTgt>
                                        </p:tgtEl>
                                        <p:attrNameLst>
                                          <p:attrName>style.visibility</p:attrName>
                                        </p:attrNameLst>
                                      </p:cBhvr>
                                      <p:to>
                                        <p:strVal val="visible"/>
                                      </p:to>
                                    </p:set>
                                    <p:animEffect transition="in" filter="wipe(left)">
                                      <p:cBhvr>
                                        <p:cTn id="25" dur="500"/>
                                        <p:tgtEl>
                                          <p:spTgt spid="840707">
                                            <p:txEl>
                                              <p:pRg st="4" end="4"/>
                                            </p:txEl>
                                          </p:spTgt>
                                        </p:tgtEl>
                                      </p:cBhvr>
                                    </p:animEffect>
                                  </p:childTnLst>
                                  <p:subTnLst>
                                    <p:animClr clrSpc="rgb" dir="cw">
                                      <p:cBhvr override="childStyle">
                                        <p:cTn dur="1" fill="hold" display="0" masterRel="nextClick" afterEffect="1"/>
                                        <p:tgtEl>
                                          <p:spTgt spid="840707">
                                            <p:txEl>
                                              <p:pRg st="4" end="4"/>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0707" grpId="0" build="p"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8290" name="Rectangle 2"/>
          <p:cNvSpPr>
            <a:spLocks noGrp="1" noChangeArrowheads="1"/>
          </p:cNvSpPr>
          <p:nvPr>
            <p:ph type="title"/>
          </p:nvPr>
        </p:nvSpPr>
        <p:spPr>
          <a:xfrm>
            <a:off x="2267744" y="116632"/>
            <a:ext cx="6002288" cy="774576"/>
          </a:xfrm>
        </p:spPr>
        <p:txBody>
          <a:bodyPr/>
          <a:lstStyle/>
          <a:p>
            <a:pPr>
              <a:defRPr/>
            </a:pPr>
            <a:r>
              <a:rPr lang="zh-CN" altLang="en-US" dirty="0"/>
              <a:t>提示</a:t>
            </a:r>
            <a:endParaRPr lang="zh-CN" altLang="en-US" sz="3600" dirty="0">
              <a:solidFill>
                <a:schemeClr val="hlink"/>
              </a:solidFill>
              <a:latin typeface="Arial" panose="020B0604020202020204" pitchFamily="34" charset="0"/>
            </a:endParaRPr>
          </a:p>
        </p:txBody>
      </p:sp>
      <p:sp>
        <p:nvSpPr>
          <p:cNvPr id="908291" name="Rectangle 3"/>
          <p:cNvSpPr>
            <a:spLocks noGrp="1" noChangeArrowheads="1"/>
          </p:cNvSpPr>
          <p:nvPr>
            <p:ph idx="1"/>
          </p:nvPr>
        </p:nvSpPr>
        <p:spPr>
          <a:xfrm>
            <a:off x="553981" y="2132856"/>
            <a:ext cx="8280920" cy="3024336"/>
          </a:xfrm>
        </p:spPr>
        <p:txBody>
          <a:bodyPr/>
          <a:lstStyle/>
          <a:p>
            <a:pPr marL="609600" indent="-609600" algn="just">
              <a:lnSpc>
                <a:spcPct val="120000"/>
              </a:lnSpc>
              <a:spcBef>
                <a:spcPct val="30000"/>
              </a:spcBef>
              <a:spcAft>
                <a:spcPts val="600"/>
              </a:spcAft>
              <a:buFontTx/>
              <a:buAutoNum type="arabicPeriod"/>
              <a:defRPr/>
            </a:pPr>
            <a:r>
              <a:rPr lang="zh-CN" altLang="en-US" sz="2400" dirty="0">
                <a:latin typeface="Times New Roman" panose="02020603050405020304" pitchFamily="18" charset="0"/>
                <a:ea typeface="黑体" panose="02010609060101010101" pitchFamily="49" charset="-122"/>
              </a:rPr>
              <a:t>在建立多元线性回归模型时，不要试图引入更多的自变量，除非确实有必要</a:t>
            </a:r>
          </a:p>
          <a:p>
            <a:pPr marL="609600" indent="-609600" algn="just">
              <a:lnSpc>
                <a:spcPct val="120000"/>
              </a:lnSpc>
              <a:spcBef>
                <a:spcPct val="30000"/>
              </a:spcBef>
              <a:spcAft>
                <a:spcPts val="600"/>
              </a:spcAft>
              <a:buFontTx/>
              <a:buAutoNum type="arabicPeriod"/>
              <a:defRPr/>
            </a:pPr>
            <a:r>
              <a:rPr lang="zh-CN" altLang="en-US" sz="2400" dirty="0">
                <a:latin typeface="Times New Roman" panose="02020603050405020304" pitchFamily="18" charset="0"/>
                <a:ea typeface="黑体" panose="02010609060101010101" pitchFamily="49" charset="-122"/>
              </a:rPr>
              <a:t>在社会科学的研究中，由于所使用的大多数数据都是非试验性质的，因此，在某些情况下，得到的结果往往并不令人满意，但这不一定是选择的模型不合适，而是数据的质量不好，或者是由于引入的自变量不合适。</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08291">
                                            <p:txEl>
                                              <p:pRg st="0" end="0"/>
                                            </p:txEl>
                                          </p:spTgt>
                                        </p:tgtEl>
                                        <p:attrNameLst>
                                          <p:attrName>style.visibility</p:attrName>
                                        </p:attrNameLst>
                                      </p:cBhvr>
                                      <p:to>
                                        <p:strVal val="visible"/>
                                      </p:to>
                                    </p:set>
                                    <p:animEffect transition="in" filter="wipe(left)">
                                      <p:cBhvr>
                                        <p:cTn id="7" dur="500"/>
                                        <p:tgtEl>
                                          <p:spTgt spid="908291">
                                            <p:txEl>
                                              <p:pRg st="0" end="0"/>
                                            </p:txEl>
                                          </p:spTgt>
                                        </p:tgtEl>
                                      </p:cBhvr>
                                    </p:animEffect>
                                  </p:childTnLst>
                                  <p:subTnLst>
                                    <p:animClr clrSpc="rgb" dir="cw">
                                      <p:cBhvr override="childStyle">
                                        <p:cTn dur="1" fill="hold" display="0" masterRel="nextClick" afterEffect="1"/>
                                        <p:tgtEl>
                                          <p:spTgt spid="908291">
                                            <p:txEl>
                                              <p:pRg st="0" end="0"/>
                                            </p:txEl>
                                          </p:spTgt>
                                        </p:tgtEl>
                                        <p:attrNameLst>
                                          <p:attrName>ppt_c</p:attrName>
                                        </p:attrNameLst>
                                      </p:cBhvr>
                                      <p:to>
                                        <a:schemeClr val="fo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08291">
                                            <p:txEl>
                                              <p:pRg st="1" end="1"/>
                                            </p:txEl>
                                          </p:spTgt>
                                        </p:tgtEl>
                                        <p:attrNameLst>
                                          <p:attrName>style.visibility</p:attrName>
                                        </p:attrNameLst>
                                      </p:cBhvr>
                                      <p:to>
                                        <p:strVal val="visible"/>
                                      </p:to>
                                    </p:set>
                                    <p:animEffect transition="in" filter="wipe(left)">
                                      <p:cBhvr>
                                        <p:cTn id="12" dur="500"/>
                                        <p:tgtEl>
                                          <p:spTgt spid="908291">
                                            <p:txEl>
                                              <p:pRg st="1" end="1"/>
                                            </p:txEl>
                                          </p:spTgt>
                                        </p:tgtEl>
                                      </p:cBhvr>
                                    </p:animEffect>
                                  </p:childTnLst>
                                  <p:subTnLst>
                                    <p:animClr clrSpc="rgb" dir="cw">
                                      <p:cBhvr override="childStyle">
                                        <p:cTn dur="1" fill="hold" display="0" masterRel="nextClick" afterEffect="1"/>
                                        <p:tgtEl>
                                          <p:spTgt spid="908291">
                                            <p:txEl>
                                              <p:pRg st="1" end="1"/>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8291"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2434" name="Rectangle 2"/>
          <p:cNvSpPr>
            <a:spLocks noChangeArrowheads="1"/>
          </p:cNvSpPr>
          <p:nvPr/>
        </p:nvSpPr>
        <p:spPr bwMode="auto">
          <a:xfrm>
            <a:off x="1043608" y="476672"/>
            <a:ext cx="6629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nchorCtr="1"/>
          <a:lstStyle>
            <a:lvl1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1pPr>
            <a:lvl2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2pPr>
            <a:lvl3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3pPr>
            <a:lvl4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4pPr>
            <a:lvl5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5pPr>
            <a:lvl6pPr marL="4572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6pPr>
            <a:lvl7pPr marL="9144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7pPr>
            <a:lvl8pPr marL="13716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8pPr>
            <a:lvl9pPr marL="18288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9pPr>
          </a:lstStyle>
          <a:p>
            <a:pPr algn="ctr">
              <a:defRPr/>
            </a:pPr>
            <a:r>
              <a:rPr lang="en-US" altLang="zh-CN" dirty="0">
                <a:latin typeface="Times New Roman" panose="02020603050405020304" pitchFamily="18" charset="0"/>
                <a:ea typeface="黑体" panose="02010609060101010101" pitchFamily="49" charset="-122"/>
              </a:rPr>
              <a:t>4</a:t>
            </a:r>
            <a:r>
              <a:rPr lang="en-US" altLang="zh-CN" dirty="0">
                <a:latin typeface="Times New Roman" panose="02020603050405020304" pitchFamily="18" charset="0"/>
                <a:ea typeface="黑体" panose="02010609060101010101" pitchFamily="49" charset="-122"/>
                <a:cs typeface="Arial" panose="020B0604020202020204" pitchFamily="34" charset="0"/>
              </a:rPr>
              <a:t>.1</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多元线性回归模型</a:t>
            </a:r>
          </a:p>
        </p:txBody>
      </p:sp>
      <p:sp>
        <p:nvSpPr>
          <p:cNvPr id="402435" name="Rectangle 3"/>
          <p:cNvSpPr>
            <a:spLocks noChangeArrowheads="1"/>
          </p:cNvSpPr>
          <p:nvPr/>
        </p:nvSpPr>
        <p:spPr bwMode="auto">
          <a:xfrm>
            <a:off x="1259632" y="1844824"/>
            <a:ext cx="6050632" cy="2095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812800" indent="-812800">
              <a:spcBef>
                <a:spcPct val="20000"/>
              </a:spcBef>
              <a:defRPr kumimoji="1" sz="32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indent="228600">
              <a:spcBef>
                <a:spcPct val="20000"/>
              </a:spcBef>
              <a:buClr>
                <a:schemeClr val="hlink"/>
              </a:buClr>
              <a:buSzPct val="65000"/>
              <a:buFont typeface="Wingdings" panose="05000000000000000000" pitchFamily="2" charset="2"/>
              <a:defRPr kumimoji="1"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indent="171450">
              <a:spcBef>
                <a:spcPct val="20000"/>
              </a:spcBef>
              <a:buClr>
                <a:schemeClr val="tx2"/>
              </a:buClr>
              <a:buSzPct val="65000"/>
              <a:buFont typeface="Wingdings" panose="05000000000000000000" pitchFamily="2" charset="2"/>
              <a:defRPr kumimoji="1"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indent="57150">
              <a:spcBef>
                <a:spcPct val="20000"/>
              </a:spcBef>
              <a:buClr>
                <a:schemeClr val="accent1"/>
              </a:buClr>
              <a:buSzPct val="65000"/>
              <a:buFont typeface="Monotype Sorts" panose="05000000000000000000" pitchFamily="2" charset="2"/>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marL="2336800" indent="-508000">
              <a:spcBef>
                <a:spcPct val="20000"/>
              </a:spcBef>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27940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32512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37084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41656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a:lnSpc>
                <a:spcPct val="120000"/>
              </a:lnSpc>
              <a:defRPr/>
            </a:pPr>
            <a:r>
              <a:rPr lang="en-US" altLang="zh-CN" b="1" dirty="0">
                <a:latin typeface="Times New Roman" panose="02020603050405020304" pitchFamily="18" charset="0"/>
                <a:ea typeface="黑体" panose="02010609060101010101" pitchFamily="49" charset="-122"/>
              </a:rPr>
              <a:t>4.1.1  </a:t>
            </a:r>
            <a:r>
              <a:rPr lang="zh-CN" altLang="en-US" b="1" dirty="0">
                <a:latin typeface="Times New Roman" panose="02020603050405020304" pitchFamily="18" charset="0"/>
                <a:ea typeface="黑体" panose="02010609060101010101" pitchFamily="49" charset="-122"/>
              </a:rPr>
              <a:t>多元回归模型与回归方程</a:t>
            </a:r>
          </a:p>
          <a:p>
            <a:pPr>
              <a:lnSpc>
                <a:spcPct val="120000"/>
              </a:lnSpc>
              <a:defRPr/>
            </a:pPr>
            <a:r>
              <a:rPr lang="en-US" altLang="zh-CN" b="1" dirty="0">
                <a:latin typeface="Times New Roman" panose="02020603050405020304" pitchFamily="18" charset="0"/>
                <a:ea typeface="黑体" panose="02010609060101010101" pitchFamily="49" charset="-122"/>
              </a:rPr>
              <a:t>4.1.2  </a:t>
            </a:r>
            <a:r>
              <a:rPr lang="zh-CN" altLang="en-US" b="1" dirty="0">
                <a:latin typeface="Times New Roman" panose="02020603050405020304" pitchFamily="18" charset="0"/>
                <a:ea typeface="黑体" panose="02010609060101010101" pitchFamily="49" charset="-122"/>
              </a:rPr>
              <a:t>估计的多元回归方程</a:t>
            </a:r>
          </a:p>
          <a:p>
            <a:pPr>
              <a:lnSpc>
                <a:spcPct val="120000"/>
              </a:lnSpc>
              <a:defRPr/>
            </a:pPr>
            <a:r>
              <a:rPr lang="en-US" altLang="zh-CN" b="1" dirty="0">
                <a:latin typeface="Times New Roman" panose="02020603050405020304" pitchFamily="18" charset="0"/>
                <a:ea typeface="黑体" panose="02010609060101010101" pitchFamily="49" charset="-122"/>
              </a:rPr>
              <a:t>4.1.3  </a:t>
            </a:r>
            <a:r>
              <a:rPr lang="zh-CN" altLang="en-US" b="1" dirty="0">
                <a:latin typeface="Times New Roman" panose="02020603050405020304" pitchFamily="18" charset="0"/>
                <a:ea typeface="黑体" panose="02010609060101010101" pitchFamily="49" charset="-122"/>
              </a:rPr>
              <a:t>参数的最小二乘估计</a:t>
            </a:r>
          </a:p>
        </p:txBody>
      </p:sp>
    </p:spTree>
  </p:cSld>
  <p:clrMapOvr>
    <a:overrideClrMapping bg1="dk2" tx1="lt1" bg2="dk1" tx2="lt2" accent1="accent1" accent2="accent2" accent3="accent3" accent4="accent4" accent5="accent5" accent6="accent6" hlink="hlink" folHlink="folHlink"/>
  </p:clrMapOvr>
  <p:transition>
    <p:zoom/>
  </p:transition>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9554" name="Rectangle 2"/>
          <p:cNvSpPr>
            <a:spLocks noChangeArrowheads="1"/>
          </p:cNvSpPr>
          <p:nvPr/>
        </p:nvSpPr>
        <p:spPr bwMode="auto">
          <a:xfrm>
            <a:off x="1225550" y="548680"/>
            <a:ext cx="7162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nchorCtr="1"/>
          <a:lstStyle>
            <a:lvl1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1pPr>
            <a:lvl2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2pPr>
            <a:lvl3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3pPr>
            <a:lvl4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4pPr>
            <a:lvl5pPr>
              <a:lnSpc>
                <a:spcPct val="95000"/>
              </a:lnSpc>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5pPr>
            <a:lvl6pPr marL="4572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6pPr>
            <a:lvl7pPr marL="9144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7pPr>
            <a:lvl8pPr marL="13716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8pPr>
            <a:lvl9pPr marL="1828800" algn="ctr" eaLnBrk="0" fontAlgn="base" hangingPunct="0">
              <a:lnSpc>
                <a:spcPct val="95000"/>
              </a:lnSpc>
              <a:spcBef>
                <a:spcPct val="0"/>
              </a:spcBef>
              <a:spcAft>
                <a:spcPct val="0"/>
              </a:spcAft>
              <a:defRPr kumimoji="1" sz="4000" b="1">
                <a:solidFill>
                  <a:schemeClr val="tx1"/>
                </a:solidFill>
                <a:effectLst>
                  <a:outerShdw blurRad="38100" dist="38100" dir="2700000" algn="tl">
                    <a:srgbClr val="000000"/>
                  </a:outerShdw>
                </a:effectLst>
                <a:latin typeface="Book Antiqua" panose="02040602050305030304" pitchFamily="18" charset="0"/>
                <a:ea typeface="宋体" panose="02010600030101010101" pitchFamily="2" charset="-122"/>
              </a:defRPr>
            </a:lvl9pPr>
          </a:lstStyle>
          <a:p>
            <a:pPr algn="ctr">
              <a:defRPr/>
            </a:pPr>
            <a:r>
              <a:rPr lang="en-US" altLang="zh-CN" dirty="0">
                <a:latin typeface="Times New Roman" panose="02020603050405020304" pitchFamily="18" charset="0"/>
                <a:ea typeface="黑体" panose="02010609060101010101" pitchFamily="49" charset="-122"/>
              </a:rPr>
              <a:t>4</a:t>
            </a:r>
            <a:r>
              <a:rPr lang="en-US" altLang="zh-CN" dirty="0">
                <a:latin typeface="Times New Roman" panose="02020603050405020304" pitchFamily="18" charset="0"/>
                <a:ea typeface="黑体" panose="02010609060101010101" pitchFamily="49" charset="-122"/>
                <a:cs typeface="Arial" panose="020B0604020202020204" pitchFamily="34" charset="0"/>
              </a:rPr>
              <a:t>.5</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变量选择与逐步回归</a:t>
            </a:r>
          </a:p>
        </p:txBody>
      </p:sp>
      <p:sp>
        <p:nvSpPr>
          <p:cNvPr id="919555" name="Rectangle 3"/>
          <p:cNvSpPr>
            <a:spLocks noChangeArrowheads="1"/>
          </p:cNvSpPr>
          <p:nvPr/>
        </p:nvSpPr>
        <p:spPr bwMode="auto">
          <a:xfrm>
            <a:off x="609600" y="1981200"/>
            <a:ext cx="8153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812800" indent="-812800">
              <a:spcBef>
                <a:spcPct val="20000"/>
              </a:spcBef>
              <a:defRPr kumimoji="1" sz="32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indent="228600">
              <a:spcBef>
                <a:spcPct val="20000"/>
              </a:spcBef>
              <a:buClr>
                <a:schemeClr val="hlink"/>
              </a:buClr>
              <a:buSzPct val="65000"/>
              <a:buFont typeface="Wingdings" panose="05000000000000000000" pitchFamily="2" charset="2"/>
              <a:defRPr kumimoji="1"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indent="171450">
              <a:spcBef>
                <a:spcPct val="20000"/>
              </a:spcBef>
              <a:buClr>
                <a:schemeClr val="tx2"/>
              </a:buClr>
              <a:buSzPct val="65000"/>
              <a:buFont typeface="Wingdings" panose="05000000000000000000" pitchFamily="2" charset="2"/>
              <a:defRPr kumimoji="1"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indent="57150">
              <a:spcBef>
                <a:spcPct val="20000"/>
              </a:spcBef>
              <a:buClr>
                <a:schemeClr val="accent1"/>
              </a:buClr>
              <a:buSzPct val="65000"/>
              <a:buFont typeface="Monotype Sorts" panose="05000000000000000000" pitchFamily="2" charset="2"/>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marL="2336800" indent="-508000">
              <a:spcBef>
                <a:spcPct val="20000"/>
              </a:spcBef>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27940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32512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37084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41656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a:buFontTx/>
              <a:buAutoNum type="ea1ChsPeriod"/>
              <a:defRPr/>
            </a:pPr>
            <a:endParaRPr lang="zh-CN" altLang="zh-CN" b="1">
              <a:latin typeface="Times New Roman" panose="02020603050405020304" pitchFamily="18" charset="0"/>
              <a:ea typeface="黑体" panose="02010609060101010101" pitchFamily="49" charset="-122"/>
            </a:endParaRPr>
          </a:p>
        </p:txBody>
      </p:sp>
      <p:sp>
        <p:nvSpPr>
          <p:cNvPr id="919557" name="Rectangle 5"/>
          <p:cNvSpPr>
            <a:spLocks noChangeArrowheads="1"/>
          </p:cNvSpPr>
          <p:nvPr/>
        </p:nvSpPr>
        <p:spPr bwMode="auto">
          <a:xfrm>
            <a:off x="900113" y="1980446"/>
            <a:ext cx="7488237" cy="425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812800" indent="-812800">
              <a:spcBef>
                <a:spcPct val="20000"/>
              </a:spcBef>
              <a:defRPr kumimoji="1" sz="32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1pPr>
            <a:lvl2pPr indent="228600">
              <a:spcBef>
                <a:spcPct val="20000"/>
              </a:spcBef>
              <a:buClr>
                <a:schemeClr val="hlink"/>
              </a:buClr>
              <a:buSzPct val="65000"/>
              <a:buFont typeface="Wingdings" panose="05000000000000000000" pitchFamily="2" charset="2"/>
              <a:defRPr kumimoji="1" sz="28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indent="171450">
              <a:spcBef>
                <a:spcPct val="20000"/>
              </a:spcBef>
              <a:buClr>
                <a:schemeClr val="tx2"/>
              </a:buClr>
              <a:buSzPct val="65000"/>
              <a:buFont typeface="Wingdings" panose="05000000000000000000" pitchFamily="2" charset="2"/>
              <a:defRPr kumimoji="1" sz="24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indent="57150">
              <a:spcBef>
                <a:spcPct val="20000"/>
              </a:spcBef>
              <a:buClr>
                <a:schemeClr val="accent1"/>
              </a:buClr>
              <a:buSzPct val="65000"/>
              <a:buFont typeface="Monotype Sorts" panose="05000000000000000000" pitchFamily="2" charset="2"/>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marL="2336800" indent="-508000">
              <a:spcBef>
                <a:spcPct val="20000"/>
              </a:spcBef>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27940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32512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37084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4165600" indent="-508000" algn="ctr" eaLnBrk="0" fontAlgn="base" hangingPunct="0">
              <a:spcBef>
                <a:spcPct val="20000"/>
              </a:spcBef>
              <a:spcAft>
                <a:spcPct val="0"/>
              </a:spcAft>
              <a:buClr>
                <a:schemeClr val="folHlink"/>
              </a:buClr>
              <a:buSzPct val="100000"/>
              <a:defRPr kumimoji="1" sz="2000">
                <a:solidFill>
                  <a:schemeClr val="tx1"/>
                </a:solidFill>
                <a:effectLst>
                  <a:outerShdw blurRad="38100" dist="38100" dir="2700000" algn="tl">
                    <a:srgbClr val="000000"/>
                  </a:outerShdw>
                </a:effectLst>
                <a:latin typeface="Arial" panose="020B0604020202020204" pitchFamily="34" charset="0"/>
                <a:ea typeface="宋体" panose="02010600030101010101" pitchFamily="2" charset="-122"/>
              </a:defRPr>
            </a:lvl9pPr>
          </a:lstStyle>
          <a:p>
            <a:pPr>
              <a:defRPr/>
            </a:pPr>
            <a:r>
              <a:rPr lang="en-US" altLang="zh-CN" b="1" dirty="0">
                <a:latin typeface="Times New Roman" panose="02020603050405020304" pitchFamily="18" charset="0"/>
                <a:ea typeface="黑体" panose="02010609060101010101" pitchFamily="49" charset="-122"/>
              </a:rPr>
              <a:t>4.5.1  </a:t>
            </a:r>
            <a:r>
              <a:rPr lang="zh-CN" altLang="en-US" b="1" dirty="0">
                <a:latin typeface="Times New Roman" panose="02020603050405020304" pitchFamily="18" charset="0"/>
                <a:ea typeface="黑体" panose="02010609060101010101" pitchFamily="49" charset="-122"/>
              </a:rPr>
              <a:t>变量选择过程</a:t>
            </a:r>
          </a:p>
          <a:p>
            <a:pPr>
              <a:defRPr/>
            </a:pPr>
            <a:r>
              <a:rPr lang="en-US" altLang="zh-CN" b="1" dirty="0">
                <a:latin typeface="Times New Roman" panose="02020603050405020304" pitchFamily="18" charset="0"/>
                <a:ea typeface="黑体" panose="02010609060101010101" pitchFamily="49" charset="-122"/>
              </a:rPr>
              <a:t>4.5.2  </a:t>
            </a:r>
            <a:r>
              <a:rPr lang="zh-CN" altLang="en-US" b="1" dirty="0">
                <a:latin typeface="Times New Roman" panose="02020603050405020304" pitchFamily="18" charset="0"/>
                <a:ea typeface="黑体" panose="02010609060101010101" pitchFamily="49" charset="-122"/>
              </a:rPr>
              <a:t>向前选择</a:t>
            </a:r>
          </a:p>
          <a:p>
            <a:pPr>
              <a:defRPr/>
            </a:pPr>
            <a:r>
              <a:rPr lang="en-US" altLang="zh-CN" b="1" dirty="0">
                <a:latin typeface="Times New Roman" panose="02020603050405020304" pitchFamily="18" charset="0"/>
                <a:ea typeface="黑体" panose="02010609060101010101" pitchFamily="49" charset="-122"/>
              </a:rPr>
              <a:t>4.5.3  </a:t>
            </a:r>
            <a:r>
              <a:rPr lang="zh-CN" altLang="en-US" b="1" dirty="0">
                <a:latin typeface="Times New Roman" panose="02020603050405020304" pitchFamily="18" charset="0"/>
                <a:ea typeface="黑体" panose="02010609060101010101" pitchFamily="49" charset="-122"/>
              </a:rPr>
              <a:t>向后剔除</a:t>
            </a:r>
          </a:p>
          <a:p>
            <a:pPr>
              <a:defRPr/>
            </a:pPr>
            <a:r>
              <a:rPr lang="en-US" altLang="zh-CN" b="1" dirty="0">
                <a:latin typeface="Times New Roman" panose="02020603050405020304" pitchFamily="18" charset="0"/>
                <a:ea typeface="黑体" panose="02010609060101010101" pitchFamily="49" charset="-122"/>
              </a:rPr>
              <a:t>4.5.4  </a:t>
            </a:r>
            <a:r>
              <a:rPr lang="zh-CN" altLang="en-US" b="1" dirty="0">
                <a:latin typeface="Times New Roman" panose="02020603050405020304" pitchFamily="18" charset="0"/>
                <a:ea typeface="黑体" panose="02010609060101010101" pitchFamily="49" charset="-122"/>
              </a:rPr>
              <a:t>逐步回归</a:t>
            </a:r>
          </a:p>
        </p:txBody>
      </p:sp>
    </p:spTree>
  </p:cSld>
  <p:clrMapOvr>
    <a:overrideClrMapping bg1="dk2" tx1="lt1" bg2="dk1" tx2="lt2" accent1="accent1" accent2="accent2" accent3="accent3" accent4="accent4" accent5="accent5" accent6="accent6" hlink="hlink" folHlink="folHlink"/>
  </p:clrMapOvr>
  <p:transition>
    <p:zoom/>
  </p:transition>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602" name="Rectangle 2"/>
          <p:cNvSpPr>
            <a:spLocks noGrp="1" noChangeArrowheads="1"/>
          </p:cNvSpPr>
          <p:nvPr>
            <p:ph type="title"/>
          </p:nvPr>
        </p:nvSpPr>
        <p:spPr>
          <a:xfrm>
            <a:off x="1763688" y="17367"/>
            <a:ext cx="7010400" cy="806152"/>
          </a:xfrm>
        </p:spPr>
        <p:txBody>
          <a:bodyPr/>
          <a:lstStyle/>
          <a:p>
            <a:pPr>
              <a:defRPr/>
            </a:pPr>
            <a:r>
              <a:rPr lang="zh-CN" altLang="en-US" dirty="0">
                <a:latin typeface="Times New Roman" panose="02020603050405020304" pitchFamily="18" charset="0"/>
                <a:ea typeface="黑体" panose="02010609060101010101" pitchFamily="49" charset="-122"/>
              </a:rPr>
              <a:t>变量选择过程</a:t>
            </a:r>
            <a:endParaRPr lang="zh-CN" altLang="en-US" sz="3600" dirty="0">
              <a:solidFill>
                <a:schemeClr val="hlink"/>
              </a:solidFill>
              <a:latin typeface="Times New Roman" panose="02020603050405020304" pitchFamily="18" charset="0"/>
              <a:ea typeface="黑体" panose="02010609060101010101" pitchFamily="49" charset="-122"/>
            </a:endParaRPr>
          </a:p>
        </p:txBody>
      </p:sp>
      <p:sp>
        <p:nvSpPr>
          <p:cNvPr id="921603" name="Rectangle 3"/>
          <p:cNvSpPr>
            <a:spLocks noGrp="1" noChangeArrowheads="1"/>
          </p:cNvSpPr>
          <p:nvPr>
            <p:ph idx="1"/>
          </p:nvPr>
        </p:nvSpPr>
        <p:spPr>
          <a:xfrm>
            <a:off x="323850" y="1628775"/>
            <a:ext cx="8569325" cy="4679950"/>
          </a:xfrm>
        </p:spPr>
        <p:txBody>
          <a:bodyPr/>
          <a:lstStyle/>
          <a:p>
            <a:pPr marL="609600" indent="-609600" algn="just">
              <a:spcBef>
                <a:spcPct val="30000"/>
              </a:spcBef>
              <a:buFontTx/>
              <a:buAutoNum type="arabicPeriod"/>
              <a:defRPr/>
            </a:pPr>
            <a:r>
              <a:rPr lang="zh-CN" altLang="en-US" sz="2600" dirty="0">
                <a:latin typeface="Times New Roman" panose="02020603050405020304" pitchFamily="18" charset="0"/>
                <a:ea typeface="黑体" panose="02010609060101010101" pitchFamily="49" charset="-122"/>
              </a:rPr>
              <a:t>在建立回归模型时，对自变量进行筛选</a:t>
            </a:r>
            <a:endParaRPr lang="zh-CN" altLang="en-US" sz="2600" dirty="0">
              <a:solidFill>
                <a:srgbClr val="FFFFB1"/>
              </a:solidFill>
              <a:latin typeface="Times New Roman" panose="02020603050405020304" pitchFamily="18" charset="0"/>
              <a:ea typeface="黑体" panose="02010609060101010101" pitchFamily="49" charset="-122"/>
            </a:endParaRPr>
          </a:p>
          <a:p>
            <a:pPr marL="609600" indent="-609600" algn="just">
              <a:spcBef>
                <a:spcPct val="30000"/>
              </a:spcBef>
              <a:buFontTx/>
              <a:buAutoNum type="arabicPeriod"/>
              <a:defRPr/>
            </a:pPr>
            <a:r>
              <a:rPr lang="zh-CN" altLang="en-US" sz="2600" dirty="0">
                <a:latin typeface="Times New Roman" panose="02020603050405020304" pitchFamily="18" charset="0"/>
                <a:ea typeface="黑体" panose="02010609060101010101" pitchFamily="49" charset="-122"/>
              </a:rPr>
              <a:t>选择自变量的原则是对统计量进行显著性检验</a:t>
            </a:r>
          </a:p>
          <a:p>
            <a:pPr marL="1219200" lvl="1" indent="-533400" algn="just">
              <a:spcBef>
                <a:spcPct val="30000"/>
              </a:spcBef>
              <a:defRPr/>
            </a:pPr>
            <a:r>
              <a:rPr lang="zh-CN" altLang="en-US" sz="2200" dirty="0">
                <a:latin typeface="Times New Roman" panose="02020603050405020304" pitchFamily="18" charset="0"/>
                <a:ea typeface="黑体" panose="02010609060101010101" pitchFamily="49" charset="-122"/>
              </a:rPr>
              <a:t>将一个或一个以上的自变量引入到回归模型中时，是否使得残差平方和</a:t>
            </a:r>
            <a:r>
              <a:rPr lang="en-US" altLang="zh-CN" sz="2200" dirty="0">
                <a:latin typeface="Times New Roman" panose="02020603050405020304" pitchFamily="18" charset="0"/>
                <a:ea typeface="黑体" panose="02010609060101010101" pitchFamily="49" charset="-122"/>
              </a:rPr>
              <a:t>(</a:t>
            </a:r>
            <a:r>
              <a:rPr lang="en-US" altLang="zh-CN" sz="2200" i="1" dirty="0">
                <a:latin typeface="Times New Roman" panose="02020603050405020304" pitchFamily="18" charset="0"/>
                <a:ea typeface="黑体" panose="02010609060101010101" pitchFamily="49" charset="-122"/>
              </a:rPr>
              <a:t>SSE</a:t>
            </a:r>
            <a:r>
              <a:rPr lang="en-US" altLang="zh-CN" sz="2200" dirty="0">
                <a:latin typeface="Times New Roman" panose="02020603050405020304" pitchFamily="18" charset="0"/>
                <a:ea typeface="黑体" panose="02010609060101010101" pitchFamily="49" charset="-122"/>
              </a:rPr>
              <a:t>)</a:t>
            </a:r>
            <a:r>
              <a:rPr lang="zh-CN" altLang="en-US" sz="2200" dirty="0">
                <a:latin typeface="Times New Roman" panose="02020603050405020304" pitchFamily="18" charset="0"/>
                <a:ea typeface="黑体" panose="02010609060101010101" pitchFamily="49" charset="-122"/>
              </a:rPr>
              <a:t>有显著地减少。如果增加一个自变量使</a:t>
            </a:r>
            <a:r>
              <a:rPr lang="en-US" altLang="zh-CN" sz="2200" i="1" dirty="0">
                <a:latin typeface="Times New Roman" panose="02020603050405020304" pitchFamily="18" charset="0"/>
                <a:ea typeface="黑体" panose="02010609060101010101" pitchFamily="49" charset="-122"/>
              </a:rPr>
              <a:t>SSE</a:t>
            </a:r>
            <a:r>
              <a:rPr lang="zh-CN" altLang="en-US" sz="2200" dirty="0">
                <a:latin typeface="Times New Roman" panose="02020603050405020304" pitchFamily="18" charset="0"/>
                <a:ea typeface="黑体" panose="02010609060101010101" pitchFamily="49" charset="-122"/>
              </a:rPr>
              <a:t>的减少是显著的，则说明有必要将这个自变量引入回归模型，否则，就没有必要将这个自变量引入回归模型</a:t>
            </a:r>
          </a:p>
          <a:p>
            <a:pPr marL="1219200" lvl="1" indent="-533400" algn="just">
              <a:spcBef>
                <a:spcPct val="30000"/>
              </a:spcBef>
              <a:defRPr/>
            </a:pPr>
            <a:r>
              <a:rPr lang="zh-CN" altLang="en-US" sz="2200" dirty="0">
                <a:latin typeface="Times New Roman" panose="02020603050405020304" pitchFamily="18" charset="0"/>
                <a:ea typeface="黑体" panose="02010609060101010101" pitchFamily="49" charset="-122"/>
              </a:rPr>
              <a:t>确定引入自变量是否使</a:t>
            </a:r>
            <a:r>
              <a:rPr lang="en-US" altLang="zh-CN" sz="2200" i="1" dirty="0">
                <a:latin typeface="Times New Roman" panose="02020603050405020304" pitchFamily="18" charset="0"/>
                <a:ea typeface="黑体" panose="02010609060101010101" pitchFamily="49" charset="-122"/>
              </a:rPr>
              <a:t>SSE</a:t>
            </a:r>
            <a:r>
              <a:rPr lang="zh-CN" altLang="en-US" sz="2200" dirty="0">
                <a:latin typeface="Times New Roman" panose="02020603050405020304" pitchFamily="18" charset="0"/>
                <a:ea typeface="黑体" panose="02010609060101010101" pitchFamily="49" charset="-122"/>
              </a:rPr>
              <a:t>有显著减少的方法，就是使用</a:t>
            </a:r>
            <a:r>
              <a:rPr lang="en-US" altLang="zh-CN" sz="2200" i="1" dirty="0">
                <a:latin typeface="Times New Roman" panose="02020603050405020304" pitchFamily="18" charset="0"/>
                <a:ea typeface="黑体" panose="02010609060101010101" pitchFamily="49" charset="-122"/>
              </a:rPr>
              <a:t>F</a:t>
            </a:r>
            <a:r>
              <a:rPr lang="zh-CN" altLang="en-US" sz="2200" dirty="0">
                <a:latin typeface="Times New Roman" panose="02020603050405020304" pitchFamily="18" charset="0"/>
                <a:ea typeface="黑体" panose="02010609060101010101" pitchFamily="49" charset="-122"/>
              </a:rPr>
              <a:t>统计量的值作为一个标准，以此来确定是在模型中增加一个自变量，还是从模型中剔除一个自变量</a:t>
            </a:r>
          </a:p>
          <a:p>
            <a:pPr marL="609600" indent="-609600" algn="just">
              <a:spcBef>
                <a:spcPct val="30000"/>
              </a:spcBef>
              <a:buFont typeface="Wingdings" panose="05000000000000000000" pitchFamily="2" charset="2"/>
              <a:buAutoNum type="arabicPeriod"/>
              <a:defRPr/>
            </a:pPr>
            <a:r>
              <a:rPr lang="zh-CN" altLang="en-US" sz="2600" dirty="0">
                <a:latin typeface="Times New Roman" panose="02020603050405020304" pitchFamily="18" charset="0"/>
                <a:ea typeface="黑体" panose="02010609060101010101" pitchFamily="49" charset="-122"/>
              </a:rPr>
              <a:t>变量选择的方法主要有：向前选择、向后剔除、逐步回归、最优子集等 </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21603">
                                            <p:txEl>
                                              <p:pRg st="0" end="0"/>
                                            </p:txEl>
                                          </p:spTgt>
                                        </p:tgtEl>
                                        <p:attrNameLst>
                                          <p:attrName>style.visibility</p:attrName>
                                        </p:attrNameLst>
                                      </p:cBhvr>
                                      <p:to>
                                        <p:strVal val="visible"/>
                                      </p:to>
                                    </p:set>
                                    <p:animEffect transition="in" filter="wipe(left)">
                                      <p:cBhvr>
                                        <p:cTn id="7" dur="500"/>
                                        <p:tgtEl>
                                          <p:spTgt spid="921603">
                                            <p:txEl>
                                              <p:pRg st="0" end="0"/>
                                            </p:txEl>
                                          </p:spTgt>
                                        </p:tgtEl>
                                      </p:cBhvr>
                                    </p:animEffect>
                                  </p:childTnLst>
                                  <p:subTnLst>
                                    <p:animClr clrSpc="rgb" dir="cw">
                                      <p:cBhvr override="childStyle">
                                        <p:cTn dur="1" fill="hold" display="0" masterRel="nextClick" afterEffect="1"/>
                                        <p:tgtEl>
                                          <p:spTgt spid="921603">
                                            <p:txEl>
                                              <p:pRg st="0" end="0"/>
                                            </p:txEl>
                                          </p:spTgt>
                                        </p:tgtEl>
                                        <p:attrNameLst>
                                          <p:attrName>ppt_c</p:attrName>
                                        </p:attrNameLst>
                                      </p:cBhvr>
                                      <p:to>
                                        <a:schemeClr val="fo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1603">
                                            <p:txEl>
                                              <p:pRg st="1" end="1"/>
                                            </p:txEl>
                                          </p:spTgt>
                                        </p:tgtEl>
                                        <p:attrNameLst>
                                          <p:attrName>style.visibility</p:attrName>
                                        </p:attrNameLst>
                                      </p:cBhvr>
                                      <p:to>
                                        <p:strVal val="visible"/>
                                      </p:to>
                                    </p:set>
                                    <p:animEffect transition="in" filter="wipe(left)">
                                      <p:cBhvr>
                                        <p:cTn id="12" dur="500"/>
                                        <p:tgtEl>
                                          <p:spTgt spid="921603">
                                            <p:txEl>
                                              <p:pRg st="1" end="1"/>
                                            </p:txEl>
                                          </p:spTgt>
                                        </p:tgtEl>
                                      </p:cBhvr>
                                    </p:animEffect>
                                  </p:childTnLst>
                                  <p:subTnLst>
                                    <p:animClr clrSpc="rgb" dir="cw">
                                      <p:cBhvr override="childStyle">
                                        <p:cTn dur="1" fill="hold" display="0" masterRel="nextClick" afterEffect="1"/>
                                        <p:tgtEl>
                                          <p:spTgt spid="921603">
                                            <p:txEl>
                                              <p:pRg st="1" end="1"/>
                                            </p:txEl>
                                          </p:spTgt>
                                        </p:tgtEl>
                                        <p:attrNameLst>
                                          <p:attrName>ppt_c</p:attrName>
                                        </p:attrNameLst>
                                      </p:cBhvr>
                                      <p:to>
                                        <a:schemeClr val="folHlink"/>
                                      </p:to>
                                    </p:animClr>
                                  </p:subTnLst>
                                </p:cTn>
                              </p:par>
                              <p:par>
                                <p:cTn id="13" presetID="22" presetClass="entr" presetSubtype="8" fill="hold" grpId="0" nodeType="withEffect">
                                  <p:stCondLst>
                                    <p:cond delay="0"/>
                                  </p:stCondLst>
                                  <p:childTnLst>
                                    <p:set>
                                      <p:cBhvr>
                                        <p:cTn id="14" dur="1" fill="hold">
                                          <p:stCondLst>
                                            <p:cond delay="0"/>
                                          </p:stCondLst>
                                        </p:cTn>
                                        <p:tgtEl>
                                          <p:spTgt spid="921603">
                                            <p:txEl>
                                              <p:pRg st="2" end="2"/>
                                            </p:txEl>
                                          </p:spTgt>
                                        </p:tgtEl>
                                        <p:attrNameLst>
                                          <p:attrName>style.visibility</p:attrName>
                                        </p:attrNameLst>
                                      </p:cBhvr>
                                      <p:to>
                                        <p:strVal val="visible"/>
                                      </p:to>
                                    </p:set>
                                    <p:animEffect transition="in" filter="wipe(left)">
                                      <p:cBhvr>
                                        <p:cTn id="15" dur="500"/>
                                        <p:tgtEl>
                                          <p:spTgt spid="921603">
                                            <p:txEl>
                                              <p:pRg st="2" end="2"/>
                                            </p:txEl>
                                          </p:spTgt>
                                        </p:tgtEl>
                                      </p:cBhvr>
                                    </p:animEffect>
                                  </p:childTnLst>
                                  <p:subTnLst>
                                    <p:animClr clrSpc="rgb" dir="cw">
                                      <p:cBhvr override="childStyle">
                                        <p:cTn dur="1" fill="hold" display="0" masterRel="nextClick" afterEffect="1"/>
                                        <p:tgtEl>
                                          <p:spTgt spid="921603">
                                            <p:txEl>
                                              <p:pRg st="2" end="2"/>
                                            </p:txEl>
                                          </p:spTgt>
                                        </p:tgtEl>
                                        <p:attrNameLst>
                                          <p:attrName>ppt_c</p:attrName>
                                        </p:attrNameLst>
                                      </p:cBhvr>
                                      <p:to>
                                        <a:schemeClr val="folHlink"/>
                                      </p:to>
                                    </p:animClr>
                                  </p:subTnLst>
                                </p:cTn>
                              </p:par>
                              <p:par>
                                <p:cTn id="16" presetID="22" presetClass="entr" presetSubtype="8" fill="hold" grpId="0" nodeType="withEffect">
                                  <p:stCondLst>
                                    <p:cond delay="0"/>
                                  </p:stCondLst>
                                  <p:childTnLst>
                                    <p:set>
                                      <p:cBhvr>
                                        <p:cTn id="17" dur="1" fill="hold">
                                          <p:stCondLst>
                                            <p:cond delay="0"/>
                                          </p:stCondLst>
                                        </p:cTn>
                                        <p:tgtEl>
                                          <p:spTgt spid="921603">
                                            <p:txEl>
                                              <p:pRg st="3" end="3"/>
                                            </p:txEl>
                                          </p:spTgt>
                                        </p:tgtEl>
                                        <p:attrNameLst>
                                          <p:attrName>style.visibility</p:attrName>
                                        </p:attrNameLst>
                                      </p:cBhvr>
                                      <p:to>
                                        <p:strVal val="visible"/>
                                      </p:to>
                                    </p:set>
                                    <p:animEffect transition="in" filter="wipe(left)">
                                      <p:cBhvr>
                                        <p:cTn id="18" dur="500"/>
                                        <p:tgtEl>
                                          <p:spTgt spid="921603">
                                            <p:txEl>
                                              <p:pRg st="3" end="3"/>
                                            </p:txEl>
                                          </p:spTgt>
                                        </p:tgtEl>
                                      </p:cBhvr>
                                    </p:animEffect>
                                  </p:childTnLst>
                                  <p:subTnLst>
                                    <p:animClr clrSpc="rgb" dir="cw">
                                      <p:cBhvr override="childStyle">
                                        <p:cTn dur="1" fill="hold" display="0" masterRel="nextClick" afterEffect="1"/>
                                        <p:tgtEl>
                                          <p:spTgt spid="921603">
                                            <p:txEl>
                                              <p:pRg st="3" end="3"/>
                                            </p:txEl>
                                          </p:spTgt>
                                        </p:tgtEl>
                                        <p:attrNameLst>
                                          <p:attrName>ppt_c</p:attrName>
                                        </p:attrNameLst>
                                      </p:cBhvr>
                                      <p:to>
                                        <a:schemeClr val="folHlink"/>
                                      </p:to>
                                    </p:animClr>
                                  </p:sub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21603">
                                            <p:txEl>
                                              <p:pRg st="4" end="4"/>
                                            </p:txEl>
                                          </p:spTgt>
                                        </p:tgtEl>
                                        <p:attrNameLst>
                                          <p:attrName>style.visibility</p:attrName>
                                        </p:attrNameLst>
                                      </p:cBhvr>
                                      <p:to>
                                        <p:strVal val="visible"/>
                                      </p:to>
                                    </p:set>
                                    <p:animEffect transition="in" filter="wipe(left)">
                                      <p:cBhvr>
                                        <p:cTn id="23" dur="500"/>
                                        <p:tgtEl>
                                          <p:spTgt spid="921603">
                                            <p:txEl>
                                              <p:pRg st="4" end="4"/>
                                            </p:txEl>
                                          </p:spTgt>
                                        </p:tgtEl>
                                      </p:cBhvr>
                                    </p:animEffect>
                                  </p:childTnLst>
                                  <p:subTnLst>
                                    <p:animClr clrSpc="rgb" dir="cw">
                                      <p:cBhvr override="childStyle">
                                        <p:cTn dur="1" fill="hold" display="0" masterRel="nextClick" afterEffect="1"/>
                                        <p:tgtEl>
                                          <p:spTgt spid="921603">
                                            <p:txEl>
                                              <p:pRg st="4" end="4"/>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03" grpId="0" build="p"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3650" name="Rectangle 2"/>
          <p:cNvSpPr>
            <a:spLocks noGrp="1" noChangeArrowheads="1"/>
          </p:cNvSpPr>
          <p:nvPr>
            <p:ph type="title"/>
          </p:nvPr>
        </p:nvSpPr>
        <p:spPr>
          <a:xfrm>
            <a:off x="2115449" y="-99392"/>
            <a:ext cx="7010400" cy="878160"/>
          </a:xfrm>
        </p:spPr>
        <p:txBody>
          <a:bodyPr/>
          <a:lstStyle/>
          <a:p>
            <a:pPr>
              <a:defRPr/>
            </a:pPr>
            <a:r>
              <a:rPr lang="zh-CN" altLang="en-US" dirty="0">
                <a:latin typeface="Times New Roman" panose="02020603050405020304" pitchFamily="18" charset="0"/>
                <a:ea typeface="黑体" panose="02010609060101010101" pitchFamily="49" charset="-122"/>
              </a:rPr>
              <a:t>逐步回归</a:t>
            </a:r>
            <a:r>
              <a:rPr lang="en-US" altLang="zh-CN" sz="3600" dirty="0">
                <a:solidFill>
                  <a:schemeClr val="hlink"/>
                </a:solidFill>
                <a:latin typeface="Times New Roman" panose="02020603050405020304" pitchFamily="18" charset="0"/>
                <a:ea typeface="黑体" panose="02010609060101010101" pitchFamily="49" charset="-122"/>
              </a:rPr>
              <a:t>(	Stepwise Regression)</a:t>
            </a:r>
          </a:p>
        </p:txBody>
      </p:sp>
      <p:sp>
        <p:nvSpPr>
          <p:cNvPr id="923651" name="Rectangle 3"/>
          <p:cNvSpPr>
            <a:spLocks noGrp="1" noChangeArrowheads="1"/>
          </p:cNvSpPr>
          <p:nvPr>
            <p:ph idx="1"/>
          </p:nvPr>
        </p:nvSpPr>
        <p:spPr>
          <a:xfrm>
            <a:off x="323850" y="1676400"/>
            <a:ext cx="8569325" cy="4560888"/>
          </a:xfrm>
        </p:spPr>
        <p:txBody>
          <a:bodyPr/>
          <a:lstStyle/>
          <a:p>
            <a:pPr marL="609600" indent="-609600" algn="just">
              <a:spcBef>
                <a:spcPct val="30000"/>
              </a:spcBef>
              <a:buFontTx/>
              <a:buAutoNum type="arabicPeriod"/>
              <a:defRPr/>
            </a:pPr>
            <a:r>
              <a:rPr lang="zh-CN" altLang="en-US" sz="2600" dirty="0">
                <a:latin typeface="Times New Roman" panose="02020603050405020304" pitchFamily="18" charset="0"/>
                <a:ea typeface="黑体" panose="02010609060101010101" pitchFamily="49" charset="-122"/>
              </a:rPr>
              <a:t>将向前选择和向后剔除两种方法结合起来筛选自变量</a:t>
            </a:r>
          </a:p>
          <a:p>
            <a:pPr marL="609600" indent="-609600" algn="just">
              <a:spcBef>
                <a:spcPct val="30000"/>
              </a:spcBef>
              <a:buFontTx/>
              <a:buAutoNum type="arabicPeriod"/>
              <a:defRPr/>
            </a:pPr>
            <a:r>
              <a:rPr lang="zh-CN" altLang="en-US" sz="2600" dirty="0">
                <a:latin typeface="Times New Roman" panose="02020603050405020304" pitchFamily="18" charset="0"/>
                <a:ea typeface="黑体" panose="02010609060101010101" pitchFamily="49" charset="-122"/>
              </a:rPr>
              <a:t>在增加了一个自变量后，它会对模型中所有的变量进行考察，看看有没有可能剔除某个自变量。如果在增加了一个自变量后，前面增加的某个自变量对模型的贡献变得不显著，这个变量就会被剔除</a:t>
            </a:r>
          </a:p>
          <a:p>
            <a:pPr marL="609600" indent="-609600" algn="just">
              <a:spcBef>
                <a:spcPct val="30000"/>
              </a:spcBef>
              <a:buFontTx/>
              <a:buAutoNum type="arabicPeriod"/>
              <a:defRPr/>
            </a:pPr>
            <a:r>
              <a:rPr lang="zh-CN" altLang="en-US" sz="2600" dirty="0">
                <a:latin typeface="Times New Roman" panose="02020603050405020304" pitchFamily="18" charset="0"/>
                <a:ea typeface="黑体" panose="02010609060101010101" pitchFamily="49" charset="-122"/>
              </a:rPr>
              <a:t>按照方法不停地增加变量并考虑剔除以前增加的变量的可能性，直至增加变量已经不能导致</a:t>
            </a:r>
            <a:r>
              <a:rPr lang="en-US" altLang="zh-CN" sz="2600" dirty="0">
                <a:latin typeface="Times New Roman" panose="02020603050405020304" pitchFamily="18" charset="0"/>
                <a:ea typeface="黑体" panose="02010609060101010101" pitchFamily="49" charset="-122"/>
              </a:rPr>
              <a:t>SSE</a:t>
            </a:r>
            <a:r>
              <a:rPr lang="zh-CN" altLang="en-US" sz="2600" dirty="0">
                <a:latin typeface="Times New Roman" panose="02020603050405020304" pitchFamily="18" charset="0"/>
                <a:ea typeface="黑体" panose="02010609060101010101" pitchFamily="49" charset="-122"/>
              </a:rPr>
              <a:t>显著减少</a:t>
            </a:r>
          </a:p>
          <a:p>
            <a:pPr marL="609600" indent="-609600" algn="just">
              <a:spcBef>
                <a:spcPct val="30000"/>
              </a:spcBef>
              <a:buFontTx/>
              <a:buAutoNum type="arabicPeriod"/>
              <a:defRPr/>
            </a:pPr>
            <a:r>
              <a:rPr lang="zh-CN" altLang="en-US" sz="2600" dirty="0">
                <a:latin typeface="Times New Roman" panose="02020603050405020304" pitchFamily="18" charset="0"/>
                <a:ea typeface="黑体" panose="02010609060101010101" pitchFamily="49" charset="-122"/>
              </a:rPr>
              <a:t>在前面步骤中增加的自变量在后面的步骤中有可能被剔除，而在前面步骤中剔除的自变量在后面的步骤中也可能重新进入到模型中</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23651">
                                            <p:txEl>
                                              <p:pRg st="0" end="0"/>
                                            </p:txEl>
                                          </p:spTgt>
                                        </p:tgtEl>
                                        <p:attrNameLst>
                                          <p:attrName>style.visibility</p:attrName>
                                        </p:attrNameLst>
                                      </p:cBhvr>
                                      <p:to>
                                        <p:strVal val="visible"/>
                                      </p:to>
                                    </p:set>
                                    <p:animEffect transition="in" filter="wipe(left)">
                                      <p:cBhvr>
                                        <p:cTn id="7" dur="500"/>
                                        <p:tgtEl>
                                          <p:spTgt spid="923651">
                                            <p:txEl>
                                              <p:pRg st="0" end="0"/>
                                            </p:txEl>
                                          </p:spTgt>
                                        </p:tgtEl>
                                      </p:cBhvr>
                                    </p:animEffect>
                                  </p:childTnLst>
                                  <p:subTnLst>
                                    <p:animClr clrSpc="rgb" dir="cw">
                                      <p:cBhvr override="childStyle">
                                        <p:cTn dur="1" fill="hold" display="0" masterRel="nextClick" afterEffect="1"/>
                                        <p:tgtEl>
                                          <p:spTgt spid="923651">
                                            <p:txEl>
                                              <p:pRg st="0" end="0"/>
                                            </p:txEl>
                                          </p:spTgt>
                                        </p:tgtEl>
                                        <p:attrNameLst>
                                          <p:attrName>ppt_c</p:attrName>
                                        </p:attrNameLst>
                                      </p:cBhvr>
                                      <p:to>
                                        <a:schemeClr val="fo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3651">
                                            <p:txEl>
                                              <p:pRg st="1" end="1"/>
                                            </p:txEl>
                                          </p:spTgt>
                                        </p:tgtEl>
                                        <p:attrNameLst>
                                          <p:attrName>style.visibility</p:attrName>
                                        </p:attrNameLst>
                                      </p:cBhvr>
                                      <p:to>
                                        <p:strVal val="visible"/>
                                      </p:to>
                                    </p:set>
                                    <p:animEffect transition="in" filter="wipe(left)">
                                      <p:cBhvr>
                                        <p:cTn id="12" dur="500"/>
                                        <p:tgtEl>
                                          <p:spTgt spid="923651">
                                            <p:txEl>
                                              <p:pRg st="1" end="1"/>
                                            </p:txEl>
                                          </p:spTgt>
                                        </p:tgtEl>
                                      </p:cBhvr>
                                    </p:animEffect>
                                  </p:childTnLst>
                                  <p:subTnLst>
                                    <p:animClr clrSpc="rgb" dir="cw">
                                      <p:cBhvr override="childStyle">
                                        <p:cTn dur="1" fill="hold" display="0" masterRel="nextClick" afterEffect="1"/>
                                        <p:tgtEl>
                                          <p:spTgt spid="923651">
                                            <p:txEl>
                                              <p:pRg st="1" end="1"/>
                                            </p:txEl>
                                          </p:spTgt>
                                        </p:tgtEl>
                                        <p:attrNameLst>
                                          <p:attrName>ppt_c</p:attrName>
                                        </p:attrNameLst>
                                      </p:cBhvr>
                                      <p:to>
                                        <a:schemeClr val="folHlink"/>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23651">
                                            <p:txEl>
                                              <p:pRg st="2" end="2"/>
                                            </p:txEl>
                                          </p:spTgt>
                                        </p:tgtEl>
                                        <p:attrNameLst>
                                          <p:attrName>style.visibility</p:attrName>
                                        </p:attrNameLst>
                                      </p:cBhvr>
                                      <p:to>
                                        <p:strVal val="visible"/>
                                      </p:to>
                                    </p:set>
                                    <p:animEffect transition="in" filter="wipe(left)">
                                      <p:cBhvr>
                                        <p:cTn id="17" dur="500"/>
                                        <p:tgtEl>
                                          <p:spTgt spid="923651">
                                            <p:txEl>
                                              <p:pRg st="2" end="2"/>
                                            </p:txEl>
                                          </p:spTgt>
                                        </p:tgtEl>
                                      </p:cBhvr>
                                    </p:animEffect>
                                  </p:childTnLst>
                                  <p:subTnLst>
                                    <p:animClr clrSpc="rgb" dir="cw">
                                      <p:cBhvr override="childStyle">
                                        <p:cTn dur="1" fill="hold" display="0" masterRel="nextClick" afterEffect="1"/>
                                        <p:tgtEl>
                                          <p:spTgt spid="923651">
                                            <p:txEl>
                                              <p:pRg st="2" end="2"/>
                                            </p:txEl>
                                          </p:spTgt>
                                        </p:tgtEl>
                                        <p:attrNameLst>
                                          <p:attrName>ppt_c</p:attrName>
                                        </p:attrNameLst>
                                      </p:cBhvr>
                                      <p:to>
                                        <a:schemeClr val="folHlink"/>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23651">
                                            <p:txEl>
                                              <p:pRg st="3" end="3"/>
                                            </p:txEl>
                                          </p:spTgt>
                                        </p:tgtEl>
                                        <p:attrNameLst>
                                          <p:attrName>style.visibility</p:attrName>
                                        </p:attrNameLst>
                                      </p:cBhvr>
                                      <p:to>
                                        <p:strVal val="visible"/>
                                      </p:to>
                                    </p:set>
                                    <p:animEffect transition="in" filter="wipe(left)">
                                      <p:cBhvr>
                                        <p:cTn id="22" dur="500"/>
                                        <p:tgtEl>
                                          <p:spTgt spid="923651">
                                            <p:txEl>
                                              <p:pRg st="3" end="3"/>
                                            </p:txEl>
                                          </p:spTgt>
                                        </p:tgtEl>
                                      </p:cBhvr>
                                    </p:animEffect>
                                  </p:childTnLst>
                                  <p:subTnLst>
                                    <p:animClr clrSpc="rgb" dir="cw">
                                      <p:cBhvr override="childStyle">
                                        <p:cTn dur="1" fill="hold" display="0" masterRel="nextClick" afterEffect="1"/>
                                        <p:tgtEl>
                                          <p:spTgt spid="923651">
                                            <p:txEl>
                                              <p:pRg st="3" end="3"/>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651" grpId="0" build="p"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0" name="Rectangle 46"/>
          <p:cNvSpPr>
            <a:spLocks noChangeArrowheads="1"/>
          </p:cNvSpPr>
          <p:nvPr/>
        </p:nvSpPr>
        <p:spPr bwMode="auto">
          <a:xfrm>
            <a:off x="0" y="1557338"/>
            <a:ext cx="9144000" cy="5300662"/>
          </a:xfrm>
          <a:prstGeom prst="rect">
            <a:avLst/>
          </a:prstGeom>
          <a:solidFill>
            <a:schemeClr val="bg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endParaRPr lang="zh-CN" altLang="zh-CN"/>
          </a:p>
        </p:txBody>
      </p:sp>
      <p:sp>
        <p:nvSpPr>
          <p:cNvPr id="941058" name="Rectangle 2"/>
          <p:cNvSpPr>
            <a:spLocks noGrp="1" noChangeArrowheads="1"/>
          </p:cNvSpPr>
          <p:nvPr>
            <p:ph type="title"/>
          </p:nvPr>
        </p:nvSpPr>
        <p:spPr>
          <a:xfrm>
            <a:off x="2133600" y="0"/>
            <a:ext cx="7010400" cy="1035050"/>
          </a:xfrm>
        </p:spPr>
        <p:txBody>
          <a:bodyPr/>
          <a:lstStyle/>
          <a:p>
            <a:pPr>
              <a:defRPr/>
            </a:pPr>
            <a:r>
              <a:rPr lang="zh-CN" altLang="en-US" sz="2800" dirty="0"/>
              <a:t>逐步回归</a:t>
            </a:r>
            <a:r>
              <a:rPr lang="en-US" altLang="zh-CN" sz="2800" dirty="0">
                <a:solidFill>
                  <a:schemeClr val="hlink"/>
                </a:solidFill>
                <a:latin typeface="Arial" panose="020B0604020202020204" pitchFamily="34" charset="0"/>
              </a:rPr>
              <a:t>(</a:t>
            </a:r>
            <a:r>
              <a:rPr lang="zh-CN" altLang="en-US" sz="2800" dirty="0">
                <a:solidFill>
                  <a:schemeClr val="hlink"/>
                </a:solidFill>
                <a:latin typeface="Arial" panose="020B0604020202020204" pitchFamily="34" charset="0"/>
              </a:rPr>
              <a:t>例题分析</a:t>
            </a:r>
            <a:r>
              <a:rPr lang="en-US" altLang="zh-CN" sz="2800" dirty="0">
                <a:solidFill>
                  <a:schemeClr val="hlink"/>
                </a:solidFill>
                <a:latin typeface="Arial" panose="020B0604020202020204" pitchFamily="34" charset="0"/>
              </a:rPr>
              <a:t>—SPSS</a:t>
            </a:r>
            <a:r>
              <a:rPr lang="zh-CN" altLang="en-US" sz="2800" dirty="0">
                <a:solidFill>
                  <a:schemeClr val="hlink"/>
                </a:solidFill>
                <a:latin typeface="Arial" panose="020B0604020202020204" pitchFamily="34" charset="0"/>
              </a:rPr>
              <a:t>输出结果</a:t>
            </a:r>
            <a:r>
              <a:rPr lang="en-US" altLang="zh-CN" sz="2800" dirty="0">
                <a:solidFill>
                  <a:schemeClr val="hlink"/>
                </a:solidFill>
                <a:latin typeface="Arial" panose="020B0604020202020204" pitchFamily="34" charset="0"/>
              </a:rPr>
              <a:t>)</a:t>
            </a:r>
          </a:p>
        </p:txBody>
      </p:sp>
      <p:pic>
        <p:nvPicPr>
          <p:cNvPr id="99332" name="Picture 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1844675"/>
            <a:ext cx="806450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3" name="Picture 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4149725"/>
            <a:ext cx="8064500" cy="243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Rectangle 259"/>
          <p:cNvSpPr>
            <a:spLocks noChangeArrowheads="1"/>
          </p:cNvSpPr>
          <p:nvPr/>
        </p:nvSpPr>
        <p:spPr bwMode="auto">
          <a:xfrm>
            <a:off x="0" y="1557338"/>
            <a:ext cx="9144000" cy="5300662"/>
          </a:xfrm>
          <a:prstGeom prst="rect">
            <a:avLst/>
          </a:prstGeom>
          <a:solidFill>
            <a:schemeClr val="bg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endParaRPr lang="zh-CN" altLang="zh-CN"/>
          </a:p>
        </p:txBody>
      </p:sp>
      <p:sp>
        <p:nvSpPr>
          <p:cNvPr id="933890" name="Rectangle 2"/>
          <p:cNvSpPr>
            <a:spLocks noGrp="1" noChangeArrowheads="1"/>
          </p:cNvSpPr>
          <p:nvPr>
            <p:ph type="title"/>
          </p:nvPr>
        </p:nvSpPr>
        <p:spPr>
          <a:xfrm>
            <a:off x="2051720" y="99949"/>
            <a:ext cx="7010400" cy="1035050"/>
          </a:xfrm>
        </p:spPr>
        <p:txBody>
          <a:bodyPr/>
          <a:lstStyle/>
          <a:p>
            <a:pPr>
              <a:defRPr/>
            </a:pPr>
            <a:r>
              <a:rPr lang="zh-CN" altLang="en-US" sz="2800" dirty="0"/>
              <a:t>逐步回归</a:t>
            </a:r>
            <a:r>
              <a:rPr lang="en-US" altLang="zh-CN" sz="2800" dirty="0">
                <a:solidFill>
                  <a:schemeClr val="hlink"/>
                </a:solidFill>
                <a:latin typeface="Arial" panose="020B0604020202020204" pitchFamily="34" charset="0"/>
              </a:rPr>
              <a:t>(</a:t>
            </a:r>
            <a:r>
              <a:rPr lang="zh-CN" altLang="en-US" sz="2800" dirty="0">
                <a:solidFill>
                  <a:schemeClr val="hlink"/>
                </a:solidFill>
                <a:latin typeface="Arial" panose="020B0604020202020204" pitchFamily="34" charset="0"/>
              </a:rPr>
              <a:t>例题分析</a:t>
            </a:r>
            <a:r>
              <a:rPr lang="en-US" altLang="zh-CN" sz="2800" dirty="0">
                <a:solidFill>
                  <a:schemeClr val="hlink"/>
                </a:solidFill>
                <a:latin typeface="Arial" panose="020B0604020202020204" pitchFamily="34" charset="0"/>
              </a:rPr>
              <a:t>—SPSS</a:t>
            </a:r>
            <a:r>
              <a:rPr lang="zh-CN" altLang="en-US" sz="2800" dirty="0">
                <a:solidFill>
                  <a:schemeClr val="hlink"/>
                </a:solidFill>
                <a:latin typeface="Arial" panose="020B0604020202020204" pitchFamily="34" charset="0"/>
              </a:rPr>
              <a:t>输出结果</a:t>
            </a:r>
            <a:r>
              <a:rPr lang="en-US" altLang="zh-CN" sz="2800" dirty="0">
                <a:solidFill>
                  <a:schemeClr val="hlink"/>
                </a:solidFill>
                <a:latin typeface="Arial" panose="020B0604020202020204" pitchFamily="34" charset="0"/>
              </a:rPr>
              <a:t>)</a:t>
            </a:r>
          </a:p>
        </p:txBody>
      </p:sp>
      <p:pic>
        <p:nvPicPr>
          <p:cNvPr id="101380" name="Picture 4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213" y="1773238"/>
            <a:ext cx="7704137" cy="397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426" name="Rectangle 221"/>
          <p:cNvSpPr>
            <a:spLocks noChangeArrowheads="1"/>
          </p:cNvSpPr>
          <p:nvPr/>
        </p:nvSpPr>
        <p:spPr bwMode="auto">
          <a:xfrm>
            <a:off x="0" y="1557338"/>
            <a:ext cx="9144000" cy="5300662"/>
          </a:xfrm>
          <a:prstGeom prst="rect">
            <a:avLst/>
          </a:prstGeom>
          <a:solidFill>
            <a:schemeClr val="bg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endParaRPr lang="zh-CN" altLang="zh-CN"/>
          </a:p>
        </p:txBody>
      </p:sp>
      <p:sp>
        <p:nvSpPr>
          <p:cNvPr id="935938" name="Rectangle 2"/>
          <p:cNvSpPr>
            <a:spLocks noGrp="1" noChangeArrowheads="1"/>
          </p:cNvSpPr>
          <p:nvPr>
            <p:ph type="title"/>
          </p:nvPr>
        </p:nvSpPr>
        <p:spPr>
          <a:xfrm>
            <a:off x="1259632" y="188640"/>
            <a:ext cx="8229600" cy="639763"/>
          </a:xfrm>
        </p:spPr>
        <p:txBody>
          <a:bodyPr/>
          <a:lstStyle/>
          <a:p>
            <a:pPr>
              <a:defRPr/>
            </a:pPr>
            <a:r>
              <a:rPr lang="zh-CN" altLang="en-US" sz="2800" dirty="0"/>
              <a:t>逐步回归 </a:t>
            </a:r>
            <a:r>
              <a:rPr lang="en-US" altLang="zh-CN" sz="2800" dirty="0">
                <a:solidFill>
                  <a:schemeClr val="hlink"/>
                </a:solidFill>
                <a:latin typeface="Arial" panose="020B0604020202020204" pitchFamily="34" charset="0"/>
              </a:rPr>
              <a:t>(</a:t>
            </a:r>
            <a:r>
              <a:rPr lang="zh-CN" altLang="en-US" sz="2800" dirty="0">
                <a:solidFill>
                  <a:schemeClr val="hlink"/>
                </a:solidFill>
                <a:latin typeface="Arial" panose="020B0604020202020204" pitchFamily="34" charset="0"/>
              </a:rPr>
              <a:t>例题分析</a:t>
            </a:r>
            <a:r>
              <a:rPr lang="en-US" altLang="zh-CN" sz="2800" dirty="0">
                <a:solidFill>
                  <a:schemeClr val="hlink"/>
                </a:solidFill>
                <a:latin typeface="Arial" panose="020B0604020202020204" pitchFamily="34" charset="0"/>
              </a:rPr>
              <a:t>—SPSS</a:t>
            </a:r>
            <a:r>
              <a:rPr lang="zh-CN" altLang="en-US" sz="2800" dirty="0">
                <a:solidFill>
                  <a:schemeClr val="hlink"/>
                </a:solidFill>
                <a:latin typeface="Arial" panose="020B0604020202020204" pitchFamily="34" charset="0"/>
              </a:rPr>
              <a:t>输出结果</a:t>
            </a:r>
            <a:r>
              <a:rPr lang="en-US" altLang="zh-CN" sz="2800" dirty="0">
                <a:solidFill>
                  <a:schemeClr val="hlink"/>
                </a:solidFill>
                <a:latin typeface="Arial" panose="020B0604020202020204" pitchFamily="34" charset="0"/>
              </a:rPr>
              <a:t>)</a:t>
            </a:r>
          </a:p>
        </p:txBody>
      </p:sp>
      <p:graphicFrame>
        <p:nvGraphicFramePr>
          <p:cNvPr id="103428" name="Object 259"/>
          <p:cNvGraphicFramePr>
            <a:graphicFrameLocks noGrp="1" noChangeAspect="1"/>
          </p:cNvGraphicFramePr>
          <p:nvPr>
            <p:ph sz="half" idx="2"/>
          </p:nvPr>
        </p:nvGraphicFramePr>
        <p:xfrm>
          <a:off x="1908175" y="6149975"/>
          <a:ext cx="5472113" cy="579438"/>
        </p:xfrm>
        <a:graphic>
          <a:graphicData uri="http://schemas.openxmlformats.org/presentationml/2006/ole">
            <mc:AlternateContent xmlns:mc="http://schemas.openxmlformats.org/markup-compatibility/2006">
              <mc:Choice xmlns:v="urn:schemas-microsoft-com:vml" Requires="v">
                <p:oleObj name="公式" r:id="rId3" imgW="1950833" imgH="205835" progId="Equation.3">
                  <p:embed/>
                </p:oleObj>
              </mc:Choice>
              <mc:Fallback>
                <p:oleObj name="公式" r:id="rId3" imgW="1950833" imgH="205835" progId="Equation.3">
                  <p:embed/>
                  <p:pic>
                    <p:nvPicPr>
                      <p:cNvPr id="0" name="Object 2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8175" y="6149975"/>
                        <a:ext cx="5472113" cy="579438"/>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03429" name="Picture 26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750" y="1773238"/>
            <a:ext cx="8208963"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p:txBody>
          <a:bodyPr/>
          <a:lstStyle/>
          <a:p>
            <a:pPr>
              <a:defRPr/>
            </a:pPr>
            <a:r>
              <a:rPr lang="zh-CN" altLang="en-US"/>
              <a:t>本章小结</a:t>
            </a:r>
          </a:p>
        </p:txBody>
      </p:sp>
      <p:sp>
        <p:nvSpPr>
          <p:cNvPr id="377859" name="Rectangle 3"/>
          <p:cNvSpPr>
            <a:spLocks noGrp="1" noChangeArrowheads="1"/>
          </p:cNvSpPr>
          <p:nvPr>
            <p:ph idx="1"/>
          </p:nvPr>
        </p:nvSpPr>
        <p:spPr>
          <a:xfrm>
            <a:off x="533400" y="2132856"/>
            <a:ext cx="8153400" cy="4039344"/>
          </a:xfrm>
        </p:spPr>
        <p:txBody>
          <a:bodyPr/>
          <a:lstStyle/>
          <a:p>
            <a:pPr marL="609600" indent="-609600" algn="just">
              <a:spcBef>
                <a:spcPct val="30000"/>
              </a:spcBef>
              <a:buFontTx/>
              <a:buAutoNum type="arabicPeriod"/>
              <a:defRPr/>
            </a:pPr>
            <a:r>
              <a:rPr lang="zh-CN" altLang="en-US" b="1" dirty="0"/>
              <a:t>多元回归模型、回归方程、估计方程</a:t>
            </a:r>
          </a:p>
          <a:p>
            <a:pPr marL="609600" indent="-609600" algn="just">
              <a:spcBef>
                <a:spcPct val="30000"/>
              </a:spcBef>
              <a:buFontTx/>
              <a:buAutoNum type="arabicPeriod"/>
              <a:defRPr/>
            </a:pPr>
            <a:r>
              <a:rPr lang="zh-CN" altLang="en-US" b="1" dirty="0"/>
              <a:t>回归方程的拟合优度</a:t>
            </a:r>
          </a:p>
          <a:p>
            <a:pPr marL="609600" indent="-609600" algn="just">
              <a:spcBef>
                <a:spcPct val="30000"/>
              </a:spcBef>
              <a:buFontTx/>
              <a:buAutoNum type="arabicPeriod"/>
              <a:defRPr/>
            </a:pPr>
            <a:r>
              <a:rPr lang="zh-CN" altLang="en-US" b="1" dirty="0"/>
              <a:t>显著性检验</a:t>
            </a:r>
          </a:p>
          <a:p>
            <a:pPr marL="609600" indent="-609600" algn="just">
              <a:spcBef>
                <a:spcPct val="30000"/>
              </a:spcBef>
              <a:buFontTx/>
              <a:buAutoNum type="arabicPeriod"/>
              <a:defRPr/>
            </a:pPr>
            <a:r>
              <a:rPr lang="zh-CN" altLang="en-US" b="1" dirty="0"/>
              <a:t>多重共线性</a:t>
            </a:r>
          </a:p>
          <a:p>
            <a:pPr marL="609600" indent="-609600" algn="just">
              <a:spcBef>
                <a:spcPct val="30000"/>
              </a:spcBef>
              <a:buFontTx/>
              <a:buAutoNum type="arabicPeriod"/>
              <a:defRPr/>
            </a:pPr>
            <a:r>
              <a:rPr lang="zh-CN" altLang="en-US" b="1" dirty="0"/>
              <a:t>变量选择与逐步回归</a:t>
            </a:r>
          </a:p>
        </p:txBody>
      </p:sp>
    </p:spTree>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07522" name="Rectangle 2"/>
          <p:cNvSpPr>
            <a:spLocks noChangeArrowheads="1"/>
          </p:cNvSpPr>
          <p:nvPr/>
        </p:nvSpPr>
        <p:spPr bwMode="auto">
          <a:xfrm>
            <a:off x="2133600" y="685800"/>
            <a:ext cx="5486400" cy="1143000"/>
          </a:xfrm>
          <a:prstGeom prst="rect">
            <a:avLst/>
          </a:prstGeom>
          <a:noFill/>
          <a:ln>
            <a:noFill/>
          </a:ln>
          <a:effectLst/>
          <a:extLst>
            <a:ext uri="{909E8E84-426E-40DD-AFC4-6F175D3DCCD1}">
              <a14:hiddenFill xmlns:a14="http://schemas.microsoft.com/office/drawing/2010/main">
                <a:solidFill>
                  <a:srgbClr val="CC00CC"/>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r>
              <a:rPr lang="zh-CN" altLang="en-US" sz="6000" b="1">
                <a:latin typeface="Book Antiqua" panose="02040602050305030304" pitchFamily="18" charset="0"/>
                <a:ea typeface="宋体" panose="02010600030101010101" pitchFamily="2" charset="-122"/>
              </a:rPr>
              <a:t>结    束</a:t>
            </a:r>
          </a:p>
        </p:txBody>
      </p:sp>
      <p:graphicFrame>
        <p:nvGraphicFramePr>
          <p:cNvPr id="470019" name="Object 3"/>
          <p:cNvGraphicFramePr>
            <a:graphicFrameLocks noChangeAspect="1"/>
          </p:cNvGraphicFramePr>
          <p:nvPr/>
        </p:nvGraphicFramePr>
        <p:xfrm>
          <a:off x="2971800" y="1379538"/>
          <a:ext cx="3848100" cy="5478462"/>
        </p:xfrm>
        <a:graphic>
          <a:graphicData uri="http://schemas.openxmlformats.org/presentationml/2006/ole">
            <mc:AlternateContent xmlns:mc="http://schemas.openxmlformats.org/markup-compatibility/2006">
              <mc:Choice xmlns:v="urn:schemas-microsoft-com:vml" Requires="v">
                <p:oleObj name="剪辑" r:id="rId3" imgW="3848100" imgH="5478463" progId="MS_ClipArt_Gallery.2">
                  <p:embed/>
                </p:oleObj>
              </mc:Choice>
              <mc:Fallback>
                <p:oleObj name="剪辑" r:id="rId3" imgW="3848100" imgH="5478463" progId="MS_ClipArt_Gallery.2">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1379538"/>
                        <a:ext cx="3848100" cy="5478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7524" name="WordArt 4">
            <a:hlinkHover r:id="" action="ppaction://noaction" highlightClick="1"/>
          </p:cNvPr>
          <p:cNvSpPr>
            <a:spLocks noChangeArrowheads="1" noChangeShapeType="1" noTextEdit="1"/>
          </p:cNvSpPr>
          <p:nvPr/>
        </p:nvSpPr>
        <p:spPr bwMode="auto">
          <a:xfrm>
            <a:off x="5943600" y="3886200"/>
            <a:ext cx="2590800" cy="2209800"/>
          </a:xfrm>
          <a:prstGeom prst="rect">
            <a:avLst/>
          </a:prstGeom>
        </p:spPr>
        <p:txBody>
          <a:bodyPr wrap="none" fromWordArt="1">
            <a:prstTxWarp prst="textSlantUp">
              <a:avLst>
                <a:gd name="adj" fmla="val 55556"/>
              </a:avLst>
            </a:prstTxWarp>
          </a:bodyPr>
          <a:lstStyle/>
          <a:p>
            <a:pPr algn="ctr"/>
            <a:r>
              <a:rPr lang="en-US" altLang="zh-CN" sz="3600" kern="10">
                <a:ln w="9525">
                  <a:solidFill>
                    <a:schemeClr val="tx1"/>
                  </a:solidFill>
                  <a:round/>
                  <a:headEnd/>
                  <a:tailEnd/>
                </a:ln>
                <a:gradFill rotWithShape="1">
                  <a:gsLst>
                    <a:gs pos="0">
                      <a:srgbClr val="FFFF93"/>
                    </a:gs>
                    <a:gs pos="100000">
                      <a:srgbClr val="767644"/>
                    </a:gs>
                  </a:gsLst>
                  <a:lin ang="5400000" scaled="1"/>
                </a:gradFill>
                <a:cs typeface="Arial" panose="020B0604020202020204" pitchFamily="34" charset="0"/>
              </a:rPr>
              <a:t>THANKS</a:t>
            </a:r>
            <a:endParaRPr lang="zh-CN" altLang="en-US" sz="3600" kern="10">
              <a:ln w="9525">
                <a:solidFill>
                  <a:schemeClr val="tx1"/>
                </a:solidFill>
                <a:round/>
                <a:headEnd/>
                <a:tailEnd/>
              </a:ln>
              <a:gradFill rotWithShape="1">
                <a:gsLst>
                  <a:gs pos="0">
                    <a:srgbClr val="FFFF93"/>
                  </a:gs>
                  <a:gs pos="100000">
                    <a:srgbClr val="767644"/>
                  </a:gs>
                </a:gsLst>
                <a:lin ang="5400000" scaled="1"/>
              </a:gradFill>
              <a:cs typeface="Arial" panose="020B0604020202020204" pitchFamily="34" charset="0"/>
            </a:endParaRPr>
          </a:p>
        </p:txBody>
      </p:sp>
    </p:spTree>
  </p:cSld>
  <p:clrMapOvr>
    <a:overrideClrMapping bg1="dk2" tx1="lt1" bg2="dk1" tx2="lt2" accent1="accent1" accent2="accent2" accent3="accent3" accent4="accent4" accent5="accent5" accent6="accent6" hlink="hlink" folHlink="folHlink"/>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9" presetClass="entr" presetSubtype="10" fill="hold" nodeType="clickEffect">
                                  <p:stCondLst>
                                    <p:cond delay="0"/>
                                  </p:stCondLst>
                                  <p:childTnLst>
                                    <p:set>
                                      <p:cBhvr>
                                        <p:cTn id="6" dur="1" fill="hold">
                                          <p:stCondLst>
                                            <p:cond delay="0"/>
                                          </p:stCondLst>
                                        </p:cTn>
                                        <p:tgtEl>
                                          <p:spTgt spid="470019"/>
                                        </p:tgtEl>
                                        <p:attrNameLst>
                                          <p:attrName>style.visibility</p:attrName>
                                        </p:attrNameLst>
                                      </p:cBhvr>
                                      <p:to>
                                        <p:strVal val="visible"/>
                                      </p:to>
                                    </p:set>
                                    <p:anim calcmode="lin" valueType="num">
                                      <p:cBhvr>
                                        <p:cTn id="7" dur="5000" fill="hold"/>
                                        <p:tgtEl>
                                          <p:spTgt spid="470019"/>
                                        </p:tgtEl>
                                        <p:attrNameLst>
                                          <p:attrName>ppt_w</p:attrName>
                                        </p:attrNameLst>
                                      </p:cBhvr>
                                      <p:tavLst>
                                        <p:tav tm="0" fmla="#ppt_w*sin(2.5*pi*$)">
                                          <p:val>
                                            <p:fltVal val="0"/>
                                          </p:val>
                                        </p:tav>
                                        <p:tav tm="100000">
                                          <p:val>
                                            <p:fltVal val="1"/>
                                          </p:val>
                                        </p:tav>
                                      </p:tavLst>
                                    </p:anim>
                                    <p:anim calcmode="lin" valueType="num">
                                      <p:cBhvr>
                                        <p:cTn id="8" dur="5000" fill="hold"/>
                                        <p:tgtEl>
                                          <p:spTgt spid="4700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2AA62A"/>
            </a:gs>
            <a:gs pos="100000">
              <a:srgbClr val="134D13"/>
            </a:gs>
          </a:gsLst>
          <a:lin ang="5400000" scaled="1"/>
        </a:gradFill>
        <a:effectLst/>
      </p:bgPr>
    </p:bg>
    <p:spTree>
      <p:nvGrpSpPr>
        <p:cNvPr id="1" name=""/>
        <p:cNvGrpSpPr/>
        <p:nvPr/>
      </p:nvGrpSpPr>
      <p:grpSpPr>
        <a:xfrm>
          <a:off x="0" y="0"/>
          <a:ext cx="0" cy="0"/>
          <a:chOff x="0" y="0"/>
          <a:chExt cx="0" cy="0"/>
        </a:xfrm>
      </p:grpSpPr>
      <p:sp>
        <p:nvSpPr>
          <p:cNvPr id="758786" name="Rectangle 2"/>
          <p:cNvSpPr>
            <a:spLocks noGrp="1" noChangeArrowheads="1"/>
          </p:cNvSpPr>
          <p:nvPr>
            <p:ph type="ctrTitle"/>
          </p:nvPr>
        </p:nvSpPr>
        <p:spPr>
          <a:xfrm>
            <a:off x="685800" y="2286000"/>
            <a:ext cx="7543800" cy="1143000"/>
          </a:xfrm>
        </p:spPr>
        <p:txBody>
          <a:bodyPr anchor="ctr" anchorCtr="0"/>
          <a:lstStyle/>
          <a:p>
            <a:pPr>
              <a:defRPr/>
            </a:pPr>
            <a:r>
              <a:rPr lang="zh-CN" altLang="en-US" sz="4400" dirty="0"/>
              <a:t>多元回归模型与回归方程</a:t>
            </a:r>
          </a:p>
        </p:txBody>
      </p:sp>
    </p:spTree>
  </p:cSld>
  <p:clrMapOvr>
    <a:overrideClrMapping bg1="dk2" tx1="lt1" bg2="dk1" tx2="lt2" accent1="accent1" accent2="accent2" accent3="accent3" accent4="accent4" accent5="accent5" accent6="accent6" hlink="hlink" folHlink="folHlink"/>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5170" name="Rectangle 2"/>
          <p:cNvSpPr>
            <a:spLocks noGrp="1" noChangeArrowheads="1"/>
          </p:cNvSpPr>
          <p:nvPr>
            <p:ph type="title"/>
          </p:nvPr>
        </p:nvSpPr>
        <p:spPr>
          <a:xfrm>
            <a:off x="1619672" y="85013"/>
            <a:ext cx="7416824" cy="934516"/>
          </a:xfrm>
        </p:spPr>
        <p:txBody>
          <a:bodyPr/>
          <a:lstStyle/>
          <a:p>
            <a:pPr>
              <a:defRPr/>
            </a:pPr>
            <a:r>
              <a:rPr lang="zh-CN" altLang="en-US" sz="3600" dirty="0">
                <a:latin typeface="Times New Roman" panose="02020603050405020304" pitchFamily="18" charset="0"/>
                <a:ea typeface="黑体" panose="02010609060101010101" pitchFamily="49" charset="-122"/>
              </a:rPr>
              <a:t>多元回归模型 </a:t>
            </a:r>
            <a:r>
              <a:rPr lang="en-US" altLang="zh-CN" sz="2800" dirty="0">
                <a:solidFill>
                  <a:schemeClr val="hlink"/>
                </a:solidFill>
                <a:latin typeface="Times New Roman" panose="02020603050405020304" pitchFamily="18" charset="0"/>
                <a:ea typeface="黑体" panose="02010609060101010101" pitchFamily="49" charset="-122"/>
              </a:rPr>
              <a:t>(multiple regression model)</a:t>
            </a:r>
          </a:p>
        </p:txBody>
      </p:sp>
      <p:sp>
        <p:nvSpPr>
          <p:cNvPr id="775171" name="Rectangle 3"/>
          <p:cNvSpPr>
            <a:spLocks noGrp="1" noChangeArrowheads="1"/>
          </p:cNvSpPr>
          <p:nvPr>
            <p:ph idx="1"/>
          </p:nvPr>
        </p:nvSpPr>
        <p:spPr>
          <a:xfrm>
            <a:off x="381000" y="1676400"/>
            <a:ext cx="8458200" cy="4992960"/>
          </a:xfrm>
        </p:spPr>
        <p:txBody>
          <a:bodyPr/>
          <a:lstStyle/>
          <a:p>
            <a:pPr marL="609600" indent="-609600" algn="just">
              <a:lnSpc>
                <a:spcPct val="120000"/>
              </a:lnSpc>
              <a:buFontTx/>
              <a:buAutoNum type="arabicPeriod"/>
              <a:defRPr/>
            </a:pPr>
            <a:r>
              <a:rPr lang="zh-CN" altLang="en-US" sz="2800" dirty="0">
                <a:latin typeface="Times New Roman" panose="02020603050405020304" pitchFamily="18" charset="0"/>
                <a:ea typeface="黑体" panose="02010609060101010101" pitchFamily="49" charset="-122"/>
              </a:rPr>
              <a:t>一个因变量与两个及两个以上自变量的回归</a:t>
            </a:r>
          </a:p>
          <a:p>
            <a:pPr marL="609600" indent="-609600" algn="just">
              <a:lnSpc>
                <a:spcPct val="120000"/>
              </a:lnSpc>
              <a:buFontTx/>
              <a:buAutoNum type="arabicPeriod"/>
              <a:defRPr/>
            </a:pPr>
            <a:r>
              <a:rPr lang="zh-CN" altLang="en-US" sz="2800" dirty="0">
                <a:latin typeface="Times New Roman" panose="02020603050405020304" pitchFamily="18" charset="0"/>
                <a:ea typeface="黑体" panose="02010609060101010101" pitchFamily="49" charset="-122"/>
              </a:rPr>
              <a:t>描述因变量 </a:t>
            </a:r>
            <a:r>
              <a:rPr lang="en-US" altLang="zh-CN" sz="2800" i="1" dirty="0">
                <a:latin typeface="Times New Roman" panose="02020603050405020304" pitchFamily="18" charset="0"/>
                <a:ea typeface="黑体" panose="02010609060101010101" pitchFamily="49" charset="-122"/>
              </a:rPr>
              <a:t>y </a:t>
            </a:r>
            <a:r>
              <a:rPr lang="zh-CN" altLang="en-US" sz="2800" dirty="0">
                <a:latin typeface="Times New Roman" panose="02020603050405020304" pitchFamily="18" charset="0"/>
                <a:ea typeface="黑体" panose="02010609060101010101" pitchFamily="49" charset="-122"/>
              </a:rPr>
              <a:t>如何依赖于自变量 </a:t>
            </a:r>
            <a:r>
              <a:rPr lang="en-US" altLang="zh-CN" sz="2800" i="1" dirty="0">
                <a:latin typeface="Times New Roman" panose="02020603050405020304" pitchFamily="18" charset="0"/>
                <a:ea typeface="黑体" panose="02010609060101010101" pitchFamily="49" charset="-122"/>
              </a:rPr>
              <a:t>x</a:t>
            </a:r>
            <a:r>
              <a:rPr lang="en-US" altLang="zh-CN" sz="2800" baseline="-25000" dirty="0">
                <a:latin typeface="Times New Roman" panose="02020603050405020304" pitchFamily="18" charset="0"/>
                <a:ea typeface="黑体" panose="02010609060101010101" pitchFamily="49" charset="-122"/>
              </a:rPr>
              <a:t>1</a:t>
            </a:r>
            <a:r>
              <a:rPr lang="en-US" altLang="zh-CN" sz="2800" i="1" dirty="0">
                <a:latin typeface="Times New Roman" panose="02020603050405020304" pitchFamily="18" charset="0"/>
                <a:ea typeface="黑体" panose="02010609060101010101" pitchFamily="49" charset="-122"/>
              </a:rPr>
              <a:t> </a:t>
            </a:r>
            <a:r>
              <a:rPr lang="zh-CN" altLang="en-US" sz="2800" i="1" dirty="0">
                <a:latin typeface="Times New Roman" panose="02020603050405020304" pitchFamily="18" charset="0"/>
                <a:ea typeface="黑体" panose="02010609060101010101" pitchFamily="49" charset="-122"/>
              </a:rPr>
              <a:t>， </a:t>
            </a:r>
            <a:r>
              <a:rPr lang="en-US" altLang="zh-CN" sz="2800" i="1" dirty="0">
                <a:latin typeface="Times New Roman" panose="02020603050405020304" pitchFamily="18" charset="0"/>
                <a:ea typeface="黑体" panose="02010609060101010101" pitchFamily="49" charset="-122"/>
              </a:rPr>
              <a:t>x</a:t>
            </a:r>
            <a:r>
              <a:rPr lang="en-US" altLang="zh-CN" sz="2800" baseline="-25000" dirty="0">
                <a:latin typeface="Times New Roman" panose="02020603050405020304" pitchFamily="18" charset="0"/>
                <a:ea typeface="黑体" panose="02010609060101010101" pitchFamily="49" charset="-122"/>
              </a:rPr>
              <a:t>2</a:t>
            </a:r>
            <a:r>
              <a:rPr lang="en-US" altLang="zh-CN" sz="2800" i="1" dirty="0">
                <a:latin typeface="Times New Roman" panose="02020603050405020304" pitchFamily="18" charset="0"/>
                <a:ea typeface="黑体" panose="02010609060101010101" pitchFamily="49" charset="-122"/>
              </a:rPr>
              <a:t> </a:t>
            </a:r>
            <a:r>
              <a:rPr lang="zh-CN" altLang="en-US" sz="2800" i="1" dirty="0">
                <a:latin typeface="Times New Roman" panose="02020603050405020304" pitchFamily="18" charset="0"/>
                <a:ea typeface="黑体" panose="02010609060101010101" pitchFamily="49" charset="-122"/>
              </a:rPr>
              <a:t>，</a:t>
            </a:r>
            <a:r>
              <a:rPr lang="en-US" altLang="zh-CN" sz="28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i="1" dirty="0">
                <a:latin typeface="Times New Roman" panose="02020603050405020304" pitchFamily="18" charset="0"/>
                <a:ea typeface="黑体" panose="02010609060101010101" pitchFamily="49" charset="-122"/>
              </a:rPr>
              <a:t> </a:t>
            </a:r>
            <a:r>
              <a:rPr lang="en-US" altLang="zh-CN" sz="2800" i="1" dirty="0" err="1">
                <a:latin typeface="Times New Roman" panose="02020603050405020304" pitchFamily="18" charset="0"/>
                <a:ea typeface="黑体" panose="02010609060101010101" pitchFamily="49" charset="-122"/>
              </a:rPr>
              <a:t>x</a:t>
            </a:r>
            <a:r>
              <a:rPr lang="en-US" altLang="zh-CN" sz="2800" i="1" baseline="-25000" dirty="0" err="1">
                <a:latin typeface="Times New Roman" panose="02020603050405020304" pitchFamily="18" charset="0"/>
                <a:ea typeface="黑体" panose="02010609060101010101" pitchFamily="49" charset="-122"/>
              </a:rPr>
              <a:t>k</a:t>
            </a:r>
            <a:r>
              <a:rPr lang="en-US" altLang="zh-CN" sz="2800" i="1" dirty="0">
                <a:latin typeface="Times New Roman" panose="02020603050405020304" pitchFamily="18" charset="0"/>
                <a:ea typeface="黑体" panose="02010609060101010101" pitchFamily="49" charset="-122"/>
              </a:rPr>
              <a:t> </a:t>
            </a:r>
            <a:r>
              <a:rPr lang="zh-CN" altLang="en-US" sz="2800" dirty="0">
                <a:latin typeface="Times New Roman" panose="02020603050405020304" pitchFamily="18" charset="0"/>
                <a:ea typeface="黑体" panose="02010609060101010101" pitchFamily="49" charset="-122"/>
              </a:rPr>
              <a:t>和误差项 </a:t>
            </a:r>
            <a:r>
              <a:rPr lang="zh-CN" altLang="en-US" sz="2800" i="1" dirty="0">
                <a:latin typeface="Times New Roman" panose="02020603050405020304" pitchFamily="18" charset="0"/>
                <a:ea typeface="黑体" panose="02010609060101010101" pitchFamily="49" charset="-122"/>
                <a:sym typeface="Symbol" panose="05050102010706020507" pitchFamily="18" charset="2"/>
              </a:rPr>
              <a:t></a:t>
            </a:r>
            <a:r>
              <a:rPr lang="zh-CN" altLang="en-US" sz="2800" dirty="0">
                <a:latin typeface="Times New Roman" panose="02020603050405020304" pitchFamily="18" charset="0"/>
                <a:ea typeface="黑体" panose="02010609060101010101" pitchFamily="49" charset="-122"/>
                <a:sym typeface="Symbol" panose="05050102010706020507" pitchFamily="18" charset="2"/>
              </a:rPr>
              <a:t>  </a:t>
            </a:r>
            <a:r>
              <a:rPr lang="zh-CN" altLang="en-US" sz="2800" dirty="0">
                <a:latin typeface="Times New Roman" panose="02020603050405020304" pitchFamily="18" charset="0"/>
                <a:ea typeface="黑体" panose="02010609060101010101" pitchFamily="49" charset="-122"/>
              </a:rPr>
              <a:t>的方程，称为多元回归模型</a:t>
            </a:r>
          </a:p>
          <a:p>
            <a:pPr marL="609600" indent="-609600" algn="just">
              <a:lnSpc>
                <a:spcPct val="120000"/>
              </a:lnSpc>
              <a:buFontTx/>
              <a:buAutoNum type="arabicPeriod"/>
              <a:defRPr/>
            </a:pPr>
            <a:r>
              <a:rPr lang="zh-CN" altLang="en-US" sz="2800" dirty="0">
                <a:latin typeface="Times New Roman" panose="02020603050405020304" pitchFamily="18" charset="0"/>
                <a:ea typeface="黑体" panose="02010609060101010101" pitchFamily="49" charset="-122"/>
              </a:rPr>
              <a:t>涉及 </a:t>
            </a:r>
            <a:r>
              <a:rPr lang="en-US" altLang="zh-CN" sz="2800" i="1" dirty="0">
                <a:latin typeface="Times New Roman" panose="02020603050405020304" pitchFamily="18" charset="0"/>
                <a:ea typeface="黑体" panose="02010609060101010101" pitchFamily="49" charset="-122"/>
              </a:rPr>
              <a:t>k </a:t>
            </a:r>
            <a:r>
              <a:rPr lang="zh-CN" altLang="en-US" sz="2800" dirty="0">
                <a:latin typeface="Times New Roman" panose="02020603050405020304" pitchFamily="18" charset="0"/>
                <a:ea typeface="黑体" panose="02010609060101010101" pitchFamily="49" charset="-122"/>
              </a:rPr>
              <a:t>个自变量的多元回归模型可表示为</a:t>
            </a:r>
          </a:p>
        </p:txBody>
      </p:sp>
      <p:sp>
        <p:nvSpPr>
          <p:cNvPr id="775172" name="Rectangle 4"/>
          <p:cNvSpPr>
            <a:spLocks noChangeArrowheads="1"/>
          </p:cNvSpPr>
          <p:nvPr/>
        </p:nvSpPr>
        <p:spPr bwMode="auto">
          <a:xfrm>
            <a:off x="1333499" y="4943220"/>
            <a:ext cx="6477000" cy="1390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1" hangingPunct="1">
              <a:lnSpc>
                <a:spcPct val="120000"/>
              </a:lnSpc>
              <a:buClr>
                <a:schemeClr val="hlink"/>
              </a:buClr>
              <a:buFont typeface="Wingdings" panose="05000000000000000000" pitchFamily="2" charset="2"/>
              <a:buChar char="§"/>
              <a:defRPr/>
            </a:pPr>
            <a:r>
              <a:rPr lang="en-US" altLang="zh-CN" dirty="0">
                <a:effectLst>
                  <a:outerShdw blurRad="38100" dist="38100" dir="2700000" algn="tl">
                    <a:srgbClr val="000000"/>
                  </a:outerShdw>
                </a:effectLst>
                <a:latin typeface="Times New Roman" panose="02020603050405020304" pitchFamily="18" charset="0"/>
                <a:ea typeface="黑体" panose="02010609060101010101" pitchFamily="49" charset="-122"/>
              </a:rPr>
              <a:t>  </a:t>
            </a:r>
            <a:r>
              <a:rPr lang="en-US" altLang="zh-CN" i="1" dirty="0">
                <a:effectLst>
                  <a:outerShdw blurRad="38100" dist="38100" dir="2700000" algn="tl">
                    <a:srgbClr val="000000"/>
                  </a:outerShdw>
                </a:effectLst>
                <a:latin typeface="Times New Roman" panose="02020603050405020304" pitchFamily="18" charset="0"/>
                <a:ea typeface="黑体" panose="02010609060101010101" pitchFamily="49" charset="-122"/>
              </a:rPr>
              <a:t>b</a:t>
            </a:r>
            <a:r>
              <a:rPr lang="en-US" altLang="zh-CN" baseline="-25000" dirty="0">
                <a:effectLst>
                  <a:outerShdw blurRad="38100" dist="38100" dir="2700000" algn="tl">
                    <a:srgbClr val="000000"/>
                  </a:outerShdw>
                </a:effectLst>
                <a:latin typeface="Times New Roman" panose="02020603050405020304" pitchFamily="18" charset="0"/>
                <a:ea typeface="黑体" panose="02010609060101010101" pitchFamily="49" charset="-122"/>
              </a:rPr>
              <a:t>0 </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a:t>
            </a:r>
            <a:r>
              <a:rPr lang="en-US" altLang="zh-CN" i="1" dirty="0">
                <a:effectLst>
                  <a:outerShdw blurRad="38100" dist="38100" dir="2700000" algn="tl">
                    <a:srgbClr val="000000"/>
                  </a:outerShdw>
                </a:effectLst>
                <a:latin typeface="Times New Roman" panose="02020603050405020304" pitchFamily="18" charset="0"/>
                <a:ea typeface="黑体" panose="02010609060101010101" pitchFamily="49" charset="-122"/>
              </a:rPr>
              <a:t>b</a:t>
            </a:r>
            <a:r>
              <a:rPr lang="en-US" altLang="zh-CN" baseline="-25000" dirty="0">
                <a:effectLst>
                  <a:outerShdw blurRad="38100" dist="38100" dir="2700000" algn="tl">
                    <a:srgbClr val="000000"/>
                  </a:outerShdw>
                </a:effectLst>
                <a:latin typeface="Times New Roman" panose="02020603050405020304" pitchFamily="18" charset="0"/>
                <a:ea typeface="黑体" panose="02010609060101010101" pitchFamily="49" charset="-122"/>
              </a:rPr>
              <a:t>1</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a:t>
            </a:r>
            <a:r>
              <a:rPr lang="en-US" altLang="zh-CN" i="1" dirty="0">
                <a:effectLst>
                  <a:outerShdw blurRad="38100" dist="38100" dir="2700000" algn="tl">
                    <a:srgbClr val="000000"/>
                  </a:outerShdw>
                </a:effectLst>
                <a:latin typeface="Times New Roman" panose="02020603050405020304" pitchFamily="18" charset="0"/>
                <a:ea typeface="黑体" panose="02010609060101010101" pitchFamily="49" charset="-122"/>
              </a:rPr>
              <a:t>b</a:t>
            </a:r>
            <a:r>
              <a:rPr lang="en-US" altLang="zh-CN" baseline="-25000" dirty="0">
                <a:effectLst>
                  <a:outerShdw blurRad="38100" dist="38100" dir="2700000" algn="tl">
                    <a:srgbClr val="000000"/>
                  </a:outerShdw>
                </a:effectLst>
                <a:latin typeface="Times New Roman" panose="02020603050405020304" pitchFamily="18" charset="0"/>
                <a:ea typeface="黑体" panose="02010609060101010101" pitchFamily="49" charset="-122"/>
              </a:rPr>
              <a:t>2</a:t>
            </a:r>
            <a:r>
              <a:rPr lang="en-US" altLang="zh-CN" i="1" dirty="0">
                <a:effectLst>
                  <a:outerShdw blurRad="38100" dist="38100" dir="2700000" algn="tl">
                    <a:srgbClr val="000000"/>
                  </a:outerShdw>
                </a:effectLst>
                <a:latin typeface="Times New Roman" panose="02020603050405020304" pitchFamily="18" charset="0"/>
                <a:ea typeface="黑体" panose="02010609060101010101" pitchFamily="49" charset="-122"/>
              </a:rPr>
              <a:t> </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sym typeface="Symbol" panose="05050102010706020507" pitchFamily="18" charset="2"/>
              </a:rPr>
              <a:t>，</a:t>
            </a:r>
            <a:r>
              <a:rPr lang="en-US" altLang="zh-CN" i="1" dirty="0">
                <a:effectLst>
                  <a:outerShdw blurRad="38100" dist="38100" dir="2700000" algn="tl">
                    <a:srgbClr val="000000"/>
                  </a:outerShdw>
                </a:effectLst>
                <a:latin typeface="Times New Roman" panose="02020603050405020304" pitchFamily="18" charset="0"/>
                <a:ea typeface="黑体" panose="02010609060101010101" pitchFamily="49" charset="-122"/>
              </a:rPr>
              <a:t>b</a:t>
            </a:r>
            <a:r>
              <a:rPr lang="en-US" altLang="zh-CN" i="1" baseline="-25000" dirty="0">
                <a:effectLst>
                  <a:outerShdw blurRad="38100" dist="38100" dir="2700000" algn="tl">
                    <a:srgbClr val="000000"/>
                  </a:outerShdw>
                </a:effectLst>
                <a:latin typeface="Times New Roman" panose="02020603050405020304" pitchFamily="18" charset="0"/>
                <a:ea typeface="黑体" panose="02010609060101010101" pitchFamily="49" charset="-122"/>
              </a:rPr>
              <a:t>k</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是参数</a:t>
            </a:r>
          </a:p>
          <a:p>
            <a:pPr algn="just" eaLnBrk="1" hangingPunct="1">
              <a:lnSpc>
                <a:spcPct val="120000"/>
              </a:lnSpc>
              <a:buClr>
                <a:schemeClr val="hlink"/>
              </a:buClr>
              <a:buFont typeface="Wingdings" panose="05000000000000000000" pitchFamily="2" charset="2"/>
              <a:buChar char="§"/>
              <a:defRPr/>
            </a:pPr>
            <a:r>
              <a:rPr lang="zh-CN" altLang="en-US" i="1" dirty="0">
                <a:effectLst>
                  <a:outerShdw blurRad="38100" dist="38100" dir="2700000" algn="tl">
                    <a:srgbClr val="000000"/>
                  </a:outerShdw>
                </a:effectLst>
                <a:latin typeface="Times New Roman" panose="02020603050405020304" pitchFamily="18" charset="0"/>
                <a:ea typeface="黑体" panose="02010609060101010101" pitchFamily="49" charset="-122"/>
                <a:sym typeface="Symbol" panose="05050102010706020507" pitchFamily="18" charset="2"/>
              </a:rPr>
              <a:t>  </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sym typeface="Symbol" panose="05050102010706020507" pitchFamily="18" charset="2"/>
              </a:rPr>
              <a:t> </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是被称为误差项的随机变量</a:t>
            </a:r>
          </a:p>
          <a:p>
            <a:pPr algn="just" eaLnBrk="1" hangingPunct="1">
              <a:lnSpc>
                <a:spcPct val="120000"/>
              </a:lnSpc>
              <a:buClr>
                <a:schemeClr val="hlink"/>
              </a:buClr>
              <a:buFont typeface="Wingdings" panose="05000000000000000000" pitchFamily="2" charset="2"/>
              <a:buChar char="§"/>
              <a:defRPr/>
            </a:pPr>
            <a:r>
              <a:rPr lang="zh-CN" altLang="en-US" i="1" dirty="0">
                <a:effectLst>
                  <a:outerShdw blurRad="38100" dist="38100" dir="2700000" algn="tl">
                    <a:srgbClr val="000000"/>
                  </a:outerShdw>
                </a:effectLst>
                <a:latin typeface="Times New Roman" panose="02020603050405020304" pitchFamily="18" charset="0"/>
                <a:ea typeface="黑体" panose="02010609060101010101" pitchFamily="49" charset="-122"/>
              </a:rPr>
              <a:t>  </a:t>
            </a:r>
            <a:r>
              <a:rPr lang="en-US" altLang="zh-CN" i="1" dirty="0">
                <a:effectLst>
                  <a:outerShdw blurRad="38100" dist="38100" dir="2700000" algn="tl">
                    <a:srgbClr val="000000"/>
                  </a:outerShdw>
                </a:effectLst>
                <a:latin typeface="Times New Roman" panose="02020603050405020304" pitchFamily="18" charset="0"/>
                <a:ea typeface="黑体" panose="02010609060101010101" pitchFamily="49" charset="-122"/>
              </a:rPr>
              <a:t>y </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是</a:t>
            </a:r>
            <a:r>
              <a:rPr lang="en-US" altLang="zh-CN" i="1" dirty="0">
                <a:effectLst>
                  <a:outerShdw blurRad="38100" dist="38100" dir="2700000" algn="tl">
                    <a:srgbClr val="000000"/>
                  </a:outerShdw>
                </a:effectLst>
                <a:latin typeface="Times New Roman" panose="02020603050405020304" pitchFamily="18" charset="0"/>
                <a:ea typeface="黑体" panose="02010609060101010101" pitchFamily="49" charset="-122"/>
              </a:rPr>
              <a:t>x</a:t>
            </a:r>
            <a:r>
              <a:rPr lang="en-US" altLang="zh-CN" baseline="-25000" dirty="0">
                <a:effectLst>
                  <a:outerShdw blurRad="38100" dist="38100" dir="2700000" algn="tl">
                    <a:srgbClr val="000000"/>
                  </a:outerShdw>
                </a:effectLst>
                <a:latin typeface="Times New Roman" panose="02020603050405020304" pitchFamily="18" charset="0"/>
                <a:ea typeface="黑体" panose="02010609060101010101" pitchFamily="49" charset="-122"/>
              </a:rPr>
              <a:t>1,</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a:t>
            </a:r>
            <a:r>
              <a:rPr lang="en-US" altLang="zh-CN" i="1" dirty="0">
                <a:effectLst>
                  <a:outerShdw blurRad="38100" dist="38100" dir="2700000" algn="tl">
                    <a:srgbClr val="000000"/>
                  </a:outerShdw>
                </a:effectLst>
                <a:latin typeface="Times New Roman" panose="02020603050405020304" pitchFamily="18" charset="0"/>
                <a:ea typeface="黑体" panose="02010609060101010101" pitchFamily="49" charset="-122"/>
              </a:rPr>
              <a:t>x</a:t>
            </a:r>
            <a:r>
              <a:rPr lang="en-US" altLang="zh-CN" baseline="-25000" dirty="0">
                <a:effectLst>
                  <a:outerShdw blurRad="38100" dist="38100" dir="2700000" algn="tl">
                    <a:srgbClr val="000000"/>
                  </a:outerShdw>
                </a:effectLst>
                <a:latin typeface="Times New Roman" panose="02020603050405020304" pitchFamily="18" charset="0"/>
                <a:ea typeface="黑体" panose="02010609060101010101" pitchFamily="49" charset="-122"/>
              </a:rPr>
              <a:t>2 </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sym typeface="Symbol" panose="05050102010706020507" pitchFamily="18" charset="2"/>
              </a:rPr>
              <a:t></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 ，</a:t>
            </a:r>
            <a:r>
              <a:rPr lang="en-US" altLang="zh-CN" i="1" dirty="0" err="1">
                <a:effectLst>
                  <a:outerShdw blurRad="38100" dist="38100" dir="2700000" algn="tl">
                    <a:srgbClr val="000000"/>
                  </a:outerShdw>
                </a:effectLst>
                <a:latin typeface="Times New Roman" panose="02020603050405020304" pitchFamily="18" charset="0"/>
                <a:ea typeface="黑体" panose="02010609060101010101" pitchFamily="49" charset="-122"/>
              </a:rPr>
              <a:t>x</a:t>
            </a:r>
            <a:r>
              <a:rPr lang="en-US" altLang="zh-CN" i="1" baseline="-25000" dirty="0" err="1">
                <a:effectLst>
                  <a:outerShdw blurRad="38100" dist="38100" dir="2700000" algn="tl">
                    <a:srgbClr val="000000"/>
                  </a:outerShdw>
                </a:effectLst>
                <a:latin typeface="Times New Roman" panose="02020603050405020304" pitchFamily="18" charset="0"/>
                <a:ea typeface="黑体" panose="02010609060101010101" pitchFamily="49" charset="-122"/>
              </a:rPr>
              <a:t>k</a:t>
            </a:r>
            <a:r>
              <a:rPr lang="en-US" altLang="zh-CN" i="1" dirty="0">
                <a:effectLst>
                  <a:outerShdw blurRad="38100" dist="38100" dir="2700000" algn="tl">
                    <a:srgbClr val="000000"/>
                  </a:outerShdw>
                </a:effectLst>
                <a:latin typeface="Times New Roman" panose="02020603050405020304" pitchFamily="18" charset="0"/>
                <a:ea typeface="黑体" panose="02010609060101010101" pitchFamily="49" charset="-122"/>
              </a:rPr>
              <a:t> </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的线性函数加上误差项</a:t>
            </a:r>
            <a:r>
              <a:rPr lang="zh-CN" altLang="en-US" i="1" dirty="0">
                <a:effectLst>
                  <a:outerShdw blurRad="38100" dist="38100" dir="2700000" algn="tl">
                    <a:srgbClr val="000000"/>
                  </a:outerShdw>
                </a:effectLst>
                <a:latin typeface="Times New Roman" panose="02020603050405020304" pitchFamily="18" charset="0"/>
                <a:ea typeface="黑体" panose="02010609060101010101" pitchFamily="49" charset="-122"/>
                <a:sym typeface="Symbol" panose="05050102010706020507" pitchFamily="18" charset="2"/>
              </a:rPr>
              <a:t></a:t>
            </a:r>
            <a:r>
              <a:rPr lang="zh-CN" altLang="en-US" i="1" dirty="0">
                <a:effectLst>
                  <a:outerShdw blurRad="38100" dist="38100" dir="2700000" algn="tl">
                    <a:srgbClr val="000000"/>
                  </a:outerShdw>
                </a:effectLst>
                <a:latin typeface="Times New Roman" panose="02020603050405020304" pitchFamily="18" charset="0"/>
                <a:ea typeface="黑体" panose="02010609060101010101" pitchFamily="49" charset="-122"/>
              </a:rPr>
              <a:t> </a:t>
            </a:r>
          </a:p>
          <a:p>
            <a:pPr algn="just" eaLnBrk="1" hangingPunct="1">
              <a:lnSpc>
                <a:spcPct val="120000"/>
              </a:lnSpc>
              <a:buClr>
                <a:schemeClr val="hlink"/>
              </a:buClr>
              <a:buFont typeface="Wingdings" panose="05000000000000000000" pitchFamily="2" charset="2"/>
              <a:buChar char="§"/>
              <a:defRPr/>
            </a:pPr>
            <a:r>
              <a:rPr lang="zh-CN" altLang="en-US" i="1" dirty="0">
                <a:effectLst>
                  <a:outerShdw blurRad="38100" dist="38100" dir="2700000" algn="tl">
                    <a:srgbClr val="000000"/>
                  </a:outerShdw>
                </a:effectLst>
                <a:latin typeface="Times New Roman" panose="02020603050405020304" pitchFamily="18" charset="0"/>
                <a:ea typeface="黑体" panose="02010609060101010101" pitchFamily="49" charset="-122"/>
                <a:sym typeface="Symbol" panose="05050102010706020507" pitchFamily="18" charset="2"/>
              </a:rPr>
              <a:t>  </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包含在</a:t>
            </a:r>
            <a:r>
              <a:rPr lang="en-US" altLang="zh-CN" i="1" dirty="0">
                <a:effectLst>
                  <a:outerShdw blurRad="38100" dist="38100" dir="2700000" algn="tl">
                    <a:srgbClr val="000000"/>
                  </a:outerShdw>
                </a:effectLst>
                <a:latin typeface="Times New Roman" panose="02020603050405020304" pitchFamily="18" charset="0"/>
                <a:ea typeface="黑体" panose="02010609060101010101" pitchFamily="49" charset="-122"/>
              </a:rPr>
              <a:t>y</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里面但不能被</a:t>
            </a:r>
            <a:r>
              <a:rPr lang="en-US" altLang="zh-CN" i="1" dirty="0">
                <a:effectLst>
                  <a:outerShdw blurRad="38100" dist="38100" dir="2700000" algn="tl">
                    <a:srgbClr val="000000"/>
                  </a:outerShdw>
                </a:effectLst>
                <a:latin typeface="Times New Roman" panose="02020603050405020304" pitchFamily="18" charset="0"/>
                <a:ea typeface="黑体" panose="02010609060101010101" pitchFamily="49" charset="-122"/>
              </a:rPr>
              <a:t>k</a:t>
            </a:r>
            <a:r>
              <a:rPr lang="zh-CN" altLang="en-US" dirty="0">
                <a:effectLst>
                  <a:outerShdw blurRad="38100" dist="38100" dir="2700000" algn="tl">
                    <a:srgbClr val="000000"/>
                  </a:outerShdw>
                </a:effectLst>
                <a:latin typeface="Times New Roman" panose="02020603050405020304" pitchFamily="18" charset="0"/>
                <a:ea typeface="黑体" panose="02010609060101010101" pitchFamily="49" charset="-122"/>
              </a:rPr>
              <a:t>个自变量的线性关系所解释的变异性</a:t>
            </a:r>
          </a:p>
        </p:txBody>
      </p:sp>
      <p:grpSp>
        <p:nvGrpSpPr>
          <p:cNvPr id="775175" name="Group 7"/>
          <p:cNvGrpSpPr>
            <a:grpSpLocks/>
          </p:cNvGrpSpPr>
          <p:nvPr/>
        </p:nvGrpSpPr>
        <p:grpSpPr bwMode="auto">
          <a:xfrm>
            <a:off x="1751012" y="4109194"/>
            <a:ext cx="5641975" cy="615950"/>
            <a:chOff x="1175" y="2362"/>
            <a:chExt cx="3554" cy="388"/>
          </a:xfrm>
        </p:grpSpPr>
        <p:graphicFrame>
          <p:nvGraphicFramePr>
            <p:cNvPr id="13318" name="Object 5"/>
            <p:cNvGraphicFramePr>
              <a:graphicFrameLocks noChangeAspect="1"/>
            </p:cNvGraphicFramePr>
            <p:nvPr/>
          </p:nvGraphicFramePr>
          <p:xfrm>
            <a:off x="1175" y="2362"/>
            <a:ext cx="3554" cy="359"/>
          </p:xfrm>
          <a:graphic>
            <a:graphicData uri="http://schemas.openxmlformats.org/presentationml/2006/ole">
              <mc:AlternateContent xmlns:mc="http://schemas.openxmlformats.org/markup-compatibility/2006">
                <mc:Choice xmlns:v="urn:schemas-microsoft-com:vml" Requires="v">
                  <p:oleObj name="公式" r:id="rId3" imgW="2278546" imgH="220969" progId="Equation.3">
                    <p:embed/>
                  </p:oleObj>
                </mc:Choice>
                <mc:Fallback>
                  <p:oleObj name="公式" r:id="rId3" imgW="2278546" imgH="220969"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5" y="2362"/>
                          <a:ext cx="3554" cy="359"/>
                        </a:xfrm>
                        <a:prstGeom prst="rect">
                          <a:avLst/>
                        </a:prstGeom>
                        <a:noFill/>
                        <a:ln>
                          <a:noFill/>
                        </a:ln>
                        <a:effectLst>
                          <a:outerShdw dist="12700" dir="108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319" name="Rectangle 6"/>
            <p:cNvSpPr>
              <a:spLocks noChangeArrowheads="1"/>
            </p:cNvSpPr>
            <p:nvPr/>
          </p:nvSpPr>
          <p:spPr bwMode="auto">
            <a:xfrm>
              <a:off x="1565" y="2387"/>
              <a:ext cx="2812" cy="363"/>
            </a:xfrm>
            <a:prstGeom prst="rect">
              <a:avLst/>
            </a:prstGeom>
            <a:noFill/>
            <a:ln w="317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endParaRPr lang="zh-CN" altLang="en-US">
                <a:latin typeface="Times New Roman" panose="02020603050405020304" pitchFamily="18" charset="0"/>
                <a:ea typeface="黑体" panose="02010609060101010101" pitchFamily="49" charset="-122"/>
              </a:endParaRP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75171">
                                            <p:txEl>
                                              <p:pRg st="0" end="0"/>
                                            </p:txEl>
                                          </p:spTgt>
                                        </p:tgtEl>
                                        <p:attrNameLst>
                                          <p:attrName>style.visibility</p:attrName>
                                        </p:attrNameLst>
                                      </p:cBhvr>
                                      <p:to>
                                        <p:strVal val="visible"/>
                                      </p:to>
                                    </p:set>
                                    <p:animEffect transition="in" filter="wipe(left)">
                                      <p:cBhvr>
                                        <p:cTn id="7" dur="500"/>
                                        <p:tgtEl>
                                          <p:spTgt spid="775171">
                                            <p:txEl>
                                              <p:pRg st="0" end="0"/>
                                            </p:txEl>
                                          </p:spTgt>
                                        </p:tgtEl>
                                      </p:cBhvr>
                                    </p:animEffect>
                                  </p:childTnLst>
                                  <p:subTnLst>
                                    <p:animClr clrSpc="rgb" dir="cw">
                                      <p:cBhvr override="childStyle">
                                        <p:cTn dur="1" fill="hold" display="0" masterRel="nextClick" afterEffect="1"/>
                                        <p:tgtEl>
                                          <p:spTgt spid="775171">
                                            <p:txEl>
                                              <p:pRg st="0" end="0"/>
                                            </p:txEl>
                                          </p:spTgt>
                                        </p:tgtEl>
                                        <p:attrNameLst>
                                          <p:attrName>ppt_c</p:attrName>
                                        </p:attrNameLst>
                                      </p:cBhvr>
                                      <p:to>
                                        <a:schemeClr val="fo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75171">
                                            <p:txEl>
                                              <p:pRg st="1" end="1"/>
                                            </p:txEl>
                                          </p:spTgt>
                                        </p:tgtEl>
                                        <p:attrNameLst>
                                          <p:attrName>style.visibility</p:attrName>
                                        </p:attrNameLst>
                                      </p:cBhvr>
                                      <p:to>
                                        <p:strVal val="visible"/>
                                      </p:to>
                                    </p:set>
                                    <p:animEffect transition="in" filter="wipe(left)">
                                      <p:cBhvr>
                                        <p:cTn id="12" dur="500"/>
                                        <p:tgtEl>
                                          <p:spTgt spid="775171">
                                            <p:txEl>
                                              <p:pRg st="1" end="1"/>
                                            </p:txEl>
                                          </p:spTgt>
                                        </p:tgtEl>
                                      </p:cBhvr>
                                    </p:animEffect>
                                  </p:childTnLst>
                                  <p:subTnLst>
                                    <p:animClr clrSpc="rgb" dir="cw">
                                      <p:cBhvr override="childStyle">
                                        <p:cTn dur="1" fill="hold" display="0" masterRel="nextClick" afterEffect="1"/>
                                        <p:tgtEl>
                                          <p:spTgt spid="775171">
                                            <p:txEl>
                                              <p:pRg st="1" end="1"/>
                                            </p:txEl>
                                          </p:spTgt>
                                        </p:tgtEl>
                                        <p:attrNameLst>
                                          <p:attrName>ppt_c</p:attrName>
                                        </p:attrNameLst>
                                      </p:cBhvr>
                                      <p:to>
                                        <a:schemeClr val="folHlink"/>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75171">
                                            <p:txEl>
                                              <p:pRg st="2" end="2"/>
                                            </p:txEl>
                                          </p:spTgt>
                                        </p:tgtEl>
                                        <p:attrNameLst>
                                          <p:attrName>style.visibility</p:attrName>
                                        </p:attrNameLst>
                                      </p:cBhvr>
                                      <p:to>
                                        <p:strVal val="visible"/>
                                      </p:to>
                                    </p:set>
                                    <p:animEffect transition="in" filter="wipe(left)">
                                      <p:cBhvr>
                                        <p:cTn id="17" dur="500"/>
                                        <p:tgtEl>
                                          <p:spTgt spid="775171">
                                            <p:txEl>
                                              <p:pRg st="2" end="2"/>
                                            </p:txEl>
                                          </p:spTgt>
                                        </p:tgtEl>
                                      </p:cBhvr>
                                    </p:animEffect>
                                  </p:childTnLst>
                                  <p:subTnLst>
                                    <p:animClr clrSpc="rgb" dir="cw">
                                      <p:cBhvr override="childStyle">
                                        <p:cTn dur="1" fill="hold" display="0" masterRel="nextClick" afterEffect="1"/>
                                        <p:tgtEl>
                                          <p:spTgt spid="775171">
                                            <p:txEl>
                                              <p:pRg st="2" end="2"/>
                                            </p:txEl>
                                          </p:spTgt>
                                        </p:tgtEl>
                                        <p:attrNameLst>
                                          <p:attrName>ppt_c</p:attrName>
                                        </p:attrNameLst>
                                      </p:cBhvr>
                                      <p:to>
                                        <a:schemeClr val="folHlink"/>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775175"/>
                                        </p:tgtEl>
                                        <p:attrNameLst>
                                          <p:attrName>style.visibility</p:attrName>
                                        </p:attrNameLst>
                                      </p:cBhvr>
                                      <p:to>
                                        <p:strVal val="visible"/>
                                      </p:to>
                                    </p:set>
                                    <p:animEffect transition="in" filter="wipe(left)">
                                      <p:cBhvr>
                                        <p:cTn id="22" dur="500"/>
                                        <p:tgtEl>
                                          <p:spTgt spid="77517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75172">
                                            <p:txEl>
                                              <p:pRg st="0" end="0"/>
                                            </p:txEl>
                                          </p:spTgt>
                                        </p:tgtEl>
                                        <p:attrNameLst>
                                          <p:attrName>style.visibility</p:attrName>
                                        </p:attrNameLst>
                                      </p:cBhvr>
                                      <p:to>
                                        <p:strVal val="visible"/>
                                      </p:to>
                                    </p:set>
                                    <p:animEffect transition="in" filter="wipe(left)">
                                      <p:cBhvr>
                                        <p:cTn id="27" dur="500"/>
                                        <p:tgtEl>
                                          <p:spTgt spid="775172">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75172">
                                            <p:txEl>
                                              <p:pRg st="1" end="1"/>
                                            </p:txEl>
                                          </p:spTgt>
                                        </p:tgtEl>
                                        <p:attrNameLst>
                                          <p:attrName>style.visibility</p:attrName>
                                        </p:attrNameLst>
                                      </p:cBhvr>
                                      <p:to>
                                        <p:strVal val="visible"/>
                                      </p:to>
                                    </p:set>
                                    <p:animEffect transition="in" filter="wipe(left)">
                                      <p:cBhvr>
                                        <p:cTn id="32" dur="500"/>
                                        <p:tgtEl>
                                          <p:spTgt spid="775172">
                                            <p:txEl>
                                              <p:pRg st="1" end="1"/>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75172">
                                            <p:txEl>
                                              <p:pRg st="2" end="2"/>
                                            </p:txEl>
                                          </p:spTgt>
                                        </p:tgtEl>
                                        <p:attrNameLst>
                                          <p:attrName>style.visibility</p:attrName>
                                        </p:attrNameLst>
                                      </p:cBhvr>
                                      <p:to>
                                        <p:strVal val="visible"/>
                                      </p:to>
                                    </p:set>
                                    <p:animEffect transition="in" filter="wipe(left)">
                                      <p:cBhvr>
                                        <p:cTn id="37" dur="500"/>
                                        <p:tgtEl>
                                          <p:spTgt spid="775172">
                                            <p:txEl>
                                              <p:pRg st="2" end="2"/>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75172">
                                            <p:txEl>
                                              <p:pRg st="3" end="3"/>
                                            </p:txEl>
                                          </p:spTgt>
                                        </p:tgtEl>
                                        <p:attrNameLst>
                                          <p:attrName>style.visibility</p:attrName>
                                        </p:attrNameLst>
                                      </p:cBhvr>
                                      <p:to>
                                        <p:strVal val="visible"/>
                                      </p:to>
                                    </p:set>
                                    <p:animEffect transition="in" filter="wipe(left)">
                                      <p:cBhvr>
                                        <p:cTn id="42" dur="500"/>
                                        <p:tgtEl>
                                          <p:spTgt spid="77517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5171" grpId="0" build="p" autoUpdateAnimBg="0"/>
      <p:bldP spid="775172"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1314" name="Rectangle 2"/>
          <p:cNvSpPr>
            <a:spLocks noGrp="1" noChangeArrowheads="1"/>
          </p:cNvSpPr>
          <p:nvPr>
            <p:ph type="title"/>
          </p:nvPr>
        </p:nvSpPr>
        <p:spPr>
          <a:xfrm>
            <a:off x="1547664" y="76200"/>
            <a:ext cx="7711752" cy="1066800"/>
          </a:xfrm>
        </p:spPr>
        <p:txBody>
          <a:bodyPr/>
          <a:lstStyle/>
          <a:p>
            <a:pPr>
              <a:defRPr/>
            </a:pPr>
            <a:r>
              <a:rPr lang="zh-CN" altLang="en-US" sz="3600" dirty="0">
                <a:latin typeface="Times New Roman" panose="02020603050405020304" pitchFamily="18" charset="0"/>
                <a:ea typeface="黑体" panose="02010609060101010101" pitchFamily="49" charset="-122"/>
              </a:rPr>
              <a:t>多元回归方程 </a:t>
            </a:r>
            <a:r>
              <a:rPr lang="en-US" altLang="zh-CN" sz="2800" dirty="0">
                <a:solidFill>
                  <a:schemeClr val="hlink"/>
                </a:solidFill>
                <a:latin typeface="Times New Roman" panose="02020603050405020304" pitchFamily="18" charset="0"/>
                <a:ea typeface="黑体" panose="02010609060101010101" pitchFamily="49" charset="-122"/>
              </a:rPr>
              <a:t>(multiple regression equation)</a:t>
            </a:r>
          </a:p>
        </p:txBody>
      </p:sp>
      <p:sp>
        <p:nvSpPr>
          <p:cNvPr id="781315" name="Rectangle 3"/>
          <p:cNvSpPr>
            <a:spLocks noGrp="1" noChangeArrowheads="1"/>
          </p:cNvSpPr>
          <p:nvPr>
            <p:ph idx="1"/>
          </p:nvPr>
        </p:nvSpPr>
        <p:spPr>
          <a:xfrm>
            <a:off x="381000" y="1700212"/>
            <a:ext cx="8229600" cy="4609107"/>
          </a:xfrm>
        </p:spPr>
        <p:txBody>
          <a:bodyPr/>
          <a:lstStyle/>
          <a:p>
            <a:pPr marL="609600" indent="-609600" algn="just">
              <a:lnSpc>
                <a:spcPct val="120000"/>
              </a:lnSpc>
              <a:buFontTx/>
              <a:buAutoNum type="arabicPeriod"/>
              <a:defRPr/>
            </a:pPr>
            <a:r>
              <a:rPr lang="zh-CN" altLang="en-US" dirty="0">
                <a:latin typeface="Times New Roman" panose="02020603050405020304" pitchFamily="18" charset="0"/>
                <a:ea typeface="黑体" panose="02010609060101010101" pitchFamily="49" charset="-122"/>
              </a:rPr>
              <a:t>描述因变量 </a:t>
            </a:r>
            <a:r>
              <a:rPr lang="en-US" altLang="zh-CN" i="1" dirty="0">
                <a:latin typeface="Times New Roman" panose="02020603050405020304" pitchFamily="18" charset="0"/>
                <a:ea typeface="黑体" panose="02010609060101010101" pitchFamily="49" charset="-122"/>
              </a:rPr>
              <a:t>y </a:t>
            </a:r>
            <a:r>
              <a:rPr lang="zh-CN" altLang="en-US" dirty="0">
                <a:latin typeface="Times New Roman" panose="02020603050405020304" pitchFamily="18" charset="0"/>
                <a:ea typeface="黑体" panose="02010609060101010101" pitchFamily="49" charset="-122"/>
              </a:rPr>
              <a:t>的平均值或期望值如何依赖于自变量 </a:t>
            </a:r>
            <a:r>
              <a:rPr lang="en-US" altLang="zh-CN" i="1" dirty="0">
                <a:latin typeface="Times New Roman" panose="02020603050405020304" pitchFamily="18" charset="0"/>
                <a:ea typeface="黑体" panose="02010609060101010101" pitchFamily="49" charset="-122"/>
              </a:rPr>
              <a:t>x</a:t>
            </a:r>
            <a:r>
              <a:rPr lang="en-US" altLang="zh-CN" baseline="-25000" dirty="0">
                <a:latin typeface="Times New Roman" panose="02020603050405020304" pitchFamily="18" charset="0"/>
                <a:ea typeface="黑体" panose="02010609060101010101" pitchFamily="49" charset="-122"/>
              </a:rPr>
              <a:t>1</a:t>
            </a:r>
            <a:r>
              <a:rPr lang="zh-CN" altLang="en-US" dirty="0">
                <a:latin typeface="Times New Roman" panose="02020603050405020304" pitchFamily="18" charset="0"/>
                <a:ea typeface="黑体" panose="02010609060101010101" pitchFamily="49" charset="-122"/>
              </a:rPr>
              <a:t>， </a:t>
            </a:r>
            <a:r>
              <a:rPr lang="en-US" altLang="zh-CN" i="1" dirty="0">
                <a:latin typeface="Times New Roman" panose="02020603050405020304" pitchFamily="18" charset="0"/>
                <a:ea typeface="黑体" panose="02010609060101010101" pitchFamily="49" charset="-122"/>
              </a:rPr>
              <a:t>x</a:t>
            </a:r>
            <a:r>
              <a:rPr lang="en-US" altLang="zh-CN" baseline="-25000" dirty="0">
                <a:latin typeface="Times New Roman" panose="02020603050405020304" pitchFamily="18" charset="0"/>
                <a:ea typeface="黑体" panose="02010609060101010101" pitchFamily="49" charset="-122"/>
              </a:rPr>
              <a:t>2</a:t>
            </a:r>
            <a:r>
              <a:rPr lang="en-US" altLang="zh-CN" i="1"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i="1" dirty="0" err="1">
                <a:latin typeface="Times New Roman" panose="02020603050405020304" pitchFamily="18" charset="0"/>
                <a:ea typeface="黑体" panose="02010609060101010101" pitchFamily="49" charset="-122"/>
              </a:rPr>
              <a:t>x</a:t>
            </a:r>
            <a:r>
              <a:rPr lang="en-US" altLang="zh-CN" i="1" baseline="-25000" dirty="0" err="1">
                <a:latin typeface="Times New Roman" panose="02020603050405020304" pitchFamily="18" charset="0"/>
                <a:ea typeface="黑体" panose="02010609060101010101" pitchFamily="49" charset="-122"/>
              </a:rPr>
              <a:t>k</a:t>
            </a:r>
            <a:r>
              <a:rPr lang="zh-CN" altLang="en-US" dirty="0">
                <a:latin typeface="Times New Roman" panose="02020603050405020304" pitchFamily="18" charset="0"/>
                <a:ea typeface="黑体" panose="02010609060101010101" pitchFamily="49" charset="-122"/>
              </a:rPr>
              <a:t>的方程</a:t>
            </a:r>
          </a:p>
          <a:p>
            <a:pPr marL="609600" indent="-609600" algn="just">
              <a:lnSpc>
                <a:spcPct val="120000"/>
              </a:lnSpc>
              <a:buFontTx/>
              <a:buAutoNum type="arabicPeriod"/>
              <a:defRPr/>
            </a:pPr>
            <a:r>
              <a:rPr lang="zh-CN" altLang="en-US" dirty="0">
                <a:latin typeface="Times New Roman" panose="02020603050405020304" pitchFamily="18" charset="0"/>
                <a:ea typeface="黑体" panose="02010609060101010101" pitchFamily="49" charset="-122"/>
              </a:rPr>
              <a:t>多元线性回归方程的形式为</a:t>
            </a:r>
          </a:p>
          <a:p>
            <a:pPr marL="609600" indent="-609600" algn="just">
              <a:spcBef>
                <a:spcPts val="1800"/>
              </a:spcBef>
              <a:defRPr/>
            </a:pPr>
            <a:r>
              <a:rPr lang="zh-CN" altLang="en-US" b="1" i="1" dirty="0">
                <a:latin typeface="Times New Roman" panose="02020603050405020304" pitchFamily="18" charset="0"/>
                <a:ea typeface="黑体" panose="02010609060101010101" pitchFamily="49" charset="-122"/>
              </a:rPr>
              <a:t>            </a:t>
            </a:r>
            <a:r>
              <a:rPr lang="en-US" altLang="zh-CN" b="1" i="1" dirty="0">
                <a:solidFill>
                  <a:srgbClr val="FFFFB1"/>
                </a:solidFill>
                <a:latin typeface="Times New Roman" panose="02020603050405020304" pitchFamily="18" charset="0"/>
                <a:ea typeface="黑体" panose="02010609060101010101" pitchFamily="49" charset="-122"/>
              </a:rPr>
              <a:t>E</a:t>
            </a:r>
            <a:r>
              <a:rPr lang="en-US" altLang="zh-CN" b="1" dirty="0">
                <a:solidFill>
                  <a:srgbClr val="FFFFB1"/>
                </a:solidFill>
                <a:latin typeface="Times New Roman" panose="02020603050405020304" pitchFamily="18" charset="0"/>
                <a:ea typeface="黑体" panose="02010609060101010101" pitchFamily="49" charset="-122"/>
              </a:rPr>
              <a:t>( </a:t>
            </a:r>
            <a:r>
              <a:rPr lang="en-US" altLang="zh-CN" b="1" i="1" dirty="0">
                <a:solidFill>
                  <a:srgbClr val="FFFFB1"/>
                </a:solidFill>
                <a:latin typeface="Times New Roman" panose="02020603050405020304" pitchFamily="18" charset="0"/>
                <a:ea typeface="黑体" panose="02010609060101010101" pitchFamily="49" charset="-122"/>
              </a:rPr>
              <a:t>y </a:t>
            </a:r>
            <a:r>
              <a:rPr lang="en-US" altLang="zh-CN" b="1" dirty="0">
                <a:solidFill>
                  <a:srgbClr val="FFFFB1"/>
                </a:solidFill>
                <a:latin typeface="Times New Roman" panose="02020603050405020304" pitchFamily="18" charset="0"/>
                <a:ea typeface="黑体" panose="02010609060101010101" pitchFamily="49" charset="-122"/>
              </a:rPr>
              <a:t>) = </a:t>
            </a:r>
            <a:r>
              <a:rPr lang="en-US" altLang="zh-CN" b="1" i="1" dirty="0">
                <a:solidFill>
                  <a:srgbClr val="FFFFB1"/>
                </a:solidFill>
                <a:latin typeface="Times New Roman" panose="02020603050405020304" pitchFamily="18" charset="0"/>
                <a:ea typeface="黑体" panose="02010609060101010101" pitchFamily="49" charset="-122"/>
                <a:sym typeface="Symbol" panose="05050102010706020507" pitchFamily="18" charset="2"/>
              </a:rPr>
              <a:t></a:t>
            </a:r>
            <a:r>
              <a:rPr lang="en-US" altLang="zh-CN" b="1" baseline="-25000" dirty="0">
                <a:solidFill>
                  <a:srgbClr val="FFFFB1"/>
                </a:solidFill>
                <a:latin typeface="Times New Roman" panose="02020603050405020304" pitchFamily="18" charset="0"/>
                <a:ea typeface="黑体" panose="02010609060101010101" pitchFamily="49" charset="-122"/>
              </a:rPr>
              <a:t>0</a:t>
            </a:r>
            <a:r>
              <a:rPr lang="en-US" altLang="zh-CN" b="1" dirty="0">
                <a:solidFill>
                  <a:srgbClr val="FFFFB1"/>
                </a:solidFill>
                <a:latin typeface="Times New Roman" panose="02020603050405020304" pitchFamily="18" charset="0"/>
                <a:ea typeface="黑体" panose="02010609060101010101" pitchFamily="49" charset="-122"/>
              </a:rPr>
              <a:t>+ </a:t>
            </a:r>
            <a:r>
              <a:rPr lang="en-US" altLang="zh-CN" b="1" i="1" dirty="0">
                <a:solidFill>
                  <a:srgbClr val="FFFFB1"/>
                </a:solidFill>
                <a:latin typeface="Times New Roman" panose="02020603050405020304" pitchFamily="18" charset="0"/>
                <a:ea typeface="黑体" panose="02010609060101010101" pitchFamily="49" charset="-122"/>
                <a:sym typeface="Symbol" panose="05050102010706020507" pitchFamily="18" charset="2"/>
              </a:rPr>
              <a:t></a:t>
            </a:r>
            <a:r>
              <a:rPr lang="en-US" altLang="zh-CN" b="1" baseline="-25000" dirty="0">
                <a:solidFill>
                  <a:srgbClr val="FFFFB1"/>
                </a:solidFill>
                <a:latin typeface="Times New Roman" panose="02020603050405020304" pitchFamily="18" charset="0"/>
                <a:ea typeface="黑体" panose="02010609060101010101" pitchFamily="49" charset="-122"/>
              </a:rPr>
              <a:t>1 </a:t>
            </a:r>
            <a:r>
              <a:rPr lang="en-US" altLang="zh-CN" b="1" i="1" dirty="0">
                <a:solidFill>
                  <a:srgbClr val="FFFFB1"/>
                </a:solidFill>
                <a:latin typeface="Times New Roman" panose="02020603050405020304" pitchFamily="18" charset="0"/>
                <a:ea typeface="黑体" panose="02010609060101010101" pitchFamily="49" charset="-122"/>
              </a:rPr>
              <a:t>x</a:t>
            </a:r>
            <a:r>
              <a:rPr lang="en-US" altLang="zh-CN" b="1" baseline="-25000" dirty="0">
                <a:solidFill>
                  <a:srgbClr val="FFFFB1"/>
                </a:solidFill>
                <a:latin typeface="Times New Roman" panose="02020603050405020304" pitchFamily="18" charset="0"/>
                <a:ea typeface="黑体" panose="02010609060101010101" pitchFamily="49" charset="-122"/>
              </a:rPr>
              <a:t>1</a:t>
            </a:r>
            <a:r>
              <a:rPr lang="en-US" altLang="zh-CN" b="1" i="1" dirty="0">
                <a:solidFill>
                  <a:srgbClr val="FFFFB1"/>
                </a:solidFill>
                <a:latin typeface="Times New Roman" panose="02020603050405020304" pitchFamily="18" charset="0"/>
                <a:ea typeface="黑体" panose="02010609060101010101" pitchFamily="49" charset="-122"/>
              </a:rPr>
              <a:t> </a:t>
            </a:r>
            <a:r>
              <a:rPr lang="en-US" altLang="zh-CN" b="1" dirty="0">
                <a:solidFill>
                  <a:srgbClr val="FFFFB1"/>
                </a:solidFill>
                <a:latin typeface="Times New Roman" panose="02020603050405020304" pitchFamily="18" charset="0"/>
                <a:ea typeface="黑体" panose="02010609060101010101" pitchFamily="49" charset="-122"/>
              </a:rPr>
              <a:t>+ </a:t>
            </a:r>
            <a:r>
              <a:rPr lang="en-US" altLang="zh-CN" b="1" i="1" dirty="0">
                <a:solidFill>
                  <a:srgbClr val="FFFFB1"/>
                </a:solidFill>
                <a:latin typeface="Times New Roman" panose="02020603050405020304" pitchFamily="18" charset="0"/>
                <a:ea typeface="黑体" panose="02010609060101010101" pitchFamily="49" charset="-122"/>
                <a:sym typeface="Symbol" panose="05050102010706020507" pitchFamily="18" charset="2"/>
              </a:rPr>
              <a:t></a:t>
            </a:r>
            <a:r>
              <a:rPr lang="en-US" altLang="zh-CN" b="1" baseline="-25000" dirty="0">
                <a:solidFill>
                  <a:srgbClr val="FFFFB1"/>
                </a:solidFill>
                <a:latin typeface="Times New Roman" panose="02020603050405020304" pitchFamily="18" charset="0"/>
                <a:ea typeface="黑体" panose="02010609060101010101" pitchFamily="49" charset="-122"/>
              </a:rPr>
              <a:t>2 </a:t>
            </a:r>
            <a:r>
              <a:rPr lang="en-US" altLang="zh-CN" b="1" i="1" dirty="0">
                <a:solidFill>
                  <a:srgbClr val="FFFFB1"/>
                </a:solidFill>
                <a:latin typeface="Times New Roman" panose="02020603050405020304" pitchFamily="18" charset="0"/>
                <a:ea typeface="黑体" panose="02010609060101010101" pitchFamily="49" charset="-122"/>
              </a:rPr>
              <a:t>x</a:t>
            </a:r>
            <a:r>
              <a:rPr lang="en-US" altLang="zh-CN" b="1" baseline="-25000" dirty="0">
                <a:solidFill>
                  <a:srgbClr val="FFFFB1"/>
                </a:solidFill>
                <a:latin typeface="Times New Roman" panose="02020603050405020304" pitchFamily="18" charset="0"/>
                <a:ea typeface="黑体" panose="02010609060101010101" pitchFamily="49" charset="-122"/>
              </a:rPr>
              <a:t>2</a:t>
            </a:r>
            <a:r>
              <a:rPr lang="en-US" altLang="zh-CN" b="1" i="1" dirty="0">
                <a:solidFill>
                  <a:srgbClr val="FFFFB1"/>
                </a:solidFill>
                <a:latin typeface="Times New Roman" panose="02020603050405020304" pitchFamily="18" charset="0"/>
                <a:ea typeface="黑体" panose="02010609060101010101" pitchFamily="49" charset="-122"/>
              </a:rPr>
              <a:t> </a:t>
            </a:r>
            <a:r>
              <a:rPr lang="en-US" altLang="zh-CN" b="1" dirty="0">
                <a:solidFill>
                  <a:srgbClr val="FFFFB1"/>
                </a:solidFill>
                <a:latin typeface="Times New Roman" panose="02020603050405020304" pitchFamily="18" charset="0"/>
                <a:ea typeface="黑体" panose="02010609060101010101" pitchFamily="49" charset="-122"/>
              </a:rPr>
              <a:t>+</a:t>
            </a:r>
            <a:r>
              <a:rPr lang="en-US" altLang="zh-CN" b="1" dirty="0">
                <a:solidFill>
                  <a:srgbClr val="FFFFB1"/>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b="1" dirty="0">
                <a:solidFill>
                  <a:srgbClr val="FFFFB1"/>
                </a:solidFill>
                <a:latin typeface="Times New Roman" panose="02020603050405020304" pitchFamily="18" charset="0"/>
                <a:ea typeface="黑体" panose="02010609060101010101" pitchFamily="49" charset="-122"/>
              </a:rPr>
              <a:t> </a:t>
            </a:r>
            <a:r>
              <a:rPr lang="en-US" altLang="zh-CN" b="1" i="1" dirty="0">
                <a:solidFill>
                  <a:srgbClr val="FFFFB1"/>
                </a:solidFill>
                <a:latin typeface="Times New Roman" panose="02020603050405020304" pitchFamily="18" charset="0"/>
                <a:ea typeface="黑体" panose="02010609060101010101" pitchFamily="49" charset="-122"/>
                <a:sym typeface="Symbol" panose="05050102010706020507" pitchFamily="18" charset="2"/>
              </a:rPr>
              <a:t></a:t>
            </a:r>
            <a:r>
              <a:rPr lang="en-US" altLang="zh-CN" b="1" i="1" baseline="-25000" dirty="0">
                <a:solidFill>
                  <a:srgbClr val="FFFFB1"/>
                </a:solidFill>
                <a:latin typeface="Times New Roman" panose="02020603050405020304" pitchFamily="18" charset="0"/>
                <a:ea typeface="黑体" panose="02010609060101010101" pitchFamily="49" charset="-122"/>
              </a:rPr>
              <a:t>k</a:t>
            </a:r>
            <a:r>
              <a:rPr lang="en-US" altLang="zh-CN" b="1" baseline="-25000" dirty="0">
                <a:solidFill>
                  <a:srgbClr val="FFFFB1"/>
                </a:solidFill>
                <a:latin typeface="Times New Roman" panose="02020603050405020304" pitchFamily="18" charset="0"/>
                <a:ea typeface="黑体" panose="02010609060101010101" pitchFamily="49" charset="-122"/>
              </a:rPr>
              <a:t> </a:t>
            </a:r>
            <a:r>
              <a:rPr lang="en-US" altLang="zh-CN" b="1" i="1" dirty="0" err="1">
                <a:solidFill>
                  <a:srgbClr val="FFFFB1"/>
                </a:solidFill>
                <a:latin typeface="Times New Roman" panose="02020603050405020304" pitchFamily="18" charset="0"/>
                <a:ea typeface="黑体" panose="02010609060101010101" pitchFamily="49" charset="-122"/>
              </a:rPr>
              <a:t>x</a:t>
            </a:r>
            <a:r>
              <a:rPr lang="en-US" altLang="zh-CN" b="1" i="1" baseline="-25000" dirty="0" err="1">
                <a:solidFill>
                  <a:srgbClr val="FFFFB1"/>
                </a:solidFill>
                <a:latin typeface="Times New Roman" panose="02020603050405020304" pitchFamily="18" charset="0"/>
                <a:ea typeface="黑体" panose="02010609060101010101" pitchFamily="49" charset="-122"/>
              </a:rPr>
              <a:t>k</a:t>
            </a:r>
            <a:endParaRPr lang="en-US" altLang="zh-CN" b="1" i="1" dirty="0">
              <a:solidFill>
                <a:srgbClr val="FFFFB1"/>
              </a:solidFill>
              <a:latin typeface="Times New Roman" panose="02020603050405020304" pitchFamily="18" charset="0"/>
              <a:ea typeface="黑体" panose="02010609060101010101" pitchFamily="49" charset="-122"/>
            </a:endParaRPr>
          </a:p>
        </p:txBody>
      </p:sp>
      <p:sp>
        <p:nvSpPr>
          <p:cNvPr id="781316" name="Rectangle 4"/>
          <p:cNvSpPr>
            <a:spLocks noChangeArrowheads="1"/>
          </p:cNvSpPr>
          <p:nvPr/>
        </p:nvSpPr>
        <p:spPr bwMode="auto">
          <a:xfrm>
            <a:off x="1259632" y="4365104"/>
            <a:ext cx="6172200" cy="148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lgn="just">
              <a:spcBef>
                <a:spcPct val="50000"/>
              </a:spcBef>
              <a:buClr>
                <a:schemeClr val="hlink"/>
              </a:buClr>
              <a:buFont typeface="Wingdings" panose="05000000000000000000" pitchFamily="2" charset="2"/>
              <a:buChar char="§"/>
              <a:defRPr/>
            </a:pPr>
            <a:r>
              <a:rPr lang="en-US" altLang="zh-CN" sz="2600" i="1" dirty="0">
                <a:effectLst>
                  <a:outerShdw blurRad="38100" dist="38100" dir="2700000" algn="tl">
                    <a:srgbClr val="000000"/>
                  </a:outerShdw>
                </a:effectLst>
                <a:latin typeface="Times New Roman" panose="02020603050405020304" pitchFamily="18" charset="0"/>
                <a:ea typeface="黑体" panose="02010609060101010101" pitchFamily="49" charset="-122"/>
              </a:rPr>
              <a:t> b</a:t>
            </a:r>
            <a:r>
              <a:rPr lang="en-US" altLang="zh-CN" sz="2600" baseline="-25000" dirty="0">
                <a:effectLst>
                  <a:outerShdw blurRad="38100" dist="38100" dir="2700000" algn="tl">
                    <a:srgbClr val="000000"/>
                  </a:outerShdw>
                </a:effectLst>
                <a:latin typeface="Times New Roman" panose="02020603050405020304" pitchFamily="18" charset="0"/>
                <a:ea typeface="黑体" panose="02010609060101010101" pitchFamily="49" charset="-122"/>
              </a:rPr>
              <a:t>1</a:t>
            </a:r>
            <a:r>
              <a:rPr lang="zh-CN" altLang="en-US" sz="2600" dirty="0">
                <a:effectLst>
                  <a:outerShdw blurRad="38100" dist="38100" dir="2700000" algn="tl">
                    <a:srgbClr val="000000"/>
                  </a:outerShdw>
                </a:effectLst>
                <a:latin typeface="Times New Roman" panose="02020603050405020304" pitchFamily="18" charset="0"/>
                <a:ea typeface="黑体" panose="02010609060101010101" pitchFamily="49" charset="-122"/>
              </a:rPr>
              <a:t>，</a:t>
            </a:r>
            <a:r>
              <a:rPr lang="en-US" altLang="zh-CN" sz="2600" i="1" dirty="0">
                <a:effectLst>
                  <a:outerShdw blurRad="38100" dist="38100" dir="2700000" algn="tl">
                    <a:srgbClr val="000000"/>
                  </a:outerShdw>
                </a:effectLst>
                <a:latin typeface="Times New Roman" panose="02020603050405020304" pitchFamily="18" charset="0"/>
                <a:ea typeface="黑体" panose="02010609060101010101" pitchFamily="49" charset="-122"/>
              </a:rPr>
              <a:t>b</a:t>
            </a:r>
            <a:r>
              <a:rPr lang="en-US" altLang="zh-CN" sz="2600" baseline="-25000" dirty="0">
                <a:effectLst>
                  <a:outerShdw blurRad="38100" dist="38100" dir="2700000" algn="tl">
                    <a:srgbClr val="000000"/>
                  </a:outerShdw>
                </a:effectLst>
                <a:latin typeface="Times New Roman" panose="02020603050405020304" pitchFamily="18" charset="0"/>
                <a:ea typeface="黑体" panose="02010609060101010101" pitchFamily="49" charset="-122"/>
              </a:rPr>
              <a:t>2</a:t>
            </a:r>
            <a:r>
              <a:rPr lang="zh-CN" altLang="en-US" sz="2600" dirty="0">
                <a:effectLst>
                  <a:outerShdw blurRad="38100" dist="38100" dir="2700000" algn="tl">
                    <a:srgbClr val="000000"/>
                  </a:outerShdw>
                </a:effectLst>
                <a:latin typeface="Times New Roman" panose="02020603050405020304" pitchFamily="18" charset="0"/>
                <a:ea typeface="黑体" panose="02010609060101010101" pitchFamily="49" charset="-122"/>
              </a:rPr>
              <a:t>，</a:t>
            </a:r>
            <a:r>
              <a:rPr lang="zh-CN" altLang="en-US" sz="2600" dirty="0">
                <a:effectLst>
                  <a:outerShdw blurRad="38100" dist="38100" dir="2700000" algn="tl">
                    <a:srgbClr val="000000"/>
                  </a:outerShdw>
                </a:effectLst>
                <a:latin typeface="Times New Roman" panose="02020603050405020304" pitchFamily="18" charset="0"/>
                <a:ea typeface="黑体" panose="02010609060101010101" pitchFamily="49" charset="-122"/>
                <a:sym typeface="Symbol" panose="05050102010706020507" pitchFamily="18" charset="2"/>
              </a:rPr>
              <a:t>，</a:t>
            </a:r>
            <a:r>
              <a:rPr lang="en-US" altLang="zh-CN" sz="2600" i="1" dirty="0">
                <a:effectLst>
                  <a:outerShdw blurRad="38100" dist="38100" dir="2700000" algn="tl">
                    <a:srgbClr val="000000"/>
                  </a:outerShdw>
                </a:effectLst>
                <a:latin typeface="Times New Roman" panose="02020603050405020304" pitchFamily="18" charset="0"/>
                <a:ea typeface="黑体" panose="02010609060101010101" pitchFamily="49" charset="-122"/>
              </a:rPr>
              <a:t>b</a:t>
            </a:r>
            <a:r>
              <a:rPr lang="en-US" altLang="zh-CN" sz="2600" i="1" baseline="-25000" dirty="0">
                <a:effectLst>
                  <a:outerShdw blurRad="38100" dist="38100" dir="2700000" algn="tl">
                    <a:srgbClr val="000000"/>
                  </a:outerShdw>
                </a:effectLst>
                <a:latin typeface="Times New Roman" panose="02020603050405020304" pitchFamily="18" charset="0"/>
                <a:ea typeface="黑体" panose="02010609060101010101" pitchFamily="49" charset="-122"/>
              </a:rPr>
              <a:t>k</a:t>
            </a:r>
            <a:r>
              <a:rPr lang="zh-CN" altLang="en-US" sz="2600" dirty="0">
                <a:effectLst>
                  <a:outerShdw blurRad="38100" dist="38100" dir="2700000" algn="tl">
                    <a:srgbClr val="000000"/>
                  </a:outerShdw>
                </a:effectLst>
                <a:latin typeface="Times New Roman" panose="02020603050405020304" pitchFamily="18" charset="0"/>
                <a:ea typeface="黑体" panose="02010609060101010101" pitchFamily="49" charset="-122"/>
              </a:rPr>
              <a:t>称为偏回归系数</a:t>
            </a:r>
          </a:p>
          <a:p>
            <a:pPr lvl="1" algn="just">
              <a:spcBef>
                <a:spcPct val="50000"/>
              </a:spcBef>
              <a:buClr>
                <a:schemeClr val="hlink"/>
              </a:buClr>
              <a:buFont typeface="Wingdings" panose="05000000000000000000" pitchFamily="2" charset="2"/>
              <a:buChar char="§"/>
              <a:defRPr/>
            </a:pPr>
            <a:r>
              <a:rPr lang="zh-CN" altLang="en-US" sz="2600" dirty="0">
                <a:effectLst>
                  <a:outerShdw blurRad="38100" dist="38100" dir="2700000" algn="tl">
                    <a:srgbClr val="000000"/>
                  </a:outerShdw>
                </a:effectLst>
                <a:latin typeface="Times New Roman" panose="02020603050405020304" pitchFamily="18" charset="0"/>
                <a:ea typeface="黑体" panose="02010609060101010101" pitchFamily="49" charset="-122"/>
              </a:rPr>
              <a:t> </a:t>
            </a:r>
            <a:r>
              <a:rPr lang="en-US" altLang="zh-CN" sz="2600" i="1" dirty="0">
                <a:effectLst>
                  <a:outerShdw blurRad="38100" dist="38100" dir="2700000" algn="tl">
                    <a:srgbClr val="000000"/>
                  </a:outerShdw>
                </a:effectLst>
                <a:latin typeface="Times New Roman" panose="02020603050405020304" pitchFamily="18" charset="0"/>
                <a:ea typeface="黑体" panose="02010609060101010101" pitchFamily="49" charset="-122"/>
              </a:rPr>
              <a:t>b</a:t>
            </a:r>
            <a:r>
              <a:rPr lang="en-US" altLang="zh-CN" sz="2600" i="1" baseline="-25000" dirty="0">
                <a:effectLst>
                  <a:outerShdw blurRad="38100" dist="38100" dir="2700000" algn="tl">
                    <a:srgbClr val="000000"/>
                  </a:outerShdw>
                </a:effectLst>
                <a:latin typeface="Times New Roman" panose="02020603050405020304" pitchFamily="18" charset="0"/>
                <a:ea typeface="黑体" panose="02010609060101010101" pitchFamily="49" charset="-122"/>
              </a:rPr>
              <a:t>i</a:t>
            </a:r>
            <a:r>
              <a:rPr lang="en-US" altLang="zh-CN" sz="2600" baseline="-25000" dirty="0">
                <a:effectLst>
                  <a:outerShdw blurRad="38100" dist="38100" dir="2700000" algn="tl">
                    <a:srgbClr val="000000"/>
                  </a:outerShdw>
                </a:effectLst>
                <a:latin typeface="Times New Roman" panose="02020603050405020304" pitchFamily="18" charset="0"/>
                <a:ea typeface="黑体" panose="02010609060101010101" pitchFamily="49" charset="-122"/>
              </a:rPr>
              <a:t> </a:t>
            </a:r>
            <a:r>
              <a:rPr lang="zh-CN" altLang="en-US" sz="2600" dirty="0">
                <a:effectLst>
                  <a:outerShdw blurRad="38100" dist="38100" dir="2700000" algn="tl">
                    <a:srgbClr val="000000"/>
                  </a:outerShdw>
                </a:effectLst>
                <a:latin typeface="Times New Roman" panose="02020603050405020304" pitchFamily="18" charset="0"/>
                <a:ea typeface="黑体" panose="02010609060101010101" pitchFamily="49" charset="-122"/>
              </a:rPr>
              <a:t>表示假定其他变量不变，当 </a:t>
            </a:r>
            <a:r>
              <a:rPr lang="en-US" altLang="zh-CN" sz="2600" i="1" dirty="0">
                <a:effectLst>
                  <a:outerShdw blurRad="38100" dist="38100" dir="2700000" algn="tl">
                    <a:srgbClr val="000000"/>
                  </a:outerShdw>
                </a:effectLst>
                <a:latin typeface="Times New Roman" panose="02020603050405020304" pitchFamily="18" charset="0"/>
                <a:ea typeface="黑体" panose="02010609060101010101" pitchFamily="49" charset="-122"/>
              </a:rPr>
              <a:t>x</a:t>
            </a:r>
            <a:r>
              <a:rPr lang="en-US" altLang="zh-CN" sz="2600" i="1" baseline="-25000" dirty="0">
                <a:effectLst>
                  <a:outerShdw blurRad="38100" dist="38100" dir="2700000" algn="tl">
                    <a:srgbClr val="000000"/>
                  </a:outerShdw>
                </a:effectLst>
                <a:latin typeface="Times New Roman" panose="02020603050405020304" pitchFamily="18" charset="0"/>
                <a:ea typeface="黑体" panose="02010609060101010101" pitchFamily="49" charset="-122"/>
              </a:rPr>
              <a:t>i</a:t>
            </a:r>
            <a:r>
              <a:rPr lang="en-US" altLang="zh-CN" sz="2600" i="1" dirty="0">
                <a:effectLst>
                  <a:outerShdw blurRad="38100" dist="38100" dir="2700000" algn="tl">
                    <a:srgbClr val="000000"/>
                  </a:outerShdw>
                </a:effectLst>
                <a:latin typeface="Times New Roman" panose="02020603050405020304" pitchFamily="18" charset="0"/>
                <a:ea typeface="黑体" panose="02010609060101010101" pitchFamily="49" charset="-122"/>
              </a:rPr>
              <a:t> </a:t>
            </a:r>
            <a:r>
              <a:rPr lang="zh-CN" altLang="en-US" sz="2600" dirty="0">
                <a:effectLst>
                  <a:outerShdw blurRad="38100" dist="38100" dir="2700000" algn="tl">
                    <a:srgbClr val="000000"/>
                  </a:outerShdw>
                </a:effectLst>
                <a:latin typeface="Times New Roman" panose="02020603050405020304" pitchFamily="18" charset="0"/>
                <a:ea typeface="黑体" panose="02010609060101010101" pitchFamily="49" charset="-122"/>
              </a:rPr>
              <a:t>每变动一个单位时，</a:t>
            </a:r>
            <a:r>
              <a:rPr lang="en-US" altLang="zh-CN" sz="2600" i="1" dirty="0">
                <a:effectLst>
                  <a:outerShdw blurRad="38100" dist="38100" dir="2700000" algn="tl">
                    <a:srgbClr val="000000"/>
                  </a:outerShdw>
                </a:effectLst>
                <a:latin typeface="Times New Roman" panose="02020603050405020304" pitchFamily="18" charset="0"/>
                <a:ea typeface="黑体" panose="02010609060101010101" pitchFamily="49" charset="-122"/>
              </a:rPr>
              <a:t>y </a:t>
            </a:r>
            <a:r>
              <a:rPr lang="zh-CN" altLang="en-US" sz="2600" dirty="0">
                <a:effectLst>
                  <a:outerShdw blurRad="38100" dist="38100" dir="2700000" algn="tl">
                    <a:srgbClr val="000000"/>
                  </a:outerShdw>
                </a:effectLst>
                <a:latin typeface="Times New Roman" panose="02020603050405020304" pitchFamily="18" charset="0"/>
                <a:ea typeface="黑体" panose="02010609060101010101" pitchFamily="49" charset="-122"/>
              </a:rPr>
              <a:t>的平均变动值</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81315">
                                            <p:txEl>
                                              <p:pRg st="0" end="0"/>
                                            </p:txEl>
                                          </p:spTgt>
                                        </p:tgtEl>
                                        <p:attrNameLst>
                                          <p:attrName>style.visibility</p:attrName>
                                        </p:attrNameLst>
                                      </p:cBhvr>
                                      <p:to>
                                        <p:strVal val="visible"/>
                                      </p:to>
                                    </p:set>
                                    <p:animEffect transition="in" filter="wipe(left)">
                                      <p:cBhvr>
                                        <p:cTn id="7" dur="500"/>
                                        <p:tgtEl>
                                          <p:spTgt spid="781315">
                                            <p:txEl>
                                              <p:pRg st="0" end="0"/>
                                            </p:txEl>
                                          </p:spTgt>
                                        </p:tgtEl>
                                      </p:cBhvr>
                                    </p:animEffect>
                                  </p:childTnLst>
                                  <p:subTnLst>
                                    <p:animClr clrSpc="rgb" dir="cw">
                                      <p:cBhvr override="childStyle">
                                        <p:cTn dur="1" fill="hold" display="0" masterRel="nextClick" afterEffect="1"/>
                                        <p:tgtEl>
                                          <p:spTgt spid="781315">
                                            <p:txEl>
                                              <p:pRg st="0" end="0"/>
                                            </p:txEl>
                                          </p:spTgt>
                                        </p:tgtEl>
                                        <p:attrNameLst>
                                          <p:attrName>ppt_c</p:attrName>
                                        </p:attrNameLst>
                                      </p:cBhvr>
                                      <p:to>
                                        <a:schemeClr val="folHlink"/>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81315">
                                            <p:txEl>
                                              <p:pRg st="1" end="1"/>
                                            </p:txEl>
                                          </p:spTgt>
                                        </p:tgtEl>
                                        <p:attrNameLst>
                                          <p:attrName>style.visibility</p:attrName>
                                        </p:attrNameLst>
                                      </p:cBhvr>
                                      <p:to>
                                        <p:strVal val="visible"/>
                                      </p:to>
                                    </p:set>
                                    <p:animEffect transition="in" filter="wipe(left)">
                                      <p:cBhvr>
                                        <p:cTn id="12" dur="500"/>
                                        <p:tgtEl>
                                          <p:spTgt spid="781315">
                                            <p:txEl>
                                              <p:pRg st="1" end="1"/>
                                            </p:txEl>
                                          </p:spTgt>
                                        </p:tgtEl>
                                      </p:cBhvr>
                                    </p:animEffect>
                                  </p:childTnLst>
                                  <p:subTnLst>
                                    <p:animClr clrSpc="rgb" dir="cw">
                                      <p:cBhvr override="childStyle">
                                        <p:cTn dur="1" fill="hold" display="0" masterRel="nextClick" afterEffect="1"/>
                                        <p:tgtEl>
                                          <p:spTgt spid="781315">
                                            <p:txEl>
                                              <p:pRg st="1" end="1"/>
                                            </p:txEl>
                                          </p:spTgt>
                                        </p:tgtEl>
                                        <p:attrNameLst>
                                          <p:attrName>ppt_c</p:attrName>
                                        </p:attrNameLst>
                                      </p:cBhvr>
                                      <p:to>
                                        <a:schemeClr val="folHlink"/>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81315">
                                            <p:txEl>
                                              <p:pRg st="2" end="2"/>
                                            </p:txEl>
                                          </p:spTgt>
                                        </p:tgtEl>
                                        <p:attrNameLst>
                                          <p:attrName>style.visibility</p:attrName>
                                        </p:attrNameLst>
                                      </p:cBhvr>
                                      <p:to>
                                        <p:strVal val="visible"/>
                                      </p:to>
                                    </p:set>
                                    <p:animEffect transition="in" filter="wipe(left)">
                                      <p:cBhvr>
                                        <p:cTn id="17" dur="500"/>
                                        <p:tgtEl>
                                          <p:spTgt spid="781315">
                                            <p:txEl>
                                              <p:pRg st="2" end="2"/>
                                            </p:txEl>
                                          </p:spTgt>
                                        </p:tgtEl>
                                      </p:cBhvr>
                                    </p:animEffect>
                                  </p:childTnLst>
                                  <p:subTnLst>
                                    <p:animClr clrSpc="rgb" dir="cw">
                                      <p:cBhvr override="childStyle">
                                        <p:cTn dur="1" fill="hold" display="0" masterRel="nextClick" afterEffect="1"/>
                                        <p:tgtEl>
                                          <p:spTgt spid="781315">
                                            <p:txEl>
                                              <p:pRg st="2" end="2"/>
                                            </p:txEl>
                                          </p:spTgt>
                                        </p:tgtEl>
                                        <p:attrNameLst>
                                          <p:attrName>ppt_c</p:attrName>
                                        </p:attrNameLst>
                                      </p:cBhvr>
                                      <p:to>
                                        <a:schemeClr val="folHlink"/>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81316">
                                            <p:txEl>
                                              <p:pRg st="0" end="0"/>
                                            </p:txEl>
                                          </p:spTgt>
                                        </p:tgtEl>
                                        <p:attrNameLst>
                                          <p:attrName>style.visibility</p:attrName>
                                        </p:attrNameLst>
                                      </p:cBhvr>
                                      <p:to>
                                        <p:strVal val="visible"/>
                                      </p:to>
                                    </p:set>
                                    <p:animEffect transition="in" filter="wipe(left)">
                                      <p:cBhvr>
                                        <p:cTn id="22" dur="500"/>
                                        <p:tgtEl>
                                          <p:spTgt spid="781316">
                                            <p:txEl>
                                              <p:pRg st="0" end="0"/>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81316">
                                            <p:txEl>
                                              <p:pRg st="1" end="1"/>
                                            </p:txEl>
                                          </p:spTgt>
                                        </p:tgtEl>
                                        <p:attrNameLst>
                                          <p:attrName>style.visibility</p:attrName>
                                        </p:attrNameLst>
                                      </p:cBhvr>
                                      <p:to>
                                        <p:strVal val="visible"/>
                                      </p:to>
                                    </p:set>
                                    <p:animEffect transition="in" filter="wipe(left)">
                                      <p:cBhvr>
                                        <p:cTn id="25" dur="500"/>
                                        <p:tgtEl>
                                          <p:spTgt spid="7813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1315" grpId="0" build="p" autoUpdateAnimBg="0"/>
      <p:bldP spid="781316"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2" name="Rectangle 2"/>
          <p:cNvSpPr>
            <a:spLocks noGrp="1" noChangeArrowheads="1"/>
          </p:cNvSpPr>
          <p:nvPr>
            <p:ph type="title"/>
          </p:nvPr>
        </p:nvSpPr>
        <p:spPr>
          <a:xfrm>
            <a:off x="1743315" y="7172"/>
            <a:ext cx="7010400" cy="1123950"/>
          </a:xfrm>
        </p:spPr>
        <p:txBody>
          <a:bodyPr/>
          <a:lstStyle/>
          <a:p>
            <a:pPr>
              <a:defRPr/>
            </a:pPr>
            <a:r>
              <a:rPr lang="zh-CN" altLang="en-US" sz="3600" dirty="0">
                <a:latin typeface="Times New Roman" panose="02020603050405020304" pitchFamily="18" charset="0"/>
                <a:ea typeface="黑体" panose="02010609060101010101" pitchFamily="49" charset="-122"/>
              </a:rPr>
              <a:t>二元回归方程的直观解释</a:t>
            </a:r>
          </a:p>
        </p:txBody>
      </p:sp>
      <p:sp>
        <p:nvSpPr>
          <p:cNvPr id="19459" name="Rectangle 3"/>
          <p:cNvSpPr>
            <a:spLocks noChangeArrowheads="1"/>
          </p:cNvSpPr>
          <p:nvPr/>
        </p:nvSpPr>
        <p:spPr bwMode="auto">
          <a:xfrm>
            <a:off x="0" y="1600200"/>
            <a:ext cx="9144000" cy="5257800"/>
          </a:xfrm>
          <a:prstGeom prst="rect">
            <a:avLst/>
          </a:prstGeom>
          <a:solidFill>
            <a:schemeClr val="bg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kumimoji="1" sz="2400">
                <a:solidFill>
                  <a:schemeClr val="tx1"/>
                </a:solidFill>
                <a:latin typeface="Arial" panose="020B0604020202020204" pitchFamily="34" charset="0"/>
                <a:ea typeface="华文细黑" panose="02010600040101010101" pitchFamily="2" charset="-122"/>
              </a:defRPr>
            </a:lvl1pPr>
            <a:lvl2pPr marL="742950" indent="-285750" algn="ctr">
              <a:defRPr kumimoji="1" sz="2400">
                <a:solidFill>
                  <a:schemeClr val="tx1"/>
                </a:solidFill>
                <a:latin typeface="Arial" panose="020B0604020202020204" pitchFamily="34" charset="0"/>
                <a:ea typeface="华文细黑" panose="02010600040101010101" pitchFamily="2" charset="-122"/>
              </a:defRPr>
            </a:lvl2pPr>
            <a:lvl3pPr marL="1143000" indent="-228600" algn="ctr">
              <a:defRPr kumimoji="1" sz="2400">
                <a:solidFill>
                  <a:schemeClr val="tx1"/>
                </a:solidFill>
                <a:latin typeface="Arial" panose="020B0604020202020204" pitchFamily="34" charset="0"/>
                <a:ea typeface="华文细黑" panose="02010600040101010101" pitchFamily="2" charset="-122"/>
              </a:defRPr>
            </a:lvl3pPr>
            <a:lvl4pPr marL="1600200" indent="-228600" algn="ctr">
              <a:defRPr kumimoji="1" sz="2400">
                <a:solidFill>
                  <a:schemeClr val="tx1"/>
                </a:solidFill>
                <a:latin typeface="Arial" panose="020B0604020202020204" pitchFamily="34" charset="0"/>
                <a:ea typeface="华文细黑" panose="02010600040101010101" pitchFamily="2" charset="-122"/>
              </a:defRPr>
            </a:lvl4pPr>
            <a:lvl5pPr marL="2057400" indent="-228600" algn="ctr">
              <a:defRPr kumimoji="1" sz="24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endParaRPr lang="zh-CN" altLang="en-US">
              <a:latin typeface="Times New Roman" panose="02020603050405020304" pitchFamily="18" charset="0"/>
              <a:ea typeface="黑体" panose="02010609060101010101" pitchFamily="49" charset="-122"/>
            </a:endParaRPr>
          </a:p>
        </p:txBody>
      </p:sp>
      <p:grpSp>
        <p:nvGrpSpPr>
          <p:cNvPr id="19460" name="Group 4"/>
          <p:cNvGrpSpPr>
            <a:grpSpLocks/>
          </p:cNvGrpSpPr>
          <p:nvPr/>
        </p:nvGrpSpPr>
        <p:grpSpPr bwMode="auto">
          <a:xfrm>
            <a:off x="304800" y="1752600"/>
            <a:ext cx="8153400" cy="4392613"/>
            <a:chOff x="192" y="1121"/>
            <a:chExt cx="5136" cy="2767"/>
          </a:xfrm>
        </p:grpSpPr>
        <p:sp>
          <p:nvSpPr>
            <p:cNvPr id="783365" name="Rectangle 5"/>
            <p:cNvSpPr>
              <a:spLocks noChangeArrowheads="1"/>
            </p:cNvSpPr>
            <p:nvPr/>
          </p:nvSpPr>
          <p:spPr bwMode="auto">
            <a:xfrm>
              <a:off x="192" y="1121"/>
              <a:ext cx="170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spcBef>
                  <a:spcPct val="50000"/>
                </a:spcBef>
                <a:defRPr/>
              </a:pPr>
              <a:r>
                <a:rPr lang="zh-CN" altLang="en-US" b="1">
                  <a:solidFill>
                    <a:srgbClr val="FFFFB1"/>
                  </a:solidFill>
                  <a:effectLst>
                    <a:outerShdw blurRad="38100" dist="38100" dir="2700000" algn="tl">
                      <a:srgbClr val="000000"/>
                    </a:outerShdw>
                  </a:effectLst>
                  <a:latin typeface="Times New Roman" panose="02020603050405020304" pitchFamily="18" charset="0"/>
                  <a:ea typeface="黑体" panose="02010609060101010101" pitchFamily="49" charset="-122"/>
                </a:rPr>
                <a:t>二元线性回归模型</a:t>
              </a:r>
            </a:p>
          </p:txBody>
        </p:sp>
        <p:graphicFrame>
          <p:nvGraphicFramePr>
            <p:cNvPr id="19462" name="Object 6">
              <a:hlinkClick r:id="" action="ppaction://ole?verb=0"/>
            </p:cNvPr>
            <p:cNvGraphicFramePr>
              <a:graphicFrameLocks/>
            </p:cNvGraphicFramePr>
            <p:nvPr/>
          </p:nvGraphicFramePr>
          <p:xfrm>
            <a:off x="2823" y="1344"/>
            <a:ext cx="1842" cy="336"/>
          </p:xfrm>
          <a:graphic>
            <a:graphicData uri="http://schemas.openxmlformats.org/presentationml/2006/ole">
              <mc:AlternateContent xmlns:mc="http://schemas.openxmlformats.org/markup-compatibility/2006">
                <mc:Choice xmlns:v="urn:schemas-microsoft-com:vml" Requires="v">
                  <p:oleObj name="Equation" r:id="rId3" imgW="1462957" imgH="220969" progId="Equation.3">
                    <p:embed/>
                  </p:oleObj>
                </mc:Choice>
                <mc:Fallback>
                  <p:oleObj name="Equation" r:id="rId3" imgW="1462957" imgH="220969" progId="Equation.3">
                    <p:embed/>
                    <p:pic>
                      <p:nvPicPr>
                        <p:cNvPr id="0" name="Object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3" y="1344"/>
                          <a:ext cx="1842" cy="336"/>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grpSp>
          <p:nvGrpSpPr>
            <p:cNvPr id="19463" name="Group 7"/>
            <p:cNvGrpSpPr>
              <a:grpSpLocks/>
            </p:cNvGrpSpPr>
            <p:nvPr/>
          </p:nvGrpSpPr>
          <p:grpSpPr bwMode="auto">
            <a:xfrm>
              <a:off x="600" y="1579"/>
              <a:ext cx="4370" cy="2186"/>
              <a:chOff x="600" y="1579"/>
              <a:chExt cx="4370" cy="2186"/>
            </a:xfrm>
          </p:grpSpPr>
          <p:sp>
            <p:nvSpPr>
              <p:cNvPr id="19476" name="Freeform 8"/>
              <p:cNvSpPr>
                <a:spLocks/>
              </p:cNvSpPr>
              <p:nvPr/>
            </p:nvSpPr>
            <p:spPr bwMode="auto">
              <a:xfrm>
                <a:off x="2725" y="3260"/>
                <a:ext cx="291" cy="167"/>
              </a:xfrm>
              <a:custGeom>
                <a:avLst/>
                <a:gdLst>
                  <a:gd name="T0" fmla="*/ 0 w 291"/>
                  <a:gd name="T1" fmla="*/ 82 h 167"/>
                  <a:gd name="T2" fmla="*/ 4 w 291"/>
                  <a:gd name="T3" fmla="*/ 58 h 167"/>
                  <a:gd name="T4" fmla="*/ 27 w 291"/>
                  <a:gd name="T5" fmla="*/ 35 h 167"/>
                  <a:gd name="T6" fmla="*/ 58 w 291"/>
                  <a:gd name="T7" fmla="*/ 16 h 167"/>
                  <a:gd name="T8" fmla="*/ 97 w 291"/>
                  <a:gd name="T9" fmla="*/ 4 h 167"/>
                  <a:gd name="T10" fmla="*/ 144 w 291"/>
                  <a:gd name="T11" fmla="*/ 0 h 167"/>
                  <a:gd name="T12" fmla="*/ 190 w 291"/>
                  <a:gd name="T13" fmla="*/ 4 h 167"/>
                  <a:gd name="T14" fmla="*/ 229 w 291"/>
                  <a:gd name="T15" fmla="*/ 16 h 167"/>
                  <a:gd name="T16" fmla="*/ 260 w 291"/>
                  <a:gd name="T17" fmla="*/ 35 h 167"/>
                  <a:gd name="T18" fmla="*/ 284 w 291"/>
                  <a:gd name="T19" fmla="*/ 58 h 167"/>
                  <a:gd name="T20" fmla="*/ 291 w 291"/>
                  <a:gd name="T21" fmla="*/ 82 h 167"/>
                  <a:gd name="T22" fmla="*/ 284 w 291"/>
                  <a:gd name="T23" fmla="*/ 109 h 167"/>
                  <a:gd name="T24" fmla="*/ 260 w 291"/>
                  <a:gd name="T25" fmla="*/ 132 h 167"/>
                  <a:gd name="T26" fmla="*/ 229 w 291"/>
                  <a:gd name="T27" fmla="*/ 151 h 167"/>
                  <a:gd name="T28" fmla="*/ 190 w 291"/>
                  <a:gd name="T29" fmla="*/ 163 h 167"/>
                  <a:gd name="T30" fmla="*/ 144 w 291"/>
                  <a:gd name="T31" fmla="*/ 167 h 167"/>
                  <a:gd name="T32" fmla="*/ 97 w 291"/>
                  <a:gd name="T33" fmla="*/ 163 h 167"/>
                  <a:gd name="T34" fmla="*/ 58 w 291"/>
                  <a:gd name="T35" fmla="*/ 151 h 167"/>
                  <a:gd name="T36" fmla="*/ 27 w 291"/>
                  <a:gd name="T37" fmla="*/ 132 h 167"/>
                  <a:gd name="T38" fmla="*/ 4 w 291"/>
                  <a:gd name="T39" fmla="*/ 109 h 167"/>
                  <a:gd name="T40" fmla="*/ 0 w 291"/>
                  <a:gd name="T41" fmla="*/ 82 h 1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1" h="167">
                    <a:moveTo>
                      <a:pt x="0" y="82"/>
                    </a:moveTo>
                    <a:lnTo>
                      <a:pt x="4" y="58"/>
                    </a:lnTo>
                    <a:lnTo>
                      <a:pt x="27" y="35"/>
                    </a:lnTo>
                    <a:lnTo>
                      <a:pt x="58" y="16"/>
                    </a:lnTo>
                    <a:lnTo>
                      <a:pt x="97" y="4"/>
                    </a:lnTo>
                    <a:lnTo>
                      <a:pt x="144" y="0"/>
                    </a:lnTo>
                    <a:lnTo>
                      <a:pt x="190" y="4"/>
                    </a:lnTo>
                    <a:lnTo>
                      <a:pt x="229" y="16"/>
                    </a:lnTo>
                    <a:lnTo>
                      <a:pt x="260" y="35"/>
                    </a:lnTo>
                    <a:lnTo>
                      <a:pt x="284" y="58"/>
                    </a:lnTo>
                    <a:lnTo>
                      <a:pt x="291" y="82"/>
                    </a:lnTo>
                    <a:lnTo>
                      <a:pt x="284" y="109"/>
                    </a:lnTo>
                    <a:lnTo>
                      <a:pt x="260" y="132"/>
                    </a:lnTo>
                    <a:lnTo>
                      <a:pt x="229" y="151"/>
                    </a:lnTo>
                    <a:lnTo>
                      <a:pt x="190" y="163"/>
                    </a:lnTo>
                    <a:lnTo>
                      <a:pt x="144" y="167"/>
                    </a:lnTo>
                    <a:lnTo>
                      <a:pt x="97" y="163"/>
                    </a:lnTo>
                    <a:lnTo>
                      <a:pt x="58" y="151"/>
                    </a:lnTo>
                    <a:lnTo>
                      <a:pt x="27" y="132"/>
                    </a:lnTo>
                    <a:lnTo>
                      <a:pt x="4" y="109"/>
                    </a:lnTo>
                    <a:lnTo>
                      <a:pt x="0" y="82"/>
                    </a:lnTo>
                    <a:close/>
                  </a:path>
                </a:pathLst>
              </a:custGeom>
              <a:solidFill>
                <a:srgbClr val="F0F0F0"/>
              </a:solidFill>
              <a:ln w="19050">
                <a:solidFill>
                  <a:srgbClr val="F0F0F0"/>
                </a:solidFill>
                <a:prstDash val="solid"/>
                <a:round/>
                <a:headEnd/>
                <a:tailEnd/>
              </a:ln>
              <a:effectLst>
                <a:outerShdw dist="35921" dir="2700000" algn="ctr" rotWithShape="0">
                  <a:schemeClr val="bg2"/>
                </a:outerShdw>
              </a:effectLst>
            </p:spPr>
            <p:txBody>
              <a:bodyPr/>
              <a:lstStyle/>
              <a:p>
                <a:endParaRPr lang="zh-CN" altLang="en-US">
                  <a:latin typeface="Times New Roman" panose="02020603050405020304" pitchFamily="18" charset="0"/>
                  <a:ea typeface="黑体" panose="02010609060101010101" pitchFamily="49" charset="-122"/>
                </a:endParaRPr>
              </a:p>
            </p:txBody>
          </p:sp>
          <p:sp>
            <p:nvSpPr>
              <p:cNvPr id="19477" name="Line 9"/>
              <p:cNvSpPr>
                <a:spLocks noChangeShapeType="1"/>
              </p:cNvSpPr>
              <p:nvPr/>
            </p:nvSpPr>
            <p:spPr bwMode="auto">
              <a:xfrm>
                <a:off x="2869" y="2624"/>
                <a:ext cx="1" cy="729"/>
              </a:xfrm>
              <a:prstGeom prst="line">
                <a:avLst/>
              </a:prstGeom>
              <a:noFill/>
              <a:ln w="30163">
                <a:solidFill>
                  <a:srgbClr val="F0F0F0"/>
                </a:solidFill>
                <a:round/>
                <a:headEnd/>
                <a:tailEnd/>
              </a:ln>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78" name="Freeform 10"/>
              <p:cNvSpPr>
                <a:spLocks/>
              </p:cNvSpPr>
              <p:nvPr/>
            </p:nvSpPr>
            <p:spPr bwMode="auto">
              <a:xfrm>
                <a:off x="3416" y="1750"/>
                <a:ext cx="1166" cy="1821"/>
              </a:xfrm>
              <a:custGeom>
                <a:avLst/>
                <a:gdLst>
                  <a:gd name="T0" fmla="*/ 1166 w 1166"/>
                  <a:gd name="T1" fmla="*/ 0 h 1821"/>
                  <a:gd name="T2" fmla="*/ 1166 w 1166"/>
                  <a:gd name="T3" fmla="*/ 1165 h 1821"/>
                  <a:gd name="T4" fmla="*/ 0 w 1166"/>
                  <a:gd name="T5" fmla="*/ 1821 h 1821"/>
                  <a:gd name="T6" fmla="*/ 0 w 1166"/>
                  <a:gd name="T7" fmla="*/ 1165 h 1821"/>
                  <a:gd name="T8" fmla="*/ 1166 w 1166"/>
                  <a:gd name="T9" fmla="*/ 0 h 18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6" h="1821">
                    <a:moveTo>
                      <a:pt x="1166" y="0"/>
                    </a:moveTo>
                    <a:lnTo>
                      <a:pt x="1166" y="1165"/>
                    </a:lnTo>
                    <a:lnTo>
                      <a:pt x="0" y="1821"/>
                    </a:lnTo>
                    <a:lnTo>
                      <a:pt x="0" y="1165"/>
                    </a:lnTo>
                    <a:lnTo>
                      <a:pt x="1166" y="0"/>
                    </a:lnTo>
                  </a:path>
                </a:pathLst>
              </a:custGeom>
              <a:noFill/>
              <a:ln w="30163">
                <a:solidFill>
                  <a:srgbClr val="F0F0F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79" name="Line 11"/>
              <p:cNvSpPr>
                <a:spLocks noChangeShapeType="1"/>
              </p:cNvSpPr>
              <p:nvPr/>
            </p:nvSpPr>
            <p:spPr bwMode="auto">
              <a:xfrm flipH="1" flipV="1">
                <a:off x="600" y="3753"/>
                <a:ext cx="23" cy="12"/>
              </a:xfrm>
              <a:prstGeom prst="line">
                <a:avLst/>
              </a:prstGeom>
              <a:noFill/>
              <a:ln w="30163">
                <a:solidFill>
                  <a:srgbClr val="F0F0F0"/>
                </a:solidFill>
                <a:round/>
                <a:headEnd/>
                <a:tailEnd/>
              </a:ln>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80" name="Line 12"/>
              <p:cNvSpPr>
                <a:spLocks noChangeShapeType="1"/>
              </p:cNvSpPr>
              <p:nvPr/>
            </p:nvSpPr>
            <p:spPr bwMode="auto">
              <a:xfrm flipH="1" flipV="1">
                <a:off x="1264" y="3415"/>
                <a:ext cx="24" cy="12"/>
              </a:xfrm>
              <a:prstGeom prst="line">
                <a:avLst/>
              </a:prstGeom>
              <a:noFill/>
              <a:ln w="30163">
                <a:solidFill>
                  <a:srgbClr val="F0F0F0"/>
                </a:solidFill>
                <a:round/>
                <a:headEnd/>
                <a:tailEnd/>
              </a:ln>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81" name="Line 13"/>
              <p:cNvSpPr>
                <a:spLocks noChangeShapeType="1"/>
              </p:cNvSpPr>
              <p:nvPr/>
            </p:nvSpPr>
            <p:spPr bwMode="auto">
              <a:xfrm flipH="1" flipV="1">
                <a:off x="1431" y="3330"/>
                <a:ext cx="24" cy="12"/>
              </a:xfrm>
              <a:prstGeom prst="line">
                <a:avLst/>
              </a:prstGeom>
              <a:noFill/>
              <a:ln w="30163">
                <a:solidFill>
                  <a:srgbClr val="F0F0F0"/>
                </a:solidFill>
                <a:round/>
                <a:headEnd/>
                <a:tailEnd/>
              </a:ln>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82" name="Line 14"/>
              <p:cNvSpPr>
                <a:spLocks noChangeShapeType="1"/>
              </p:cNvSpPr>
              <p:nvPr/>
            </p:nvSpPr>
            <p:spPr bwMode="auto">
              <a:xfrm flipH="1" flipV="1">
                <a:off x="1598" y="3245"/>
                <a:ext cx="24" cy="11"/>
              </a:xfrm>
              <a:prstGeom prst="line">
                <a:avLst/>
              </a:prstGeom>
              <a:noFill/>
              <a:ln w="30163">
                <a:solidFill>
                  <a:srgbClr val="F0F0F0"/>
                </a:solidFill>
                <a:round/>
                <a:headEnd/>
                <a:tailEnd/>
              </a:ln>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grpSp>
            <p:nvGrpSpPr>
              <p:cNvPr id="19483" name="Group 15"/>
              <p:cNvGrpSpPr>
                <a:grpSpLocks/>
              </p:cNvGrpSpPr>
              <p:nvPr/>
            </p:nvGrpSpPr>
            <p:grpSpPr bwMode="auto">
              <a:xfrm>
                <a:off x="623" y="1579"/>
                <a:ext cx="4347" cy="2186"/>
                <a:chOff x="623" y="1579"/>
                <a:chExt cx="4347" cy="2186"/>
              </a:xfrm>
            </p:grpSpPr>
            <p:sp>
              <p:nvSpPr>
                <p:cNvPr id="19498" name="Line 16"/>
                <p:cNvSpPr>
                  <a:spLocks noChangeShapeType="1"/>
                </p:cNvSpPr>
                <p:nvPr/>
              </p:nvSpPr>
              <p:spPr bwMode="auto">
                <a:xfrm flipH="1">
                  <a:off x="623" y="2922"/>
                  <a:ext cx="1655" cy="843"/>
                </a:xfrm>
                <a:prstGeom prst="line">
                  <a:avLst/>
                </a:prstGeom>
                <a:noFill/>
                <a:ln w="30163">
                  <a:solidFill>
                    <a:srgbClr val="F0F0F0"/>
                  </a:solidFill>
                  <a:round/>
                  <a:headEnd type="triangle" w="med" len="med"/>
                  <a:tailEnd type="triangle" w="med" len="med"/>
                </a:ln>
                <a:effectLst>
                  <a:outerShdw dist="17961" dir="2700000" algn="ctr" rotWithShape="0">
                    <a:schemeClr val="bg2"/>
                  </a:outerShdw>
                </a:effectLst>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99" name="Freeform 17"/>
                <p:cNvSpPr>
                  <a:spLocks/>
                </p:cNvSpPr>
                <p:nvPr/>
              </p:nvSpPr>
              <p:spPr bwMode="auto">
                <a:xfrm>
                  <a:off x="2282" y="1579"/>
                  <a:ext cx="2688" cy="1343"/>
                </a:xfrm>
                <a:custGeom>
                  <a:avLst/>
                  <a:gdLst>
                    <a:gd name="T0" fmla="*/ 0 w 2688"/>
                    <a:gd name="T1" fmla="*/ 0 h 1343"/>
                    <a:gd name="T2" fmla="*/ 0 w 2688"/>
                    <a:gd name="T3" fmla="*/ 1343 h 1343"/>
                    <a:gd name="T4" fmla="*/ 2688 w 2688"/>
                    <a:gd name="T5" fmla="*/ 1343 h 1343"/>
                    <a:gd name="T6" fmla="*/ 0 60000 65536"/>
                    <a:gd name="T7" fmla="*/ 0 60000 65536"/>
                    <a:gd name="T8" fmla="*/ 0 60000 65536"/>
                  </a:gdLst>
                  <a:ahLst/>
                  <a:cxnLst>
                    <a:cxn ang="T6">
                      <a:pos x="T0" y="T1"/>
                    </a:cxn>
                    <a:cxn ang="T7">
                      <a:pos x="T2" y="T3"/>
                    </a:cxn>
                    <a:cxn ang="T8">
                      <a:pos x="T4" y="T5"/>
                    </a:cxn>
                  </a:cxnLst>
                  <a:rect l="0" t="0" r="r" b="b"/>
                  <a:pathLst>
                    <a:path w="2688" h="1343">
                      <a:moveTo>
                        <a:pt x="0" y="0"/>
                      </a:moveTo>
                      <a:lnTo>
                        <a:pt x="0" y="1343"/>
                      </a:lnTo>
                      <a:lnTo>
                        <a:pt x="2688" y="1343"/>
                      </a:lnTo>
                    </a:path>
                  </a:pathLst>
                </a:custGeom>
                <a:noFill/>
                <a:ln w="30163">
                  <a:solidFill>
                    <a:srgbClr val="F0F0F0"/>
                  </a:solidFill>
                  <a:prstDash val="solid"/>
                  <a:round/>
                  <a:headEnd type="triangle" w="med" len="med"/>
                  <a:tailEnd type="triangle" w="med" len="med"/>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grpSp>
          <p:sp>
            <p:nvSpPr>
              <p:cNvPr id="19484" name="Line 18"/>
              <p:cNvSpPr>
                <a:spLocks noChangeShapeType="1"/>
              </p:cNvSpPr>
              <p:nvPr/>
            </p:nvSpPr>
            <p:spPr bwMode="auto">
              <a:xfrm>
                <a:off x="2247" y="2790"/>
                <a:ext cx="35" cy="1"/>
              </a:xfrm>
              <a:prstGeom prst="line">
                <a:avLst/>
              </a:prstGeom>
              <a:noFill/>
              <a:ln w="30163">
                <a:solidFill>
                  <a:srgbClr val="F0F0F0"/>
                </a:solidFill>
                <a:round/>
                <a:headEnd/>
                <a:tailEnd/>
              </a:ln>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85" name="Line 19"/>
              <p:cNvSpPr>
                <a:spLocks noChangeShapeType="1"/>
              </p:cNvSpPr>
              <p:nvPr/>
            </p:nvSpPr>
            <p:spPr bwMode="auto">
              <a:xfrm>
                <a:off x="4162" y="2922"/>
                <a:ext cx="1" cy="16"/>
              </a:xfrm>
              <a:prstGeom prst="line">
                <a:avLst/>
              </a:prstGeom>
              <a:noFill/>
              <a:ln w="30163">
                <a:solidFill>
                  <a:srgbClr val="F0F0F0"/>
                </a:solidFill>
                <a:round/>
                <a:headEnd/>
                <a:tailEnd/>
              </a:ln>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86" name="Line 20"/>
              <p:cNvSpPr>
                <a:spLocks noChangeShapeType="1"/>
              </p:cNvSpPr>
              <p:nvPr/>
            </p:nvSpPr>
            <p:spPr bwMode="auto">
              <a:xfrm>
                <a:off x="3894" y="2922"/>
                <a:ext cx="1" cy="16"/>
              </a:xfrm>
              <a:prstGeom prst="line">
                <a:avLst/>
              </a:prstGeom>
              <a:noFill/>
              <a:ln w="30163">
                <a:solidFill>
                  <a:srgbClr val="F0F0F0"/>
                </a:solidFill>
                <a:round/>
                <a:headEnd/>
                <a:tailEnd/>
              </a:ln>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87" name="Line 21"/>
              <p:cNvSpPr>
                <a:spLocks noChangeShapeType="1"/>
              </p:cNvSpPr>
              <p:nvPr/>
            </p:nvSpPr>
            <p:spPr bwMode="auto">
              <a:xfrm>
                <a:off x="3626" y="2922"/>
                <a:ext cx="1" cy="16"/>
              </a:xfrm>
              <a:prstGeom prst="line">
                <a:avLst/>
              </a:prstGeom>
              <a:noFill/>
              <a:ln w="30163">
                <a:solidFill>
                  <a:srgbClr val="F0F0F0"/>
                </a:solidFill>
                <a:round/>
                <a:headEnd/>
                <a:tailEnd/>
              </a:ln>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88" name="Line 22"/>
              <p:cNvSpPr>
                <a:spLocks noChangeShapeType="1"/>
              </p:cNvSpPr>
              <p:nvPr/>
            </p:nvSpPr>
            <p:spPr bwMode="auto">
              <a:xfrm>
                <a:off x="3358" y="2922"/>
                <a:ext cx="1" cy="16"/>
              </a:xfrm>
              <a:prstGeom prst="line">
                <a:avLst/>
              </a:prstGeom>
              <a:noFill/>
              <a:ln w="30163">
                <a:solidFill>
                  <a:srgbClr val="F0F0F0"/>
                </a:solidFill>
                <a:round/>
                <a:headEnd/>
                <a:tailEnd/>
              </a:ln>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89" name="Line 23"/>
              <p:cNvSpPr>
                <a:spLocks noChangeShapeType="1"/>
              </p:cNvSpPr>
              <p:nvPr/>
            </p:nvSpPr>
            <p:spPr bwMode="auto">
              <a:xfrm>
                <a:off x="3086" y="2922"/>
                <a:ext cx="1" cy="16"/>
              </a:xfrm>
              <a:prstGeom prst="line">
                <a:avLst/>
              </a:prstGeom>
              <a:noFill/>
              <a:ln w="30163">
                <a:solidFill>
                  <a:srgbClr val="F0F0F0"/>
                </a:solidFill>
                <a:round/>
                <a:headEnd/>
                <a:tailEnd/>
              </a:ln>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90" name="Line 24"/>
              <p:cNvSpPr>
                <a:spLocks noChangeShapeType="1"/>
              </p:cNvSpPr>
              <p:nvPr/>
            </p:nvSpPr>
            <p:spPr bwMode="auto">
              <a:xfrm>
                <a:off x="2818" y="2922"/>
                <a:ext cx="1" cy="16"/>
              </a:xfrm>
              <a:prstGeom prst="line">
                <a:avLst/>
              </a:prstGeom>
              <a:noFill/>
              <a:ln w="30163">
                <a:solidFill>
                  <a:srgbClr val="F0F0F0"/>
                </a:solidFill>
                <a:round/>
                <a:headEnd/>
                <a:tailEnd/>
              </a:ln>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91" name="Line 25"/>
              <p:cNvSpPr>
                <a:spLocks noChangeShapeType="1"/>
              </p:cNvSpPr>
              <p:nvPr/>
            </p:nvSpPr>
            <p:spPr bwMode="auto">
              <a:xfrm>
                <a:off x="2550" y="2922"/>
                <a:ext cx="1" cy="16"/>
              </a:xfrm>
              <a:prstGeom prst="line">
                <a:avLst/>
              </a:prstGeom>
              <a:noFill/>
              <a:ln w="30163">
                <a:solidFill>
                  <a:srgbClr val="F0F0F0"/>
                </a:solidFill>
                <a:round/>
                <a:headEnd/>
                <a:tailEnd/>
              </a:ln>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92" name="Freeform 26"/>
              <p:cNvSpPr>
                <a:spLocks/>
              </p:cNvSpPr>
              <p:nvPr/>
            </p:nvSpPr>
            <p:spPr bwMode="auto">
              <a:xfrm>
                <a:off x="1086" y="2915"/>
                <a:ext cx="2330" cy="656"/>
              </a:xfrm>
              <a:custGeom>
                <a:avLst/>
                <a:gdLst>
                  <a:gd name="T0" fmla="*/ 2330 w 2330"/>
                  <a:gd name="T1" fmla="*/ 656 h 656"/>
                  <a:gd name="T2" fmla="*/ 0 w 2330"/>
                  <a:gd name="T3" fmla="*/ 656 h 656"/>
                  <a:gd name="T4" fmla="*/ 0 w 2330"/>
                  <a:gd name="T5" fmla="*/ 438 h 656"/>
                  <a:gd name="T6" fmla="*/ 2330 w 2330"/>
                  <a:gd name="T7" fmla="*/ 0 h 656"/>
                  <a:gd name="T8" fmla="*/ 2330 w 2330"/>
                  <a:gd name="T9" fmla="*/ 656 h 6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30" h="656">
                    <a:moveTo>
                      <a:pt x="2330" y="656"/>
                    </a:moveTo>
                    <a:lnTo>
                      <a:pt x="0" y="656"/>
                    </a:lnTo>
                    <a:lnTo>
                      <a:pt x="0" y="438"/>
                    </a:lnTo>
                    <a:lnTo>
                      <a:pt x="2330" y="0"/>
                    </a:lnTo>
                    <a:lnTo>
                      <a:pt x="2330" y="656"/>
                    </a:lnTo>
                  </a:path>
                </a:pathLst>
              </a:custGeom>
              <a:noFill/>
              <a:ln w="30163">
                <a:solidFill>
                  <a:srgbClr val="F0F0F0"/>
                </a:solidFill>
                <a:prstDash val="solid"/>
                <a:round/>
                <a:headEnd/>
                <a:tailEnd/>
              </a:ln>
              <a:effectLst>
                <a:outerShdw dist="28398" dir="1593903" algn="ctr" rotWithShape="0">
                  <a:schemeClr val="bg2"/>
                </a:outerShdw>
              </a:effectLst>
              <a:extLst>
                <a:ext uri="{909E8E84-426E-40DD-AFC4-6F175D3DCCD1}">
                  <a14:hiddenFill xmlns:a14="http://schemas.microsoft.com/office/drawing/2010/main">
                    <a:solidFill>
                      <a:srgbClr val="FFFFFF"/>
                    </a:solid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93" name="Freeform 27"/>
              <p:cNvSpPr>
                <a:spLocks/>
              </p:cNvSpPr>
              <p:nvPr/>
            </p:nvSpPr>
            <p:spPr bwMode="auto">
              <a:xfrm>
                <a:off x="1104" y="1728"/>
                <a:ext cx="3496" cy="1632"/>
              </a:xfrm>
              <a:custGeom>
                <a:avLst/>
                <a:gdLst>
                  <a:gd name="T0" fmla="*/ 1165 w 3496"/>
                  <a:gd name="T1" fmla="*/ 668 h 1603"/>
                  <a:gd name="T2" fmla="*/ 3496 w 3496"/>
                  <a:gd name="T3" fmla="*/ 0 h 1603"/>
                  <a:gd name="T4" fmla="*/ 2330 w 3496"/>
                  <a:gd name="T5" fmla="*/ 1186 h 1603"/>
                  <a:gd name="T6" fmla="*/ 0 w 3496"/>
                  <a:gd name="T7" fmla="*/ 1632 h 1603"/>
                  <a:gd name="T8" fmla="*/ 1165 w 3496"/>
                  <a:gd name="T9" fmla="*/ 668 h 16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96" h="1603">
                    <a:moveTo>
                      <a:pt x="1165" y="656"/>
                    </a:moveTo>
                    <a:lnTo>
                      <a:pt x="3496" y="0"/>
                    </a:lnTo>
                    <a:lnTo>
                      <a:pt x="2330" y="1165"/>
                    </a:lnTo>
                    <a:lnTo>
                      <a:pt x="0" y="1603"/>
                    </a:lnTo>
                    <a:lnTo>
                      <a:pt x="1165" y="656"/>
                    </a:lnTo>
                    <a:close/>
                  </a:path>
                </a:pathLst>
              </a:custGeom>
              <a:solidFill>
                <a:schemeClr val="hlink"/>
              </a:solidFill>
              <a:ln w="19050">
                <a:solidFill>
                  <a:srgbClr val="F0F0F0"/>
                </a:solidFill>
                <a:prstDash val="solid"/>
                <a:round/>
                <a:headEnd/>
                <a:tailEnd/>
              </a:ln>
              <a:effectLst>
                <a:outerShdw dist="28398" dir="3806097" algn="ctr" rotWithShape="0">
                  <a:schemeClr val="bg2"/>
                </a:outerShdw>
              </a:effectLst>
            </p:spPr>
            <p:txBody>
              <a:bodyPr/>
              <a:lstStyle/>
              <a:p>
                <a:endParaRPr lang="zh-CN" altLang="en-US">
                  <a:latin typeface="Times New Roman" panose="02020603050405020304" pitchFamily="18" charset="0"/>
                  <a:ea typeface="黑体" panose="02010609060101010101" pitchFamily="49" charset="-122"/>
                </a:endParaRPr>
              </a:p>
            </p:txBody>
          </p:sp>
          <p:sp>
            <p:nvSpPr>
              <p:cNvPr id="19494" name="Freeform 28"/>
              <p:cNvSpPr>
                <a:spLocks/>
              </p:cNvSpPr>
              <p:nvPr/>
            </p:nvSpPr>
            <p:spPr bwMode="auto">
              <a:xfrm>
                <a:off x="2729" y="2526"/>
                <a:ext cx="280" cy="175"/>
              </a:xfrm>
              <a:custGeom>
                <a:avLst/>
                <a:gdLst>
                  <a:gd name="T0" fmla="*/ 0 w 280"/>
                  <a:gd name="T1" fmla="*/ 125 h 175"/>
                  <a:gd name="T2" fmla="*/ 0 w 280"/>
                  <a:gd name="T3" fmla="*/ 98 h 175"/>
                  <a:gd name="T4" fmla="*/ 15 w 280"/>
                  <a:gd name="T5" fmla="*/ 70 h 175"/>
                  <a:gd name="T6" fmla="*/ 39 w 280"/>
                  <a:gd name="T7" fmla="*/ 47 h 175"/>
                  <a:gd name="T8" fmla="*/ 77 w 280"/>
                  <a:gd name="T9" fmla="*/ 24 h 175"/>
                  <a:gd name="T10" fmla="*/ 120 w 280"/>
                  <a:gd name="T11" fmla="*/ 8 h 175"/>
                  <a:gd name="T12" fmla="*/ 163 w 280"/>
                  <a:gd name="T13" fmla="*/ 0 h 175"/>
                  <a:gd name="T14" fmla="*/ 206 w 280"/>
                  <a:gd name="T15" fmla="*/ 0 h 175"/>
                  <a:gd name="T16" fmla="*/ 241 w 280"/>
                  <a:gd name="T17" fmla="*/ 12 h 175"/>
                  <a:gd name="T18" fmla="*/ 268 w 280"/>
                  <a:gd name="T19" fmla="*/ 28 h 175"/>
                  <a:gd name="T20" fmla="*/ 280 w 280"/>
                  <a:gd name="T21" fmla="*/ 51 h 175"/>
                  <a:gd name="T22" fmla="*/ 280 w 280"/>
                  <a:gd name="T23" fmla="*/ 78 h 175"/>
                  <a:gd name="T24" fmla="*/ 268 w 280"/>
                  <a:gd name="T25" fmla="*/ 105 h 175"/>
                  <a:gd name="T26" fmla="*/ 241 w 280"/>
                  <a:gd name="T27" fmla="*/ 132 h 175"/>
                  <a:gd name="T28" fmla="*/ 206 w 280"/>
                  <a:gd name="T29" fmla="*/ 152 h 175"/>
                  <a:gd name="T30" fmla="*/ 163 w 280"/>
                  <a:gd name="T31" fmla="*/ 167 h 175"/>
                  <a:gd name="T32" fmla="*/ 116 w 280"/>
                  <a:gd name="T33" fmla="*/ 175 h 175"/>
                  <a:gd name="T34" fmla="*/ 74 w 280"/>
                  <a:gd name="T35" fmla="*/ 175 h 175"/>
                  <a:gd name="T36" fmla="*/ 39 w 280"/>
                  <a:gd name="T37" fmla="*/ 167 h 175"/>
                  <a:gd name="T38" fmla="*/ 11 w 280"/>
                  <a:gd name="T39" fmla="*/ 148 h 175"/>
                  <a:gd name="T40" fmla="*/ 0 w 280"/>
                  <a:gd name="T41" fmla="*/ 125 h 1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80" h="175">
                    <a:moveTo>
                      <a:pt x="0" y="125"/>
                    </a:moveTo>
                    <a:lnTo>
                      <a:pt x="0" y="98"/>
                    </a:lnTo>
                    <a:lnTo>
                      <a:pt x="15" y="70"/>
                    </a:lnTo>
                    <a:lnTo>
                      <a:pt x="39" y="47"/>
                    </a:lnTo>
                    <a:lnTo>
                      <a:pt x="77" y="24"/>
                    </a:lnTo>
                    <a:lnTo>
                      <a:pt x="120" y="8"/>
                    </a:lnTo>
                    <a:lnTo>
                      <a:pt x="163" y="0"/>
                    </a:lnTo>
                    <a:lnTo>
                      <a:pt x="206" y="0"/>
                    </a:lnTo>
                    <a:lnTo>
                      <a:pt x="241" y="12"/>
                    </a:lnTo>
                    <a:lnTo>
                      <a:pt x="268" y="28"/>
                    </a:lnTo>
                    <a:lnTo>
                      <a:pt x="280" y="51"/>
                    </a:lnTo>
                    <a:lnTo>
                      <a:pt x="280" y="78"/>
                    </a:lnTo>
                    <a:lnTo>
                      <a:pt x="268" y="105"/>
                    </a:lnTo>
                    <a:lnTo>
                      <a:pt x="241" y="132"/>
                    </a:lnTo>
                    <a:lnTo>
                      <a:pt x="206" y="152"/>
                    </a:lnTo>
                    <a:lnTo>
                      <a:pt x="163" y="167"/>
                    </a:lnTo>
                    <a:lnTo>
                      <a:pt x="116" y="175"/>
                    </a:lnTo>
                    <a:lnTo>
                      <a:pt x="74" y="175"/>
                    </a:lnTo>
                    <a:lnTo>
                      <a:pt x="39" y="167"/>
                    </a:lnTo>
                    <a:lnTo>
                      <a:pt x="11" y="148"/>
                    </a:lnTo>
                    <a:lnTo>
                      <a:pt x="0" y="125"/>
                    </a:lnTo>
                    <a:close/>
                  </a:path>
                </a:pathLst>
              </a:custGeom>
              <a:solidFill>
                <a:srgbClr val="FF00FF"/>
              </a:solidFill>
              <a:ln w="19050">
                <a:solidFill>
                  <a:srgbClr val="F0F0F0"/>
                </a:solidFill>
                <a:prstDash val="solid"/>
                <a:round/>
                <a:headEnd/>
                <a:tailEnd/>
              </a:ln>
            </p:spPr>
            <p:txBody>
              <a:bodyPr/>
              <a:lstStyle/>
              <a:p>
                <a:endParaRPr lang="zh-CN" altLang="en-US">
                  <a:latin typeface="Times New Roman" panose="02020603050405020304" pitchFamily="18" charset="0"/>
                  <a:ea typeface="黑体" panose="02010609060101010101" pitchFamily="49" charset="-122"/>
                </a:endParaRPr>
              </a:p>
            </p:txBody>
          </p:sp>
          <p:sp>
            <p:nvSpPr>
              <p:cNvPr id="19495" name="Line 29"/>
              <p:cNvSpPr>
                <a:spLocks noChangeShapeType="1"/>
              </p:cNvSpPr>
              <p:nvPr/>
            </p:nvSpPr>
            <p:spPr bwMode="auto">
              <a:xfrm>
                <a:off x="2869" y="1898"/>
                <a:ext cx="1" cy="726"/>
              </a:xfrm>
              <a:prstGeom prst="line">
                <a:avLst/>
              </a:prstGeom>
              <a:noFill/>
              <a:ln w="30163">
                <a:solidFill>
                  <a:srgbClr val="F0F0F0"/>
                </a:solidFill>
                <a:round/>
                <a:headEnd/>
                <a:tailEnd/>
              </a:ln>
              <a:effectLst>
                <a:outerShdw dist="25400" dir="5400000" algn="ctr" rotWithShape="0">
                  <a:schemeClr val="bg2"/>
                </a:outerShdw>
              </a:effectLst>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96" name="Line 30"/>
              <p:cNvSpPr>
                <a:spLocks noChangeShapeType="1"/>
              </p:cNvSpPr>
              <p:nvPr/>
            </p:nvSpPr>
            <p:spPr bwMode="auto">
              <a:xfrm>
                <a:off x="3792" y="2592"/>
                <a:ext cx="536" cy="873"/>
              </a:xfrm>
              <a:prstGeom prst="line">
                <a:avLst/>
              </a:prstGeom>
              <a:noFill/>
              <a:ln w="30163">
                <a:solidFill>
                  <a:schemeClr val="folHlink"/>
                </a:solidFill>
                <a:round/>
                <a:headEnd type="triangle" w="med" len="med"/>
                <a:tailEn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19497" name="Freeform 31"/>
              <p:cNvSpPr>
                <a:spLocks/>
              </p:cNvSpPr>
              <p:nvPr/>
            </p:nvSpPr>
            <p:spPr bwMode="auto">
              <a:xfrm>
                <a:off x="2736" y="1728"/>
                <a:ext cx="291" cy="240"/>
              </a:xfrm>
              <a:custGeom>
                <a:avLst/>
                <a:gdLst>
                  <a:gd name="T0" fmla="*/ 0 w 291"/>
                  <a:gd name="T1" fmla="*/ 118 h 167"/>
                  <a:gd name="T2" fmla="*/ 4 w 291"/>
                  <a:gd name="T3" fmla="*/ 83 h 167"/>
                  <a:gd name="T4" fmla="*/ 27 w 291"/>
                  <a:gd name="T5" fmla="*/ 50 h 167"/>
                  <a:gd name="T6" fmla="*/ 58 w 291"/>
                  <a:gd name="T7" fmla="*/ 23 h 167"/>
                  <a:gd name="T8" fmla="*/ 97 w 291"/>
                  <a:gd name="T9" fmla="*/ 6 h 167"/>
                  <a:gd name="T10" fmla="*/ 144 w 291"/>
                  <a:gd name="T11" fmla="*/ 0 h 167"/>
                  <a:gd name="T12" fmla="*/ 190 w 291"/>
                  <a:gd name="T13" fmla="*/ 6 h 167"/>
                  <a:gd name="T14" fmla="*/ 229 w 291"/>
                  <a:gd name="T15" fmla="*/ 23 h 167"/>
                  <a:gd name="T16" fmla="*/ 260 w 291"/>
                  <a:gd name="T17" fmla="*/ 50 h 167"/>
                  <a:gd name="T18" fmla="*/ 284 w 291"/>
                  <a:gd name="T19" fmla="*/ 83 h 167"/>
                  <a:gd name="T20" fmla="*/ 291 w 291"/>
                  <a:gd name="T21" fmla="*/ 118 h 167"/>
                  <a:gd name="T22" fmla="*/ 284 w 291"/>
                  <a:gd name="T23" fmla="*/ 157 h 167"/>
                  <a:gd name="T24" fmla="*/ 260 w 291"/>
                  <a:gd name="T25" fmla="*/ 190 h 167"/>
                  <a:gd name="T26" fmla="*/ 229 w 291"/>
                  <a:gd name="T27" fmla="*/ 217 h 167"/>
                  <a:gd name="T28" fmla="*/ 190 w 291"/>
                  <a:gd name="T29" fmla="*/ 234 h 167"/>
                  <a:gd name="T30" fmla="*/ 144 w 291"/>
                  <a:gd name="T31" fmla="*/ 240 h 167"/>
                  <a:gd name="T32" fmla="*/ 97 w 291"/>
                  <a:gd name="T33" fmla="*/ 234 h 167"/>
                  <a:gd name="T34" fmla="*/ 58 w 291"/>
                  <a:gd name="T35" fmla="*/ 217 h 167"/>
                  <a:gd name="T36" fmla="*/ 27 w 291"/>
                  <a:gd name="T37" fmla="*/ 190 h 167"/>
                  <a:gd name="T38" fmla="*/ 4 w 291"/>
                  <a:gd name="T39" fmla="*/ 157 h 167"/>
                  <a:gd name="T40" fmla="*/ 0 w 291"/>
                  <a:gd name="T41" fmla="*/ 118 h 1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91" h="167">
                    <a:moveTo>
                      <a:pt x="0" y="82"/>
                    </a:moveTo>
                    <a:lnTo>
                      <a:pt x="4" y="58"/>
                    </a:lnTo>
                    <a:lnTo>
                      <a:pt x="27" y="35"/>
                    </a:lnTo>
                    <a:lnTo>
                      <a:pt x="58" y="16"/>
                    </a:lnTo>
                    <a:lnTo>
                      <a:pt x="97" y="4"/>
                    </a:lnTo>
                    <a:lnTo>
                      <a:pt x="144" y="0"/>
                    </a:lnTo>
                    <a:lnTo>
                      <a:pt x="190" y="4"/>
                    </a:lnTo>
                    <a:lnTo>
                      <a:pt x="229" y="16"/>
                    </a:lnTo>
                    <a:lnTo>
                      <a:pt x="260" y="35"/>
                    </a:lnTo>
                    <a:lnTo>
                      <a:pt x="284" y="58"/>
                    </a:lnTo>
                    <a:lnTo>
                      <a:pt x="291" y="82"/>
                    </a:lnTo>
                    <a:lnTo>
                      <a:pt x="284" y="109"/>
                    </a:lnTo>
                    <a:lnTo>
                      <a:pt x="260" y="132"/>
                    </a:lnTo>
                    <a:lnTo>
                      <a:pt x="229" y="151"/>
                    </a:lnTo>
                    <a:lnTo>
                      <a:pt x="190" y="163"/>
                    </a:lnTo>
                    <a:lnTo>
                      <a:pt x="144" y="167"/>
                    </a:lnTo>
                    <a:lnTo>
                      <a:pt x="97" y="163"/>
                    </a:lnTo>
                    <a:lnTo>
                      <a:pt x="58" y="151"/>
                    </a:lnTo>
                    <a:lnTo>
                      <a:pt x="27" y="132"/>
                    </a:lnTo>
                    <a:lnTo>
                      <a:pt x="4" y="109"/>
                    </a:lnTo>
                    <a:lnTo>
                      <a:pt x="0" y="82"/>
                    </a:lnTo>
                    <a:close/>
                  </a:path>
                </a:pathLst>
              </a:custGeom>
              <a:solidFill>
                <a:schemeClr val="tx2"/>
              </a:solidFill>
              <a:ln w="19050">
                <a:solidFill>
                  <a:srgbClr val="F0F0F0"/>
                </a:solidFill>
                <a:prstDash val="solid"/>
                <a:round/>
                <a:headEnd/>
                <a:tailEnd/>
              </a:ln>
              <a:effectLst>
                <a:outerShdw dist="35921" dir="2700000" algn="ctr" rotWithShape="0">
                  <a:schemeClr val="bg2"/>
                </a:outerShdw>
              </a:effectLst>
            </p:spPr>
            <p:txBody>
              <a:bodyPr/>
              <a:lstStyle/>
              <a:p>
                <a:endParaRPr lang="zh-CN" altLang="en-US">
                  <a:latin typeface="Times New Roman" panose="02020603050405020304" pitchFamily="18" charset="0"/>
                  <a:ea typeface="黑体" panose="02010609060101010101" pitchFamily="49" charset="-122"/>
                </a:endParaRPr>
              </a:p>
            </p:txBody>
          </p:sp>
        </p:grpSp>
        <p:sp>
          <p:nvSpPr>
            <p:cNvPr id="783392" name="Text Box 32"/>
            <p:cNvSpPr txBox="1">
              <a:spLocks noChangeArrowheads="1"/>
            </p:cNvSpPr>
            <p:nvPr/>
          </p:nvSpPr>
          <p:spPr bwMode="auto">
            <a:xfrm>
              <a:off x="3024" y="1632"/>
              <a:ext cx="105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zh-CN" sz="2000">
                  <a:effectLst>
                    <a:outerShdw blurRad="38100" dist="38100" dir="2700000" algn="tl">
                      <a:srgbClr val="000000"/>
                    </a:outerShdw>
                  </a:effectLst>
                  <a:latin typeface="Times New Roman" panose="02020603050405020304" pitchFamily="18" charset="0"/>
                  <a:ea typeface="黑体" panose="02010609060101010101" pitchFamily="49" charset="-122"/>
                </a:rPr>
                <a:t>(</a:t>
              </a:r>
              <a:r>
                <a:rPr lang="zh-CN" altLang="en-US" sz="2000">
                  <a:effectLst>
                    <a:outerShdw blurRad="38100" dist="38100" dir="2700000" algn="tl">
                      <a:srgbClr val="000000"/>
                    </a:outerShdw>
                  </a:effectLst>
                  <a:latin typeface="Times New Roman" panose="02020603050405020304" pitchFamily="18" charset="0"/>
                  <a:ea typeface="黑体" panose="02010609060101010101" pitchFamily="49" charset="-122"/>
                </a:rPr>
                <a:t>观察到的</a:t>
              </a:r>
              <a:r>
                <a:rPr lang="en-US" altLang="zh-CN" sz="2000" i="1">
                  <a:effectLst>
                    <a:outerShdw blurRad="38100" dist="38100" dir="2700000" algn="tl">
                      <a:srgbClr val="000000"/>
                    </a:outerShdw>
                  </a:effectLst>
                  <a:latin typeface="Times New Roman" panose="02020603050405020304" pitchFamily="18" charset="0"/>
                  <a:ea typeface="黑体" panose="02010609060101010101" pitchFamily="49" charset="-122"/>
                </a:rPr>
                <a:t>y</a:t>
              </a:r>
              <a:r>
                <a:rPr lang="en-US" altLang="zh-CN" sz="2000">
                  <a:effectLst>
                    <a:outerShdw blurRad="38100" dist="38100" dir="2700000" algn="tl">
                      <a:srgbClr val="000000"/>
                    </a:outerShdw>
                  </a:effectLst>
                  <a:latin typeface="Times New Roman" panose="02020603050405020304" pitchFamily="18" charset="0"/>
                  <a:ea typeface="黑体" panose="02010609060101010101" pitchFamily="49" charset="-122"/>
                </a:rPr>
                <a:t>)</a:t>
              </a:r>
              <a:endParaRPr lang="en-US" altLang="zh-CN" sz="2000" i="1">
                <a:effectLst>
                  <a:outerShdw blurRad="38100" dist="38100" dir="2700000" algn="tl">
                    <a:srgbClr val="000000"/>
                  </a:outerShdw>
                </a:effectLst>
                <a:latin typeface="Times New Roman" panose="02020603050405020304" pitchFamily="18" charset="0"/>
                <a:ea typeface="黑体" panose="02010609060101010101" pitchFamily="49" charset="-122"/>
              </a:endParaRPr>
            </a:p>
          </p:txBody>
        </p:sp>
        <p:sp>
          <p:nvSpPr>
            <p:cNvPr id="19465" name="Freeform 33"/>
            <p:cNvSpPr>
              <a:spLocks/>
            </p:cNvSpPr>
            <p:nvPr/>
          </p:nvSpPr>
          <p:spPr bwMode="auto">
            <a:xfrm>
              <a:off x="2536" y="1536"/>
              <a:ext cx="200" cy="240"/>
            </a:xfrm>
            <a:custGeom>
              <a:avLst/>
              <a:gdLst>
                <a:gd name="T0" fmla="*/ 137 w 152"/>
                <a:gd name="T1" fmla="*/ 0 h 336"/>
                <a:gd name="T2" fmla="*/ 11 w 152"/>
                <a:gd name="T3" fmla="*/ 137 h 336"/>
                <a:gd name="T4" fmla="*/ 74 w 152"/>
                <a:gd name="T5" fmla="*/ 206 h 336"/>
                <a:gd name="T6" fmla="*/ 200 w 152"/>
                <a:gd name="T7" fmla="*/ 24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 h="336">
                  <a:moveTo>
                    <a:pt x="104" y="0"/>
                  </a:moveTo>
                  <a:cubicBezTo>
                    <a:pt x="60" y="72"/>
                    <a:pt x="16" y="144"/>
                    <a:pt x="8" y="192"/>
                  </a:cubicBezTo>
                  <a:cubicBezTo>
                    <a:pt x="0" y="240"/>
                    <a:pt x="32" y="264"/>
                    <a:pt x="56" y="288"/>
                  </a:cubicBezTo>
                  <a:cubicBezTo>
                    <a:pt x="80" y="312"/>
                    <a:pt x="116" y="324"/>
                    <a:pt x="152" y="336"/>
                  </a:cubicBezTo>
                </a:path>
              </a:pathLst>
            </a:custGeom>
            <a:noFill/>
            <a:ln w="19050" cap="flat" cmpd="sng">
              <a:solidFill>
                <a:schemeClr val="folHlink"/>
              </a:solidFill>
              <a:prstDash val="solid"/>
              <a:round/>
              <a:headEnd type="none" w="med" len="med"/>
              <a:tailEnd type="triangle" w="med" len="med"/>
            </a:ln>
            <a:effectLst>
              <a:outerShdw dist="12700" dir="5400000"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graphicFrame>
          <p:nvGraphicFramePr>
            <p:cNvPr id="19466" name="Object 34">
              <a:hlinkClick r:id="" action="ppaction://ole?verb=0"/>
            </p:cNvPr>
            <p:cNvGraphicFramePr>
              <a:graphicFrameLocks/>
            </p:cNvGraphicFramePr>
            <p:nvPr/>
          </p:nvGraphicFramePr>
          <p:xfrm>
            <a:off x="2804" y="3600"/>
            <a:ext cx="1783" cy="288"/>
          </p:xfrm>
          <a:graphic>
            <a:graphicData uri="http://schemas.openxmlformats.org/presentationml/2006/ole">
              <mc:AlternateContent xmlns:mc="http://schemas.openxmlformats.org/markup-compatibility/2006">
                <mc:Choice xmlns:v="urn:schemas-microsoft-com:vml" Requires="v">
                  <p:oleObj name="Equation" r:id="rId5" imgW="1455570" imgH="220969" progId="Equation.3">
                    <p:embed/>
                  </p:oleObj>
                </mc:Choice>
                <mc:Fallback>
                  <p:oleObj name="Equation" r:id="rId5" imgW="1455570" imgH="220969" progId="Equation.3">
                    <p:embed/>
                    <p:pic>
                      <p:nvPicPr>
                        <p:cNvPr id="0" name="Object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04" y="3600"/>
                          <a:ext cx="1783" cy="288"/>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
          <p:nvSpPr>
            <p:cNvPr id="19467" name="Freeform 35"/>
            <p:cNvSpPr>
              <a:spLocks/>
            </p:cNvSpPr>
            <p:nvPr/>
          </p:nvSpPr>
          <p:spPr bwMode="auto">
            <a:xfrm>
              <a:off x="1728" y="2544"/>
              <a:ext cx="384" cy="192"/>
            </a:xfrm>
            <a:custGeom>
              <a:avLst/>
              <a:gdLst>
                <a:gd name="T0" fmla="*/ 0 w 336"/>
                <a:gd name="T1" fmla="*/ 0 h 96"/>
                <a:gd name="T2" fmla="*/ 384 w 336"/>
                <a:gd name="T3" fmla="*/ 192 h 96"/>
                <a:gd name="T4" fmla="*/ 0 60000 65536"/>
                <a:gd name="T5" fmla="*/ 0 60000 65536"/>
              </a:gdLst>
              <a:ahLst/>
              <a:cxnLst>
                <a:cxn ang="T4">
                  <a:pos x="T0" y="T1"/>
                </a:cxn>
                <a:cxn ang="T5">
                  <a:pos x="T2" y="T3"/>
                </a:cxn>
              </a:cxnLst>
              <a:rect l="0" t="0" r="r" b="b"/>
              <a:pathLst>
                <a:path w="336" h="96">
                  <a:moveTo>
                    <a:pt x="0" y="0"/>
                  </a:moveTo>
                  <a:cubicBezTo>
                    <a:pt x="136" y="40"/>
                    <a:pt x="272" y="80"/>
                    <a:pt x="336" y="96"/>
                  </a:cubicBezTo>
                </a:path>
              </a:pathLst>
            </a:custGeom>
            <a:noFill/>
            <a:ln w="19050" cap="flat" cmpd="sng">
              <a:solidFill>
                <a:schemeClr val="folHlink"/>
              </a:solidFill>
              <a:prstDash val="solid"/>
              <a:round/>
              <a:headEnd type="none" w="med" len="med"/>
              <a:tailEnd type="triangle" w="med" len="med"/>
            </a:ln>
            <a:effectLst>
              <a:outerShdw dist="28398" dir="1593903" algn="ctr" rotWithShape="0">
                <a:schemeClr val="bg2"/>
              </a:outerShdw>
            </a:effectLst>
            <a:extLst>
              <a:ext uri="{909E8E84-426E-40DD-AFC4-6F175D3DCCD1}">
                <a14:hiddenFill xmlns:a14="http://schemas.microsoft.com/office/drawing/2010/main">
                  <a:solidFill>
                    <a:schemeClr val="accent1"/>
                  </a:solidFill>
                </a14:hiddenFill>
              </a:ext>
            </a:extLst>
          </p:spPr>
          <p:txBody>
            <a:bodyPr/>
            <a:lstStyle/>
            <a:p>
              <a:endParaRPr lang="zh-CN" altLang="en-US">
                <a:latin typeface="Times New Roman" panose="02020603050405020304" pitchFamily="18" charset="0"/>
                <a:ea typeface="黑体" panose="02010609060101010101" pitchFamily="49" charset="-122"/>
              </a:endParaRPr>
            </a:p>
          </p:txBody>
        </p:sp>
        <p:sp>
          <p:nvSpPr>
            <p:cNvPr id="783396" name="Text Box 36"/>
            <p:cNvSpPr txBox="1">
              <a:spLocks noChangeArrowheads="1"/>
            </p:cNvSpPr>
            <p:nvPr/>
          </p:nvSpPr>
          <p:spPr bwMode="auto">
            <a:xfrm>
              <a:off x="1056" y="2352"/>
              <a:ext cx="7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zh-CN" altLang="en-US" sz="2000">
                  <a:effectLst>
                    <a:outerShdw blurRad="38100" dist="38100" dir="2700000" algn="tl">
                      <a:srgbClr val="000000"/>
                    </a:outerShdw>
                  </a:effectLst>
                  <a:latin typeface="Times New Roman" panose="02020603050405020304" pitchFamily="18" charset="0"/>
                  <a:ea typeface="黑体" panose="02010609060101010101" pitchFamily="49" charset="-122"/>
                </a:rPr>
                <a:t>回归面</a:t>
              </a:r>
            </a:p>
          </p:txBody>
        </p:sp>
        <p:sp>
          <p:nvSpPr>
            <p:cNvPr id="783397" name="Text Box 37"/>
            <p:cNvSpPr txBox="1">
              <a:spLocks noChangeArrowheads="1"/>
            </p:cNvSpPr>
            <p:nvPr/>
          </p:nvSpPr>
          <p:spPr bwMode="auto">
            <a:xfrm>
              <a:off x="2304" y="1920"/>
              <a:ext cx="384"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altLang="zh-CN" i="1">
                  <a:effectLst>
                    <a:outerShdw blurRad="38100" dist="38100" dir="2700000" algn="tl">
                      <a:srgbClr val="000000"/>
                    </a:outerShdw>
                  </a:effectLst>
                  <a:latin typeface="Times New Roman" panose="02020603050405020304" pitchFamily="18" charset="0"/>
                  <a:ea typeface="黑体" panose="02010609060101010101" pitchFamily="49" charset="-122"/>
                  <a:sym typeface="Symbol" panose="05050102010706020507" pitchFamily="18" charset="2"/>
                </a:rPr>
                <a:t></a:t>
              </a:r>
              <a:r>
                <a:rPr lang="en-US" altLang="zh-CN" baseline="-25000">
                  <a:effectLst>
                    <a:outerShdw blurRad="38100" dist="38100" dir="2700000" algn="tl">
                      <a:srgbClr val="000000"/>
                    </a:outerShdw>
                  </a:effectLst>
                  <a:latin typeface="Times New Roman" panose="02020603050405020304" pitchFamily="18" charset="0"/>
                  <a:ea typeface="黑体" panose="02010609060101010101" pitchFamily="49" charset="-122"/>
                  <a:sym typeface="Symbol" panose="05050102010706020507" pitchFamily="18" charset="2"/>
                </a:rPr>
                <a:t>0</a:t>
              </a:r>
              <a:endParaRPr lang="en-US" altLang="zh-CN" i="1">
                <a:effectLst>
                  <a:outerShdw blurRad="38100" dist="38100" dir="2700000" algn="tl">
                    <a:srgbClr val="000000"/>
                  </a:outerShdw>
                </a:effectLst>
                <a:latin typeface="Times New Roman" panose="02020603050405020304" pitchFamily="18" charset="0"/>
                <a:ea typeface="黑体" panose="02010609060101010101" pitchFamily="49" charset="-122"/>
              </a:endParaRPr>
            </a:p>
          </p:txBody>
        </p:sp>
        <p:sp>
          <p:nvSpPr>
            <p:cNvPr id="783398" name="Text Box 38"/>
            <p:cNvSpPr txBox="1">
              <a:spLocks noChangeArrowheads="1"/>
            </p:cNvSpPr>
            <p:nvPr/>
          </p:nvSpPr>
          <p:spPr bwMode="auto">
            <a:xfrm>
              <a:off x="2956" y="2105"/>
              <a:ext cx="432"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altLang="zh-CN" b="1" i="1" dirty="0">
                  <a:effectLst>
                    <a:outerShdw blurRad="38100" dist="38100" dir="2700000" algn="tl">
                      <a:srgbClr val="000000"/>
                    </a:outerShdw>
                  </a:effectLst>
                  <a:latin typeface="Times New Roman" panose="02020603050405020304" pitchFamily="18" charset="0"/>
                  <a:ea typeface="黑体" panose="02010609060101010101" pitchFamily="49" charset="-122"/>
                  <a:sym typeface="Symbol" panose="05050102010706020507" pitchFamily="18" charset="2"/>
                </a:rPr>
                <a:t></a:t>
              </a:r>
              <a:r>
                <a:rPr lang="en-US" altLang="zh-CN" b="1" baseline="-25000" dirty="0" err="1">
                  <a:effectLst>
                    <a:outerShdw blurRad="38100" dist="38100" dir="2700000" algn="tl">
                      <a:srgbClr val="000000"/>
                    </a:outerShdw>
                  </a:effectLst>
                  <a:latin typeface="Times New Roman" panose="02020603050405020304" pitchFamily="18" charset="0"/>
                  <a:ea typeface="黑体" panose="02010609060101010101" pitchFamily="49" charset="-122"/>
                  <a:sym typeface="Symbol" panose="05050102010706020507" pitchFamily="18" charset="2"/>
                </a:rPr>
                <a:t>i</a:t>
              </a:r>
              <a:endParaRPr lang="en-US" altLang="zh-CN" b="1" baseline="-25000" dirty="0">
                <a:effectLst>
                  <a:outerShdw blurRad="38100" dist="38100" dir="2700000" algn="tl">
                    <a:srgbClr val="000000"/>
                  </a:outerShdw>
                </a:effectLst>
                <a:latin typeface="Times New Roman" panose="02020603050405020304" pitchFamily="18" charset="0"/>
                <a:ea typeface="黑体" panose="02010609060101010101" pitchFamily="49" charset="-122"/>
              </a:endParaRPr>
            </a:p>
          </p:txBody>
        </p:sp>
        <p:sp>
          <p:nvSpPr>
            <p:cNvPr id="783399" name="Text Box 39"/>
            <p:cNvSpPr txBox="1">
              <a:spLocks noChangeArrowheads="1"/>
            </p:cNvSpPr>
            <p:nvPr/>
          </p:nvSpPr>
          <p:spPr bwMode="auto">
            <a:xfrm>
              <a:off x="288" y="3600"/>
              <a:ext cx="432"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altLang="zh-CN" i="1">
                  <a:effectLst>
                    <a:outerShdw blurRad="38100" dist="38100" dir="2700000" algn="tl">
                      <a:srgbClr val="000000"/>
                    </a:outerShdw>
                  </a:effectLst>
                  <a:latin typeface="Times New Roman" panose="02020603050405020304" pitchFamily="18" charset="0"/>
                  <a:ea typeface="黑体" panose="02010609060101010101" pitchFamily="49" charset="-122"/>
                </a:rPr>
                <a:t>x</a:t>
              </a:r>
              <a:r>
                <a:rPr lang="en-US" altLang="zh-CN" baseline="-25000">
                  <a:effectLst>
                    <a:outerShdw blurRad="38100" dist="38100" dir="2700000" algn="tl">
                      <a:srgbClr val="000000"/>
                    </a:outerShdw>
                  </a:effectLst>
                  <a:latin typeface="Times New Roman" panose="02020603050405020304" pitchFamily="18" charset="0"/>
                  <a:ea typeface="黑体" panose="02010609060101010101" pitchFamily="49" charset="-122"/>
                </a:rPr>
                <a:t>1</a:t>
              </a:r>
              <a:endParaRPr lang="en-US" altLang="zh-CN">
                <a:effectLst>
                  <a:outerShdw blurRad="38100" dist="38100" dir="2700000" algn="tl">
                    <a:srgbClr val="000000"/>
                  </a:outerShdw>
                </a:effectLst>
                <a:latin typeface="Times New Roman" panose="02020603050405020304" pitchFamily="18" charset="0"/>
                <a:ea typeface="黑体" panose="02010609060101010101" pitchFamily="49" charset="-122"/>
              </a:endParaRPr>
            </a:p>
          </p:txBody>
        </p:sp>
        <p:sp>
          <p:nvSpPr>
            <p:cNvPr id="783400" name="Text Box 40"/>
            <p:cNvSpPr txBox="1">
              <a:spLocks noChangeArrowheads="1"/>
            </p:cNvSpPr>
            <p:nvPr/>
          </p:nvSpPr>
          <p:spPr bwMode="auto">
            <a:xfrm>
              <a:off x="2064" y="1344"/>
              <a:ext cx="432"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altLang="zh-CN" i="1">
                  <a:effectLst>
                    <a:outerShdw blurRad="38100" dist="38100" dir="2700000" algn="tl">
                      <a:srgbClr val="000000"/>
                    </a:outerShdw>
                  </a:effectLst>
                  <a:latin typeface="Times New Roman" panose="02020603050405020304" pitchFamily="18" charset="0"/>
                  <a:ea typeface="黑体" panose="02010609060101010101" pitchFamily="49" charset="-122"/>
                </a:rPr>
                <a:t>y</a:t>
              </a:r>
            </a:p>
          </p:txBody>
        </p:sp>
        <p:sp>
          <p:nvSpPr>
            <p:cNvPr id="783401" name="Text Box 41"/>
            <p:cNvSpPr txBox="1">
              <a:spLocks noChangeArrowheads="1"/>
            </p:cNvSpPr>
            <p:nvPr/>
          </p:nvSpPr>
          <p:spPr bwMode="auto">
            <a:xfrm>
              <a:off x="4896" y="2784"/>
              <a:ext cx="432"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altLang="zh-CN" i="1">
                  <a:effectLst>
                    <a:outerShdw blurRad="38100" dist="38100" dir="2700000" algn="tl">
                      <a:srgbClr val="000000"/>
                    </a:outerShdw>
                  </a:effectLst>
                  <a:latin typeface="Times New Roman" panose="02020603050405020304" pitchFamily="18" charset="0"/>
                  <a:ea typeface="黑体" panose="02010609060101010101" pitchFamily="49" charset="-122"/>
                </a:rPr>
                <a:t>x</a:t>
              </a:r>
              <a:r>
                <a:rPr lang="en-US" altLang="zh-CN" baseline="-25000">
                  <a:effectLst>
                    <a:outerShdw blurRad="38100" dist="38100" dir="2700000" algn="tl">
                      <a:srgbClr val="000000"/>
                    </a:outerShdw>
                  </a:effectLst>
                  <a:latin typeface="Times New Roman" panose="02020603050405020304" pitchFamily="18" charset="0"/>
                  <a:ea typeface="黑体" panose="02010609060101010101" pitchFamily="49" charset="-122"/>
                </a:rPr>
                <a:t>2</a:t>
              </a:r>
              <a:endParaRPr lang="en-US" altLang="zh-CN">
                <a:effectLst>
                  <a:outerShdw blurRad="38100" dist="38100" dir="2700000" algn="tl">
                    <a:srgbClr val="000000"/>
                  </a:outerShdw>
                </a:effectLst>
                <a:latin typeface="Times New Roman" panose="02020603050405020304" pitchFamily="18" charset="0"/>
                <a:ea typeface="黑体" panose="02010609060101010101" pitchFamily="49" charset="-122"/>
              </a:endParaRPr>
            </a:p>
          </p:txBody>
        </p:sp>
        <p:sp>
          <p:nvSpPr>
            <p:cNvPr id="783402" name="Text Box 42"/>
            <p:cNvSpPr txBox="1">
              <a:spLocks noChangeArrowheads="1"/>
            </p:cNvSpPr>
            <p:nvPr/>
          </p:nvSpPr>
          <p:spPr bwMode="auto">
            <a:xfrm>
              <a:off x="2064" y="3216"/>
              <a:ext cx="72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altLang="zh-CN">
                  <a:effectLst>
                    <a:outerShdw blurRad="38100" dist="38100" dir="2700000" algn="tl">
                      <a:srgbClr val="000000"/>
                    </a:outerShdw>
                  </a:effectLst>
                  <a:latin typeface="Times New Roman" panose="02020603050405020304" pitchFamily="18" charset="0"/>
                  <a:ea typeface="黑体" panose="02010609060101010101" pitchFamily="49" charset="-122"/>
                </a:rPr>
                <a:t>(</a:t>
              </a:r>
              <a:r>
                <a:rPr lang="en-US" altLang="zh-CN" i="1">
                  <a:effectLst>
                    <a:outerShdw blurRad="38100" dist="38100" dir="2700000" algn="tl">
                      <a:srgbClr val="000000"/>
                    </a:outerShdw>
                  </a:effectLst>
                  <a:latin typeface="Times New Roman" panose="02020603050405020304" pitchFamily="18" charset="0"/>
                  <a:ea typeface="黑体" panose="02010609060101010101" pitchFamily="49" charset="-122"/>
                </a:rPr>
                <a:t>x</a:t>
              </a:r>
              <a:r>
                <a:rPr lang="en-US" altLang="zh-CN" baseline="-25000">
                  <a:effectLst>
                    <a:outerShdw blurRad="38100" dist="38100" dir="2700000" algn="tl">
                      <a:srgbClr val="000000"/>
                    </a:outerShdw>
                  </a:effectLst>
                  <a:latin typeface="Times New Roman" panose="02020603050405020304" pitchFamily="18" charset="0"/>
                  <a:ea typeface="黑体" panose="02010609060101010101" pitchFamily="49" charset="-122"/>
                </a:rPr>
                <a:t>1</a:t>
              </a:r>
              <a:r>
                <a:rPr lang="en-US" altLang="zh-CN">
                  <a:effectLst>
                    <a:outerShdw blurRad="38100" dist="38100" dir="2700000" algn="tl">
                      <a:srgbClr val="000000"/>
                    </a:outerShdw>
                  </a:effectLst>
                  <a:latin typeface="Times New Roman" panose="02020603050405020304" pitchFamily="18" charset="0"/>
                  <a:ea typeface="黑体" panose="02010609060101010101" pitchFamily="49" charset="-122"/>
                </a:rPr>
                <a:t>,</a:t>
              </a:r>
              <a:r>
                <a:rPr lang="en-US" altLang="zh-CN" i="1">
                  <a:effectLst>
                    <a:outerShdw blurRad="38100" dist="38100" dir="2700000" algn="tl">
                      <a:srgbClr val="000000"/>
                    </a:outerShdw>
                  </a:effectLst>
                  <a:latin typeface="Times New Roman" panose="02020603050405020304" pitchFamily="18" charset="0"/>
                  <a:ea typeface="黑体" panose="02010609060101010101" pitchFamily="49" charset="-122"/>
                </a:rPr>
                <a:t>x</a:t>
              </a:r>
              <a:r>
                <a:rPr lang="en-US" altLang="zh-CN" baseline="-25000">
                  <a:effectLst>
                    <a:outerShdw blurRad="38100" dist="38100" dir="2700000" algn="tl">
                      <a:srgbClr val="000000"/>
                    </a:outerShdw>
                  </a:effectLst>
                  <a:latin typeface="Times New Roman" panose="02020603050405020304" pitchFamily="18" charset="0"/>
                  <a:ea typeface="黑体" panose="02010609060101010101" pitchFamily="49" charset="-122"/>
                </a:rPr>
                <a:t>2</a:t>
              </a:r>
              <a:r>
                <a:rPr lang="en-US" altLang="zh-CN">
                  <a:effectLst>
                    <a:outerShdw blurRad="38100" dist="38100" dir="2700000" algn="tl">
                      <a:srgbClr val="000000"/>
                    </a:outerShdw>
                  </a:effectLst>
                  <a:latin typeface="Times New Roman" panose="02020603050405020304" pitchFamily="18" charset="0"/>
                  <a:ea typeface="黑体" panose="02010609060101010101" pitchFamily="49" charset="-122"/>
                </a:rPr>
                <a:t>)</a:t>
              </a:r>
            </a:p>
          </p:txBody>
        </p:sp>
        <p:sp>
          <p:nvSpPr>
            <p:cNvPr id="783403" name="Rectangle 43"/>
            <p:cNvSpPr>
              <a:spLocks noChangeArrowheads="1"/>
            </p:cNvSpPr>
            <p:nvPr/>
          </p:nvSpPr>
          <p:spPr bwMode="auto">
            <a:xfrm>
              <a:off x="2880" y="1872"/>
              <a:ext cx="276"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altLang="zh-CN" sz="6000">
                  <a:effectLst>
                    <a:outerShdw blurRad="38100" dist="38100" dir="2700000" algn="tl">
                      <a:srgbClr val="000000"/>
                    </a:outerShdw>
                  </a:effectLst>
                  <a:latin typeface="Times New Roman" panose="02020603050405020304" pitchFamily="18" charset="0"/>
                  <a:ea typeface="黑体" panose="02010609060101010101" pitchFamily="49" charset="-122"/>
                </a:rPr>
                <a:t>}</a:t>
              </a:r>
            </a:p>
          </p:txBody>
        </p:sp>
      </p:grpSp>
    </p:spTree>
  </p:cSld>
  <p:clrMapOvr>
    <a:masterClrMapping/>
  </p:clrMapOvr>
  <p:transition>
    <p:zoom/>
  </p:transition>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0">
          <a:gsLst>
            <a:gs pos="0">
              <a:srgbClr val="2AA62A"/>
            </a:gs>
            <a:gs pos="100000">
              <a:srgbClr val="134D13"/>
            </a:gs>
          </a:gsLst>
          <a:lin ang="5400000" scaled="1"/>
        </a:gradFill>
        <a:effectLst/>
      </p:bgPr>
    </p:bg>
    <p:spTree>
      <p:nvGrpSpPr>
        <p:cNvPr id="1" name=""/>
        <p:cNvGrpSpPr/>
        <p:nvPr/>
      </p:nvGrpSpPr>
      <p:grpSpPr>
        <a:xfrm>
          <a:off x="0" y="0"/>
          <a:ext cx="0" cy="0"/>
          <a:chOff x="0" y="0"/>
          <a:chExt cx="0" cy="0"/>
        </a:xfrm>
      </p:grpSpPr>
      <p:sp>
        <p:nvSpPr>
          <p:cNvPr id="787458" name="Rectangle 2"/>
          <p:cNvSpPr>
            <a:spLocks noGrp="1" noChangeArrowheads="1"/>
          </p:cNvSpPr>
          <p:nvPr>
            <p:ph type="ctrTitle"/>
          </p:nvPr>
        </p:nvSpPr>
        <p:spPr>
          <a:xfrm>
            <a:off x="685800" y="2286000"/>
            <a:ext cx="7543800" cy="1143000"/>
          </a:xfrm>
        </p:spPr>
        <p:txBody>
          <a:bodyPr anchor="ctr" anchorCtr="0"/>
          <a:lstStyle/>
          <a:p>
            <a:pPr>
              <a:defRPr/>
            </a:pPr>
            <a:r>
              <a:rPr lang="zh-CN" altLang="en-US" sz="4400"/>
              <a:t>估计的多元回归方程</a:t>
            </a:r>
          </a:p>
        </p:txBody>
      </p:sp>
    </p:spTree>
  </p:cSld>
  <p:clrMapOvr>
    <a:overrideClrMapping bg1="dk2" tx1="lt1" bg2="dk1" tx2="lt2" accent1="accent1" accent2="accent2" accent3="accent3" accent4="accent4" accent5="accent5" accent6="accent6" hlink="hlink" folHlink="folHlink"/>
  </p:clrMapOvr>
  <p:transition>
    <p:zoom/>
  </p:transition>
</p:sld>
</file>

<file path=ppt/theme/theme1.xml><?xml version="1.0" encoding="utf-8"?>
<a:theme xmlns:a="http://schemas.openxmlformats.org/drawingml/2006/main" name="166TGp_simple_dark_v2">
  <a:themeElements>
    <a:clrScheme name="166TGp_simple_dark_v2 2">
      <a:dk1>
        <a:srgbClr val="0F4334"/>
      </a:dk1>
      <a:lt1>
        <a:srgbClr val="FFFFFF"/>
      </a:lt1>
      <a:dk2>
        <a:srgbClr val="2C7F92"/>
      </a:dk2>
      <a:lt2>
        <a:srgbClr val="F0F7BD"/>
      </a:lt2>
      <a:accent1>
        <a:srgbClr val="B2B838"/>
      </a:accent1>
      <a:accent2>
        <a:srgbClr val="E68B30"/>
      </a:accent2>
      <a:accent3>
        <a:srgbClr val="ACC0C7"/>
      </a:accent3>
      <a:accent4>
        <a:srgbClr val="DADADA"/>
      </a:accent4>
      <a:accent5>
        <a:srgbClr val="D5D8AE"/>
      </a:accent5>
      <a:accent6>
        <a:srgbClr val="D07D2A"/>
      </a:accent6>
      <a:hlink>
        <a:srgbClr val="3FB180"/>
      </a:hlink>
      <a:folHlink>
        <a:srgbClr val="3BA7E3"/>
      </a:folHlink>
    </a:clrScheme>
    <a:fontScheme name="166TGp_simple_dark_v2">
      <a:majorFont>
        <a:latin typeface="微软雅黑"/>
        <a:ea typeface="微软雅黑"/>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66TGp_simple_dark_v2 1">
        <a:dk1>
          <a:srgbClr val="000066"/>
        </a:dk1>
        <a:lt1>
          <a:srgbClr val="FFFFFF"/>
        </a:lt1>
        <a:dk2>
          <a:srgbClr val="006699"/>
        </a:dk2>
        <a:lt2>
          <a:srgbClr val="EEE378"/>
        </a:lt2>
        <a:accent1>
          <a:srgbClr val="69C828"/>
        </a:accent1>
        <a:accent2>
          <a:srgbClr val="E68B30"/>
        </a:accent2>
        <a:accent3>
          <a:srgbClr val="AAB8CA"/>
        </a:accent3>
        <a:accent4>
          <a:srgbClr val="DADADA"/>
        </a:accent4>
        <a:accent5>
          <a:srgbClr val="B9E0AC"/>
        </a:accent5>
        <a:accent6>
          <a:srgbClr val="D07D2A"/>
        </a:accent6>
        <a:hlink>
          <a:srgbClr val="0FAAE1"/>
        </a:hlink>
        <a:folHlink>
          <a:srgbClr val="547FEA"/>
        </a:folHlink>
      </a:clrScheme>
      <a:clrMap bg1="dk2" tx1="lt1" bg2="dk1" tx2="lt2" accent1="accent1" accent2="accent2" accent3="accent3" accent4="accent4" accent5="accent5" accent6="accent6" hlink="hlink" folHlink="folHlink"/>
    </a:extraClrScheme>
    <a:extraClrScheme>
      <a:clrScheme name="166TGp_simple_dark_v2 2">
        <a:dk1>
          <a:srgbClr val="0F4334"/>
        </a:dk1>
        <a:lt1>
          <a:srgbClr val="FFFFFF"/>
        </a:lt1>
        <a:dk2>
          <a:srgbClr val="2C7F92"/>
        </a:dk2>
        <a:lt2>
          <a:srgbClr val="F0F7BD"/>
        </a:lt2>
        <a:accent1>
          <a:srgbClr val="B2B838"/>
        </a:accent1>
        <a:accent2>
          <a:srgbClr val="E68B30"/>
        </a:accent2>
        <a:accent3>
          <a:srgbClr val="ACC0C7"/>
        </a:accent3>
        <a:accent4>
          <a:srgbClr val="DADADA"/>
        </a:accent4>
        <a:accent5>
          <a:srgbClr val="D5D8AE"/>
        </a:accent5>
        <a:accent6>
          <a:srgbClr val="D07D2A"/>
        </a:accent6>
        <a:hlink>
          <a:srgbClr val="3FB180"/>
        </a:hlink>
        <a:folHlink>
          <a:srgbClr val="3BA7E3"/>
        </a:folHlink>
      </a:clrScheme>
      <a:clrMap bg1="dk2" tx1="lt1" bg2="dk1" tx2="lt2" accent1="accent1" accent2="accent2" accent3="accent3" accent4="accent4" accent5="accent5" accent6="accent6" hlink="hlink" folHlink="folHlink"/>
    </a:extraClrScheme>
    <a:extraClrScheme>
      <a:clrScheme name="166TGp_simple_dark_v2 3">
        <a:dk1>
          <a:srgbClr val="281472"/>
        </a:dk1>
        <a:lt1>
          <a:srgbClr val="FFFFFF"/>
        </a:lt1>
        <a:dk2>
          <a:srgbClr val="2B64D5"/>
        </a:dk2>
        <a:lt2>
          <a:srgbClr val="F0F7BD"/>
        </a:lt2>
        <a:accent1>
          <a:srgbClr val="C0C0C0"/>
        </a:accent1>
        <a:accent2>
          <a:srgbClr val="5DB42C"/>
        </a:accent2>
        <a:accent3>
          <a:srgbClr val="ACB8E7"/>
        </a:accent3>
        <a:accent4>
          <a:srgbClr val="DADADA"/>
        </a:accent4>
        <a:accent5>
          <a:srgbClr val="DCDCDC"/>
        </a:accent5>
        <a:accent6>
          <a:srgbClr val="53A327"/>
        </a:accent6>
        <a:hlink>
          <a:srgbClr val="288FC8"/>
        </a:hlink>
        <a:folHlink>
          <a:srgbClr val="4F71C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第8章 一元线性回归" id="{35CFACE2-5DC9-4AD8-AF89-C8853E2412C1}" vid="{D8D6589D-D194-466E-94CD-7F4E5D9332AB}"/>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第8章 一元线性回归</Template>
  <TotalTime>8690</TotalTime>
  <Pages>125</Pages>
  <Words>1737</Words>
  <Application>Microsoft Office PowerPoint</Application>
  <PresentationFormat>全屏显示(4:3)</PresentationFormat>
  <Paragraphs>183</Paragraphs>
  <Slides>47</Slides>
  <Notes>44</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4</vt:i4>
      </vt:variant>
      <vt:variant>
        <vt:lpstr>幻灯片标题</vt:lpstr>
      </vt:variant>
      <vt:variant>
        <vt:i4>47</vt:i4>
      </vt:variant>
    </vt:vector>
  </HeadingPairs>
  <TitlesOfParts>
    <vt:vector size="60" baseType="lpstr">
      <vt:lpstr>Wingdings</vt:lpstr>
      <vt:lpstr>等线</vt:lpstr>
      <vt:lpstr>Times New Roman</vt:lpstr>
      <vt:lpstr>微软雅黑</vt:lpstr>
      <vt:lpstr>黑体</vt:lpstr>
      <vt:lpstr>Arial</vt:lpstr>
      <vt:lpstr>Book Antiqua</vt:lpstr>
      <vt:lpstr>Cambria Math</vt:lpstr>
      <vt:lpstr>166TGp_simple_dark_v2</vt:lpstr>
      <vt:lpstr>公式</vt:lpstr>
      <vt:lpstr>Equation</vt:lpstr>
      <vt:lpstr>Paintbrush Picture</vt:lpstr>
      <vt:lpstr>剪辑</vt:lpstr>
      <vt:lpstr>第4章   多元线性回归</vt:lpstr>
      <vt:lpstr>PowerPoint 演示文稿</vt:lpstr>
      <vt:lpstr>学习目标</vt:lpstr>
      <vt:lpstr>PowerPoint 演示文稿</vt:lpstr>
      <vt:lpstr>多元回归模型与回归方程</vt:lpstr>
      <vt:lpstr>多元回归模型 (multiple regression model)</vt:lpstr>
      <vt:lpstr>多元回归方程 (multiple regression equation)</vt:lpstr>
      <vt:lpstr>二元回归方程的直观解释</vt:lpstr>
      <vt:lpstr>估计的多元回归方程</vt:lpstr>
      <vt:lpstr>估计的多元回归的方程 (estimated multiple regression equation)</vt:lpstr>
      <vt:lpstr>参数的最小二乘估计</vt:lpstr>
      <vt:lpstr>参数的最小二乘法</vt:lpstr>
      <vt:lpstr>参数的最小二乘法(例题分析)</vt:lpstr>
      <vt:lpstr>PowerPoint 演示文稿</vt:lpstr>
      <vt:lpstr>PowerPoint 演示文稿</vt:lpstr>
      <vt:lpstr>多重判定系数</vt:lpstr>
      <vt:lpstr>多重判定系数 (multiple coefficient of determination) </vt:lpstr>
      <vt:lpstr>修正多重判定系数 (adjusted multiple coefficient of determination) </vt:lpstr>
      <vt:lpstr>估计标准误差</vt:lpstr>
      <vt:lpstr>估计标准误差 Se</vt:lpstr>
      <vt:lpstr>PowerPoint 演示文稿</vt:lpstr>
      <vt:lpstr>线性关系检验</vt:lpstr>
      <vt:lpstr>线性关系检验</vt:lpstr>
      <vt:lpstr>线性关系检验</vt:lpstr>
      <vt:lpstr>回归系数检验和推断</vt:lpstr>
      <vt:lpstr>回归系数的检验</vt:lpstr>
      <vt:lpstr>回归系数的检验(步骤)</vt:lpstr>
      <vt:lpstr>PowerPoint 演示文稿</vt:lpstr>
      <vt:lpstr>多重共线性及其产生的问题</vt:lpstr>
      <vt:lpstr>多重共线性(multicollinearity)</vt:lpstr>
      <vt:lpstr>多重共线性的识别</vt:lpstr>
      <vt:lpstr>多重共线性的识别</vt:lpstr>
      <vt:lpstr>多重共线性(例题分析)</vt:lpstr>
      <vt:lpstr>多重共线性(例题分析)</vt:lpstr>
      <vt:lpstr>多重共线性(例题分析)</vt:lpstr>
      <vt:lpstr>PowerPoint 演示文稿</vt:lpstr>
      <vt:lpstr>多重共线性问题的处理</vt:lpstr>
      <vt:lpstr>多重共线性(问题的处理)</vt:lpstr>
      <vt:lpstr>提示</vt:lpstr>
      <vt:lpstr>PowerPoint 演示文稿</vt:lpstr>
      <vt:lpstr>变量选择过程</vt:lpstr>
      <vt:lpstr>逐步回归( Stepwise Regression)</vt:lpstr>
      <vt:lpstr>逐步回归(例题分析—SPSS输出结果)</vt:lpstr>
      <vt:lpstr>逐步回归(例题分析—SPSS输出结果)</vt:lpstr>
      <vt:lpstr>逐步回归 (例题分析—SPSS输出结果)</vt:lpstr>
      <vt:lpstr>本章小结</vt:lpstr>
      <vt:lpstr>PowerPoint 演示文稿</vt:lpstr>
    </vt:vector>
  </TitlesOfParts>
  <Company>_x0016__x0002__x000b_tѧͳ_x0006_ϵ</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第十章  相关与回归分析</dc:title>
  <dc:subject>统计学—PowerPoint</dc:subject>
  <dc:creator>贾俊平</dc:creator>
  <cp:keywords/>
  <dc:description/>
  <cp:lastModifiedBy>qhx18351850268@outlook.com</cp:lastModifiedBy>
  <cp:revision>746</cp:revision>
  <cp:lastPrinted>1995-07-04T22:12:30Z</cp:lastPrinted>
  <dcterms:created xsi:type="dcterms:W3CDTF">1995-07-14T16:13:14Z</dcterms:created>
  <dcterms:modified xsi:type="dcterms:W3CDTF">2023-05-15T01:37:46Z</dcterms:modified>
</cp:coreProperties>
</file>