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2" r:id="rId1"/>
  </p:sldMasterIdLst>
  <p:notesMasterIdLst>
    <p:notesMasterId r:id="rId69"/>
  </p:notesMasterIdLst>
  <p:handoutMasterIdLst>
    <p:handoutMasterId r:id="rId70"/>
  </p:handoutMasterIdLst>
  <p:sldIdLst>
    <p:sldId id="381" r:id="rId2"/>
    <p:sldId id="382" r:id="rId3"/>
    <p:sldId id="383" r:id="rId4"/>
    <p:sldId id="384" r:id="rId5"/>
    <p:sldId id="385" r:id="rId6"/>
    <p:sldId id="578" r:id="rId7"/>
    <p:sldId id="440" r:id="rId8"/>
    <p:sldId id="441" r:id="rId9"/>
    <p:sldId id="579" r:id="rId10"/>
    <p:sldId id="442" r:id="rId11"/>
    <p:sldId id="596" r:id="rId12"/>
    <p:sldId id="659" r:id="rId13"/>
    <p:sldId id="443" r:id="rId14"/>
    <p:sldId id="598" r:id="rId15"/>
    <p:sldId id="599" r:id="rId16"/>
    <p:sldId id="636" r:id="rId17"/>
    <p:sldId id="600" r:id="rId18"/>
    <p:sldId id="664" r:id="rId19"/>
    <p:sldId id="580" r:id="rId20"/>
    <p:sldId id="652" r:id="rId21"/>
    <p:sldId id="651" r:id="rId22"/>
    <p:sldId id="653" r:id="rId23"/>
    <p:sldId id="601" r:id="rId24"/>
    <p:sldId id="602" r:id="rId25"/>
    <p:sldId id="603" r:id="rId26"/>
    <p:sldId id="576" r:id="rId27"/>
    <p:sldId id="665" r:id="rId28"/>
    <p:sldId id="666" r:id="rId29"/>
    <p:sldId id="604" r:id="rId30"/>
    <p:sldId id="668" r:id="rId31"/>
    <p:sldId id="667" r:id="rId32"/>
    <p:sldId id="448" r:id="rId33"/>
    <p:sldId id="449" r:id="rId34"/>
    <p:sldId id="630" r:id="rId35"/>
    <p:sldId id="439" r:id="rId36"/>
    <p:sldId id="605" r:id="rId37"/>
    <p:sldId id="451" r:id="rId38"/>
    <p:sldId id="582" r:id="rId39"/>
    <p:sldId id="454" r:id="rId40"/>
    <p:sldId id="455" r:id="rId41"/>
    <p:sldId id="457" r:id="rId42"/>
    <p:sldId id="583" r:id="rId43"/>
    <p:sldId id="480" r:id="rId44"/>
    <p:sldId id="483" r:id="rId45"/>
    <p:sldId id="484" r:id="rId46"/>
    <p:sldId id="486" r:id="rId47"/>
    <p:sldId id="606" r:id="rId48"/>
    <p:sldId id="607" r:id="rId49"/>
    <p:sldId id="489" r:id="rId50"/>
    <p:sldId id="492" r:id="rId51"/>
    <p:sldId id="493" r:id="rId52"/>
    <p:sldId id="490" r:id="rId53"/>
    <p:sldId id="491" r:id="rId54"/>
    <p:sldId id="609" r:id="rId55"/>
    <p:sldId id="503" r:id="rId56"/>
    <p:sldId id="608" r:id="rId57"/>
    <p:sldId id="501" r:id="rId58"/>
    <p:sldId id="502" r:id="rId59"/>
    <p:sldId id="610" r:id="rId60"/>
    <p:sldId id="500" r:id="rId61"/>
    <p:sldId id="520" r:id="rId62"/>
    <p:sldId id="545" r:id="rId63"/>
    <p:sldId id="546" r:id="rId64"/>
    <p:sldId id="611" r:id="rId65"/>
    <p:sldId id="656" r:id="rId66"/>
    <p:sldId id="436" r:id="rId67"/>
    <p:sldId id="481" r:id="rId68"/>
  </p:sldIdLst>
  <p:sldSz cx="9144000" cy="6858000" type="screen4x3"/>
  <p:notesSz cx="6858000" cy="9144000"/>
  <p:embeddedFontLst>
    <p:embeddedFont>
      <p:font typeface="Book Antiqua" panose="02040602050305030304" pitchFamily="18" charset="0"/>
      <p:regular r:id="rId71"/>
      <p:bold r:id="rId72"/>
      <p:italic r:id="rId73"/>
      <p:boldItalic r:id="rId74"/>
    </p:embeddedFont>
    <p:embeddedFont>
      <p:font typeface="Cambria Math" panose="02040503050406030204" pitchFamily="18" charset="0"/>
      <p:regular r:id="rId75"/>
    </p:embeddedFont>
    <p:embeddedFont>
      <p:font typeface="Wingdings 3" panose="05040102010807070707" pitchFamily="18" charset="2"/>
      <p:regular r:id="rId76"/>
    </p:embeddedFont>
    <p:embeddedFont>
      <p:font typeface="黑体" panose="02010609060101010101" pitchFamily="49" charset="-122"/>
      <p:regular r:id="rId77"/>
    </p:embeddedFont>
    <p:embeddedFont>
      <p:font typeface="微软雅黑" panose="020B0503020204020204" pitchFamily="34" charset="-122"/>
      <p:regular r:id="rId78"/>
      <p:bold r:id="rId79"/>
    </p:embeddedFont>
  </p:embeddedFontLst>
  <p:kinsoku lang="zh-CN" invalStChars="!),.:;?]}、。—ˇ¨〃々～‖…’”〕〉》」』〗】∶！＂＇），．：；？］｀｜｝·" invalEndChars="([{‘“〔〈《「『〖【（［｛．·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B4B4B"/>
    <a:srgbClr val="6C6C6C"/>
    <a:srgbClr val="2E2E2E"/>
    <a:srgbClr val="FFFFB1"/>
    <a:srgbClr val="A200A2"/>
    <a:srgbClr val="00FFFF"/>
    <a:srgbClr val="CC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14" autoAdjust="0"/>
  </p:normalViewPr>
  <p:slideViewPr>
    <p:cSldViewPr>
      <p:cViewPr varScale="1">
        <p:scale>
          <a:sx n="78" d="100"/>
          <a:sy n="78" d="100"/>
        </p:scale>
        <p:origin x="1531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4.fntdata"/><Relationship Id="rId79" Type="http://schemas.openxmlformats.org/officeDocument/2006/relationships/font" Target="fonts/font9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77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2.fntdata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font" Target="fonts/font5.fntdata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3.fntdata"/><Relationship Id="rId78" Type="http://schemas.openxmlformats.org/officeDocument/2006/relationships/font" Target="fonts/font8.fntdata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6.fntdata"/><Relationship Id="rId7" Type="http://schemas.openxmlformats.org/officeDocument/2006/relationships/slide" Target="slides/slide6.xml"/><Relationship Id="rId71" Type="http://schemas.openxmlformats.org/officeDocument/2006/relationships/font" Target="fonts/font1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69900" y="850900"/>
            <a:ext cx="2794000" cy="21082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69900" y="3517900"/>
            <a:ext cx="2794000" cy="21082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469900" y="6184900"/>
            <a:ext cx="2794000" cy="21082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7" name="Line 5"/>
          <p:cNvSpPr>
            <a:spLocks noChangeShapeType="1"/>
          </p:cNvSpPr>
          <p:nvPr/>
        </p:nvSpPr>
        <p:spPr bwMode="auto">
          <a:xfrm>
            <a:off x="3657600" y="11430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8" name="Line 6"/>
          <p:cNvSpPr>
            <a:spLocks noChangeShapeType="1"/>
          </p:cNvSpPr>
          <p:nvPr/>
        </p:nvSpPr>
        <p:spPr bwMode="auto">
          <a:xfrm>
            <a:off x="3657600" y="14478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9" name="Line 7"/>
          <p:cNvSpPr>
            <a:spLocks noChangeShapeType="1"/>
          </p:cNvSpPr>
          <p:nvPr/>
        </p:nvSpPr>
        <p:spPr bwMode="auto">
          <a:xfrm>
            <a:off x="3657600" y="20574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0" name="Line 8"/>
          <p:cNvSpPr>
            <a:spLocks noChangeShapeType="1"/>
          </p:cNvSpPr>
          <p:nvPr/>
        </p:nvSpPr>
        <p:spPr bwMode="auto">
          <a:xfrm>
            <a:off x="3657600" y="23622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1" name="Line 9"/>
          <p:cNvSpPr>
            <a:spLocks noChangeShapeType="1"/>
          </p:cNvSpPr>
          <p:nvPr/>
        </p:nvSpPr>
        <p:spPr bwMode="auto">
          <a:xfrm>
            <a:off x="3657600" y="26670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2" name="Line 10"/>
          <p:cNvSpPr>
            <a:spLocks noChangeShapeType="1"/>
          </p:cNvSpPr>
          <p:nvPr/>
        </p:nvSpPr>
        <p:spPr bwMode="auto">
          <a:xfrm>
            <a:off x="3657600" y="29718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3" name="Line 11"/>
          <p:cNvSpPr>
            <a:spLocks noChangeShapeType="1"/>
          </p:cNvSpPr>
          <p:nvPr/>
        </p:nvSpPr>
        <p:spPr bwMode="auto">
          <a:xfrm>
            <a:off x="3657600" y="17526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4" name="Line 12"/>
          <p:cNvSpPr>
            <a:spLocks noChangeShapeType="1"/>
          </p:cNvSpPr>
          <p:nvPr/>
        </p:nvSpPr>
        <p:spPr bwMode="auto">
          <a:xfrm>
            <a:off x="3657600" y="8382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5" name="Line 13"/>
          <p:cNvSpPr>
            <a:spLocks noChangeShapeType="1"/>
          </p:cNvSpPr>
          <p:nvPr/>
        </p:nvSpPr>
        <p:spPr bwMode="auto">
          <a:xfrm>
            <a:off x="3657600" y="38100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6" name="Line 14"/>
          <p:cNvSpPr>
            <a:spLocks noChangeShapeType="1"/>
          </p:cNvSpPr>
          <p:nvPr/>
        </p:nvSpPr>
        <p:spPr bwMode="auto">
          <a:xfrm>
            <a:off x="3657600" y="41148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7" name="Line 15"/>
          <p:cNvSpPr>
            <a:spLocks noChangeShapeType="1"/>
          </p:cNvSpPr>
          <p:nvPr/>
        </p:nvSpPr>
        <p:spPr bwMode="auto">
          <a:xfrm>
            <a:off x="3657600" y="47244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8" name="Line 16"/>
          <p:cNvSpPr>
            <a:spLocks noChangeShapeType="1"/>
          </p:cNvSpPr>
          <p:nvPr/>
        </p:nvSpPr>
        <p:spPr bwMode="auto">
          <a:xfrm>
            <a:off x="3657600" y="50292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9" name="Line 17"/>
          <p:cNvSpPr>
            <a:spLocks noChangeShapeType="1"/>
          </p:cNvSpPr>
          <p:nvPr/>
        </p:nvSpPr>
        <p:spPr bwMode="auto">
          <a:xfrm>
            <a:off x="3657600" y="53340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0" name="Line 18"/>
          <p:cNvSpPr>
            <a:spLocks noChangeShapeType="1"/>
          </p:cNvSpPr>
          <p:nvPr/>
        </p:nvSpPr>
        <p:spPr bwMode="auto">
          <a:xfrm>
            <a:off x="3657600" y="56388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1" name="Line 19"/>
          <p:cNvSpPr>
            <a:spLocks noChangeShapeType="1"/>
          </p:cNvSpPr>
          <p:nvPr/>
        </p:nvSpPr>
        <p:spPr bwMode="auto">
          <a:xfrm>
            <a:off x="3657600" y="44196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2" name="Line 20"/>
          <p:cNvSpPr>
            <a:spLocks noChangeShapeType="1"/>
          </p:cNvSpPr>
          <p:nvPr/>
        </p:nvSpPr>
        <p:spPr bwMode="auto">
          <a:xfrm>
            <a:off x="3657600" y="35052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3" name="Line 21"/>
          <p:cNvSpPr>
            <a:spLocks noChangeShapeType="1"/>
          </p:cNvSpPr>
          <p:nvPr/>
        </p:nvSpPr>
        <p:spPr bwMode="auto">
          <a:xfrm>
            <a:off x="3657600" y="64770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4" name="Line 22"/>
          <p:cNvSpPr>
            <a:spLocks noChangeShapeType="1"/>
          </p:cNvSpPr>
          <p:nvPr/>
        </p:nvSpPr>
        <p:spPr bwMode="auto">
          <a:xfrm>
            <a:off x="3657600" y="67818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5" name="Line 23"/>
          <p:cNvSpPr>
            <a:spLocks noChangeShapeType="1"/>
          </p:cNvSpPr>
          <p:nvPr/>
        </p:nvSpPr>
        <p:spPr bwMode="auto">
          <a:xfrm>
            <a:off x="3657600" y="73914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6" name="Line 24"/>
          <p:cNvSpPr>
            <a:spLocks noChangeShapeType="1"/>
          </p:cNvSpPr>
          <p:nvPr/>
        </p:nvSpPr>
        <p:spPr bwMode="auto">
          <a:xfrm>
            <a:off x="3657600" y="76962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7" name="Line 25"/>
          <p:cNvSpPr>
            <a:spLocks noChangeShapeType="1"/>
          </p:cNvSpPr>
          <p:nvPr/>
        </p:nvSpPr>
        <p:spPr bwMode="auto">
          <a:xfrm>
            <a:off x="3657600" y="80010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auto">
          <a:xfrm>
            <a:off x="3657600" y="83058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9" name="Line 27"/>
          <p:cNvSpPr>
            <a:spLocks noChangeShapeType="1"/>
          </p:cNvSpPr>
          <p:nvPr/>
        </p:nvSpPr>
        <p:spPr bwMode="auto">
          <a:xfrm>
            <a:off x="3657600" y="70866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0" name="Line 28"/>
          <p:cNvSpPr>
            <a:spLocks noChangeShapeType="1"/>
          </p:cNvSpPr>
          <p:nvPr/>
        </p:nvSpPr>
        <p:spPr bwMode="auto">
          <a:xfrm>
            <a:off x="3657600" y="6172200"/>
            <a:ext cx="312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1" name="Rectangle 29"/>
          <p:cNvSpPr>
            <a:spLocks noChangeArrowheads="1"/>
          </p:cNvSpPr>
          <p:nvPr/>
        </p:nvSpPr>
        <p:spPr bwMode="auto">
          <a:xfrm>
            <a:off x="76200" y="8823325"/>
            <a:ext cx="6705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102" name="Line 30"/>
          <p:cNvSpPr>
            <a:spLocks noChangeShapeType="1"/>
          </p:cNvSpPr>
          <p:nvPr/>
        </p:nvSpPr>
        <p:spPr bwMode="auto">
          <a:xfrm>
            <a:off x="457200" y="381000"/>
            <a:ext cx="6324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3" name="Line 31"/>
          <p:cNvSpPr>
            <a:spLocks noChangeShapeType="1"/>
          </p:cNvSpPr>
          <p:nvPr/>
        </p:nvSpPr>
        <p:spPr bwMode="auto">
          <a:xfrm>
            <a:off x="457200" y="8763000"/>
            <a:ext cx="6324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4" name="Rectangle 32"/>
          <p:cNvSpPr>
            <a:spLocks noChangeArrowheads="1"/>
          </p:cNvSpPr>
          <p:nvPr/>
        </p:nvSpPr>
        <p:spPr bwMode="auto">
          <a:xfrm>
            <a:off x="77788" y="8824913"/>
            <a:ext cx="6702425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algn="l">
              <a:tabLst>
                <a:tab pos="285750" algn="l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l">
              <a:tabLst>
                <a:tab pos="285750" algn="l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l">
              <a:tabLst>
                <a:tab pos="285750" algn="l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l">
              <a:tabLst>
                <a:tab pos="285750" algn="l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l">
              <a:tabLst>
                <a:tab pos="285750" algn="l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>
                <a:latin typeface="Arial" panose="020B0604020202020204" pitchFamily="34" charset="0"/>
              </a:rPr>
              <a:t>	Statistics, 7/e	</a:t>
            </a:r>
            <a:r>
              <a:rPr lang="en-US" altLang="zh-CN" sz="1000"/>
              <a:t>©</a:t>
            </a:r>
            <a:r>
              <a:rPr lang="en-US" altLang="zh-CN" sz="1000">
                <a:latin typeface="Arial" panose="020B0604020202020204" pitchFamily="34" charset="0"/>
              </a:rPr>
              <a:t> 1997 Prentice-Hall, Inc.</a:t>
            </a:r>
          </a:p>
        </p:txBody>
      </p:sp>
      <p:sp>
        <p:nvSpPr>
          <p:cNvPr id="3105" name="Rectangle 33"/>
          <p:cNvSpPr>
            <a:spLocks noChangeArrowheads="1"/>
          </p:cNvSpPr>
          <p:nvPr/>
        </p:nvSpPr>
        <p:spPr bwMode="auto">
          <a:xfrm>
            <a:off x="77788" y="61913"/>
            <a:ext cx="6702425" cy="271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algn="l">
              <a:tabLst>
                <a:tab pos="285750" algn="l"/>
                <a:tab pos="3257550" algn="ctr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l">
              <a:tabLst>
                <a:tab pos="285750" algn="l"/>
                <a:tab pos="3257550" algn="ctr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l">
              <a:tabLst>
                <a:tab pos="285750" algn="l"/>
                <a:tab pos="3257550" algn="ctr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l">
              <a:tabLst>
                <a:tab pos="285750" algn="l"/>
                <a:tab pos="3257550" algn="ctr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l">
              <a:tabLst>
                <a:tab pos="285750" algn="l"/>
                <a:tab pos="3257550" algn="ctr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3257550" algn="ctr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3257550" algn="ctr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3257550" algn="ctr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3257550" algn="ctr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200">
                <a:latin typeface="Arial" panose="020B0604020202020204" pitchFamily="34" charset="0"/>
              </a:rPr>
              <a:t>	Chapter 11 	</a:t>
            </a:r>
            <a:r>
              <a:rPr lang="en-US" altLang="zh-CN" sz="1200" b="1">
                <a:latin typeface="Arial" panose="020B0604020202020204" pitchFamily="34" charset="0"/>
              </a:rPr>
              <a:t>Student Lecture Notes</a:t>
            </a:r>
            <a:r>
              <a:rPr lang="en-US" altLang="zh-CN" sz="1200">
                <a:latin typeface="Arial" panose="020B0604020202020204" pitchFamily="34" charset="0"/>
              </a:rPr>
              <a:t>	 11-</a:t>
            </a:r>
            <a:fld id="{A15B4AFB-BDD0-43C7-A756-E2878B8B90B1}" type="slidenum">
              <a:rPr lang="en-US" altLang="zh-CN" sz="1200" smtClean="0">
                <a:latin typeface="Arial" panose="020B0604020202020204" pitchFamily="34" charset="0"/>
              </a:rPr>
              <a:pPr>
                <a:defRPr/>
              </a:pPr>
              <a:t>‹#›</a:t>
            </a:fld>
            <a:endParaRPr lang="en-US" altLang="zh-CN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651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76600"/>
            <a:ext cx="5029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notes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911350" y="692150"/>
            <a:ext cx="3035300" cy="2273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914400" y="3581400"/>
            <a:ext cx="50292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914400" y="3886200"/>
            <a:ext cx="50292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914400" y="4191000"/>
            <a:ext cx="50292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914400" y="4495800"/>
            <a:ext cx="50292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6" name="Line 8"/>
          <p:cNvSpPr>
            <a:spLocks noChangeShapeType="1"/>
          </p:cNvSpPr>
          <p:nvPr/>
        </p:nvSpPr>
        <p:spPr bwMode="auto">
          <a:xfrm>
            <a:off x="914400" y="4800600"/>
            <a:ext cx="50292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7" name="Line 9"/>
          <p:cNvSpPr>
            <a:spLocks noChangeShapeType="1"/>
          </p:cNvSpPr>
          <p:nvPr/>
        </p:nvSpPr>
        <p:spPr bwMode="auto">
          <a:xfrm>
            <a:off x="914400" y="5105400"/>
            <a:ext cx="50292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8" name="Line 10"/>
          <p:cNvSpPr>
            <a:spLocks noChangeShapeType="1"/>
          </p:cNvSpPr>
          <p:nvPr/>
        </p:nvSpPr>
        <p:spPr bwMode="auto">
          <a:xfrm>
            <a:off x="914400" y="5105400"/>
            <a:ext cx="50292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9" name="Line 11"/>
          <p:cNvSpPr>
            <a:spLocks noChangeShapeType="1"/>
          </p:cNvSpPr>
          <p:nvPr/>
        </p:nvSpPr>
        <p:spPr bwMode="auto">
          <a:xfrm>
            <a:off x="914400" y="5410200"/>
            <a:ext cx="50292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0" name="Line 12"/>
          <p:cNvSpPr>
            <a:spLocks noChangeShapeType="1"/>
          </p:cNvSpPr>
          <p:nvPr/>
        </p:nvSpPr>
        <p:spPr bwMode="auto">
          <a:xfrm>
            <a:off x="914400" y="5715000"/>
            <a:ext cx="50292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1" name="Line 13"/>
          <p:cNvSpPr>
            <a:spLocks noChangeShapeType="1"/>
          </p:cNvSpPr>
          <p:nvPr/>
        </p:nvSpPr>
        <p:spPr bwMode="auto">
          <a:xfrm>
            <a:off x="914400" y="6019800"/>
            <a:ext cx="50292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2" name="Line 14"/>
          <p:cNvSpPr>
            <a:spLocks noChangeShapeType="1"/>
          </p:cNvSpPr>
          <p:nvPr/>
        </p:nvSpPr>
        <p:spPr bwMode="auto">
          <a:xfrm>
            <a:off x="914400" y="6324600"/>
            <a:ext cx="50292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3" name="Line 15"/>
          <p:cNvSpPr>
            <a:spLocks noChangeShapeType="1"/>
          </p:cNvSpPr>
          <p:nvPr/>
        </p:nvSpPr>
        <p:spPr bwMode="auto">
          <a:xfrm>
            <a:off x="914400" y="6629400"/>
            <a:ext cx="50292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4" name="Line 16"/>
          <p:cNvSpPr>
            <a:spLocks noChangeShapeType="1"/>
          </p:cNvSpPr>
          <p:nvPr/>
        </p:nvSpPr>
        <p:spPr bwMode="auto">
          <a:xfrm>
            <a:off x="914400" y="6934200"/>
            <a:ext cx="50292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5" name="Line 17"/>
          <p:cNvSpPr>
            <a:spLocks noChangeShapeType="1"/>
          </p:cNvSpPr>
          <p:nvPr/>
        </p:nvSpPr>
        <p:spPr bwMode="auto">
          <a:xfrm>
            <a:off x="914400" y="7239000"/>
            <a:ext cx="50292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6" name="Line 18"/>
          <p:cNvSpPr>
            <a:spLocks noChangeShapeType="1"/>
          </p:cNvSpPr>
          <p:nvPr/>
        </p:nvSpPr>
        <p:spPr bwMode="auto">
          <a:xfrm>
            <a:off x="914400" y="7543800"/>
            <a:ext cx="50292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7" name="Line 19"/>
          <p:cNvSpPr>
            <a:spLocks noChangeShapeType="1"/>
          </p:cNvSpPr>
          <p:nvPr/>
        </p:nvSpPr>
        <p:spPr bwMode="auto">
          <a:xfrm>
            <a:off x="914400" y="7848600"/>
            <a:ext cx="50292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8" name="Line 20"/>
          <p:cNvSpPr>
            <a:spLocks noChangeShapeType="1"/>
          </p:cNvSpPr>
          <p:nvPr/>
        </p:nvSpPr>
        <p:spPr bwMode="auto">
          <a:xfrm>
            <a:off x="914400" y="8153400"/>
            <a:ext cx="50292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9" name="Line 21"/>
          <p:cNvSpPr>
            <a:spLocks noChangeShapeType="1"/>
          </p:cNvSpPr>
          <p:nvPr/>
        </p:nvSpPr>
        <p:spPr bwMode="auto">
          <a:xfrm>
            <a:off x="914400" y="8458200"/>
            <a:ext cx="50292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0" name="Line 22"/>
          <p:cNvSpPr>
            <a:spLocks noChangeShapeType="1"/>
          </p:cNvSpPr>
          <p:nvPr/>
        </p:nvSpPr>
        <p:spPr bwMode="auto">
          <a:xfrm>
            <a:off x="152400" y="381000"/>
            <a:ext cx="6553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1" name="Rectangle 23"/>
          <p:cNvSpPr>
            <a:spLocks noChangeArrowheads="1"/>
          </p:cNvSpPr>
          <p:nvPr/>
        </p:nvSpPr>
        <p:spPr bwMode="auto">
          <a:xfrm>
            <a:off x="77788" y="8824913"/>
            <a:ext cx="6702425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algn="l">
              <a:tabLst>
                <a:tab pos="285750" algn="l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l">
              <a:tabLst>
                <a:tab pos="285750" algn="l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l">
              <a:tabLst>
                <a:tab pos="285750" algn="l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l">
              <a:tabLst>
                <a:tab pos="285750" algn="l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l">
              <a:tabLst>
                <a:tab pos="285750" algn="l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>
                <a:latin typeface="Arial" panose="020B0604020202020204" pitchFamily="34" charset="0"/>
              </a:rPr>
              <a:t>	Statistics, 7/e	</a:t>
            </a:r>
            <a:r>
              <a:rPr lang="en-US" altLang="zh-CN" sz="1000"/>
              <a:t>©</a:t>
            </a:r>
            <a:r>
              <a:rPr lang="en-US" altLang="zh-CN" sz="1000">
                <a:latin typeface="Arial" panose="020B0604020202020204" pitchFamily="34" charset="0"/>
              </a:rPr>
              <a:t> 1997 Prentice-Hall, Inc.</a:t>
            </a:r>
          </a:p>
        </p:txBody>
      </p:sp>
      <p:sp>
        <p:nvSpPr>
          <p:cNvPr id="2072" name="Line 24"/>
          <p:cNvSpPr>
            <a:spLocks noChangeShapeType="1"/>
          </p:cNvSpPr>
          <p:nvPr/>
        </p:nvSpPr>
        <p:spPr bwMode="auto">
          <a:xfrm>
            <a:off x="152400" y="8763000"/>
            <a:ext cx="6553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77788" y="61913"/>
            <a:ext cx="6702425" cy="271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algn="l">
              <a:tabLst>
                <a:tab pos="285750" algn="l"/>
                <a:tab pos="3257550" algn="ctr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l">
              <a:tabLst>
                <a:tab pos="285750" algn="l"/>
                <a:tab pos="3257550" algn="ctr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l">
              <a:tabLst>
                <a:tab pos="285750" algn="l"/>
                <a:tab pos="3257550" algn="ctr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l">
              <a:tabLst>
                <a:tab pos="285750" algn="l"/>
                <a:tab pos="3257550" algn="ctr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l">
              <a:tabLst>
                <a:tab pos="285750" algn="l"/>
                <a:tab pos="3257550" algn="ctr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3257550" algn="ctr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3257550" algn="ctr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3257550" algn="ctr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3257550" algn="ctr"/>
                <a:tab pos="6457950" algn="r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200">
                <a:latin typeface="Arial" panose="020B0604020202020204" pitchFamily="34" charset="0"/>
              </a:rPr>
              <a:t>	Chapter 11	</a:t>
            </a:r>
            <a:r>
              <a:rPr lang="en-US" altLang="zh-CN" sz="1200" b="1">
                <a:latin typeface="Arial" panose="020B0604020202020204" pitchFamily="34" charset="0"/>
              </a:rPr>
              <a:t>Instructor Notes</a:t>
            </a:r>
            <a:r>
              <a:rPr lang="en-US" altLang="zh-CN" sz="1200">
                <a:latin typeface="Arial" panose="020B0604020202020204" pitchFamily="34" charset="0"/>
              </a:rPr>
              <a:t>	11-</a:t>
            </a:r>
            <a:fld id="{7E73638A-F62E-45B5-90A6-A9042C8A3F08}" type="slidenum">
              <a:rPr lang="en-US" altLang="zh-CN" sz="1200" smtClean="0">
                <a:latin typeface="Arial" panose="020B0604020202020204" pitchFamily="34" charset="0"/>
              </a:rPr>
              <a:pPr>
                <a:defRPr/>
              </a:pPr>
              <a:t>‹#›</a:t>
            </a:fld>
            <a:endParaRPr lang="en-US" altLang="zh-CN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75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614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3678368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/>
          </a:p>
        </p:txBody>
      </p:sp>
      <p:sp>
        <p:nvSpPr>
          <p:cNvPr id="2560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ln cap="flat"/>
        </p:spPr>
      </p:sp>
    </p:spTree>
    <p:extLst>
      <p:ext uri="{BB962C8B-B14F-4D97-AF65-F5344CB8AC3E}">
        <p14:creationId xmlns:p14="http://schemas.microsoft.com/office/powerpoint/2010/main" val="876263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2867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35708548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3072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28424511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886519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/>
          </a:p>
        </p:txBody>
      </p:sp>
      <p:sp>
        <p:nvSpPr>
          <p:cNvPr id="358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ln cap="flat"/>
        </p:spPr>
      </p:sp>
    </p:spTree>
    <p:extLst>
      <p:ext uri="{BB962C8B-B14F-4D97-AF65-F5344CB8AC3E}">
        <p14:creationId xmlns:p14="http://schemas.microsoft.com/office/powerpoint/2010/main" val="42438670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3789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12668796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/>
          </a:p>
        </p:txBody>
      </p:sp>
      <p:sp>
        <p:nvSpPr>
          <p:cNvPr id="3993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ln cap="flat"/>
        </p:spPr>
      </p:sp>
    </p:spTree>
    <p:extLst>
      <p:ext uri="{BB962C8B-B14F-4D97-AF65-F5344CB8AC3E}">
        <p14:creationId xmlns:p14="http://schemas.microsoft.com/office/powerpoint/2010/main" val="15925149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/>
          </a:p>
        </p:txBody>
      </p:sp>
      <p:sp>
        <p:nvSpPr>
          <p:cNvPr id="4198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ln cap="flat"/>
        </p:spPr>
      </p:sp>
    </p:spTree>
    <p:extLst>
      <p:ext uri="{BB962C8B-B14F-4D97-AF65-F5344CB8AC3E}">
        <p14:creationId xmlns:p14="http://schemas.microsoft.com/office/powerpoint/2010/main" val="34942845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/>
          </a:p>
        </p:txBody>
      </p:sp>
      <p:sp>
        <p:nvSpPr>
          <p:cNvPr id="4403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ln cap="flat"/>
        </p:spPr>
      </p:sp>
    </p:spTree>
    <p:extLst>
      <p:ext uri="{BB962C8B-B14F-4D97-AF65-F5344CB8AC3E}">
        <p14:creationId xmlns:p14="http://schemas.microsoft.com/office/powerpoint/2010/main" val="9229494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4608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934169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819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34661248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508599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5017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16590048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5222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431970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5427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18533221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129442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5837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5892499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9050" tIns="0" rIns="19050" bIns="0" anchor="b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z="1000" i="1">
                <a:latin typeface="Times New Roman" panose="02020603050405020304" pitchFamily="18" charset="0"/>
              </a:rPr>
              <a:t>24</a:t>
            </a: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zh-CN"/>
              <a:t>This teleology is based on the number of explanatory variables &amp; nature of relationship between X &amp; Y.</a:t>
            </a:r>
          </a:p>
        </p:txBody>
      </p:sp>
      <p:sp>
        <p:nvSpPr>
          <p:cNvPr id="60423" name="Rectangle 7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7736101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365051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6451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25204849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6656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3889146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951428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686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31152739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7475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41647111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7680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4024889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1369621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808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400967377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8294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31497953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8499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157615676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870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207673150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8909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153936930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9113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1837228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3353952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7982713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9523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234282766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9728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316376469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9933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248326902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10137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103301351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10342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202013305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10547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21806781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10752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304042795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0703912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11161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1627622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1433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189273155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11366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148326598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11571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326456024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11776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36530891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1198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52875312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12185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109844671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12390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392008443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12595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66117865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/>
          </a:p>
        </p:txBody>
      </p:sp>
      <p:sp>
        <p:nvSpPr>
          <p:cNvPr id="12800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ln cap="flat"/>
        </p:spPr>
      </p:sp>
    </p:spTree>
    <p:extLst>
      <p:ext uri="{BB962C8B-B14F-4D97-AF65-F5344CB8AC3E}">
        <p14:creationId xmlns:p14="http://schemas.microsoft.com/office/powerpoint/2010/main" val="417331161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18534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75037137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18739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8482207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1638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4010614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1843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2990729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2048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</p:spTree>
    <p:extLst>
      <p:ext uri="{BB962C8B-B14F-4D97-AF65-F5344CB8AC3E}">
        <p14:creationId xmlns:p14="http://schemas.microsoft.com/office/powerpoint/2010/main" val="589085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12938" y="692150"/>
            <a:ext cx="3032125" cy="2273300"/>
          </a:xfrm>
          <a:noFill/>
          <a:ln cap="flat"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26797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rotWithShape="0">
          <a:gsLst>
            <a:gs pos="0">
              <a:schemeClr val="bg1"/>
            </a:gs>
            <a:gs pos="100000">
              <a:srgbClr val="17424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 descr="06"/>
          <p:cNvSpPr>
            <a:spLocks noChangeArrowheads="1"/>
          </p:cNvSpPr>
          <p:nvPr/>
        </p:nvSpPr>
        <p:spPr bwMode="ltGray">
          <a:xfrm rot="20584390">
            <a:off x="-141288" y="5376863"/>
            <a:ext cx="2541588" cy="573087"/>
          </a:xfrm>
          <a:prstGeom prst="parallelogram">
            <a:avLst>
              <a:gd name="adj" fmla="val 30059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5" name="AutoShape 8" descr="05"/>
          <p:cNvSpPr>
            <a:spLocks noChangeArrowheads="1"/>
          </p:cNvSpPr>
          <p:nvPr/>
        </p:nvSpPr>
        <p:spPr bwMode="ltGray">
          <a:xfrm rot="20584390">
            <a:off x="2154238" y="4676775"/>
            <a:ext cx="2546350" cy="573088"/>
          </a:xfrm>
          <a:prstGeom prst="parallelogram">
            <a:avLst>
              <a:gd name="adj" fmla="val 30115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6" name="AutoShape 9" descr="03"/>
          <p:cNvSpPr>
            <a:spLocks noChangeArrowheads="1"/>
          </p:cNvSpPr>
          <p:nvPr/>
        </p:nvSpPr>
        <p:spPr bwMode="ltGray">
          <a:xfrm rot="20584390">
            <a:off x="4448175" y="3975100"/>
            <a:ext cx="2552700" cy="573088"/>
          </a:xfrm>
          <a:prstGeom prst="parallelogram">
            <a:avLst>
              <a:gd name="adj" fmla="val 3019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7" name="AutoShape 10" descr="02"/>
          <p:cNvSpPr>
            <a:spLocks noChangeArrowheads="1"/>
          </p:cNvSpPr>
          <p:nvPr/>
        </p:nvSpPr>
        <p:spPr bwMode="ltGray">
          <a:xfrm rot="20584390">
            <a:off x="6751638" y="3273425"/>
            <a:ext cx="2533650" cy="573088"/>
          </a:xfrm>
          <a:prstGeom prst="parallelogram">
            <a:avLst>
              <a:gd name="adj" fmla="val 29965"/>
            </a:avLst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8" name="Freeform 11"/>
          <p:cNvSpPr>
            <a:spLocks/>
          </p:cNvSpPr>
          <p:nvPr/>
        </p:nvSpPr>
        <p:spPr bwMode="ltGray">
          <a:xfrm>
            <a:off x="0" y="3481388"/>
            <a:ext cx="9155113" cy="3376612"/>
          </a:xfrm>
          <a:custGeom>
            <a:avLst/>
            <a:gdLst>
              <a:gd name="T0" fmla="*/ 0 w 5767"/>
              <a:gd name="T1" fmla="*/ 1760 h 2127"/>
              <a:gd name="T2" fmla="*/ 5767 w 5767"/>
              <a:gd name="T3" fmla="*/ 0 h 2127"/>
              <a:gd name="T4" fmla="*/ 5760 w 5767"/>
              <a:gd name="T5" fmla="*/ 2127 h 2127"/>
              <a:gd name="T6" fmla="*/ 0 w 5767"/>
              <a:gd name="T7" fmla="*/ 2127 h 2127"/>
              <a:gd name="T8" fmla="*/ 0 w 5767"/>
              <a:gd name="T9" fmla="*/ 1760 h 2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67" h="2127">
                <a:moveTo>
                  <a:pt x="0" y="1760"/>
                </a:moveTo>
                <a:lnTo>
                  <a:pt x="5767" y="0"/>
                </a:lnTo>
                <a:lnTo>
                  <a:pt x="5760" y="2127"/>
                </a:lnTo>
                <a:lnTo>
                  <a:pt x="0" y="2127"/>
                </a:lnTo>
                <a:lnTo>
                  <a:pt x="0" y="176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143000"/>
            <a:ext cx="7772400" cy="1470025"/>
          </a:xfrm>
          <a:effectLst>
            <a:outerShdw dist="53882" dir="2700000" algn="ctr" rotWithShape="0">
              <a:srgbClr val="000000"/>
            </a:outerShdw>
          </a:effectLst>
        </p:spPr>
        <p:txBody>
          <a:bodyPr/>
          <a:lstStyle>
            <a:lvl1pPr algn="l">
              <a:defRPr sz="4400">
                <a:latin typeface="黑体" pitchFamily="2" charset="-122"/>
                <a:ea typeface="黑体" pitchFamily="2" charset="-122"/>
              </a:defRPr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438400"/>
            <a:ext cx="6400800" cy="685800"/>
          </a:xfrm>
        </p:spPr>
        <p:txBody>
          <a:bodyPr/>
          <a:lstStyle>
            <a:lvl1pPr marL="0" indent="0">
              <a:defRPr sz="2400"/>
            </a:lvl1pPr>
          </a:lstStyle>
          <a:p>
            <a:pPr lvl="0"/>
            <a:r>
              <a:rPr lang="zh-CN" altLang="en-US" noProof="0"/>
              <a:t>单击以编辑母版副标题样式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457200" y="6553200"/>
            <a:ext cx="2133600" cy="1714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 bwMode="gray">
          <a:xfrm>
            <a:off x="3124200" y="6553200"/>
            <a:ext cx="2895600" cy="1714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 bwMode="gray">
          <a:xfrm>
            <a:off x="6553200" y="6553200"/>
            <a:ext cx="2133600" cy="171450"/>
          </a:xfrm>
        </p:spPr>
        <p:txBody>
          <a:bodyPr/>
          <a:lstStyle>
            <a:lvl1pPr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14CC03C-9B26-437A-B3D7-8892B1DBAE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6397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Ⅲ</a:t>
            </a:r>
            <a:r>
              <a:rPr lang="en-US" altLang="zh-CN"/>
              <a:t>-</a:t>
            </a:r>
            <a:fld id="{FFF65216-E2B5-48BC-AB78-6A8DE302E8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2758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1293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1293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Ⅲ</a:t>
            </a:r>
            <a:r>
              <a:rPr lang="en-US" altLang="zh-CN"/>
              <a:t>-</a:t>
            </a:r>
            <a:fld id="{B2E55681-F479-4C08-98D4-F04130930C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29921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397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328738"/>
            <a:ext cx="4038600" cy="5029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328738"/>
            <a:ext cx="4038600" cy="5029200"/>
          </a:xfrm>
        </p:spPr>
        <p:txBody>
          <a:bodyPr/>
          <a:lstStyle/>
          <a:p>
            <a:pPr lvl="0"/>
            <a:r>
              <a:rPr lang="zh-CN" altLang="en-US" noProof="0"/>
              <a:t>单击图标添加联机映像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Ⅲ</a:t>
            </a:r>
            <a:r>
              <a:rPr lang="en-US" altLang="zh-CN"/>
              <a:t>-</a:t>
            </a:r>
            <a:fld id="{32C4A464-A57D-4199-8CBD-4044CB156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65052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397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328738"/>
            <a:ext cx="8229600" cy="5029200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Ⅲ</a:t>
            </a:r>
            <a:r>
              <a:rPr lang="en-US" altLang="zh-CN"/>
              <a:t>-</a:t>
            </a:r>
            <a:fld id="{9A3391D7-6D16-41EC-B09C-276ECFE1E3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62099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397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328738"/>
            <a:ext cx="4038600" cy="5029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28738"/>
            <a:ext cx="4038600" cy="5029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Ⅲ</a:t>
            </a:r>
            <a:r>
              <a:rPr lang="en-US" altLang="zh-CN"/>
              <a:t>-</a:t>
            </a:r>
            <a:fld id="{BEFD4773-7294-4B0C-91A3-7EE752F892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31479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28600"/>
            <a:ext cx="8229600" cy="6397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328738"/>
            <a:ext cx="4038600" cy="24384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28738"/>
            <a:ext cx="4038600" cy="24384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19538"/>
            <a:ext cx="4038600" cy="24384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19538"/>
            <a:ext cx="4038600" cy="24384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Ⅲ</a:t>
            </a:r>
            <a:r>
              <a:rPr lang="en-US" altLang="zh-CN"/>
              <a:t>-</a:t>
            </a:r>
            <a:fld id="{CA899C2E-36E6-4E63-95F7-B3765FD1EE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33621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397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28738"/>
            <a:ext cx="4038600" cy="5029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28738"/>
            <a:ext cx="4038600" cy="24384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19538"/>
            <a:ext cx="4038600" cy="24384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Ⅲ</a:t>
            </a:r>
            <a:r>
              <a:rPr lang="en-US" altLang="zh-CN"/>
              <a:t>-</a:t>
            </a:r>
            <a:fld id="{2E833F5A-DA93-4F62-8D10-E5FC80906B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53147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397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328738"/>
            <a:ext cx="4038600" cy="50292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328738"/>
            <a:ext cx="4038600" cy="24384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19538"/>
            <a:ext cx="4038600" cy="24384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Ⅲ</a:t>
            </a:r>
            <a:r>
              <a:rPr lang="en-US" altLang="zh-CN"/>
              <a:t>-</a:t>
            </a:r>
            <a:fld id="{3056D825-0204-4C3E-AFB5-E514972AAC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05805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Ⅲ</a:t>
            </a:r>
            <a:r>
              <a:rPr lang="en-US" altLang="zh-CN"/>
              <a:t>-</a:t>
            </a:r>
            <a:fld id="{28113BA2-C682-4002-A4A5-5DCDD404CB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7390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Ⅲ</a:t>
            </a:r>
            <a:r>
              <a:rPr lang="en-US" altLang="zh-CN"/>
              <a:t>-</a:t>
            </a:r>
            <a:fld id="{66F3DFFE-A36B-401C-810E-4E1A8A0D0B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945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28738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28738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Ⅲ</a:t>
            </a:r>
            <a:r>
              <a:rPr lang="en-US" altLang="zh-CN"/>
              <a:t>-</a:t>
            </a:r>
            <a:fld id="{BD48B953-14C9-4FD5-B0E2-DC80B31D0F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2090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Ⅲ</a:t>
            </a:r>
            <a:r>
              <a:rPr lang="en-US" altLang="zh-CN"/>
              <a:t>-</a:t>
            </a:r>
            <a:fld id="{49823072-892C-4274-93E4-3C8DDD7E440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2154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Ⅲ</a:t>
            </a:r>
            <a:r>
              <a:rPr lang="en-US" altLang="zh-CN"/>
              <a:t>-</a:t>
            </a:r>
            <a:fld id="{E2036D85-0E18-42B4-8FFE-F60476808D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8709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Ⅲ</a:t>
            </a:r>
            <a:r>
              <a:rPr lang="en-US" altLang="zh-CN"/>
              <a:t>-</a:t>
            </a:r>
            <a:fld id="{1467FB0F-5DF5-4918-88E7-1E79EEE267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7587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Ⅲ</a:t>
            </a:r>
            <a:r>
              <a:rPr lang="en-US" altLang="zh-CN"/>
              <a:t>-</a:t>
            </a:r>
            <a:fld id="{FA7AF9E7-2027-408F-A76E-1742F03FC64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7421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Ⅲ</a:t>
            </a:r>
            <a:r>
              <a:rPr lang="en-US" altLang="zh-CN"/>
              <a:t>-</a:t>
            </a:r>
            <a:fld id="{064FE55B-1326-4D60-B4EE-DAB2CC42F81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783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rgbClr val="1D556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2"/>
          <p:cNvSpPr>
            <a:spLocks/>
          </p:cNvSpPr>
          <p:nvPr/>
        </p:nvSpPr>
        <p:spPr bwMode="white">
          <a:xfrm>
            <a:off x="0" y="0"/>
            <a:ext cx="9144000" cy="6858000"/>
          </a:xfrm>
          <a:custGeom>
            <a:avLst/>
            <a:gdLst>
              <a:gd name="T0" fmla="*/ 1488 w 5760"/>
              <a:gd name="T1" fmla="*/ 0 h 4320"/>
              <a:gd name="T2" fmla="*/ 564 w 5760"/>
              <a:gd name="T3" fmla="*/ 617 h 4320"/>
              <a:gd name="T4" fmla="*/ 0 w 5760"/>
              <a:gd name="T5" fmla="*/ 1734 h 4320"/>
              <a:gd name="T6" fmla="*/ 0 w 5760"/>
              <a:gd name="T7" fmla="*/ 4320 h 4320"/>
              <a:gd name="T8" fmla="*/ 5760 w 5760"/>
              <a:gd name="T9" fmla="*/ 4320 h 4320"/>
              <a:gd name="T10" fmla="*/ 5760 w 5760"/>
              <a:gd name="T11" fmla="*/ 0 h 4320"/>
              <a:gd name="T12" fmla="*/ 1488 w 5760"/>
              <a:gd name="T13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0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zh-CN" altLang="en-US">
              <a:latin typeface="Arial" charset="0"/>
            </a:endParaRPr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0" y="914400"/>
            <a:ext cx="9144000" cy="350838"/>
            <a:chOff x="0" y="672"/>
            <a:chExt cx="5760" cy="221"/>
          </a:xfrm>
        </p:grpSpPr>
        <p:sp>
          <p:nvSpPr>
            <p:cNvPr id="1033" name="AutoShape 4" descr="06"/>
            <p:cNvSpPr>
              <a:spLocks noChangeArrowheads="1"/>
            </p:cNvSpPr>
            <p:nvPr userDrawn="1"/>
          </p:nvSpPr>
          <p:spPr bwMode="ltGray">
            <a:xfrm>
              <a:off x="0" y="674"/>
              <a:ext cx="1443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9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034" name="AutoShape 5" descr="05"/>
            <p:cNvSpPr>
              <a:spLocks noChangeArrowheads="1"/>
            </p:cNvSpPr>
            <p:nvPr userDrawn="1"/>
          </p:nvSpPr>
          <p:spPr bwMode="ltGray">
            <a:xfrm>
              <a:off x="1434" y="674"/>
              <a:ext cx="1446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20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035" name="AutoShape 6" descr="03"/>
            <p:cNvSpPr>
              <a:spLocks noChangeArrowheads="1"/>
            </p:cNvSpPr>
            <p:nvPr userDrawn="1"/>
          </p:nvSpPr>
          <p:spPr bwMode="ltGray">
            <a:xfrm>
              <a:off x="2876" y="674"/>
              <a:ext cx="1449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21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036" name="AutoShape 7" descr="02"/>
            <p:cNvSpPr>
              <a:spLocks noChangeArrowheads="1"/>
            </p:cNvSpPr>
            <p:nvPr userDrawn="1"/>
          </p:nvSpPr>
          <p:spPr bwMode="ltGray">
            <a:xfrm>
              <a:off x="4322" y="672"/>
              <a:ext cx="1438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22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</p:grpSp>
      <p:sp>
        <p:nvSpPr>
          <p:cNvPr id="1028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639763"/>
          </a:xfrm>
          <a:prstGeom prst="rect">
            <a:avLst/>
          </a:prstGeom>
          <a:noFill/>
          <a:ln>
            <a:noFill/>
          </a:ln>
          <a:effectLst>
            <a:outerShdw dist="45791" dir="3378596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9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28738"/>
            <a:ext cx="8229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70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11863" y="6453188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54375" y="6497638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r>
              <a:rPr lang="zh-CN" altLang="zh-CN"/>
              <a:t>Ⅲ</a:t>
            </a:r>
            <a:r>
              <a:rPr lang="en-US" altLang="zh-CN"/>
              <a:t>-</a:t>
            </a:r>
            <a:fld id="{AEEC9D21-F8F5-4657-BC8F-1B92E2AEB5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594850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微软雅黑" pitchFamily="34" charset="-122"/>
          <a:ea typeface="微软雅黑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微软雅黑" pitchFamily="34" charset="-122"/>
          <a:ea typeface="微软雅黑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微软雅黑" pitchFamily="34" charset="-122"/>
          <a:ea typeface="微软雅黑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微软雅黑" pitchFamily="34" charset="-122"/>
          <a:ea typeface="微软雅黑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微软雅黑" pitchFamily="34" charset="-122"/>
          <a:ea typeface="微软雅黑" pitchFamily="34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微软雅黑" pitchFamily="34" charset="-122"/>
          <a:ea typeface="微软雅黑" pitchFamily="34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微软雅黑" pitchFamily="34" charset="-122"/>
          <a:ea typeface="微软雅黑" pitchFamily="34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8.emf"/><Relationship Id="rId7" Type="http://schemas.openxmlformats.org/officeDocument/2006/relationships/image" Target="../media/image10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9.e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11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../&#65288;02&#65289;&#24187;&#28783;&#29255;&#38468;&#20214;/(10-1)&#30456;&#20851;&#31995;&#25968;&#30340;&#35745;&#31639;&#8212;Book1.xls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w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13" Type="http://schemas.openxmlformats.org/officeDocument/2006/relationships/oleObject" Target="../embeddings/oleObject17.bin"/><Relationship Id="rId18" Type="http://schemas.openxmlformats.org/officeDocument/2006/relationships/image" Target="../media/image29.e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26.emf"/><Relationship Id="rId17" Type="http://schemas.openxmlformats.org/officeDocument/2006/relationships/oleObject" Target="../embeddings/oleObject19.bin"/><Relationship Id="rId2" Type="http://schemas.openxmlformats.org/officeDocument/2006/relationships/notesSlide" Target="../notesSlides/notesSlide32.xml"/><Relationship Id="rId16" Type="http://schemas.openxmlformats.org/officeDocument/2006/relationships/image" Target="../media/image28.emf"/><Relationship Id="rId20" Type="http://schemas.openxmlformats.org/officeDocument/2006/relationships/image" Target="../media/image3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8.bin"/><Relationship Id="rId10" Type="http://schemas.openxmlformats.org/officeDocument/2006/relationships/image" Target="../media/image25.emf"/><Relationship Id="rId19" Type="http://schemas.openxmlformats.org/officeDocument/2006/relationships/oleObject" Target="../embeddings/oleObject20.bin"/><Relationship Id="rId4" Type="http://schemas.openxmlformats.org/officeDocument/2006/relationships/image" Target="../media/image22.emf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27.em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e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31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e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13" Type="http://schemas.openxmlformats.org/officeDocument/2006/relationships/oleObject" Target="../embeddings/oleObject30.bin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39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e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38.emf"/><Relationship Id="rId4" Type="http://schemas.openxmlformats.org/officeDocument/2006/relationships/image" Target="../media/image35.emf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40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e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41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em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7.bin"/><Relationship Id="rId12" Type="http://schemas.openxmlformats.org/officeDocument/2006/relationships/image" Target="../media/image49.e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emf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6.bin"/><Relationship Id="rId10" Type="http://schemas.openxmlformats.org/officeDocument/2006/relationships/image" Target="../media/image48.emf"/><Relationship Id="rId4" Type="http://schemas.openxmlformats.org/officeDocument/2006/relationships/image" Target="../media/image45.emf"/><Relationship Id="rId9" Type="http://schemas.openxmlformats.org/officeDocument/2006/relationships/oleObject" Target="../embeddings/oleObject38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emf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emf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4" Type="http://schemas.openxmlformats.org/officeDocument/2006/relationships/image" Target="../media/image58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2.e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61.emf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81089" y="2022997"/>
            <a:ext cx="7010400" cy="1143000"/>
          </a:xfrm>
        </p:spPr>
        <p:txBody>
          <a:bodyPr anchor="ctr"/>
          <a:lstStyle/>
          <a:p>
            <a:pPr>
              <a:defRPr/>
            </a:pPr>
            <a:r>
              <a:rPr lang="zh-CN" altLang="en-US" sz="4400" dirty="0">
                <a:latin typeface="Arial" panose="020B0604020202020204" pitchFamily="34" charset="0"/>
              </a:rPr>
              <a:t>第</a:t>
            </a:r>
            <a:r>
              <a:rPr lang="en-US" altLang="zh-CN" sz="4400" dirty="0">
                <a:latin typeface="Arial" panose="020B0604020202020204" pitchFamily="34" charset="0"/>
              </a:rPr>
              <a:t>3</a:t>
            </a:r>
            <a:r>
              <a:rPr lang="zh-CN" altLang="en-US" sz="4400" dirty="0">
                <a:latin typeface="Arial" panose="020B0604020202020204" pitchFamily="34" charset="0"/>
              </a:rPr>
              <a:t>章   一元线性回归</a:t>
            </a:r>
          </a:p>
        </p:txBody>
      </p:sp>
      <p:grpSp>
        <p:nvGrpSpPr>
          <p:cNvPr id="4102" name="Group 256"/>
          <p:cNvGrpSpPr>
            <a:grpSpLocks/>
          </p:cNvGrpSpPr>
          <p:nvPr/>
        </p:nvGrpSpPr>
        <p:grpSpPr bwMode="auto">
          <a:xfrm>
            <a:off x="5940152" y="4581128"/>
            <a:ext cx="3024188" cy="2119313"/>
            <a:chOff x="1926" y="2553"/>
            <a:chExt cx="1905" cy="1335"/>
          </a:xfrm>
        </p:grpSpPr>
        <p:grpSp>
          <p:nvGrpSpPr>
            <p:cNvPr id="4103" name="Group 257"/>
            <p:cNvGrpSpPr>
              <a:grpSpLocks/>
            </p:cNvGrpSpPr>
            <p:nvPr/>
          </p:nvGrpSpPr>
          <p:grpSpPr bwMode="auto">
            <a:xfrm>
              <a:off x="2846" y="3144"/>
              <a:ext cx="985" cy="318"/>
              <a:chOff x="3038" y="3135"/>
              <a:chExt cx="985" cy="318"/>
            </a:xfrm>
          </p:grpSpPr>
          <p:sp>
            <p:nvSpPr>
              <p:cNvPr id="4195" name="Freeform 258"/>
              <p:cNvSpPr>
                <a:spLocks/>
              </p:cNvSpPr>
              <p:nvPr/>
            </p:nvSpPr>
            <p:spPr bwMode="auto">
              <a:xfrm>
                <a:off x="3038" y="3135"/>
                <a:ext cx="565" cy="318"/>
              </a:xfrm>
              <a:custGeom>
                <a:avLst/>
                <a:gdLst>
                  <a:gd name="T0" fmla="*/ 565 w 1129"/>
                  <a:gd name="T1" fmla="*/ 98 h 954"/>
                  <a:gd name="T2" fmla="*/ 565 w 1129"/>
                  <a:gd name="T3" fmla="*/ 318 h 954"/>
                  <a:gd name="T4" fmla="*/ 0 w 1129"/>
                  <a:gd name="T5" fmla="*/ 156 h 954"/>
                  <a:gd name="T6" fmla="*/ 0 w 1129"/>
                  <a:gd name="T7" fmla="*/ 0 h 954"/>
                  <a:gd name="T8" fmla="*/ 565 w 1129"/>
                  <a:gd name="T9" fmla="*/ 98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29" h="954">
                    <a:moveTo>
                      <a:pt x="1129" y="293"/>
                    </a:moveTo>
                    <a:lnTo>
                      <a:pt x="1129" y="954"/>
                    </a:lnTo>
                    <a:lnTo>
                      <a:pt x="0" y="467"/>
                    </a:lnTo>
                    <a:lnTo>
                      <a:pt x="0" y="0"/>
                    </a:lnTo>
                    <a:lnTo>
                      <a:pt x="1129" y="293"/>
                    </a:lnTo>
                    <a:close/>
                  </a:path>
                </a:pathLst>
              </a:custGeom>
              <a:solidFill>
                <a:srgbClr val="A0A0A0"/>
              </a:solidFill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6" name="Freeform 259"/>
              <p:cNvSpPr>
                <a:spLocks/>
              </p:cNvSpPr>
              <p:nvPr/>
            </p:nvSpPr>
            <p:spPr bwMode="auto">
              <a:xfrm>
                <a:off x="3603" y="3211"/>
                <a:ext cx="420" cy="242"/>
              </a:xfrm>
              <a:custGeom>
                <a:avLst/>
                <a:gdLst>
                  <a:gd name="T0" fmla="*/ 0 w 841"/>
                  <a:gd name="T1" fmla="*/ 22 h 726"/>
                  <a:gd name="T2" fmla="*/ 0 w 841"/>
                  <a:gd name="T3" fmla="*/ 242 h 726"/>
                  <a:gd name="T4" fmla="*/ 420 w 841"/>
                  <a:gd name="T5" fmla="*/ 188 h 726"/>
                  <a:gd name="T6" fmla="*/ 420 w 841"/>
                  <a:gd name="T7" fmla="*/ 0 h 726"/>
                  <a:gd name="T8" fmla="*/ 0 w 841"/>
                  <a:gd name="T9" fmla="*/ 22 h 7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41" h="726">
                    <a:moveTo>
                      <a:pt x="0" y="65"/>
                    </a:moveTo>
                    <a:lnTo>
                      <a:pt x="0" y="726"/>
                    </a:lnTo>
                    <a:lnTo>
                      <a:pt x="841" y="563"/>
                    </a:lnTo>
                    <a:lnTo>
                      <a:pt x="841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808080"/>
              </a:solidFill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7" name="Freeform 260"/>
              <p:cNvSpPr>
                <a:spLocks/>
              </p:cNvSpPr>
              <p:nvPr/>
            </p:nvSpPr>
            <p:spPr bwMode="auto">
              <a:xfrm>
                <a:off x="3038" y="3135"/>
                <a:ext cx="985" cy="98"/>
              </a:xfrm>
              <a:custGeom>
                <a:avLst/>
                <a:gdLst>
                  <a:gd name="T0" fmla="*/ 985 w 1970"/>
                  <a:gd name="T1" fmla="*/ 76 h 293"/>
                  <a:gd name="T2" fmla="*/ 561 w 1970"/>
                  <a:gd name="T3" fmla="*/ 98 h 293"/>
                  <a:gd name="T4" fmla="*/ 0 w 1970"/>
                  <a:gd name="T5" fmla="*/ 0 h 293"/>
                  <a:gd name="T6" fmla="*/ 413 w 1970"/>
                  <a:gd name="T7" fmla="*/ 0 h 293"/>
                  <a:gd name="T8" fmla="*/ 985 w 1970"/>
                  <a:gd name="T9" fmla="*/ 76 h 2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70" h="293">
                    <a:moveTo>
                      <a:pt x="1970" y="228"/>
                    </a:moveTo>
                    <a:lnTo>
                      <a:pt x="1121" y="293"/>
                    </a:lnTo>
                    <a:lnTo>
                      <a:pt x="0" y="0"/>
                    </a:lnTo>
                    <a:lnTo>
                      <a:pt x="825" y="0"/>
                    </a:lnTo>
                    <a:lnTo>
                      <a:pt x="1970" y="228"/>
                    </a:lnTo>
                    <a:close/>
                  </a:path>
                </a:pathLst>
              </a:custGeom>
              <a:solidFill>
                <a:srgbClr val="C0C0C0"/>
              </a:solidFill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104" name="Freeform 261"/>
            <p:cNvSpPr>
              <a:spLocks/>
            </p:cNvSpPr>
            <p:nvPr/>
          </p:nvSpPr>
          <p:spPr bwMode="auto">
            <a:xfrm>
              <a:off x="3154" y="3118"/>
              <a:ext cx="357" cy="91"/>
            </a:xfrm>
            <a:custGeom>
              <a:avLst/>
              <a:gdLst>
                <a:gd name="T0" fmla="*/ 357 w 715"/>
                <a:gd name="T1" fmla="*/ 52 h 273"/>
                <a:gd name="T2" fmla="*/ 357 w 715"/>
                <a:gd name="T3" fmla="*/ 81 h 273"/>
                <a:gd name="T4" fmla="*/ 191 w 715"/>
                <a:gd name="T5" fmla="*/ 91 h 273"/>
                <a:gd name="T6" fmla="*/ 0 w 715"/>
                <a:gd name="T7" fmla="*/ 58 h 273"/>
                <a:gd name="T8" fmla="*/ 0 w 715"/>
                <a:gd name="T9" fmla="*/ 0 h 273"/>
                <a:gd name="T10" fmla="*/ 357 w 715"/>
                <a:gd name="T11" fmla="*/ 52 h 2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15" h="273">
                  <a:moveTo>
                    <a:pt x="715" y="155"/>
                  </a:moveTo>
                  <a:lnTo>
                    <a:pt x="715" y="244"/>
                  </a:lnTo>
                  <a:lnTo>
                    <a:pt x="382" y="273"/>
                  </a:lnTo>
                  <a:lnTo>
                    <a:pt x="0" y="175"/>
                  </a:lnTo>
                  <a:lnTo>
                    <a:pt x="0" y="0"/>
                  </a:lnTo>
                  <a:lnTo>
                    <a:pt x="715" y="155"/>
                  </a:lnTo>
                  <a:close/>
                </a:path>
              </a:pathLst>
            </a:custGeom>
            <a:solidFill>
              <a:srgbClr val="606060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Freeform 262"/>
            <p:cNvSpPr>
              <a:spLocks/>
            </p:cNvSpPr>
            <p:nvPr/>
          </p:nvSpPr>
          <p:spPr bwMode="auto">
            <a:xfrm>
              <a:off x="2959" y="2733"/>
              <a:ext cx="456" cy="444"/>
            </a:xfrm>
            <a:custGeom>
              <a:avLst/>
              <a:gdLst>
                <a:gd name="T0" fmla="*/ 392 w 913"/>
                <a:gd name="T1" fmla="*/ 444 h 1333"/>
                <a:gd name="T2" fmla="*/ 456 w 913"/>
                <a:gd name="T3" fmla="*/ 15 h 1333"/>
                <a:gd name="T4" fmla="*/ 64 w 913"/>
                <a:gd name="T5" fmla="*/ 0 h 1333"/>
                <a:gd name="T6" fmla="*/ 0 w 913"/>
                <a:gd name="T7" fmla="*/ 382 h 1333"/>
                <a:gd name="T8" fmla="*/ 392 w 913"/>
                <a:gd name="T9" fmla="*/ 444 h 13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13" h="1333">
                  <a:moveTo>
                    <a:pt x="785" y="1333"/>
                  </a:moveTo>
                  <a:lnTo>
                    <a:pt x="913" y="44"/>
                  </a:lnTo>
                  <a:lnTo>
                    <a:pt x="129" y="0"/>
                  </a:lnTo>
                  <a:lnTo>
                    <a:pt x="0" y="1148"/>
                  </a:lnTo>
                  <a:lnTo>
                    <a:pt x="785" y="1333"/>
                  </a:lnTo>
                  <a:close/>
                </a:path>
              </a:pathLst>
            </a:custGeom>
            <a:solidFill>
              <a:srgbClr val="A0A0A0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Freeform 263"/>
            <p:cNvSpPr>
              <a:spLocks/>
            </p:cNvSpPr>
            <p:nvPr/>
          </p:nvSpPr>
          <p:spPr bwMode="auto">
            <a:xfrm>
              <a:off x="3351" y="2747"/>
              <a:ext cx="404" cy="441"/>
            </a:xfrm>
            <a:custGeom>
              <a:avLst/>
              <a:gdLst>
                <a:gd name="T0" fmla="*/ 64 w 809"/>
                <a:gd name="T1" fmla="*/ 0 h 1323"/>
                <a:gd name="T2" fmla="*/ 404 w 809"/>
                <a:gd name="T3" fmla="*/ 98 h 1323"/>
                <a:gd name="T4" fmla="*/ 356 w 809"/>
                <a:gd name="T5" fmla="*/ 441 h 1323"/>
                <a:gd name="T6" fmla="*/ 0 w 809"/>
                <a:gd name="T7" fmla="*/ 430 h 1323"/>
                <a:gd name="T8" fmla="*/ 64 w 809"/>
                <a:gd name="T9" fmla="*/ 0 h 13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9" h="1323">
                  <a:moveTo>
                    <a:pt x="128" y="0"/>
                  </a:moveTo>
                  <a:lnTo>
                    <a:pt x="809" y="295"/>
                  </a:lnTo>
                  <a:lnTo>
                    <a:pt x="712" y="1323"/>
                  </a:lnTo>
                  <a:lnTo>
                    <a:pt x="0" y="1291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808080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" name="Freeform 264">
              <a:hlinkHover r:id="" action="ppaction://noaction" highlightClick="1"/>
            </p:cNvPr>
            <p:cNvSpPr>
              <a:spLocks/>
            </p:cNvSpPr>
            <p:nvPr/>
          </p:nvSpPr>
          <p:spPr bwMode="auto">
            <a:xfrm>
              <a:off x="3011" y="2777"/>
              <a:ext cx="328" cy="334"/>
            </a:xfrm>
            <a:custGeom>
              <a:avLst/>
              <a:gdLst>
                <a:gd name="T0" fmla="*/ 328 w 654"/>
                <a:gd name="T1" fmla="*/ 15 h 1003"/>
                <a:gd name="T2" fmla="*/ 281 w 654"/>
                <a:gd name="T3" fmla="*/ 334 h 1003"/>
                <a:gd name="T4" fmla="*/ 0 w 654"/>
                <a:gd name="T5" fmla="*/ 296 h 1003"/>
                <a:gd name="T6" fmla="*/ 48 w 654"/>
                <a:gd name="T7" fmla="*/ 0 h 1003"/>
                <a:gd name="T8" fmla="*/ 328 w 654"/>
                <a:gd name="T9" fmla="*/ 15 h 10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4" h="1003">
                  <a:moveTo>
                    <a:pt x="654" y="45"/>
                  </a:moveTo>
                  <a:lnTo>
                    <a:pt x="561" y="1003"/>
                  </a:lnTo>
                  <a:lnTo>
                    <a:pt x="0" y="890"/>
                  </a:lnTo>
                  <a:lnTo>
                    <a:pt x="95" y="0"/>
                  </a:lnTo>
                  <a:lnTo>
                    <a:pt x="654" y="45"/>
                  </a:lnTo>
                  <a:close/>
                </a:path>
              </a:pathLst>
            </a:custGeom>
            <a:solidFill>
              <a:srgbClr val="00FFFF"/>
            </a:solidFill>
            <a:ln w="63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108" name="Group 265"/>
            <p:cNvGrpSpPr>
              <a:grpSpLocks/>
            </p:cNvGrpSpPr>
            <p:nvPr/>
          </p:nvGrpSpPr>
          <p:grpSpPr bwMode="auto">
            <a:xfrm>
              <a:off x="2887" y="3178"/>
              <a:ext cx="321" cy="207"/>
              <a:chOff x="3079" y="3169"/>
              <a:chExt cx="321" cy="207"/>
            </a:xfrm>
          </p:grpSpPr>
          <p:sp>
            <p:nvSpPr>
              <p:cNvPr id="4188" name="Freeform 266"/>
              <p:cNvSpPr>
                <a:spLocks/>
              </p:cNvSpPr>
              <p:nvPr/>
            </p:nvSpPr>
            <p:spPr bwMode="auto">
              <a:xfrm>
                <a:off x="3079" y="3169"/>
                <a:ext cx="321" cy="207"/>
              </a:xfrm>
              <a:custGeom>
                <a:avLst/>
                <a:gdLst>
                  <a:gd name="T0" fmla="*/ 0 w 643"/>
                  <a:gd name="T1" fmla="*/ 0 h 621"/>
                  <a:gd name="T2" fmla="*/ 321 w 643"/>
                  <a:gd name="T3" fmla="*/ 62 h 621"/>
                  <a:gd name="T4" fmla="*/ 321 w 643"/>
                  <a:gd name="T5" fmla="*/ 207 h 621"/>
                  <a:gd name="T6" fmla="*/ 0 w 643"/>
                  <a:gd name="T7" fmla="*/ 117 h 621"/>
                  <a:gd name="T8" fmla="*/ 0 w 643"/>
                  <a:gd name="T9" fmla="*/ 0 h 6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3" h="621">
                    <a:moveTo>
                      <a:pt x="0" y="0"/>
                    </a:moveTo>
                    <a:lnTo>
                      <a:pt x="643" y="187"/>
                    </a:lnTo>
                    <a:lnTo>
                      <a:pt x="643" y="621"/>
                    </a:lnTo>
                    <a:lnTo>
                      <a:pt x="0" y="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4040"/>
              </a:solidFill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9" name="Line 267"/>
              <p:cNvSpPr>
                <a:spLocks noChangeShapeType="1"/>
              </p:cNvSpPr>
              <p:nvPr/>
            </p:nvSpPr>
            <p:spPr bwMode="auto">
              <a:xfrm flipH="1" flipV="1">
                <a:off x="3107" y="3219"/>
                <a:ext cx="85" cy="1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0" name="Line 268"/>
              <p:cNvSpPr>
                <a:spLocks noChangeShapeType="1"/>
              </p:cNvSpPr>
              <p:nvPr/>
            </p:nvSpPr>
            <p:spPr bwMode="auto">
              <a:xfrm>
                <a:off x="3236" y="3248"/>
                <a:ext cx="112" cy="2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1" name="Line 269"/>
              <p:cNvSpPr>
                <a:spLocks noChangeShapeType="1"/>
              </p:cNvSpPr>
              <p:nvPr/>
            </p:nvSpPr>
            <p:spPr bwMode="auto">
              <a:xfrm>
                <a:off x="3214" y="3195"/>
                <a:ext cx="1" cy="134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2" name="Line 270"/>
              <p:cNvSpPr>
                <a:spLocks noChangeShapeType="1"/>
              </p:cNvSpPr>
              <p:nvPr/>
            </p:nvSpPr>
            <p:spPr bwMode="auto">
              <a:xfrm>
                <a:off x="3368" y="3226"/>
                <a:ext cx="1" cy="146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3" name="Line 271"/>
              <p:cNvSpPr>
                <a:spLocks noChangeShapeType="1"/>
              </p:cNvSpPr>
              <p:nvPr/>
            </p:nvSpPr>
            <p:spPr bwMode="auto">
              <a:xfrm>
                <a:off x="3080" y="3223"/>
                <a:ext cx="292" cy="68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4" name="Line 272"/>
              <p:cNvSpPr>
                <a:spLocks noChangeShapeType="1"/>
              </p:cNvSpPr>
              <p:nvPr/>
            </p:nvSpPr>
            <p:spPr bwMode="auto">
              <a:xfrm flipH="1" flipV="1">
                <a:off x="3079" y="3201"/>
                <a:ext cx="293" cy="63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109" name="Group 273"/>
            <p:cNvGrpSpPr>
              <a:grpSpLocks/>
            </p:cNvGrpSpPr>
            <p:nvPr/>
          </p:nvGrpSpPr>
          <p:grpSpPr bwMode="auto">
            <a:xfrm>
              <a:off x="2556" y="3183"/>
              <a:ext cx="769" cy="356"/>
              <a:chOff x="2748" y="3174"/>
              <a:chExt cx="769" cy="356"/>
            </a:xfrm>
          </p:grpSpPr>
          <p:grpSp>
            <p:nvGrpSpPr>
              <p:cNvPr id="4157" name="Group 274"/>
              <p:cNvGrpSpPr>
                <a:grpSpLocks/>
              </p:cNvGrpSpPr>
              <p:nvPr/>
            </p:nvGrpSpPr>
            <p:grpSpPr bwMode="auto">
              <a:xfrm>
                <a:off x="3343" y="3367"/>
                <a:ext cx="125" cy="84"/>
                <a:chOff x="3343" y="3367"/>
                <a:chExt cx="125" cy="84"/>
              </a:xfrm>
            </p:grpSpPr>
            <p:sp>
              <p:nvSpPr>
                <p:cNvPr id="4186" name="Freeform 275"/>
                <p:cNvSpPr>
                  <a:spLocks/>
                </p:cNvSpPr>
                <p:nvPr/>
              </p:nvSpPr>
              <p:spPr bwMode="auto">
                <a:xfrm>
                  <a:off x="3431" y="3367"/>
                  <a:ext cx="37" cy="84"/>
                </a:xfrm>
                <a:custGeom>
                  <a:avLst/>
                  <a:gdLst>
                    <a:gd name="T0" fmla="*/ 26 w 72"/>
                    <a:gd name="T1" fmla="*/ 0 h 252"/>
                    <a:gd name="T2" fmla="*/ 37 w 72"/>
                    <a:gd name="T3" fmla="*/ 79 h 252"/>
                    <a:gd name="T4" fmla="*/ 11 w 72"/>
                    <a:gd name="T5" fmla="*/ 84 h 252"/>
                    <a:gd name="T6" fmla="*/ 0 w 72"/>
                    <a:gd name="T7" fmla="*/ 4 h 252"/>
                    <a:gd name="T8" fmla="*/ 26 w 72"/>
                    <a:gd name="T9" fmla="*/ 0 h 25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2" h="252">
                      <a:moveTo>
                        <a:pt x="51" y="0"/>
                      </a:moveTo>
                      <a:lnTo>
                        <a:pt x="72" y="236"/>
                      </a:lnTo>
                      <a:lnTo>
                        <a:pt x="21" y="252"/>
                      </a:lnTo>
                      <a:lnTo>
                        <a:pt x="0" y="12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606060"/>
                </a:solidFill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87" name="Freeform 276"/>
                <p:cNvSpPr>
                  <a:spLocks/>
                </p:cNvSpPr>
                <p:nvPr/>
              </p:nvSpPr>
              <p:spPr bwMode="auto">
                <a:xfrm>
                  <a:off x="3343" y="3378"/>
                  <a:ext cx="99" cy="73"/>
                </a:xfrm>
                <a:custGeom>
                  <a:avLst/>
                  <a:gdLst>
                    <a:gd name="T0" fmla="*/ 90 w 199"/>
                    <a:gd name="T1" fmla="*/ 3 h 219"/>
                    <a:gd name="T2" fmla="*/ 99 w 199"/>
                    <a:gd name="T3" fmla="*/ 73 h 219"/>
                    <a:gd name="T4" fmla="*/ 0 w 199"/>
                    <a:gd name="T5" fmla="*/ 36 h 219"/>
                    <a:gd name="T6" fmla="*/ 39 w 199"/>
                    <a:gd name="T7" fmla="*/ 26 h 219"/>
                    <a:gd name="T8" fmla="*/ 74 w 199"/>
                    <a:gd name="T9" fmla="*/ 42 h 219"/>
                    <a:gd name="T10" fmla="*/ 63 w 199"/>
                    <a:gd name="T11" fmla="*/ 0 h 219"/>
                    <a:gd name="T12" fmla="*/ 90 w 199"/>
                    <a:gd name="T13" fmla="*/ 3 h 21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99" h="219">
                      <a:moveTo>
                        <a:pt x="181" y="8"/>
                      </a:moveTo>
                      <a:lnTo>
                        <a:pt x="199" y="219"/>
                      </a:lnTo>
                      <a:lnTo>
                        <a:pt x="0" y="109"/>
                      </a:lnTo>
                      <a:lnTo>
                        <a:pt x="79" y="77"/>
                      </a:lnTo>
                      <a:lnTo>
                        <a:pt x="148" y="126"/>
                      </a:lnTo>
                      <a:lnTo>
                        <a:pt x="127" y="0"/>
                      </a:lnTo>
                      <a:lnTo>
                        <a:pt x="181" y="8"/>
                      </a:lnTo>
                      <a:close/>
                    </a:path>
                  </a:pathLst>
                </a:custGeom>
                <a:solidFill>
                  <a:srgbClr val="404040"/>
                </a:solidFill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58" name="Group 277"/>
              <p:cNvGrpSpPr>
                <a:grpSpLocks/>
              </p:cNvGrpSpPr>
              <p:nvPr/>
            </p:nvGrpSpPr>
            <p:grpSpPr bwMode="auto">
              <a:xfrm>
                <a:off x="2748" y="3174"/>
                <a:ext cx="769" cy="356"/>
                <a:chOff x="2748" y="3174"/>
                <a:chExt cx="769" cy="356"/>
              </a:xfrm>
            </p:grpSpPr>
            <p:sp>
              <p:nvSpPr>
                <p:cNvPr id="4159" name="Freeform 278"/>
                <p:cNvSpPr>
                  <a:spLocks/>
                </p:cNvSpPr>
                <p:nvPr/>
              </p:nvSpPr>
              <p:spPr bwMode="auto">
                <a:xfrm>
                  <a:off x="2750" y="3174"/>
                  <a:ext cx="753" cy="315"/>
                </a:xfrm>
                <a:custGeom>
                  <a:avLst/>
                  <a:gdLst>
                    <a:gd name="T0" fmla="*/ 753 w 1506"/>
                    <a:gd name="T1" fmla="*/ 134 h 944"/>
                    <a:gd name="T2" fmla="*/ 393 w 1506"/>
                    <a:gd name="T3" fmla="*/ 315 h 944"/>
                    <a:gd name="T4" fmla="*/ 0 w 1506"/>
                    <a:gd name="T5" fmla="*/ 138 h 944"/>
                    <a:gd name="T6" fmla="*/ 301 w 1506"/>
                    <a:gd name="T7" fmla="*/ 0 h 944"/>
                    <a:gd name="T8" fmla="*/ 753 w 1506"/>
                    <a:gd name="T9" fmla="*/ 134 h 9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506" h="944">
                      <a:moveTo>
                        <a:pt x="1506" y="402"/>
                      </a:moveTo>
                      <a:lnTo>
                        <a:pt x="785" y="944"/>
                      </a:lnTo>
                      <a:lnTo>
                        <a:pt x="0" y="413"/>
                      </a:lnTo>
                      <a:lnTo>
                        <a:pt x="601" y="0"/>
                      </a:lnTo>
                      <a:lnTo>
                        <a:pt x="1506" y="40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60" name="Freeform 279"/>
                <p:cNvSpPr>
                  <a:spLocks/>
                </p:cNvSpPr>
                <p:nvPr/>
              </p:nvSpPr>
              <p:spPr bwMode="auto">
                <a:xfrm>
                  <a:off x="3140" y="3306"/>
                  <a:ext cx="377" cy="222"/>
                </a:xfrm>
                <a:custGeom>
                  <a:avLst/>
                  <a:gdLst>
                    <a:gd name="T0" fmla="*/ 364 w 754"/>
                    <a:gd name="T1" fmla="*/ 0 h 666"/>
                    <a:gd name="T2" fmla="*/ 0 w 754"/>
                    <a:gd name="T3" fmla="*/ 184 h 666"/>
                    <a:gd name="T4" fmla="*/ 11 w 754"/>
                    <a:gd name="T5" fmla="*/ 222 h 666"/>
                    <a:gd name="T6" fmla="*/ 377 w 754"/>
                    <a:gd name="T7" fmla="*/ 35 h 666"/>
                    <a:gd name="T8" fmla="*/ 364 w 754"/>
                    <a:gd name="T9" fmla="*/ 0 h 6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54" h="666">
                      <a:moveTo>
                        <a:pt x="727" y="0"/>
                      </a:moveTo>
                      <a:lnTo>
                        <a:pt x="0" y="552"/>
                      </a:lnTo>
                      <a:lnTo>
                        <a:pt x="21" y="666"/>
                      </a:lnTo>
                      <a:lnTo>
                        <a:pt x="754" y="104"/>
                      </a:lnTo>
                      <a:lnTo>
                        <a:pt x="727" y="0"/>
                      </a:lnTo>
                      <a:close/>
                    </a:path>
                  </a:pathLst>
                </a:custGeom>
                <a:solidFill>
                  <a:srgbClr val="606060"/>
                </a:solidFill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61" name="Freeform 280"/>
                <p:cNvSpPr>
                  <a:spLocks/>
                </p:cNvSpPr>
                <p:nvPr/>
              </p:nvSpPr>
              <p:spPr bwMode="auto">
                <a:xfrm>
                  <a:off x="2748" y="3312"/>
                  <a:ext cx="403" cy="218"/>
                </a:xfrm>
                <a:custGeom>
                  <a:avLst/>
                  <a:gdLst>
                    <a:gd name="T0" fmla="*/ 403 w 805"/>
                    <a:gd name="T1" fmla="*/ 218 h 654"/>
                    <a:gd name="T2" fmla="*/ 391 w 805"/>
                    <a:gd name="T3" fmla="*/ 177 h 654"/>
                    <a:gd name="T4" fmla="*/ 0 w 805"/>
                    <a:gd name="T5" fmla="*/ 0 h 654"/>
                    <a:gd name="T6" fmla="*/ 14 w 805"/>
                    <a:gd name="T7" fmla="*/ 32 h 654"/>
                    <a:gd name="T8" fmla="*/ 403 w 805"/>
                    <a:gd name="T9" fmla="*/ 218 h 6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05" h="654">
                      <a:moveTo>
                        <a:pt x="805" y="654"/>
                      </a:moveTo>
                      <a:lnTo>
                        <a:pt x="781" y="532"/>
                      </a:lnTo>
                      <a:lnTo>
                        <a:pt x="0" y="0"/>
                      </a:lnTo>
                      <a:lnTo>
                        <a:pt x="27" y="96"/>
                      </a:lnTo>
                      <a:lnTo>
                        <a:pt x="805" y="654"/>
                      </a:lnTo>
                      <a:close/>
                    </a:path>
                  </a:pathLst>
                </a:custGeom>
                <a:solidFill>
                  <a:srgbClr val="404040"/>
                </a:solidFill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62" name="Freeform 281"/>
                <p:cNvSpPr>
                  <a:spLocks/>
                </p:cNvSpPr>
                <p:nvPr/>
              </p:nvSpPr>
              <p:spPr bwMode="auto">
                <a:xfrm>
                  <a:off x="3053" y="3323"/>
                  <a:ext cx="302" cy="138"/>
                </a:xfrm>
                <a:custGeom>
                  <a:avLst/>
                  <a:gdLst>
                    <a:gd name="T0" fmla="*/ 302 w 604"/>
                    <a:gd name="T1" fmla="*/ 36 h 415"/>
                    <a:gd name="T2" fmla="*/ 198 w 604"/>
                    <a:gd name="T3" fmla="*/ 0 h 415"/>
                    <a:gd name="T4" fmla="*/ 0 w 604"/>
                    <a:gd name="T5" fmla="*/ 96 h 415"/>
                    <a:gd name="T6" fmla="*/ 100 w 604"/>
                    <a:gd name="T7" fmla="*/ 138 h 415"/>
                    <a:gd name="T8" fmla="*/ 302 w 604"/>
                    <a:gd name="T9" fmla="*/ 36 h 4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04" h="415">
                      <a:moveTo>
                        <a:pt x="604" y="107"/>
                      </a:moveTo>
                      <a:lnTo>
                        <a:pt x="395" y="0"/>
                      </a:lnTo>
                      <a:lnTo>
                        <a:pt x="0" y="290"/>
                      </a:lnTo>
                      <a:lnTo>
                        <a:pt x="200" y="415"/>
                      </a:lnTo>
                      <a:lnTo>
                        <a:pt x="604" y="107"/>
                      </a:ln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63" name="Freeform 282"/>
                <p:cNvSpPr>
                  <a:spLocks/>
                </p:cNvSpPr>
                <p:nvPr/>
              </p:nvSpPr>
              <p:spPr bwMode="auto">
                <a:xfrm>
                  <a:off x="2786" y="3225"/>
                  <a:ext cx="446" cy="186"/>
                </a:xfrm>
                <a:custGeom>
                  <a:avLst/>
                  <a:gdLst>
                    <a:gd name="T0" fmla="*/ 446 w 892"/>
                    <a:gd name="T1" fmla="*/ 91 h 558"/>
                    <a:gd name="T2" fmla="*/ 252 w 892"/>
                    <a:gd name="T3" fmla="*/ 186 h 558"/>
                    <a:gd name="T4" fmla="*/ 0 w 892"/>
                    <a:gd name="T5" fmla="*/ 80 h 558"/>
                    <a:gd name="T6" fmla="*/ 182 w 892"/>
                    <a:gd name="T7" fmla="*/ 0 h 558"/>
                    <a:gd name="T8" fmla="*/ 446 w 892"/>
                    <a:gd name="T9" fmla="*/ 91 h 55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92" h="558">
                      <a:moveTo>
                        <a:pt x="892" y="272"/>
                      </a:moveTo>
                      <a:lnTo>
                        <a:pt x="503" y="558"/>
                      </a:lnTo>
                      <a:lnTo>
                        <a:pt x="0" y="239"/>
                      </a:lnTo>
                      <a:lnTo>
                        <a:pt x="364" y="0"/>
                      </a:lnTo>
                      <a:lnTo>
                        <a:pt x="892" y="272"/>
                      </a:ln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64" name="Freeform 283"/>
                <p:cNvSpPr>
                  <a:spLocks/>
                </p:cNvSpPr>
                <p:nvPr/>
              </p:nvSpPr>
              <p:spPr bwMode="auto">
                <a:xfrm>
                  <a:off x="2975" y="3184"/>
                  <a:ext cx="492" cy="170"/>
                </a:xfrm>
                <a:custGeom>
                  <a:avLst/>
                  <a:gdLst>
                    <a:gd name="T0" fmla="*/ 390 w 984"/>
                    <a:gd name="T1" fmla="*/ 170 h 509"/>
                    <a:gd name="T2" fmla="*/ 492 w 984"/>
                    <a:gd name="T3" fmla="*/ 123 h 509"/>
                    <a:gd name="T4" fmla="*/ 80 w 984"/>
                    <a:gd name="T5" fmla="*/ 0 h 509"/>
                    <a:gd name="T6" fmla="*/ 0 w 984"/>
                    <a:gd name="T7" fmla="*/ 35 h 509"/>
                    <a:gd name="T8" fmla="*/ 390 w 984"/>
                    <a:gd name="T9" fmla="*/ 170 h 50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984" h="509">
                      <a:moveTo>
                        <a:pt x="780" y="509"/>
                      </a:moveTo>
                      <a:lnTo>
                        <a:pt x="984" y="369"/>
                      </a:lnTo>
                      <a:lnTo>
                        <a:pt x="160" y="0"/>
                      </a:lnTo>
                      <a:lnTo>
                        <a:pt x="0" y="106"/>
                      </a:lnTo>
                      <a:lnTo>
                        <a:pt x="780" y="509"/>
                      </a:ln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65" name="Line 284"/>
                <p:cNvSpPr>
                  <a:spLocks noChangeShapeType="1"/>
                </p:cNvSpPr>
                <p:nvPr/>
              </p:nvSpPr>
              <p:spPr bwMode="auto">
                <a:xfrm flipH="1" flipV="1">
                  <a:off x="3033" y="3191"/>
                  <a:ext cx="425" cy="134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66" name="Line 285"/>
                <p:cNvSpPr>
                  <a:spLocks noChangeShapeType="1"/>
                </p:cNvSpPr>
                <p:nvPr/>
              </p:nvSpPr>
              <p:spPr bwMode="auto">
                <a:xfrm flipH="1" flipV="1">
                  <a:off x="3011" y="3200"/>
                  <a:ext cx="411" cy="135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67" name="Line 286"/>
                <p:cNvSpPr>
                  <a:spLocks noChangeShapeType="1"/>
                </p:cNvSpPr>
                <p:nvPr/>
              </p:nvSpPr>
              <p:spPr bwMode="auto">
                <a:xfrm flipH="1" flipV="1">
                  <a:off x="2994" y="3211"/>
                  <a:ext cx="402" cy="139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68" name="Line 287"/>
                <p:cNvSpPr>
                  <a:spLocks noChangeShapeType="1"/>
                </p:cNvSpPr>
                <p:nvPr/>
              </p:nvSpPr>
              <p:spPr bwMode="auto">
                <a:xfrm flipH="1" flipV="1">
                  <a:off x="2943" y="3234"/>
                  <a:ext cx="395" cy="143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69" name="Line 288"/>
                <p:cNvSpPr>
                  <a:spLocks noChangeShapeType="1"/>
                </p:cNvSpPr>
                <p:nvPr/>
              </p:nvSpPr>
              <p:spPr bwMode="auto">
                <a:xfrm flipH="1" flipV="1">
                  <a:off x="2913" y="3248"/>
                  <a:ext cx="392" cy="145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70" name="Line 289"/>
                <p:cNvSpPr>
                  <a:spLocks noChangeShapeType="1"/>
                </p:cNvSpPr>
                <p:nvPr/>
              </p:nvSpPr>
              <p:spPr bwMode="auto">
                <a:xfrm flipH="1" flipV="1">
                  <a:off x="2898" y="3266"/>
                  <a:ext cx="367" cy="142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71" name="Line 290"/>
                <p:cNvSpPr>
                  <a:spLocks noChangeShapeType="1"/>
                </p:cNvSpPr>
                <p:nvPr/>
              </p:nvSpPr>
              <p:spPr bwMode="auto">
                <a:xfrm flipH="1" flipV="1">
                  <a:off x="2870" y="3279"/>
                  <a:ext cx="356" cy="143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72" name="Line 291"/>
                <p:cNvSpPr>
                  <a:spLocks noChangeShapeType="1"/>
                </p:cNvSpPr>
                <p:nvPr/>
              </p:nvSpPr>
              <p:spPr bwMode="auto">
                <a:xfrm flipH="1" flipV="1">
                  <a:off x="2840" y="3297"/>
                  <a:ext cx="346" cy="141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73" name="Line 292"/>
                <p:cNvSpPr>
                  <a:spLocks noChangeShapeType="1"/>
                </p:cNvSpPr>
                <p:nvPr/>
              </p:nvSpPr>
              <p:spPr bwMode="auto">
                <a:xfrm flipH="1">
                  <a:off x="3122" y="3347"/>
                  <a:ext cx="199" cy="103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74" name="Line 293"/>
                <p:cNvSpPr>
                  <a:spLocks noChangeShapeType="1"/>
                </p:cNvSpPr>
                <p:nvPr/>
              </p:nvSpPr>
              <p:spPr bwMode="auto">
                <a:xfrm flipH="1">
                  <a:off x="3083" y="3333"/>
                  <a:ext cx="196" cy="98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75" name="Line 294"/>
                <p:cNvSpPr>
                  <a:spLocks noChangeShapeType="1"/>
                </p:cNvSpPr>
                <p:nvPr/>
              </p:nvSpPr>
              <p:spPr bwMode="auto">
                <a:xfrm flipH="1">
                  <a:off x="3000" y="3302"/>
                  <a:ext cx="191" cy="93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76" name="Line 295"/>
                <p:cNvSpPr>
                  <a:spLocks noChangeShapeType="1"/>
                </p:cNvSpPr>
                <p:nvPr/>
              </p:nvSpPr>
              <p:spPr bwMode="auto">
                <a:xfrm flipH="1">
                  <a:off x="2956" y="3286"/>
                  <a:ext cx="190" cy="92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77" name="Line 296"/>
                <p:cNvSpPr>
                  <a:spLocks noChangeShapeType="1"/>
                </p:cNvSpPr>
                <p:nvPr/>
              </p:nvSpPr>
              <p:spPr bwMode="auto">
                <a:xfrm flipH="1">
                  <a:off x="2915" y="3271"/>
                  <a:ext cx="184" cy="92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78" name="Line 297"/>
                <p:cNvSpPr>
                  <a:spLocks noChangeShapeType="1"/>
                </p:cNvSpPr>
                <p:nvPr/>
              </p:nvSpPr>
              <p:spPr bwMode="auto">
                <a:xfrm flipH="1">
                  <a:off x="2877" y="3256"/>
                  <a:ext cx="180" cy="88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79" name="Line 298"/>
                <p:cNvSpPr>
                  <a:spLocks noChangeShapeType="1"/>
                </p:cNvSpPr>
                <p:nvPr/>
              </p:nvSpPr>
              <p:spPr bwMode="auto">
                <a:xfrm flipH="1">
                  <a:off x="2837" y="3241"/>
                  <a:ext cx="181" cy="84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80" name="Line 299"/>
                <p:cNvSpPr>
                  <a:spLocks noChangeShapeType="1"/>
                </p:cNvSpPr>
                <p:nvPr/>
              </p:nvSpPr>
              <p:spPr bwMode="auto">
                <a:xfrm flipH="1">
                  <a:off x="3311" y="3289"/>
                  <a:ext cx="96" cy="45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81" name="Line 300"/>
                <p:cNvSpPr>
                  <a:spLocks noChangeShapeType="1"/>
                </p:cNvSpPr>
                <p:nvPr/>
              </p:nvSpPr>
              <p:spPr bwMode="auto">
                <a:xfrm flipH="1">
                  <a:off x="3254" y="3270"/>
                  <a:ext cx="89" cy="45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82" name="Line 301"/>
                <p:cNvSpPr>
                  <a:spLocks noChangeShapeType="1"/>
                </p:cNvSpPr>
                <p:nvPr/>
              </p:nvSpPr>
              <p:spPr bwMode="auto">
                <a:xfrm flipH="1">
                  <a:off x="3196" y="3253"/>
                  <a:ext cx="91" cy="43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83" name="Line 302"/>
                <p:cNvSpPr>
                  <a:spLocks noChangeShapeType="1"/>
                </p:cNvSpPr>
                <p:nvPr/>
              </p:nvSpPr>
              <p:spPr bwMode="auto">
                <a:xfrm flipH="1">
                  <a:off x="3140" y="3236"/>
                  <a:ext cx="91" cy="41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84" name="Line 303"/>
                <p:cNvSpPr>
                  <a:spLocks noChangeShapeType="1"/>
                </p:cNvSpPr>
                <p:nvPr/>
              </p:nvSpPr>
              <p:spPr bwMode="auto">
                <a:xfrm flipH="1">
                  <a:off x="3088" y="3218"/>
                  <a:ext cx="82" cy="40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85" name="Line 304"/>
                <p:cNvSpPr>
                  <a:spLocks noChangeShapeType="1"/>
                </p:cNvSpPr>
                <p:nvPr/>
              </p:nvSpPr>
              <p:spPr bwMode="auto">
                <a:xfrm flipH="1">
                  <a:off x="3026" y="3199"/>
                  <a:ext cx="81" cy="39"/>
                </a:xfrm>
                <a:prstGeom prst="line">
                  <a:avLst/>
                </a:prstGeom>
                <a:noFill/>
                <a:ln w="12700">
                  <a:solidFill>
                    <a:srgbClr val="80808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111" name="Group 306"/>
            <p:cNvGrpSpPr>
              <a:grpSpLocks/>
            </p:cNvGrpSpPr>
            <p:nvPr/>
          </p:nvGrpSpPr>
          <p:grpSpPr bwMode="auto">
            <a:xfrm>
              <a:off x="1926" y="2553"/>
              <a:ext cx="1021" cy="1335"/>
              <a:chOff x="2118" y="2544"/>
              <a:chExt cx="1021" cy="1335"/>
            </a:xfrm>
          </p:grpSpPr>
          <p:grpSp>
            <p:nvGrpSpPr>
              <p:cNvPr id="4112" name="Group 307"/>
              <p:cNvGrpSpPr>
                <a:grpSpLocks/>
              </p:cNvGrpSpPr>
              <p:nvPr/>
            </p:nvGrpSpPr>
            <p:grpSpPr bwMode="auto">
              <a:xfrm>
                <a:off x="2307" y="2573"/>
                <a:ext cx="341" cy="359"/>
                <a:chOff x="2307" y="2573"/>
                <a:chExt cx="341" cy="359"/>
              </a:xfrm>
            </p:grpSpPr>
            <p:grpSp>
              <p:nvGrpSpPr>
                <p:cNvPr id="4143" name="Group 308"/>
                <p:cNvGrpSpPr>
                  <a:grpSpLocks/>
                </p:cNvGrpSpPr>
                <p:nvPr/>
              </p:nvGrpSpPr>
              <p:grpSpPr bwMode="auto">
                <a:xfrm>
                  <a:off x="2307" y="2573"/>
                  <a:ext cx="341" cy="359"/>
                  <a:chOff x="2307" y="2573"/>
                  <a:chExt cx="341" cy="359"/>
                </a:xfrm>
              </p:grpSpPr>
              <p:sp>
                <p:nvSpPr>
                  <p:cNvPr id="4155" name="Freeform 309"/>
                  <p:cNvSpPr>
                    <a:spLocks/>
                  </p:cNvSpPr>
                  <p:nvPr/>
                </p:nvSpPr>
                <p:spPr bwMode="auto">
                  <a:xfrm>
                    <a:off x="2307" y="2573"/>
                    <a:ext cx="341" cy="359"/>
                  </a:xfrm>
                  <a:custGeom>
                    <a:avLst/>
                    <a:gdLst>
                      <a:gd name="T0" fmla="*/ 237 w 683"/>
                      <a:gd name="T1" fmla="*/ 11 h 1075"/>
                      <a:gd name="T2" fmla="*/ 281 w 683"/>
                      <a:gd name="T3" fmla="*/ 25 h 1075"/>
                      <a:gd name="T4" fmla="*/ 298 w 683"/>
                      <a:gd name="T5" fmla="*/ 54 h 1075"/>
                      <a:gd name="T6" fmla="*/ 311 w 683"/>
                      <a:gd name="T7" fmla="*/ 95 h 1075"/>
                      <a:gd name="T8" fmla="*/ 313 w 683"/>
                      <a:gd name="T9" fmla="*/ 112 h 1075"/>
                      <a:gd name="T10" fmla="*/ 311 w 683"/>
                      <a:gd name="T11" fmla="*/ 128 h 1075"/>
                      <a:gd name="T12" fmla="*/ 305 w 683"/>
                      <a:gd name="T13" fmla="*/ 139 h 1075"/>
                      <a:gd name="T14" fmla="*/ 314 w 683"/>
                      <a:gd name="T15" fmla="*/ 161 h 1075"/>
                      <a:gd name="T16" fmla="*/ 326 w 683"/>
                      <a:gd name="T17" fmla="*/ 182 h 1075"/>
                      <a:gd name="T18" fmla="*/ 331 w 683"/>
                      <a:gd name="T19" fmla="*/ 189 h 1075"/>
                      <a:gd name="T20" fmla="*/ 336 w 683"/>
                      <a:gd name="T21" fmla="*/ 194 h 1075"/>
                      <a:gd name="T22" fmla="*/ 340 w 683"/>
                      <a:gd name="T23" fmla="*/ 199 h 1075"/>
                      <a:gd name="T24" fmla="*/ 341 w 683"/>
                      <a:gd name="T25" fmla="*/ 205 h 1075"/>
                      <a:gd name="T26" fmla="*/ 339 w 683"/>
                      <a:gd name="T27" fmla="*/ 211 h 1075"/>
                      <a:gd name="T28" fmla="*/ 335 w 683"/>
                      <a:gd name="T29" fmla="*/ 213 h 1075"/>
                      <a:gd name="T30" fmla="*/ 321 w 683"/>
                      <a:gd name="T31" fmla="*/ 217 h 1075"/>
                      <a:gd name="T32" fmla="*/ 315 w 683"/>
                      <a:gd name="T33" fmla="*/ 220 h 1075"/>
                      <a:gd name="T34" fmla="*/ 313 w 683"/>
                      <a:gd name="T35" fmla="*/ 227 h 1075"/>
                      <a:gd name="T36" fmla="*/ 314 w 683"/>
                      <a:gd name="T37" fmla="*/ 236 h 1075"/>
                      <a:gd name="T38" fmla="*/ 320 w 683"/>
                      <a:gd name="T39" fmla="*/ 250 h 1075"/>
                      <a:gd name="T40" fmla="*/ 317 w 683"/>
                      <a:gd name="T41" fmla="*/ 256 h 1075"/>
                      <a:gd name="T42" fmla="*/ 311 w 683"/>
                      <a:gd name="T43" fmla="*/ 262 h 1075"/>
                      <a:gd name="T44" fmla="*/ 313 w 683"/>
                      <a:gd name="T45" fmla="*/ 267 h 1075"/>
                      <a:gd name="T46" fmla="*/ 314 w 683"/>
                      <a:gd name="T47" fmla="*/ 272 h 1075"/>
                      <a:gd name="T48" fmla="*/ 311 w 683"/>
                      <a:gd name="T49" fmla="*/ 277 h 1075"/>
                      <a:gd name="T50" fmla="*/ 305 w 683"/>
                      <a:gd name="T51" fmla="*/ 279 h 1075"/>
                      <a:gd name="T52" fmla="*/ 301 w 683"/>
                      <a:gd name="T53" fmla="*/ 286 h 1075"/>
                      <a:gd name="T54" fmla="*/ 301 w 683"/>
                      <a:gd name="T55" fmla="*/ 297 h 1075"/>
                      <a:gd name="T56" fmla="*/ 298 w 683"/>
                      <a:gd name="T57" fmla="*/ 304 h 1075"/>
                      <a:gd name="T58" fmla="*/ 293 w 683"/>
                      <a:gd name="T59" fmla="*/ 309 h 1075"/>
                      <a:gd name="T60" fmla="*/ 286 w 683"/>
                      <a:gd name="T61" fmla="*/ 313 h 1075"/>
                      <a:gd name="T62" fmla="*/ 277 w 683"/>
                      <a:gd name="T63" fmla="*/ 316 h 1075"/>
                      <a:gd name="T64" fmla="*/ 267 w 683"/>
                      <a:gd name="T65" fmla="*/ 317 h 1075"/>
                      <a:gd name="T66" fmla="*/ 242 w 683"/>
                      <a:gd name="T67" fmla="*/ 316 h 1075"/>
                      <a:gd name="T68" fmla="*/ 219 w 683"/>
                      <a:gd name="T69" fmla="*/ 313 h 1075"/>
                      <a:gd name="T70" fmla="*/ 185 w 683"/>
                      <a:gd name="T71" fmla="*/ 359 h 1075"/>
                      <a:gd name="T72" fmla="*/ 45 w 683"/>
                      <a:gd name="T73" fmla="*/ 303 h 1075"/>
                      <a:gd name="T74" fmla="*/ 58 w 683"/>
                      <a:gd name="T75" fmla="*/ 284 h 1075"/>
                      <a:gd name="T76" fmla="*/ 66 w 683"/>
                      <a:gd name="T77" fmla="*/ 266 h 1075"/>
                      <a:gd name="T78" fmla="*/ 66 w 683"/>
                      <a:gd name="T79" fmla="*/ 242 h 1075"/>
                      <a:gd name="T80" fmla="*/ 0 w 683"/>
                      <a:gd name="T81" fmla="*/ 190 h 1075"/>
                      <a:gd name="T82" fmla="*/ 0 w 683"/>
                      <a:gd name="T83" fmla="*/ 67 h 1075"/>
                      <a:gd name="T84" fmla="*/ 34 w 683"/>
                      <a:gd name="T85" fmla="*/ 33 h 1075"/>
                      <a:gd name="T86" fmla="*/ 78 w 683"/>
                      <a:gd name="T87" fmla="*/ 15 h 1075"/>
                      <a:gd name="T88" fmla="*/ 123 w 683"/>
                      <a:gd name="T89" fmla="*/ 0 h 1075"/>
                      <a:gd name="T90" fmla="*/ 183 w 683"/>
                      <a:gd name="T91" fmla="*/ 7 h 1075"/>
                      <a:gd name="T92" fmla="*/ 237 w 683"/>
                      <a:gd name="T93" fmla="*/ 11 h 1075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0" t="0" r="r" b="b"/>
                    <a:pathLst>
                      <a:path w="683" h="1075">
                        <a:moveTo>
                          <a:pt x="475" y="33"/>
                        </a:moveTo>
                        <a:lnTo>
                          <a:pt x="563" y="76"/>
                        </a:lnTo>
                        <a:lnTo>
                          <a:pt x="596" y="163"/>
                        </a:lnTo>
                        <a:lnTo>
                          <a:pt x="623" y="284"/>
                        </a:lnTo>
                        <a:lnTo>
                          <a:pt x="627" y="335"/>
                        </a:lnTo>
                        <a:lnTo>
                          <a:pt x="623" y="382"/>
                        </a:lnTo>
                        <a:lnTo>
                          <a:pt x="611" y="417"/>
                        </a:lnTo>
                        <a:lnTo>
                          <a:pt x="629" y="482"/>
                        </a:lnTo>
                        <a:lnTo>
                          <a:pt x="652" y="544"/>
                        </a:lnTo>
                        <a:lnTo>
                          <a:pt x="663" y="565"/>
                        </a:lnTo>
                        <a:lnTo>
                          <a:pt x="673" y="581"/>
                        </a:lnTo>
                        <a:lnTo>
                          <a:pt x="680" y="596"/>
                        </a:lnTo>
                        <a:lnTo>
                          <a:pt x="683" y="615"/>
                        </a:lnTo>
                        <a:lnTo>
                          <a:pt x="679" y="633"/>
                        </a:lnTo>
                        <a:lnTo>
                          <a:pt x="670" y="639"/>
                        </a:lnTo>
                        <a:lnTo>
                          <a:pt x="642" y="649"/>
                        </a:lnTo>
                        <a:lnTo>
                          <a:pt x="630" y="658"/>
                        </a:lnTo>
                        <a:lnTo>
                          <a:pt x="626" y="681"/>
                        </a:lnTo>
                        <a:lnTo>
                          <a:pt x="629" y="707"/>
                        </a:lnTo>
                        <a:lnTo>
                          <a:pt x="641" y="748"/>
                        </a:lnTo>
                        <a:lnTo>
                          <a:pt x="635" y="768"/>
                        </a:lnTo>
                        <a:lnTo>
                          <a:pt x="623" y="785"/>
                        </a:lnTo>
                        <a:lnTo>
                          <a:pt x="627" y="800"/>
                        </a:lnTo>
                        <a:lnTo>
                          <a:pt x="629" y="813"/>
                        </a:lnTo>
                        <a:lnTo>
                          <a:pt x="623" y="828"/>
                        </a:lnTo>
                        <a:lnTo>
                          <a:pt x="611" y="836"/>
                        </a:lnTo>
                        <a:lnTo>
                          <a:pt x="603" y="857"/>
                        </a:lnTo>
                        <a:lnTo>
                          <a:pt x="603" y="889"/>
                        </a:lnTo>
                        <a:lnTo>
                          <a:pt x="597" y="909"/>
                        </a:lnTo>
                        <a:lnTo>
                          <a:pt x="586" y="926"/>
                        </a:lnTo>
                        <a:lnTo>
                          <a:pt x="573" y="938"/>
                        </a:lnTo>
                        <a:lnTo>
                          <a:pt x="555" y="945"/>
                        </a:lnTo>
                        <a:lnTo>
                          <a:pt x="534" y="949"/>
                        </a:lnTo>
                        <a:lnTo>
                          <a:pt x="484" y="945"/>
                        </a:lnTo>
                        <a:lnTo>
                          <a:pt x="438" y="938"/>
                        </a:lnTo>
                        <a:lnTo>
                          <a:pt x="371" y="1075"/>
                        </a:lnTo>
                        <a:lnTo>
                          <a:pt x="90" y="908"/>
                        </a:lnTo>
                        <a:lnTo>
                          <a:pt x="117" y="851"/>
                        </a:lnTo>
                        <a:lnTo>
                          <a:pt x="132" y="798"/>
                        </a:lnTo>
                        <a:lnTo>
                          <a:pt x="132" y="725"/>
                        </a:lnTo>
                        <a:lnTo>
                          <a:pt x="0" y="569"/>
                        </a:lnTo>
                        <a:lnTo>
                          <a:pt x="0" y="200"/>
                        </a:lnTo>
                        <a:lnTo>
                          <a:pt x="69" y="98"/>
                        </a:lnTo>
                        <a:lnTo>
                          <a:pt x="156" y="45"/>
                        </a:lnTo>
                        <a:lnTo>
                          <a:pt x="247" y="0"/>
                        </a:lnTo>
                        <a:lnTo>
                          <a:pt x="367" y="21"/>
                        </a:lnTo>
                        <a:lnTo>
                          <a:pt x="475" y="33"/>
                        </a:lnTo>
                        <a:close/>
                      </a:path>
                    </a:pathLst>
                  </a:custGeom>
                  <a:solidFill>
                    <a:srgbClr val="FFC080"/>
                  </a:solidFill>
                  <a:ln w="6350">
                    <a:solidFill>
                      <a:srgbClr val="402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56" name="Freeform 310"/>
                  <p:cNvSpPr>
                    <a:spLocks/>
                  </p:cNvSpPr>
                  <p:nvPr/>
                </p:nvSpPr>
                <p:spPr bwMode="auto">
                  <a:xfrm>
                    <a:off x="2451" y="2799"/>
                    <a:ext cx="39" cy="56"/>
                  </a:xfrm>
                  <a:custGeom>
                    <a:avLst/>
                    <a:gdLst>
                      <a:gd name="T0" fmla="*/ 0 w 79"/>
                      <a:gd name="T1" fmla="*/ 0 h 168"/>
                      <a:gd name="T2" fmla="*/ 11 w 79"/>
                      <a:gd name="T3" fmla="*/ 27 h 168"/>
                      <a:gd name="T4" fmla="*/ 22 w 79"/>
                      <a:gd name="T5" fmla="*/ 40 h 168"/>
                      <a:gd name="T6" fmla="*/ 39 w 79"/>
                      <a:gd name="T7" fmla="*/ 56 h 168"/>
                      <a:gd name="T8" fmla="*/ 16 w 79"/>
                      <a:gd name="T9" fmla="*/ 43 h 168"/>
                      <a:gd name="T10" fmla="*/ 4 w 79"/>
                      <a:gd name="T11" fmla="*/ 27 h 168"/>
                      <a:gd name="T12" fmla="*/ 0 w 79"/>
                      <a:gd name="T13" fmla="*/ 0 h 168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79" h="168">
                        <a:moveTo>
                          <a:pt x="0" y="0"/>
                        </a:moveTo>
                        <a:lnTo>
                          <a:pt x="23" y="80"/>
                        </a:lnTo>
                        <a:lnTo>
                          <a:pt x="44" y="121"/>
                        </a:lnTo>
                        <a:lnTo>
                          <a:pt x="79" y="168"/>
                        </a:lnTo>
                        <a:lnTo>
                          <a:pt x="32" y="128"/>
                        </a:lnTo>
                        <a:lnTo>
                          <a:pt x="9" y="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144" name="Group 311"/>
                <p:cNvGrpSpPr>
                  <a:grpSpLocks/>
                </p:cNvGrpSpPr>
                <p:nvPr/>
              </p:nvGrpSpPr>
              <p:grpSpPr bwMode="auto">
                <a:xfrm>
                  <a:off x="2529" y="2690"/>
                  <a:ext cx="101" cy="160"/>
                  <a:chOff x="2529" y="2690"/>
                  <a:chExt cx="101" cy="160"/>
                </a:xfrm>
              </p:grpSpPr>
              <p:sp>
                <p:nvSpPr>
                  <p:cNvPr id="4148" name="Freeform 312"/>
                  <p:cNvSpPr>
                    <a:spLocks/>
                  </p:cNvSpPr>
                  <p:nvPr/>
                </p:nvSpPr>
                <p:spPr bwMode="auto">
                  <a:xfrm>
                    <a:off x="2552" y="2715"/>
                    <a:ext cx="42" cy="23"/>
                  </a:xfrm>
                  <a:custGeom>
                    <a:avLst/>
                    <a:gdLst>
                      <a:gd name="T0" fmla="*/ 38 w 85"/>
                      <a:gd name="T1" fmla="*/ 0 h 67"/>
                      <a:gd name="T2" fmla="*/ 35 w 85"/>
                      <a:gd name="T3" fmla="*/ 3 h 67"/>
                      <a:gd name="T4" fmla="*/ 42 w 85"/>
                      <a:gd name="T5" fmla="*/ 6 h 67"/>
                      <a:gd name="T6" fmla="*/ 33 w 85"/>
                      <a:gd name="T7" fmla="*/ 5 h 67"/>
                      <a:gd name="T8" fmla="*/ 30 w 85"/>
                      <a:gd name="T9" fmla="*/ 12 h 67"/>
                      <a:gd name="T10" fmla="*/ 34 w 85"/>
                      <a:gd name="T11" fmla="*/ 15 h 67"/>
                      <a:gd name="T12" fmla="*/ 31 w 85"/>
                      <a:gd name="T13" fmla="*/ 15 h 67"/>
                      <a:gd name="T14" fmla="*/ 33 w 85"/>
                      <a:gd name="T15" fmla="*/ 23 h 67"/>
                      <a:gd name="T16" fmla="*/ 29 w 85"/>
                      <a:gd name="T17" fmla="*/ 15 h 67"/>
                      <a:gd name="T18" fmla="*/ 20 w 85"/>
                      <a:gd name="T19" fmla="*/ 15 h 67"/>
                      <a:gd name="T20" fmla="*/ 13 w 85"/>
                      <a:gd name="T21" fmla="*/ 12 h 67"/>
                      <a:gd name="T22" fmla="*/ 0 w 85"/>
                      <a:gd name="T23" fmla="*/ 12 h 67"/>
                      <a:gd name="T24" fmla="*/ 13 w 85"/>
                      <a:gd name="T25" fmla="*/ 4 h 67"/>
                      <a:gd name="T26" fmla="*/ 38 w 85"/>
                      <a:gd name="T27" fmla="*/ 0 h 67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0" t="0" r="r" b="b"/>
                    <a:pathLst>
                      <a:path w="85" h="67">
                        <a:moveTo>
                          <a:pt x="76" y="0"/>
                        </a:moveTo>
                        <a:lnTo>
                          <a:pt x="71" y="8"/>
                        </a:lnTo>
                        <a:lnTo>
                          <a:pt x="85" y="17"/>
                        </a:lnTo>
                        <a:lnTo>
                          <a:pt x="66" y="14"/>
                        </a:lnTo>
                        <a:lnTo>
                          <a:pt x="61" y="36"/>
                        </a:lnTo>
                        <a:lnTo>
                          <a:pt x="69" y="45"/>
                        </a:lnTo>
                        <a:lnTo>
                          <a:pt x="62" y="45"/>
                        </a:lnTo>
                        <a:lnTo>
                          <a:pt x="67" y="67"/>
                        </a:lnTo>
                        <a:lnTo>
                          <a:pt x="58" y="44"/>
                        </a:lnTo>
                        <a:lnTo>
                          <a:pt x="41" y="44"/>
                        </a:lnTo>
                        <a:lnTo>
                          <a:pt x="26" y="36"/>
                        </a:lnTo>
                        <a:lnTo>
                          <a:pt x="0" y="34"/>
                        </a:lnTo>
                        <a:lnTo>
                          <a:pt x="26" y="13"/>
                        </a:lnTo>
                        <a:lnTo>
                          <a:pt x="76" y="0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49" name="Freeform 313"/>
                  <p:cNvSpPr>
                    <a:spLocks/>
                  </p:cNvSpPr>
                  <p:nvPr/>
                </p:nvSpPr>
                <p:spPr bwMode="auto">
                  <a:xfrm>
                    <a:off x="2529" y="2690"/>
                    <a:ext cx="73" cy="15"/>
                  </a:xfrm>
                  <a:custGeom>
                    <a:avLst/>
                    <a:gdLst>
                      <a:gd name="T0" fmla="*/ 73 w 147"/>
                      <a:gd name="T1" fmla="*/ 8 h 45"/>
                      <a:gd name="T2" fmla="*/ 70 w 147"/>
                      <a:gd name="T3" fmla="*/ 14 h 45"/>
                      <a:gd name="T4" fmla="*/ 62 w 147"/>
                      <a:gd name="T5" fmla="*/ 15 h 45"/>
                      <a:gd name="T6" fmla="*/ 51 w 147"/>
                      <a:gd name="T7" fmla="*/ 11 h 45"/>
                      <a:gd name="T8" fmla="*/ 36 w 147"/>
                      <a:gd name="T9" fmla="*/ 8 h 45"/>
                      <a:gd name="T10" fmla="*/ 11 w 147"/>
                      <a:gd name="T11" fmla="*/ 7 h 45"/>
                      <a:gd name="T12" fmla="*/ 0 w 147"/>
                      <a:gd name="T13" fmla="*/ 8 h 45"/>
                      <a:gd name="T14" fmla="*/ 18 w 147"/>
                      <a:gd name="T15" fmla="*/ 4 h 45"/>
                      <a:gd name="T16" fmla="*/ 32 w 147"/>
                      <a:gd name="T17" fmla="*/ 2 h 45"/>
                      <a:gd name="T18" fmla="*/ 30 w 147"/>
                      <a:gd name="T19" fmla="*/ 0 h 45"/>
                      <a:gd name="T20" fmla="*/ 42 w 147"/>
                      <a:gd name="T21" fmla="*/ 3 h 45"/>
                      <a:gd name="T22" fmla="*/ 41 w 147"/>
                      <a:gd name="T23" fmla="*/ 1 h 45"/>
                      <a:gd name="T24" fmla="*/ 51 w 147"/>
                      <a:gd name="T25" fmla="*/ 4 h 45"/>
                      <a:gd name="T26" fmla="*/ 61 w 147"/>
                      <a:gd name="T27" fmla="*/ 4 h 45"/>
                      <a:gd name="T28" fmla="*/ 73 w 147"/>
                      <a:gd name="T29" fmla="*/ 8 h 45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47" h="45">
                        <a:moveTo>
                          <a:pt x="147" y="23"/>
                        </a:moveTo>
                        <a:lnTo>
                          <a:pt x="141" y="41"/>
                        </a:lnTo>
                        <a:lnTo>
                          <a:pt x="124" y="45"/>
                        </a:lnTo>
                        <a:lnTo>
                          <a:pt x="102" y="33"/>
                        </a:lnTo>
                        <a:lnTo>
                          <a:pt x="72" y="23"/>
                        </a:lnTo>
                        <a:lnTo>
                          <a:pt x="23" y="22"/>
                        </a:lnTo>
                        <a:lnTo>
                          <a:pt x="0" y="24"/>
                        </a:lnTo>
                        <a:lnTo>
                          <a:pt x="37" y="11"/>
                        </a:lnTo>
                        <a:lnTo>
                          <a:pt x="64" y="5"/>
                        </a:lnTo>
                        <a:lnTo>
                          <a:pt x="60" y="0"/>
                        </a:lnTo>
                        <a:lnTo>
                          <a:pt x="85" y="8"/>
                        </a:lnTo>
                        <a:lnTo>
                          <a:pt x="82" y="3"/>
                        </a:lnTo>
                        <a:lnTo>
                          <a:pt x="103" y="11"/>
                        </a:lnTo>
                        <a:lnTo>
                          <a:pt x="123" y="11"/>
                        </a:lnTo>
                        <a:lnTo>
                          <a:pt x="147" y="2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50" name="Freeform 314"/>
                  <p:cNvSpPr>
                    <a:spLocks/>
                  </p:cNvSpPr>
                  <p:nvPr/>
                </p:nvSpPr>
                <p:spPr bwMode="auto">
                  <a:xfrm>
                    <a:off x="2592" y="2821"/>
                    <a:ext cx="33" cy="24"/>
                  </a:xfrm>
                  <a:custGeom>
                    <a:avLst/>
                    <a:gdLst>
                      <a:gd name="T0" fmla="*/ 33 w 67"/>
                      <a:gd name="T1" fmla="*/ 3 h 70"/>
                      <a:gd name="T2" fmla="*/ 28 w 67"/>
                      <a:gd name="T3" fmla="*/ 1 h 70"/>
                      <a:gd name="T4" fmla="*/ 23 w 67"/>
                      <a:gd name="T5" fmla="*/ 0 h 70"/>
                      <a:gd name="T6" fmla="*/ 19 w 67"/>
                      <a:gd name="T7" fmla="*/ 3 h 70"/>
                      <a:gd name="T8" fmla="*/ 14 w 67"/>
                      <a:gd name="T9" fmla="*/ 6 h 70"/>
                      <a:gd name="T10" fmla="*/ 8 w 67"/>
                      <a:gd name="T11" fmla="*/ 9 h 70"/>
                      <a:gd name="T12" fmla="*/ 3 w 67"/>
                      <a:gd name="T13" fmla="*/ 10 h 70"/>
                      <a:gd name="T14" fmla="*/ 2 w 67"/>
                      <a:gd name="T15" fmla="*/ 8 h 70"/>
                      <a:gd name="T16" fmla="*/ 1 w 67"/>
                      <a:gd name="T17" fmla="*/ 13 h 70"/>
                      <a:gd name="T18" fmla="*/ 0 w 67"/>
                      <a:gd name="T19" fmla="*/ 18 h 70"/>
                      <a:gd name="T20" fmla="*/ 0 w 67"/>
                      <a:gd name="T21" fmla="*/ 21 h 70"/>
                      <a:gd name="T22" fmla="*/ 2 w 67"/>
                      <a:gd name="T23" fmla="*/ 24 h 70"/>
                      <a:gd name="T24" fmla="*/ 1 w 67"/>
                      <a:gd name="T25" fmla="*/ 19 h 70"/>
                      <a:gd name="T26" fmla="*/ 4 w 67"/>
                      <a:gd name="T27" fmla="*/ 13 h 70"/>
                      <a:gd name="T28" fmla="*/ 14 w 67"/>
                      <a:gd name="T29" fmla="*/ 11 h 70"/>
                      <a:gd name="T30" fmla="*/ 20 w 67"/>
                      <a:gd name="T31" fmla="*/ 13 h 70"/>
                      <a:gd name="T32" fmla="*/ 25 w 67"/>
                      <a:gd name="T33" fmla="*/ 13 h 70"/>
                      <a:gd name="T34" fmla="*/ 31 w 67"/>
                      <a:gd name="T35" fmla="*/ 8 h 70"/>
                      <a:gd name="T36" fmla="*/ 33 w 67"/>
                      <a:gd name="T37" fmla="*/ 3 h 70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67" h="70">
                        <a:moveTo>
                          <a:pt x="67" y="8"/>
                        </a:moveTo>
                        <a:lnTo>
                          <a:pt x="56" y="3"/>
                        </a:lnTo>
                        <a:lnTo>
                          <a:pt x="47" y="0"/>
                        </a:lnTo>
                        <a:lnTo>
                          <a:pt x="39" y="9"/>
                        </a:lnTo>
                        <a:lnTo>
                          <a:pt x="28" y="18"/>
                        </a:lnTo>
                        <a:lnTo>
                          <a:pt x="17" y="26"/>
                        </a:lnTo>
                        <a:lnTo>
                          <a:pt x="7" y="30"/>
                        </a:lnTo>
                        <a:lnTo>
                          <a:pt x="5" y="22"/>
                        </a:lnTo>
                        <a:lnTo>
                          <a:pt x="2" y="39"/>
                        </a:lnTo>
                        <a:lnTo>
                          <a:pt x="0" y="53"/>
                        </a:lnTo>
                        <a:lnTo>
                          <a:pt x="0" y="62"/>
                        </a:lnTo>
                        <a:lnTo>
                          <a:pt x="4" y="70"/>
                        </a:lnTo>
                        <a:lnTo>
                          <a:pt x="3" y="56"/>
                        </a:lnTo>
                        <a:lnTo>
                          <a:pt x="8" y="39"/>
                        </a:lnTo>
                        <a:lnTo>
                          <a:pt x="28" y="32"/>
                        </a:lnTo>
                        <a:lnTo>
                          <a:pt x="40" y="37"/>
                        </a:lnTo>
                        <a:lnTo>
                          <a:pt x="51" y="39"/>
                        </a:lnTo>
                        <a:lnTo>
                          <a:pt x="63" y="23"/>
                        </a:lnTo>
                        <a:lnTo>
                          <a:pt x="67" y="8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51" name="Freeform 315"/>
                  <p:cNvSpPr>
                    <a:spLocks/>
                  </p:cNvSpPr>
                  <p:nvPr/>
                </p:nvSpPr>
                <p:spPr bwMode="auto">
                  <a:xfrm>
                    <a:off x="2605" y="2846"/>
                    <a:ext cx="12" cy="4"/>
                  </a:xfrm>
                  <a:custGeom>
                    <a:avLst/>
                    <a:gdLst>
                      <a:gd name="T0" fmla="*/ 12 w 24"/>
                      <a:gd name="T1" fmla="*/ 1 h 12"/>
                      <a:gd name="T2" fmla="*/ 5 w 24"/>
                      <a:gd name="T3" fmla="*/ 0 h 12"/>
                      <a:gd name="T4" fmla="*/ 0 w 24"/>
                      <a:gd name="T5" fmla="*/ 1 h 12"/>
                      <a:gd name="T6" fmla="*/ 7 w 24"/>
                      <a:gd name="T7" fmla="*/ 4 h 12"/>
                      <a:gd name="T8" fmla="*/ 12 w 24"/>
                      <a:gd name="T9" fmla="*/ 1 h 1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4" h="12">
                        <a:moveTo>
                          <a:pt x="24" y="2"/>
                        </a:moveTo>
                        <a:lnTo>
                          <a:pt x="10" y="0"/>
                        </a:lnTo>
                        <a:lnTo>
                          <a:pt x="0" y="4"/>
                        </a:lnTo>
                        <a:lnTo>
                          <a:pt x="13" y="12"/>
                        </a:lnTo>
                        <a:lnTo>
                          <a:pt x="24" y="2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52" name="Freeform 316"/>
                  <p:cNvSpPr>
                    <a:spLocks/>
                  </p:cNvSpPr>
                  <p:nvPr/>
                </p:nvSpPr>
                <p:spPr bwMode="auto">
                  <a:xfrm>
                    <a:off x="2616" y="2782"/>
                    <a:ext cx="14" cy="5"/>
                  </a:xfrm>
                  <a:custGeom>
                    <a:avLst/>
                    <a:gdLst>
                      <a:gd name="T0" fmla="*/ 14 w 27"/>
                      <a:gd name="T1" fmla="*/ 0 h 15"/>
                      <a:gd name="T2" fmla="*/ 7 w 27"/>
                      <a:gd name="T3" fmla="*/ 0 h 15"/>
                      <a:gd name="T4" fmla="*/ 1 w 27"/>
                      <a:gd name="T5" fmla="*/ 2 h 15"/>
                      <a:gd name="T6" fmla="*/ 0 w 27"/>
                      <a:gd name="T7" fmla="*/ 4 h 15"/>
                      <a:gd name="T8" fmla="*/ 3 w 27"/>
                      <a:gd name="T9" fmla="*/ 5 h 15"/>
                      <a:gd name="T10" fmla="*/ 7 w 27"/>
                      <a:gd name="T11" fmla="*/ 4 h 15"/>
                      <a:gd name="T12" fmla="*/ 14 w 27"/>
                      <a:gd name="T13" fmla="*/ 0 h 15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27" h="15">
                        <a:moveTo>
                          <a:pt x="27" y="0"/>
                        </a:moveTo>
                        <a:lnTo>
                          <a:pt x="13" y="0"/>
                        </a:lnTo>
                        <a:lnTo>
                          <a:pt x="2" y="5"/>
                        </a:lnTo>
                        <a:lnTo>
                          <a:pt x="0" y="13"/>
                        </a:lnTo>
                        <a:lnTo>
                          <a:pt x="6" y="15"/>
                        </a:lnTo>
                        <a:lnTo>
                          <a:pt x="14" y="11"/>
                        </a:lnTo>
                        <a:lnTo>
                          <a:pt x="27" y="0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53" name="Freeform 317"/>
                  <p:cNvSpPr>
                    <a:spLocks/>
                  </p:cNvSpPr>
                  <p:nvPr/>
                </p:nvSpPr>
                <p:spPr bwMode="auto">
                  <a:xfrm>
                    <a:off x="2603" y="2777"/>
                    <a:ext cx="6" cy="12"/>
                  </a:xfrm>
                  <a:custGeom>
                    <a:avLst/>
                    <a:gdLst>
                      <a:gd name="T0" fmla="*/ 2 w 13"/>
                      <a:gd name="T1" fmla="*/ 0 h 35"/>
                      <a:gd name="T2" fmla="*/ 1 w 13"/>
                      <a:gd name="T3" fmla="*/ 4 h 35"/>
                      <a:gd name="T4" fmla="*/ 3 w 13"/>
                      <a:gd name="T5" fmla="*/ 10 h 35"/>
                      <a:gd name="T6" fmla="*/ 6 w 13"/>
                      <a:gd name="T7" fmla="*/ 12 h 35"/>
                      <a:gd name="T8" fmla="*/ 2 w 13"/>
                      <a:gd name="T9" fmla="*/ 10 h 35"/>
                      <a:gd name="T10" fmla="*/ 0 w 13"/>
                      <a:gd name="T11" fmla="*/ 8 h 35"/>
                      <a:gd name="T12" fmla="*/ 0 w 13"/>
                      <a:gd name="T13" fmla="*/ 5 h 35"/>
                      <a:gd name="T14" fmla="*/ 2 w 13"/>
                      <a:gd name="T15" fmla="*/ 0 h 35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13" h="35">
                        <a:moveTo>
                          <a:pt x="5" y="0"/>
                        </a:moveTo>
                        <a:lnTo>
                          <a:pt x="3" y="12"/>
                        </a:lnTo>
                        <a:lnTo>
                          <a:pt x="7" y="28"/>
                        </a:lnTo>
                        <a:lnTo>
                          <a:pt x="13" y="35"/>
                        </a:lnTo>
                        <a:lnTo>
                          <a:pt x="4" y="30"/>
                        </a:lnTo>
                        <a:lnTo>
                          <a:pt x="0" y="24"/>
                        </a:lnTo>
                        <a:lnTo>
                          <a:pt x="0" y="16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54" name="Freeform 318"/>
                  <p:cNvSpPr>
                    <a:spLocks/>
                  </p:cNvSpPr>
                  <p:nvPr/>
                </p:nvSpPr>
                <p:spPr bwMode="auto">
                  <a:xfrm>
                    <a:off x="2564" y="2722"/>
                    <a:ext cx="9" cy="4"/>
                  </a:xfrm>
                  <a:custGeom>
                    <a:avLst/>
                    <a:gdLst>
                      <a:gd name="T0" fmla="*/ 9 w 18"/>
                      <a:gd name="T1" fmla="*/ 0 h 12"/>
                      <a:gd name="T2" fmla="*/ 9 w 18"/>
                      <a:gd name="T3" fmla="*/ 4 h 12"/>
                      <a:gd name="T4" fmla="*/ 6 w 18"/>
                      <a:gd name="T5" fmla="*/ 3 h 12"/>
                      <a:gd name="T6" fmla="*/ 3 w 18"/>
                      <a:gd name="T7" fmla="*/ 3 h 12"/>
                      <a:gd name="T8" fmla="*/ 0 w 18"/>
                      <a:gd name="T9" fmla="*/ 3 h 12"/>
                      <a:gd name="T10" fmla="*/ 3 w 18"/>
                      <a:gd name="T11" fmla="*/ 1 h 12"/>
                      <a:gd name="T12" fmla="*/ 9 w 18"/>
                      <a:gd name="T13" fmla="*/ 0 h 1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18" h="12">
                        <a:moveTo>
                          <a:pt x="18" y="0"/>
                        </a:moveTo>
                        <a:lnTo>
                          <a:pt x="18" y="12"/>
                        </a:lnTo>
                        <a:lnTo>
                          <a:pt x="11" y="9"/>
                        </a:lnTo>
                        <a:lnTo>
                          <a:pt x="5" y="8"/>
                        </a:lnTo>
                        <a:lnTo>
                          <a:pt x="0" y="8"/>
                        </a:lnTo>
                        <a:lnTo>
                          <a:pt x="6" y="2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solidFill>
                    <a:srgbClr val="FFC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145" name="Group 319"/>
                <p:cNvGrpSpPr>
                  <a:grpSpLocks/>
                </p:cNvGrpSpPr>
                <p:nvPr/>
              </p:nvGrpSpPr>
              <p:grpSpPr bwMode="auto">
                <a:xfrm>
                  <a:off x="2415" y="2702"/>
                  <a:ext cx="47" cy="76"/>
                  <a:chOff x="2415" y="2702"/>
                  <a:chExt cx="47" cy="76"/>
                </a:xfrm>
              </p:grpSpPr>
              <p:sp>
                <p:nvSpPr>
                  <p:cNvPr id="4146" name="Freeform 320"/>
                  <p:cNvSpPr>
                    <a:spLocks/>
                  </p:cNvSpPr>
                  <p:nvPr/>
                </p:nvSpPr>
                <p:spPr bwMode="auto">
                  <a:xfrm>
                    <a:off x="2425" y="2710"/>
                    <a:ext cx="29" cy="57"/>
                  </a:xfrm>
                  <a:custGeom>
                    <a:avLst/>
                    <a:gdLst>
                      <a:gd name="T0" fmla="*/ 29 w 58"/>
                      <a:gd name="T1" fmla="*/ 11 h 170"/>
                      <a:gd name="T2" fmla="*/ 20 w 58"/>
                      <a:gd name="T3" fmla="*/ 4 h 170"/>
                      <a:gd name="T4" fmla="*/ 10 w 58"/>
                      <a:gd name="T5" fmla="*/ 6 h 170"/>
                      <a:gd name="T6" fmla="*/ 4 w 58"/>
                      <a:gd name="T7" fmla="*/ 15 h 170"/>
                      <a:gd name="T8" fmla="*/ 3 w 58"/>
                      <a:gd name="T9" fmla="*/ 28 h 170"/>
                      <a:gd name="T10" fmla="*/ 4 w 58"/>
                      <a:gd name="T11" fmla="*/ 38 h 170"/>
                      <a:gd name="T12" fmla="*/ 8 w 58"/>
                      <a:gd name="T13" fmla="*/ 47 h 170"/>
                      <a:gd name="T14" fmla="*/ 13 w 58"/>
                      <a:gd name="T15" fmla="*/ 34 h 170"/>
                      <a:gd name="T16" fmla="*/ 17 w 58"/>
                      <a:gd name="T17" fmla="*/ 26 h 170"/>
                      <a:gd name="T18" fmla="*/ 28 w 58"/>
                      <a:gd name="T19" fmla="*/ 22 h 170"/>
                      <a:gd name="T20" fmla="*/ 20 w 58"/>
                      <a:gd name="T21" fmla="*/ 32 h 170"/>
                      <a:gd name="T22" fmla="*/ 12 w 58"/>
                      <a:gd name="T23" fmla="*/ 40 h 170"/>
                      <a:gd name="T24" fmla="*/ 11 w 58"/>
                      <a:gd name="T25" fmla="*/ 49 h 170"/>
                      <a:gd name="T26" fmla="*/ 14 w 58"/>
                      <a:gd name="T27" fmla="*/ 56 h 170"/>
                      <a:gd name="T28" fmla="*/ 19 w 58"/>
                      <a:gd name="T29" fmla="*/ 57 h 170"/>
                      <a:gd name="T30" fmla="*/ 6 w 58"/>
                      <a:gd name="T31" fmla="*/ 55 h 170"/>
                      <a:gd name="T32" fmla="*/ 1 w 58"/>
                      <a:gd name="T33" fmla="*/ 43 h 170"/>
                      <a:gd name="T34" fmla="*/ 0 w 58"/>
                      <a:gd name="T35" fmla="*/ 27 h 170"/>
                      <a:gd name="T36" fmla="*/ 1 w 58"/>
                      <a:gd name="T37" fmla="*/ 12 h 170"/>
                      <a:gd name="T38" fmla="*/ 8 w 58"/>
                      <a:gd name="T39" fmla="*/ 3 h 170"/>
                      <a:gd name="T40" fmla="*/ 17 w 58"/>
                      <a:gd name="T41" fmla="*/ 0 h 170"/>
                      <a:gd name="T42" fmla="*/ 25 w 58"/>
                      <a:gd name="T43" fmla="*/ 2 h 170"/>
                      <a:gd name="T44" fmla="*/ 29 w 58"/>
                      <a:gd name="T45" fmla="*/ 11 h 170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58" h="170">
                        <a:moveTo>
                          <a:pt x="58" y="33"/>
                        </a:moveTo>
                        <a:lnTo>
                          <a:pt x="40" y="13"/>
                        </a:lnTo>
                        <a:lnTo>
                          <a:pt x="19" y="18"/>
                        </a:lnTo>
                        <a:lnTo>
                          <a:pt x="8" y="45"/>
                        </a:lnTo>
                        <a:lnTo>
                          <a:pt x="5" y="83"/>
                        </a:lnTo>
                        <a:lnTo>
                          <a:pt x="8" y="114"/>
                        </a:lnTo>
                        <a:lnTo>
                          <a:pt x="15" y="139"/>
                        </a:lnTo>
                        <a:lnTo>
                          <a:pt x="25" y="101"/>
                        </a:lnTo>
                        <a:lnTo>
                          <a:pt x="34" y="79"/>
                        </a:lnTo>
                        <a:lnTo>
                          <a:pt x="55" y="66"/>
                        </a:lnTo>
                        <a:lnTo>
                          <a:pt x="39" y="95"/>
                        </a:lnTo>
                        <a:lnTo>
                          <a:pt x="23" y="120"/>
                        </a:lnTo>
                        <a:lnTo>
                          <a:pt x="21" y="146"/>
                        </a:lnTo>
                        <a:lnTo>
                          <a:pt x="28" y="166"/>
                        </a:lnTo>
                        <a:lnTo>
                          <a:pt x="38" y="170"/>
                        </a:lnTo>
                        <a:lnTo>
                          <a:pt x="12" y="163"/>
                        </a:lnTo>
                        <a:lnTo>
                          <a:pt x="1" y="127"/>
                        </a:lnTo>
                        <a:lnTo>
                          <a:pt x="0" y="80"/>
                        </a:lnTo>
                        <a:lnTo>
                          <a:pt x="1" y="37"/>
                        </a:lnTo>
                        <a:lnTo>
                          <a:pt x="15" y="10"/>
                        </a:lnTo>
                        <a:lnTo>
                          <a:pt x="33" y="0"/>
                        </a:lnTo>
                        <a:lnTo>
                          <a:pt x="50" y="6"/>
                        </a:lnTo>
                        <a:lnTo>
                          <a:pt x="58" y="33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47" name="Freeform 321"/>
                  <p:cNvSpPr>
                    <a:spLocks/>
                  </p:cNvSpPr>
                  <p:nvPr/>
                </p:nvSpPr>
                <p:spPr bwMode="auto">
                  <a:xfrm>
                    <a:off x="2415" y="2702"/>
                    <a:ext cx="47" cy="76"/>
                  </a:xfrm>
                  <a:custGeom>
                    <a:avLst/>
                    <a:gdLst>
                      <a:gd name="T0" fmla="*/ 47 w 95"/>
                      <a:gd name="T1" fmla="*/ 18 h 228"/>
                      <a:gd name="T2" fmla="*/ 40 w 95"/>
                      <a:gd name="T3" fmla="*/ 6 h 228"/>
                      <a:gd name="T4" fmla="*/ 28 w 95"/>
                      <a:gd name="T5" fmla="*/ 3 h 228"/>
                      <a:gd name="T6" fmla="*/ 12 w 95"/>
                      <a:gd name="T7" fmla="*/ 5 h 228"/>
                      <a:gd name="T8" fmla="*/ 7 w 95"/>
                      <a:gd name="T9" fmla="*/ 12 h 228"/>
                      <a:gd name="T10" fmla="*/ 3 w 95"/>
                      <a:gd name="T11" fmla="*/ 23 h 228"/>
                      <a:gd name="T12" fmla="*/ 3 w 95"/>
                      <a:gd name="T13" fmla="*/ 33 h 228"/>
                      <a:gd name="T14" fmla="*/ 5 w 95"/>
                      <a:gd name="T15" fmla="*/ 39 h 228"/>
                      <a:gd name="T16" fmla="*/ 5 w 95"/>
                      <a:gd name="T17" fmla="*/ 49 h 228"/>
                      <a:gd name="T18" fmla="*/ 8 w 95"/>
                      <a:gd name="T19" fmla="*/ 59 h 228"/>
                      <a:gd name="T20" fmla="*/ 18 w 95"/>
                      <a:gd name="T21" fmla="*/ 70 h 228"/>
                      <a:gd name="T22" fmla="*/ 24 w 95"/>
                      <a:gd name="T23" fmla="*/ 70 h 228"/>
                      <a:gd name="T24" fmla="*/ 33 w 95"/>
                      <a:gd name="T25" fmla="*/ 70 h 228"/>
                      <a:gd name="T26" fmla="*/ 33 w 95"/>
                      <a:gd name="T27" fmla="*/ 72 h 228"/>
                      <a:gd name="T28" fmla="*/ 27 w 95"/>
                      <a:gd name="T29" fmla="*/ 76 h 228"/>
                      <a:gd name="T30" fmla="*/ 19 w 95"/>
                      <a:gd name="T31" fmla="*/ 75 h 228"/>
                      <a:gd name="T32" fmla="*/ 10 w 95"/>
                      <a:gd name="T33" fmla="*/ 71 h 228"/>
                      <a:gd name="T34" fmla="*/ 2 w 95"/>
                      <a:gd name="T35" fmla="*/ 60 h 228"/>
                      <a:gd name="T36" fmla="*/ 2 w 95"/>
                      <a:gd name="T37" fmla="*/ 42 h 228"/>
                      <a:gd name="T38" fmla="*/ 0 w 95"/>
                      <a:gd name="T39" fmla="*/ 31 h 228"/>
                      <a:gd name="T40" fmla="*/ 0 w 95"/>
                      <a:gd name="T41" fmla="*/ 21 h 228"/>
                      <a:gd name="T42" fmla="*/ 4 w 95"/>
                      <a:gd name="T43" fmla="*/ 11 h 228"/>
                      <a:gd name="T44" fmla="*/ 9 w 95"/>
                      <a:gd name="T45" fmla="*/ 3 h 228"/>
                      <a:gd name="T46" fmla="*/ 22 w 95"/>
                      <a:gd name="T47" fmla="*/ 0 h 228"/>
                      <a:gd name="T48" fmla="*/ 40 w 95"/>
                      <a:gd name="T49" fmla="*/ 2 h 228"/>
                      <a:gd name="T50" fmla="*/ 46 w 95"/>
                      <a:gd name="T51" fmla="*/ 6 h 228"/>
                      <a:gd name="T52" fmla="*/ 47 w 95"/>
                      <a:gd name="T53" fmla="*/ 18 h 228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0" t="0" r="r" b="b"/>
                    <a:pathLst>
                      <a:path w="95" h="228">
                        <a:moveTo>
                          <a:pt x="95" y="55"/>
                        </a:moveTo>
                        <a:lnTo>
                          <a:pt x="80" y="19"/>
                        </a:lnTo>
                        <a:lnTo>
                          <a:pt x="56" y="9"/>
                        </a:lnTo>
                        <a:lnTo>
                          <a:pt x="25" y="15"/>
                        </a:lnTo>
                        <a:lnTo>
                          <a:pt x="15" y="36"/>
                        </a:lnTo>
                        <a:lnTo>
                          <a:pt x="7" y="70"/>
                        </a:lnTo>
                        <a:lnTo>
                          <a:pt x="7" y="99"/>
                        </a:lnTo>
                        <a:lnTo>
                          <a:pt x="11" y="118"/>
                        </a:lnTo>
                        <a:lnTo>
                          <a:pt x="11" y="146"/>
                        </a:lnTo>
                        <a:lnTo>
                          <a:pt x="16" y="177"/>
                        </a:lnTo>
                        <a:lnTo>
                          <a:pt x="36" y="210"/>
                        </a:lnTo>
                        <a:lnTo>
                          <a:pt x="49" y="210"/>
                        </a:lnTo>
                        <a:lnTo>
                          <a:pt x="66" y="210"/>
                        </a:lnTo>
                        <a:lnTo>
                          <a:pt x="66" y="215"/>
                        </a:lnTo>
                        <a:lnTo>
                          <a:pt x="54" y="228"/>
                        </a:lnTo>
                        <a:lnTo>
                          <a:pt x="39" y="225"/>
                        </a:lnTo>
                        <a:lnTo>
                          <a:pt x="21" y="214"/>
                        </a:lnTo>
                        <a:lnTo>
                          <a:pt x="5" y="180"/>
                        </a:lnTo>
                        <a:lnTo>
                          <a:pt x="4" y="127"/>
                        </a:lnTo>
                        <a:lnTo>
                          <a:pt x="0" y="92"/>
                        </a:lnTo>
                        <a:lnTo>
                          <a:pt x="0" y="62"/>
                        </a:lnTo>
                        <a:lnTo>
                          <a:pt x="9" y="32"/>
                        </a:lnTo>
                        <a:lnTo>
                          <a:pt x="19" y="9"/>
                        </a:lnTo>
                        <a:lnTo>
                          <a:pt x="44" y="0"/>
                        </a:lnTo>
                        <a:lnTo>
                          <a:pt x="80" y="5"/>
                        </a:lnTo>
                        <a:lnTo>
                          <a:pt x="93" y="19"/>
                        </a:lnTo>
                        <a:lnTo>
                          <a:pt x="95" y="55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113" name="Freeform 322"/>
              <p:cNvSpPr>
                <a:spLocks/>
              </p:cNvSpPr>
              <p:nvPr/>
            </p:nvSpPr>
            <p:spPr bwMode="auto">
              <a:xfrm>
                <a:off x="2220" y="2858"/>
                <a:ext cx="895" cy="1021"/>
              </a:xfrm>
              <a:custGeom>
                <a:avLst/>
                <a:gdLst>
                  <a:gd name="T0" fmla="*/ 132 w 1789"/>
                  <a:gd name="T1" fmla="*/ 0 h 3063"/>
                  <a:gd name="T2" fmla="*/ 268 w 1789"/>
                  <a:gd name="T3" fmla="*/ 108 h 3063"/>
                  <a:gd name="T4" fmla="*/ 313 w 1789"/>
                  <a:gd name="T5" fmla="*/ 186 h 3063"/>
                  <a:gd name="T6" fmla="*/ 390 w 1789"/>
                  <a:gd name="T7" fmla="*/ 308 h 3063"/>
                  <a:gd name="T8" fmla="*/ 407 w 1789"/>
                  <a:gd name="T9" fmla="*/ 362 h 3063"/>
                  <a:gd name="T10" fmla="*/ 400 w 1789"/>
                  <a:gd name="T11" fmla="*/ 410 h 3063"/>
                  <a:gd name="T12" fmla="*/ 394 w 1789"/>
                  <a:gd name="T13" fmla="*/ 455 h 3063"/>
                  <a:gd name="T14" fmla="*/ 619 w 1789"/>
                  <a:gd name="T15" fmla="*/ 495 h 3063"/>
                  <a:gd name="T16" fmla="*/ 686 w 1789"/>
                  <a:gd name="T17" fmla="*/ 510 h 3063"/>
                  <a:gd name="T18" fmla="*/ 695 w 1789"/>
                  <a:gd name="T19" fmla="*/ 554 h 3063"/>
                  <a:gd name="T20" fmla="*/ 568 w 1789"/>
                  <a:gd name="T21" fmla="*/ 580 h 3063"/>
                  <a:gd name="T22" fmla="*/ 443 w 1789"/>
                  <a:gd name="T23" fmla="*/ 587 h 3063"/>
                  <a:gd name="T24" fmla="*/ 399 w 1789"/>
                  <a:gd name="T25" fmla="*/ 631 h 3063"/>
                  <a:gd name="T26" fmla="*/ 392 w 1789"/>
                  <a:gd name="T27" fmla="*/ 688 h 3063"/>
                  <a:gd name="T28" fmla="*/ 411 w 1789"/>
                  <a:gd name="T29" fmla="*/ 709 h 3063"/>
                  <a:gd name="T30" fmla="*/ 465 w 1789"/>
                  <a:gd name="T31" fmla="*/ 724 h 3063"/>
                  <a:gd name="T32" fmla="*/ 523 w 1789"/>
                  <a:gd name="T33" fmla="*/ 749 h 3063"/>
                  <a:gd name="T34" fmla="*/ 767 w 1789"/>
                  <a:gd name="T35" fmla="*/ 827 h 3063"/>
                  <a:gd name="T36" fmla="*/ 832 w 1789"/>
                  <a:gd name="T37" fmla="*/ 877 h 3063"/>
                  <a:gd name="T38" fmla="*/ 895 w 1789"/>
                  <a:gd name="T39" fmla="*/ 1021 h 3063"/>
                  <a:gd name="T40" fmla="*/ 448 w 1789"/>
                  <a:gd name="T41" fmla="*/ 993 h 3063"/>
                  <a:gd name="T42" fmla="*/ 194 w 1789"/>
                  <a:gd name="T43" fmla="*/ 991 h 3063"/>
                  <a:gd name="T44" fmla="*/ 76 w 1789"/>
                  <a:gd name="T45" fmla="*/ 979 h 3063"/>
                  <a:gd name="T46" fmla="*/ 23 w 1789"/>
                  <a:gd name="T47" fmla="*/ 941 h 3063"/>
                  <a:gd name="T48" fmla="*/ 6 w 1789"/>
                  <a:gd name="T49" fmla="*/ 879 h 3063"/>
                  <a:gd name="T50" fmla="*/ 34 w 1789"/>
                  <a:gd name="T51" fmla="*/ 777 h 3063"/>
                  <a:gd name="T52" fmla="*/ 66 w 1789"/>
                  <a:gd name="T53" fmla="*/ 687 h 3063"/>
                  <a:gd name="T54" fmla="*/ 60 w 1789"/>
                  <a:gd name="T55" fmla="*/ 618 h 3063"/>
                  <a:gd name="T56" fmla="*/ 63 w 1789"/>
                  <a:gd name="T57" fmla="*/ 549 h 3063"/>
                  <a:gd name="T58" fmla="*/ 12 w 1789"/>
                  <a:gd name="T59" fmla="*/ 395 h 3063"/>
                  <a:gd name="T60" fmla="*/ 0 w 1789"/>
                  <a:gd name="T61" fmla="*/ 247 h 3063"/>
                  <a:gd name="T62" fmla="*/ 20 w 1789"/>
                  <a:gd name="T63" fmla="*/ 168 h 3063"/>
                  <a:gd name="T64" fmla="*/ 55 w 1789"/>
                  <a:gd name="T65" fmla="*/ 96 h 306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789" h="3063">
                    <a:moveTo>
                      <a:pt x="224" y="159"/>
                    </a:moveTo>
                    <a:lnTo>
                      <a:pt x="263" y="0"/>
                    </a:lnTo>
                    <a:lnTo>
                      <a:pt x="567" y="198"/>
                    </a:lnTo>
                    <a:lnTo>
                      <a:pt x="535" y="323"/>
                    </a:lnTo>
                    <a:lnTo>
                      <a:pt x="577" y="445"/>
                    </a:lnTo>
                    <a:lnTo>
                      <a:pt x="625" y="559"/>
                    </a:lnTo>
                    <a:lnTo>
                      <a:pt x="693" y="756"/>
                    </a:lnTo>
                    <a:lnTo>
                      <a:pt x="780" y="923"/>
                    </a:lnTo>
                    <a:lnTo>
                      <a:pt x="807" y="1021"/>
                    </a:lnTo>
                    <a:lnTo>
                      <a:pt x="813" y="1086"/>
                    </a:lnTo>
                    <a:lnTo>
                      <a:pt x="811" y="1161"/>
                    </a:lnTo>
                    <a:lnTo>
                      <a:pt x="799" y="1230"/>
                    </a:lnTo>
                    <a:lnTo>
                      <a:pt x="787" y="1291"/>
                    </a:lnTo>
                    <a:lnTo>
                      <a:pt x="787" y="1364"/>
                    </a:lnTo>
                    <a:lnTo>
                      <a:pt x="1075" y="1460"/>
                    </a:lnTo>
                    <a:lnTo>
                      <a:pt x="1238" y="1485"/>
                    </a:lnTo>
                    <a:lnTo>
                      <a:pt x="1355" y="1474"/>
                    </a:lnTo>
                    <a:lnTo>
                      <a:pt x="1371" y="1531"/>
                    </a:lnTo>
                    <a:lnTo>
                      <a:pt x="1382" y="1593"/>
                    </a:lnTo>
                    <a:lnTo>
                      <a:pt x="1390" y="1663"/>
                    </a:lnTo>
                    <a:lnTo>
                      <a:pt x="1271" y="1717"/>
                    </a:lnTo>
                    <a:lnTo>
                      <a:pt x="1135" y="1739"/>
                    </a:lnTo>
                    <a:lnTo>
                      <a:pt x="1022" y="1739"/>
                    </a:lnTo>
                    <a:lnTo>
                      <a:pt x="886" y="1760"/>
                    </a:lnTo>
                    <a:lnTo>
                      <a:pt x="798" y="1739"/>
                    </a:lnTo>
                    <a:lnTo>
                      <a:pt x="798" y="1893"/>
                    </a:lnTo>
                    <a:lnTo>
                      <a:pt x="771" y="1979"/>
                    </a:lnTo>
                    <a:lnTo>
                      <a:pt x="783" y="2064"/>
                    </a:lnTo>
                    <a:lnTo>
                      <a:pt x="774" y="2124"/>
                    </a:lnTo>
                    <a:lnTo>
                      <a:pt x="822" y="2128"/>
                    </a:lnTo>
                    <a:lnTo>
                      <a:pt x="852" y="2157"/>
                    </a:lnTo>
                    <a:lnTo>
                      <a:pt x="930" y="2173"/>
                    </a:lnTo>
                    <a:lnTo>
                      <a:pt x="987" y="2226"/>
                    </a:lnTo>
                    <a:lnTo>
                      <a:pt x="1046" y="2248"/>
                    </a:lnTo>
                    <a:lnTo>
                      <a:pt x="1411" y="2420"/>
                    </a:lnTo>
                    <a:lnTo>
                      <a:pt x="1534" y="2482"/>
                    </a:lnTo>
                    <a:lnTo>
                      <a:pt x="1612" y="2527"/>
                    </a:lnTo>
                    <a:lnTo>
                      <a:pt x="1664" y="2632"/>
                    </a:lnTo>
                    <a:lnTo>
                      <a:pt x="1724" y="2793"/>
                    </a:lnTo>
                    <a:lnTo>
                      <a:pt x="1789" y="3063"/>
                    </a:lnTo>
                    <a:lnTo>
                      <a:pt x="1105" y="3062"/>
                    </a:lnTo>
                    <a:lnTo>
                      <a:pt x="895" y="2980"/>
                    </a:lnTo>
                    <a:lnTo>
                      <a:pt x="583" y="2972"/>
                    </a:lnTo>
                    <a:lnTo>
                      <a:pt x="387" y="2974"/>
                    </a:lnTo>
                    <a:lnTo>
                      <a:pt x="276" y="2980"/>
                    </a:lnTo>
                    <a:lnTo>
                      <a:pt x="152" y="2937"/>
                    </a:lnTo>
                    <a:lnTo>
                      <a:pt x="108" y="2907"/>
                    </a:lnTo>
                    <a:lnTo>
                      <a:pt x="45" y="2823"/>
                    </a:lnTo>
                    <a:lnTo>
                      <a:pt x="31" y="2761"/>
                    </a:lnTo>
                    <a:lnTo>
                      <a:pt x="12" y="2637"/>
                    </a:lnTo>
                    <a:lnTo>
                      <a:pt x="25" y="2526"/>
                    </a:lnTo>
                    <a:lnTo>
                      <a:pt x="67" y="2330"/>
                    </a:lnTo>
                    <a:lnTo>
                      <a:pt x="122" y="2136"/>
                    </a:lnTo>
                    <a:lnTo>
                      <a:pt x="131" y="2060"/>
                    </a:lnTo>
                    <a:lnTo>
                      <a:pt x="113" y="2007"/>
                    </a:lnTo>
                    <a:lnTo>
                      <a:pt x="119" y="1853"/>
                    </a:lnTo>
                    <a:lnTo>
                      <a:pt x="137" y="1788"/>
                    </a:lnTo>
                    <a:lnTo>
                      <a:pt x="126" y="1648"/>
                    </a:lnTo>
                    <a:lnTo>
                      <a:pt x="85" y="1452"/>
                    </a:lnTo>
                    <a:lnTo>
                      <a:pt x="24" y="1184"/>
                    </a:lnTo>
                    <a:lnTo>
                      <a:pt x="0" y="943"/>
                    </a:lnTo>
                    <a:lnTo>
                      <a:pt x="0" y="740"/>
                    </a:lnTo>
                    <a:lnTo>
                      <a:pt x="15" y="591"/>
                    </a:lnTo>
                    <a:lnTo>
                      <a:pt x="39" y="505"/>
                    </a:lnTo>
                    <a:lnTo>
                      <a:pt x="72" y="399"/>
                    </a:lnTo>
                    <a:lnTo>
                      <a:pt x="110" y="289"/>
                    </a:lnTo>
                    <a:lnTo>
                      <a:pt x="224" y="159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114" name="Group 323"/>
              <p:cNvGrpSpPr>
                <a:grpSpLocks/>
              </p:cNvGrpSpPr>
              <p:nvPr/>
            </p:nvGrpSpPr>
            <p:grpSpPr bwMode="auto">
              <a:xfrm>
                <a:off x="2871" y="3282"/>
                <a:ext cx="268" cy="126"/>
                <a:chOff x="2871" y="3282"/>
                <a:chExt cx="268" cy="126"/>
              </a:xfrm>
            </p:grpSpPr>
            <p:sp>
              <p:nvSpPr>
                <p:cNvPr id="4135" name="Freeform 324"/>
                <p:cNvSpPr>
                  <a:spLocks/>
                </p:cNvSpPr>
                <p:nvPr/>
              </p:nvSpPr>
              <p:spPr bwMode="auto">
                <a:xfrm>
                  <a:off x="2871" y="3282"/>
                  <a:ext cx="268" cy="126"/>
                </a:xfrm>
                <a:custGeom>
                  <a:avLst/>
                  <a:gdLst>
                    <a:gd name="T0" fmla="*/ 0 w 535"/>
                    <a:gd name="T1" fmla="*/ 75 h 378"/>
                    <a:gd name="T2" fmla="*/ 33 w 535"/>
                    <a:gd name="T3" fmla="*/ 69 h 378"/>
                    <a:gd name="T4" fmla="*/ 45 w 535"/>
                    <a:gd name="T5" fmla="*/ 67 h 378"/>
                    <a:gd name="T6" fmla="*/ 52 w 535"/>
                    <a:gd name="T7" fmla="*/ 62 h 378"/>
                    <a:gd name="T8" fmla="*/ 61 w 535"/>
                    <a:gd name="T9" fmla="*/ 54 h 378"/>
                    <a:gd name="T10" fmla="*/ 77 w 535"/>
                    <a:gd name="T11" fmla="*/ 42 h 378"/>
                    <a:gd name="T12" fmla="*/ 106 w 535"/>
                    <a:gd name="T13" fmla="*/ 24 h 378"/>
                    <a:gd name="T14" fmla="*/ 111 w 535"/>
                    <a:gd name="T15" fmla="*/ 17 h 378"/>
                    <a:gd name="T16" fmla="*/ 119 w 535"/>
                    <a:gd name="T17" fmla="*/ 11 h 378"/>
                    <a:gd name="T18" fmla="*/ 135 w 535"/>
                    <a:gd name="T19" fmla="*/ 10 h 378"/>
                    <a:gd name="T20" fmla="*/ 181 w 535"/>
                    <a:gd name="T21" fmla="*/ 3 h 378"/>
                    <a:gd name="T22" fmla="*/ 194 w 535"/>
                    <a:gd name="T23" fmla="*/ 0 h 378"/>
                    <a:gd name="T24" fmla="*/ 205 w 535"/>
                    <a:gd name="T25" fmla="*/ 4 h 378"/>
                    <a:gd name="T26" fmla="*/ 211 w 535"/>
                    <a:gd name="T27" fmla="*/ 8 h 378"/>
                    <a:gd name="T28" fmla="*/ 227 w 535"/>
                    <a:gd name="T29" fmla="*/ 14 h 378"/>
                    <a:gd name="T30" fmla="*/ 236 w 535"/>
                    <a:gd name="T31" fmla="*/ 16 h 378"/>
                    <a:gd name="T32" fmla="*/ 245 w 535"/>
                    <a:gd name="T33" fmla="*/ 19 h 378"/>
                    <a:gd name="T34" fmla="*/ 249 w 535"/>
                    <a:gd name="T35" fmla="*/ 22 h 378"/>
                    <a:gd name="T36" fmla="*/ 255 w 535"/>
                    <a:gd name="T37" fmla="*/ 30 h 378"/>
                    <a:gd name="T38" fmla="*/ 260 w 535"/>
                    <a:gd name="T39" fmla="*/ 35 h 378"/>
                    <a:gd name="T40" fmla="*/ 262 w 535"/>
                    <a:gd name="T41" fmla="*/ 40 h 378"/>
                    <a:gd name="T42" fmla="*/ 263 w 535"/>
                    <a:gd name="T43" fmla="*/ 43 h 378"/>
                    <a:gd name="T44" fmla="*/ 268 w 535"/>
                    <a:gd name="T45" fmla="*/ 49 h 378"/>
                    <a:gd name="T46" fmla="*/ 263 w 535"/>
                    <a:gd name="T47" fmla="*/ 53 h 378"/>
                    <a:gd name="T48" fmla="*/ 259 w 535"/>
                    <a:gd name="T49" fmla="*/ 54 h 378"/>
                    <a:gd name="T50" fmla="*/ 250 w 535"/>
                    <a:gd name="T51" fmla="*/ 54 h 378"/>
                    <a:gd name="T52" fmla="*/ 243 w 535"/>
                    <a:gd name="T53" fmla="*/ 51 h 378"/>
                    <a:gd name="T54" fmla="*/ 236 w 535"/>
                    <a:gd name="T55" fmla="*/ 48 h 378"/>
                    <a:gd name="T56" fmla="*/ 229 w 535"/>
                    <a:gd name="T57" fmla="*/ 48 h 378"/>
                    <a:gd name="T58" fmla="*/ 221 w 535"/>
                    <a:gd name="T59" fmla="*/ 46 h 378"/>
                    <a:gd name="T60" fmla="*/ 212 w 535"/>
                    <a:gd name="T61" fmla="*/ 44 h 378"/>
                    <a:gd name="T62" fmla="*/ 201 w 535"/>
                    <a:gd name="T63" fmla="*/ 46 h 378"/>
                    <a:gd name="T64" fmla="*/ 192 w 535"/>
                    <a:gd name="T65" fmla="*/ 49 h 378"/>
                    <a:gd name="T66" fmla="*/ 212 w 535"/>
                    <a:gd name="T67" fmla="*/ 53 h 378"/>
                    <a:gd name="T68" fmla="*/ 227 w 535"/>
                    <a:gd name="T69" fmla="*/ 56 h 378"/>
                    <a:gd name="T70" fmla="*/ 244 w 535"/>
                    <a:gd name="T71" fmla="*/ 62 h 378"/>
                    <a:gd name="T72" fmla="*/ 249 w 535"/>
                    <a:gd name="T73" fmla="*/ 65 h 378"/>
                    <a:gd name="T74" fmla="*/ 250 w 535"/>
                    <a:gd name="T75" fmla="*/ 69 h 378"/>
                    <a:gd name="T76" fmla="*/ 246 w 535"/>
                    <a:gd name="T77" fmla="*/ 72 h 378"/>
                    <a:gd name="T78" fmla="*/ 241 w 535"/>
                    <a:gd name="T79" fmla="*/ 74 h 378"/>
                    <a:gd name="T80" fmla="*/ 234 w 535"/>
                    <a:gd name="T81" fmla="*/ 74 h 378"/>
                    <a:gd name="T82" fmla="*/ 210 w 535"/>
                    <a:gd name="T83" fmla="*/ 69 h 378"/>
                    <a:gd name="T84" fmla="*/ 188 w 535"/>
                    <a:gd name="T85" fmla="*/ 68 h 378"/>
                    <a:gd name="T86" fmla="*/ 172 w 535"/>
                    <a:gd name="T87" fmla="*/ 69 h 378"/>
                    <a:gd name="T88" fmla="*/ 163 w 535"/>
                    <a:gd name="T89" fmla="*/ 74 h 378"/>
                    <a:gd name="T90" fmla="*/ 152 w 535"/>
                    <a:gd name="T91" fmla="*/ 80 h 378"/>
                    <a:gd name="T92" fmla="*/ 144 w 535"/>
                    <a:gd name="T93" fmla="*/ 88 h 378"/>
                    <a:gd name="T94" fmla="*/ 136 w 535"/>
                    <a:gd name="T95" fmla="*/ 98 h 378"/>
                    <a:gd name="T96" fmla="*/ 126 w 535"/>
                    <a:gd name="T97" fmla="*/ 106 h 378"/>
                    <a:gd name="T98" fmla="*/ 115 w 535"/>
                    <a:gd name="T99" fmla="*/ 110 h 378"/>
                    <a:gd name="T100" fmla="*/ 103 w 535"/>
                    <a:gd name="T101" fmla="*/ 111 h 378"/>
                    <a:gd name="T102" fmla="*/ 90 w 535"/>
                    <a:gd name="T103" fmla="*/ 112 h 378"/>
                    <a:gd name="T104" fmla="*/ 74 w 535"/>
                    <a:gd name="T105" fmla="*/ 113 h 378"/>
                    <a:gd name="T106" fmla="*/ 57 w 535"/>
                    <a:gd name="T107" fmla="*/ 114 h 378"/>
                    <a:gd name="T108" fmla="*/ 44 w 535"/>
                    <a:gd name="T109" fmla="*/ 120 h 378"/>
                    <a:gd name="T110" fmla="*/ 0 w 535"/>
                    <a:gd name="T111" fmla="*/ 126 h 378"/>
                    <a:gd name="T112" fmla="*/ 0 w 535"/>
                    <a:gd name="T113" fmla="*/ 75 h 37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535" h="378">
                      <a:moveTo>
                        <a:pt x="0" y="224"/>
                      </a:moveTo>
                      <a:lnTo>
                        <a:pt x="66" y="207"/>
                      </a:lnTo>
                      <a:lnTo>
                        <a:pt x="90" y="201"/>
                      </a:lnTo>
                      <a:lnTo>
                        <a:pt x="104" y="185"/>
                      </a:lnTo>
                      <a:lnTo>
                        <a:pt x="121" y="161"/>
                      </a:lnTo>
                      <a:lnTo>
                        <a:pt x="153" y="127"/>
                      </a:lnTo>
                      <a:lnTo>
                        <a:pt x="211" y="71"/>
                      </a:lnTo>
                      <a:lnTo>
                        <a:pt x="221" y="51"/>
                      </a:lnTo>
                      <a:lnTo>
                        <a:pt x="237" y="34"/>
                      </a:lnTo>
                      <a:lnTo>
                        <a:pt x="269" y="29"/>
                      </a:lnTo>
                      <a:lnTo>
                        <a:pt x="361" y="9"/>
                      </a:lnTo>
                      <a:lnTo>
                        <a:pt x="388" y="0"/>
                      </a:lnTo>
                      <a:lnTo>
                        <a:pt x="410" y="13"/>
                      </a:lnTo>
                      <a:lnTo>
                        <a:pt x="422" y="24"/>
                      </a:lnTo>
                      <a:lnTo>
                        <a:pt x="454" y="41"/>
                      </a:lnTo>
                      <a:lnTo>
                        <a:pt x="472" y="49"/>
                      </a:lnTo>
                      <a:lnTo>
                        <a:pt x="489" y="56"/>
                      </a:lnTo>
                      <a:lnTo>
                        <a:pt x="498" y="67"/>
                      </a:lnTo>
                      <a:lnTo>
                        <a:pt x="509" y="90"/>
                      </a:lnTo>
                      <a:lnTo>
                        <a:pt x="520" y="105"/>
                      </a:lnTo>
                      <a:lnTo>
                        <a:pt x="523" y="121"/>
                      </a:lnTo>
                      <a:lnTo>
                        <a:pt x="526" y="129"/>
                      </a:lnTo>
                      <a:lnTo>
                        <a:pt x="535" y="146"/>
                      </a:lnTo>
                      <a:lnTo>
                        <a:pt x="526" y="158"/>
                      </a:lnTo>
                      <a:lnTo>
                        <a:pt x="517" y="163"/>
                      </a:lnTo>
                      <a:lnTo>
                        <a:pt x="500" y="161"/>
                      </a:lnTo>
                      <a:lnTo>
                        <a:pt x="485" y="154"/>
                      </a:lnTo>
                      <a:lnTo>
                        <a:pt x="471" y="144"/>
                      </a:lnTo>
                      <a:lnTo>
                        <a:pt x="457" y="144"/>
                      </a:lnTo>
                      <a:lnTo>
                        <a:pt x="441" y="139"/>
                      </a:lnTo>
                      <a:lnTo>
                        <a:pt x="424" y="132"/>
                      </a:lnTo>
                      <a:lnTo>
                        <a:pt x="401" y="138"/>
                      </a:lnTo>
                      <a:lnTo>
                        <a:pt x="383" y="146"/>
                      </a:lnTo>
                      <a:lnTo>
                        <a:pt x="424" y="158"/>
                      </a:lnTo>
                      <a:lnTo>
                        <a:pt x="453" y="169"/>
                      </a:lnTo>
                      <a:lnTo>
                        <a:pt x="488" y="185"/>
                      </a:lnTo>
                      <a:lnTo>
                        <a:pt x="497" y="196"/>
                      </a:lnTo>
                      <a:lnTo>
                        <a:pt x="499" y="208"/>
                      </a:lnTo>
                      <a:lnTo>
                        <a:pt x="492" y="215"/>
                      </a:lnTo>
                      <a:lnTo>
                        <a:pt x="481" y="223"/>
                      </a:lnTo>
                      <a:lnTo>
                        <a:pt x="467" y="222"/>
                      </a:lnTo>
                      <a:lnTo>
                        <a:pt x="420" y="207"/>
                      </a:lnTo>
                      <a:lnTo>
                        <a:pt x="376" y="204"/>
                      </a:lnTo>
                      <a:lnTo>
                        <a:pt x="344" y="207"/>
                      </a:lnTo>
                      <a:lnTo>
                        <a:pt x="325" y="222"/>
                      </a:lnTo>
                      <a:lnTo>
                        <a:pt x="304" y="241"/>
                      </a:lnTo>
                      <a:lnTo>
                        <a:pt x="287" y="265"/>
                      </a:lnTo>
                      <a:lnTo>
                        <a:pt x="271" y="295"/>
                      </a:lnTo>
                      <a:lnTo>
                        <a:pt x="251" y="318"/>
                      </a:lnTo>
                      <a:lnTo>
                        <a:pt x="229" y="330"/>
                      </a:lnTo>
                      <a:lnTo>
                        <a:pt x="205" y="334"/>
                      </a:lnTo>
                      <a:lnTo>
                        <a:pt x="180" y="336"/>
                      </a:lnTo>
                      <a:lnTo>
                        <a:pt x="148" y="338"/>
                      </a:lnTo>
                      <a:lnTo>
                        <a:pt x="114" y="342"/>
                      </a:lnTo>
                      <a:lnTo>
                        <a:pt x="87" y="359"/>
                      </a:lnTo>
                      <a:lnTo>
                        <a:pt x="0" y="378"/>
                      </a:lnTo>
                      <a:lnTo>
                        <a:pt x="0" y="224"/>
                      </a:lnTo>
                      <a:close/>
                    </a:path>
                  </a:pathLst>
                </a:custGeom>
                <a:solidFill>
                  <a:srgbClr val="FFC080"/>
                </a:solidFill>
                <a:ln w="6350">
                  <a:solidFill>
                    <a:srgbClr val="402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36" name="Freeform 325"/>
                <p:cNvSpPr>
                  <a:spLocks/>
                </p:cNvSpPr>
                <p:nvPr/>
              </p:nvSpPr>
              <p:spPr bwMode="auto">
                <a:xfrm>
                  <a:off x="3040" y="3304"/>
                  <a:ext cx="85" cy="15"/>
                </a:xfrm>
                <a:custGeom>
                  <a:avLst/>
                  <a:gdLst>
                    <a:gd name="T0" fmla="*/ 85 w 170"/>
                    <a:gd name="T1" fmla="*/ 15 h 45"/>
                    <a:gd name="T2" fmla="*/ 71 w 170"/>
                    <a:gd name="T3" fmla="*/ 10 h 45"/>
                    <a:gd name="T4" fmla="*/ 59 w 170"/>
                    <a:gd name="T5" fmla="*/ 8 h 45"/>
                    <a:gd name="T6" fmla="*/ 44 w 170"/>
                    <a:gd name="T7" fmla="*/ 5 h 45"/>
                    <a:gd name="T8" fmla="*/ 32 w 170"/>
                    <a:gd name="T9" fmla="*/ 3 h 45"/>
                    <a:gd name="T10" fmla="*/ 14 w 170"/>
                    <a:gd name="T11" fmla="*/ 5 h 45"/>
                    <a:gd name="T12" fmla="*/ 0 w 170"/>
                    <a:gd name="T13" fmla="*/ 5 h 45"/>
                    <a:gd name="T14" fmla="*/ 20 w 170"/>
                    <a:gd name="T15" fmla="*/ 2 h 45"/>
                    <a:gd name="T16" fmla="*/ 37 w 170"/>
                    <a:gd name="T17" fmla="*/ 0 h 45"/>
                    <a:gd name="T18" fmla="*/ 59 w 170"/>
                    <a:gd name="T19" fmla="*/ 7 h 45"/>
                    <a:gd name="T20" fmla="*/ 70 w 170"/>
                    <a:gd name="T21" fmla="*/ 8 h 45"/>
                    <a:gd name="T22" fmla="*/ 84 w 170"/>
                    <a:gd name="T23" fmla="*/ 13 h 45"/>
                    <a:gd name="T24" fmla="*/ 85 w 170"/>
                    <a:gd name="T25" fmla="*/ 15 h 4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70" h="45">
                      <a:moveTo>
                        <a:pt x="170" y="45"/>
                      </a:moveTo>
                      <a:lnTo>
                        <a:pt x="141" y="30"/>
                      </a:lnTo>
                      <a:lnTo>
                        <a:pt x="118" y="25"/>
                      </a:lnTo>
                      <a:lnTo>
                        <a:pt x="88" y="15"/>
                      </a:lnTo>
                      <a:lnTo>
                        <a:pt x="64" y="8"/>
                      </a:lnTo>
                      <a:lnTo>
                        <a:pt x="27" y="14"/>
                      </a:lnTo>
                      <a:lnTo>
                        <a:pt x="0" y="15"/>
                      </a:lnTo>
                      <a:lnTo>
                        <a:pt x="39" y="7"/>
                      </a:lnTo>
                      <a:lnTo>
                        <a:pt x="74" y="0"/>
                      </a:lnTo>
                      <a:lnTo>
                        <a:pt x="117" y="21"/>
                      </a:lnTo>
                      <a:lnTo>
                        <a:pt x="140" y="25"/>
                      </a:lnTo>
                      <a:lnTo>
                        <a:pt x="168" y="40"/>
                      </a:lnTo>
                      <a:lnTo>
                        <a:pt x="170" y="45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37" name="Freeform 326"/>
                <p:cNvSpPr>
                  <a:spLocks/>
                </p:cNvSpPr>
                <p:nvPr/>
              </p:nvSpPr>
              <p:spPr bwMode="auto">
                <a:xfrm>
                  <a:off x="3007" y="3288"/>
                  <a:ext cx="72" cy="10"/>
                </a:xfrm>
                <a:custGeom>
                  <a:avLst/>
                  <a:gdLst>
                    <a:gd name="T0" fmla="*/ 52 w 143"/>
                    <a:gd name="T1" fmla="*/ 0 h 30"/>
                    <a:gd name="T2" fmla="*/ 61 w 143"/>
                    <a:gd name="T3" fmla="*/ 0 h 30"/>
                    <a:gd name="T4" fmla="*/ 72 w 143"/>
                    <a:gd name="T5" fmla="*/ 3 h 30"/>
                    <a:gd name="T6" fmla="*/ 64 w 143"/>
                    <a:gd name="T7" fmla="*/ 3 h 30"/>
                    <a:gd name="T8" fmla="*/ 53 w 143"/>
                    <a:gd name="T9" fmla="*/ 1 h 30"/>
                    <a:gd name="T10" fmla="*/ 30 w 143"/>
                    <a:gd name="T11" fmla="*/ 6 h 30"/>
                    <a:gd name="T12" fmla="*/ 17 w 143"/>
                    <a:gd name="T13" fmla="*/ 8 h 30"/>
                    <a:gd name="T14" fmla="*/ 3 w 143"/>
                    <a:gd name="T15" fmla="*/ 10 h 30"/>
                    <a:gd name="T16" fmla="*/ 0 w 143"/>
                    <a:gd name="T17" fmla="*/ 9 h 30"/>
                    <a:gd name="T18" fmla="*/ 16 w 143"/>
                    <a:gd name="T19" fmla="*/ 6 h 30"/>
                    <a:gd name="T20" fmla="*/ 35 w 143"/>
                    <a:gd name="T21" fmla="*/ 3 h 30"/>
                    <a:gd name="T22" fmla="*/ 52 w 143"/>
                    <a:gd name="T23" fmla="*/ 0 h 3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43" h="30">
                      <a:moveTo>
                        <a:pt x="103" y="0"/>
                      </a:moveTo>
                      <a:lnTo>
                        <a:pt x="121" y="0"/>
                      </a:lnTo>
                      <a:lnTo>
                        <a:pt x="143" y="10"/>
                      </a:lnTo>
                      <a:lnTo>
                        <a:pt x="128" y="8"/>
                      </a:lnTo>
                      <a:lnTo>
                        <a:pt x="106" y="3"/>
                      </a:lnTo>
                      <a:lnTo>
                        <a:pt x="60" y="18"/>
                      </a:lnTo>
                      <a:lnTo>
                        <a:pt x="33" y="25"/>
                      </a:lnTo>
                      <a:lnTo>
                        <a:pt x="5" y="30"/>
                      </a:lnTo>
                      <a:lnTo>
                        <a:pt x="0" y="26"/>
                      </a:lnTo>
                      <a:lnTo>
                        <a:pt x="31" y="19"/>
                      </a:lnTo>
                      <a:lnTo>
                        <a:pt x="69" y="10"/>
                      </a:lnTo>
                      <a:lnTo>
                        <a:pt x="103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38" name="Freeform 327"/>
                <p:cNvSpPr>
                  <a:spLocks/>
                </p:cNvSpPr>
                <p:nvPr/>
              </p:nvSpPr>
              <p:spPr bwMode="auto">
                <a:xfrm>
                  <a:off x="3036" y="3327"/>
                  <a:ext cx="29" cy="4"/>
                </a:xfrm>
                <a:custGeom>
                  <a:avLst/>
                  <a:gdLst>
                    <a:gd name="T0" fmla="*/ 29 w 58"/>
                    <a:gd name="T1" fmla="*/ 2 h 13"/>
                    <a:gd name="T2" fmla="*/ 26 w 58"/>
                    <a:gd name="T3" fmla="*/ 4 h 13"/>
                    <a:gd name="T4" fmla="*/ 16 w 58"/>
                    <a:gd name="T5" fmla="*/ 3 h 13"/>
                    <a:gd name="T6" fmla="*/ 4 w 58"/>
                    <a:gd name="T7" fmla="*/ 3 h 13"/>
                    <a:gd name="T8" fmla="*/ 0 w 58"/>
                    <a:gd name="T9" fmla="*/ 0 h 13"/>
                    <a:gd name="T10" fmla="*/ 8 w 58"/>
                    <a:gd name="T11" fmla="*/ 1 h 13"/>
                    <a:gd name="T12" fmla="*/ 29 w 58"/>
                    <a:gd name="T13" fmla="*/ 2 h 1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8" h="13">
                      <a:moveTo>
                        <a:pt x="58" y="7"/>
                      </a:moveTo>
                      <a:lnTo>
                        <a:pt x="51" y="13"/>
                      </a:lnTo>
                      <a:lnTo>
                        <a:pt x="31" y="9"/>
                      </a:lnTo>
                      <a:lnTo>
                        <a:pt x="7" y="9"/>
                      </a:lnTo>
                      <a:lnTo>
                        <a:pt x="0" y="0"/>
                      </a:lnTo>
                      <a:lnTo>
                        <a:pt x="16" y="3"/>
                      </a:lnTo>
                      <a:lnTo>
                        <a:pt x="58" y="7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39" name="Freeform 328"/>
                <p:cNvSpPr>
                  <a:spLocks/>
                </p:cNvSpPr>
                <p:nvPr/>
              </p:nvSpPr>
              <p:spPr bwMode="auto">
                <a:xfrm>
                  <a:off x="3101" y="3346"/>
                  <a:ext cx="5" cy="5"/>
                </a:xfrm>
                <a:custGeom>
                  <a:avLst/>
                  <a:gdLst>
                    <a:gd name="T0" fmla="*/ 0 w 11"/>
                    <a:gd name="T1" fmla="*/ 0 h 15"/>
                    <a:gd name="T2" fmla="*/ 1 w 11"/>
                    <a:gd name="T3" fmla="*/ 2 h 15"/>
                    <a:gd name="T4" fmla="*/ 5 w 11"/>
                    <a:gd name="T5" fmla="*/ 5 h 15"/>
                    <a:gd name="T6" fmla="*/ 0 w 11"/>
                    <a:gd name="T7" fmla="*/ 0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1" h="15">
                      <a:moveTo>
                        <a:pt x="0" y="0"/>
                      </a:moveTo>
                      <a:lnTo>
                        <a:pt x="2" y="7"/>
                      </a:lnTo>
                      <a:lnTo>
                        <a:pt x="11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40" name="Freeform 329"/>
                <p:cNvSpPr>
                  <a:spLocks/>
                </p:cNvSpPr>
                <p:nvPr/>
              </p:nvSpPr>
              <p:spPr bwMode="auto">
                <a:xfrm>
                  <a:off x="2996" y="3313"/>
                  <a:ext cx="14" cy="12"/>
                </a:xfrm>
                <a:custGeom>
                  <a:avLst/>
                  <a:gdLst>
                    <a:gd name="T0" fmla="*/ 14 w 27"/>
                    <a:gd name="T1" fmla="*/ 0 h 35"/>
                    <a:gd name="T2" fmla="*/ 12 w 27"/>
                    <a:gd name="T3" fmla="*/ 4 h 35"/>
                    <a:gd name="T4" fmla="*/ 12 w 27"/>
                    <a:gd name="T5" fmla="*/ 8 h 35"/>
                    <a:gd name="T6" fmla="*/ 0 w 27"/>
                    <a:gd name="T7" fmla="*/ 12 h 35"/>
                    <a:gd name="T8" fmla="*/ 14 w 27"/>
                    <a:gd name="T9" fmla="*/ 0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7" h="35">
                      <a:moveTo>
                        <a:pt x="27" y="0"/>
                      </a:moveTo>
                      <a:lnTo>
                        <a:pt x="23" y="12"/>
                      </a:lnTo>
                      <a:lnTo>
                        <a:pt x="23" y="22"/>
                      </a:lnTo>
                      <a:lnTo>
                        <a:pt x="0" y="35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41" name="Freeform 330"/>
                <p:cNvSpPr>
                  <a:spLocks/>
                </p:cNvSpPr>
                <p:nvPr/>
              </p:nvSpPr>
              <p:spPr bwMode="auto">
                <a:xfrm>
                  <a:off x="3021" y="3335"/>
                  <a:ext cx="5" cy="9"/>
                </a:xfrm>
                <a:custGeom>
                  <a:avLst/>
                  <a:gdLst>
                    <a:gd name="T0" fmla="*/ 1 w 10"/>
                    <a:gd name="T1" fmla="*/ 0 h 27"/>
                    <a:gd name="T2" fmla="*/ 0 w 10"/>
                    <a:gd name="T3" fmla="*/ 4 h 27"/>
                    <a:gd name="T4" fmla="*/ 5 w 10"/>
                    <a:gd name="T5" fmla="*/ 9 h 27"/>
                    <a:gd name="T6" fmla="*/ 1 w 10"/>
                    <a:gd name="T7" fmla="*/ 0 h 27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0" h="27">
                      <a:moveTo>
                        <a:pt x="1" y="0"/>
                      </a:moveTo>
                      <a:lnTo>
                        <a:pt x="0" y="11"/>
                      </a:lnTo>
                      <a:lnTo>
                        <a:pt x="10" y="27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42" name="Freeform 331"/>
                <p:cNvSpPr>
                  <a:spLocks/>
                </p:cNvSpPr>
                <p:nvPr/>
              </p:nvSpPr>
              <p:spPr bwMode="auto">
                <a:xfrm>
                  <a:off x="3120" y="3324"/>
                  <a:ext cx="8" cy="7"/>
                </a:xfrm>
                <a:custGeom>
                  <a:avLst/>
                  <a:gdLst>
                    <a:gd name="T0" fmla="*/ 8 w 15"/>
                    <a:gd name="T1" fmla="*/ 7 h 20"/>
                    <a:gd name="T2" fmla="*/ 3 w 15"/>
                    <a:gd name="T3" fmla="*/ 6 h 20"/>
                    <a:gd name="T4" fmla="*/ 1 w 15"/>
                    <a:gd name="T5" fmla="*/ 3 h 20"/>
                    <a:gd name="T6" fmla="*/ 1 w 15"/>
                    <a:gd name="T7" fmla="*/ 0 h 20"/>
                    <a:gd name="T8" fmla="*/ 0 w 15"/>
                    <a:gd name="T9" fmla="*/ 3 h 20"/>
                    <a:gd name="T10" fmla="*/ 2 w 15"/>
                    <a:gd name="T11" fmla="*/ 6 h 20"/>
                    <a:gd name="T12" fmla="*/ 8 w 15"/>
                    <a:gd name="T13" fmla="*/ 7 h 2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" h="20">
                      <a:moveTo>
                        <a:pt x="15" y="20"/>
                      </a:moveTo>
                      <a:lnTo>
                        <a:pt x="6" y="16"/>
                      </a:lnTo>
                      <a:lnTo>
                        <a:pt x="2" y="9"/>
                      </a:lnTo>
                      <a:lnTo>
                        <a:pt x="1" y="0"/>
                      </a:lnTo>
                      <a:lnTo>
                        <a:pt x="0" y="9"/>
                      </a:lnTo>
                      <a:lnTo>
                        <a:pt x="3" y="17"/>
                      </a:lnTo>
                      <a:lnTo>
                        <a:pt x="15" y="2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15" name="Group 332"/>
              <p:cNvGrpSpPr>
                <a:grpSpLocks/>
              </p:cNvGrpSpPr>
              <p:nvPr/>
            </p:nvGrpSpPr>
            <p:grpSpPr bwMode="auto">
              <a:xfrm>
                <a:off x="2798" y="3203"/>
                <a:ext cx="283" cy="113"/>
                <a:chOff x="2798" y="3203"/>
                <a:chExt cx="283" cy="113"/>
              </a:xfrm>
            </p:grpSpPr>
            <p:sp>
              <p:nvSpPr>
                <p:cNvPr id="4127" name="Freeform 333"/>
                <p:cNvSpPr>
                  <a:spLocks/>
                </p:cNvSpPr>
                <p:nvPr/>
              </p:nvSpPr>
              <p:spPr bwMode="auto">
                <a:xfrm>
                  <a:off x="2798" y="3203"/>
                  <a:ext cx="283" cy="113"/>
                </a:xfrm>
                <a:custGeom>
                  <a:avLst/>
                  <a:gdLst>
                    <a:gd name="T0" fmla="*/ 27 w 565"/>
                    <a:gd name="T1" fmla="*/ 113 h 339"/>
                    <a:gd name="T2" fmla="*/ 42 w 565"/>
                    <a:gd name="T3" fmla="*/ 110 h 339"/>
                    <a:gd name="T4" fmla="*/ 57 w 565"/>
                    <a:gd name="T5" fmla="*/ 105 h 339"/>
                    <a:gd name="T6" fmla="*/ 71 w 565"/>
                    <a:gd name="T7" fmla="*/ 103 h 339"/>
                    <a:gd name="T8" fmla="*/ 95 w 565"/>
                    <a:gd name="T9" fmla="*/ 105 h 339"/>
                    <a:gd name="T10" fmla="*/ 113 w 565"/>
                    <a:gd name="T11" fmla="*/ 104 h 339"/>
                    <a:gd name="T12" fmla="*/ 124 w 565"/>
                    <a:gd name="T13" fmla="*/ 100 h 339"/>
                    <a:gd name="T14" fmla="*/ 134 w 565"/>
                    <a:gd name="T15" fmla="*/ 95 h 339"/>
                    <a:gd name="T16" fmla="*/ 145 w 565"/>
                    <a:gd name="T17" fmla="*/ 94 h 339"/>
                    <a:gd name="T18" fmla="*/ 155 w 565"/>
                    <a:gd name="T19" fmla="*/ 90 h 339"/>
                    <a:gd name="T20" fmla="*/ 165 w 565"/>
                    <a:gd name="T21" fmla="*/ 84 h 339"/>
                    <a:gd name="T22" fmla="*/ 178 w 565"/>
                    <a:gd name="T23" fmla="*/ 78 h 339"/>
                    <a:gd name="T24" fmla="*/ 187 w 565"/>
                    <a:gd name="T25" fmla="*/ 76 h 339"/>
                    <a:gd name="T26" fmla="*/ 195 w 565"/>
                    <a:gd name="T27" fmla="*/ 75 h 339"/>
                    <a:gd name="T28" fmla="*/ 207 w 565"/>
                    <a:gd name="T29" fmla="*/ 74 h 339"/>
                    <a:gd name="T30" fmla="*/ 214 w 565"/>
                    <a:gd name="T31" fmla="*/ 72 h 339"/>
                    <a:gd name="T32" fmla="*/ 218 w 565"/>
                    <a:gd name="T33" fmla="*/ 69 h 339"/>
                    <a:gd name="T34" fmla="*/ 220 w 565"/>
                    <a:gd name="T35" fmla="*/ 66 h 339"/>
                    <a:gd name="T36" fmla="*/ 219 w 565"/>
                    <a:gd name="T37" fmla="*/ 64 h 339"/>
                    <a:gd name="T38" fmla="*/ 214 w 565"/>
                    <a:gd name="T39" fmla="*/ 61 h 339"/>
                    <a:gd name="T40" fmla="*/ 207 w 565"/>
                    <a:gd name="T41" fmla="*/ 59 h 339"/>
                    <a:gd name="T42" fmla="*/ 196 w 565"/>
                    <a:gd name="T43" fmla="*/ 57 h 339"/>
                    <a:gd name="T44" fmla="*/ 186 w 565"/>
                    <a:gd name="T45" fmla="*/ 58 h 339"/>
                    <a:gd name="T46" fmla="*/ 177 w 565"/>
                    <a:gd name="T47" fmla="*/ 61 h 339"/>
                    <a:gd name="T48" fmla="*/ 157 w 565"/>
                    <a:gd name="T49" fmla="*/ 61 h 339"/>
                    <a:gd name="T50" fmla="*/ 174 w 565"/>
                    <a:gd name="T51" fmla="*/ 51 h 339"/>
                    <a:gd name="T52" fmla="*/ 190 w 565"/>
                    <a:gd name="T53" fmla="*/ 42 h 339"/>
                    <a:gd name="T54" fmla="*/ 207 w 565"/>
                    <a:gd name="T55" fmla="*/ 36 h 339"/>
                    <a:gd name="T56" fmla="*/ 222 w 565"/>
                    <a:gd name="T57" fmla="*/ 35 h 339"/>
                    <a:gd name="T58" fmla="*/ 241 w 565"/>
                    <a:gd name="T59" fmla="*/ 33 h 339"/>
                    <a:gd name="T60" fmla="*/ 253 w 565"/>
                    <a:gd name="T61" fmla="*/ 37 h 339"/>
                    <a:gd name="T62" fmla="*/ 258 w 565"/>
                    <a:gd name="T63" fmla="*/ 38 h 339"/>
                    <a:gd name="T64" fmla="*/ 264 w 565"/>
                    <a:gd name="T65" fmla="*/ 38 h 339"/>
                    <a:gd name="T66" fmla="*/ 267 w 565"/>
                    <a:gd name="T67" fmla="*/ 36 h 339"/>
                    <a:gd name="T68" fmla="*/ 272 w 565"/>
                    <a:gd name="T69" fmla="*/ 35 h 339"/>
                    <a:gd name="T70" fmla="*/ 271 w 565"/>
                    <a:gd name="T71" fmla="*/ 30 h 339"/>
                    <a:gd name="T72" fmla="*/ 277 w 565"/>
                    <a:gd name="T73" fmla="*/ 30 h 339"/>
                    <a:gd name="T74" fmla="*/ 280 w 565"/>
                    <a:gd name="T75" fmla="*/ 28 h 339"/>
                    <a:gd name="T76" fmla="*/ 281 w 565"/>
                    <a:gd name="T77" fmla="*/ 26 h 339"/>
                    <a:gd name="T78" fmla="*/ 283 w 565"/>
                    <a:gd name="T79" fmla="*/ 24 h 339"/>
                    <a:gd name="T80" fmla="*/ 280 w 565"/>
                    <a:gd name="T81" fmla="*/ 22 h 339"/>
                    <a:gd name="T82" fmla="*/ 277 w 565"/>
                    <a:gd name="T83" fmla="*/ 19 h 339"/>
                    <a:gd name="T84" fmla="*/ 271 w 565"/>
                    <a:gd name="T85" fmla="*/ 17 h 339"/>
                    <a:gd name="T86" fmla="*/ 265 w 565"/>
                    <a:gd name="T87" fmla="*/ 13 h 339"/>
                    <a:gd name="T88" fmla="*/ 260 w 565"/>
                    <a:gd name="T89" fmla="*/ 10 h 339"/>
                    <a:gd name="T90" fmla="*/ 251 w 565"/>
                    <a:gd name="T91" fmla="*/ 9 h 339"/>
                    <a:gd name="T92" fmla="*/ 244 w 565"/>
                    <a:gd name="T93" fmla="*/ 8 h 339"/>
                    <a:gd name="T94" fmla="*/ 210 w 565"/>
                    <a:gd name="T95" fmla="*/ 3 h 339"/>
                    <a:gd name="T96" fmla="*/ 202 w 565"/>
                    <a:gd name="T97" fmla="*/ 2 h 339"/>
                    <a:gd name="T98" fmla="*/ 194 w 565"/>
                    <a:gd name="T99" fmla="*/ 0 h 339"/>
                    <a:gd name="T100" fmla="*/ 185 w 565"/>
                    <a:gd name="T101" fmla="*/ 1 h 339"/>
                    <a:gd name="T102" fmla="*/ 177 w 565"/>
                    <a:gd name="T103" fmla="*/ 5 h 339"/>
                    <a:gd name="T104" fmla="*/ 149 w 565"/>
                    <a:gd name="T105" fmla="*/ 13 h 339"/>
                    <a:gd name="T106" fmla="*/ 133 w 565"/>
                    <a:gd name="T107" fmla="*/ 14 h 339"/>
                    <a:gd name="T108" fmla="*/ 117 w 565"/>
                    <a:gd name="T109" fmla="*/ 25 h 339"/>
                    <a:gd name="T110" fmla="*/ 83 w 565"/>
                    <a:gd name="T111" fmla="*/ 46 h 339"/>
                    <a:gd name="T112" fmla="*/ 71 w 565"/>
                    <a:gd name="T113" fmla="*/ 55 h 339"/>
                    <a:gd name="T114" fmla="*/ 58 w 565"/>
                    <a:gd name="T115" fmla="*/ 65 h 339"/>
                    <a:gd name="T116" fmla="*/ 42 w 565"/>
                    <a:gd name="T117" fmla="*/ 68 h 339"/>
                    <a:gd name="T118" fmla="*/ 0 w 565"/>
                    <a:gd name="T119" fmla="*/ 69 h 339"/>
                    <a:gd name="T120" fmla="*/ 27 w 565"/>
                    <a:gd name="T121" fmla="*/ 113 h 339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0" t="0" r="r" b="b"/>
                  <a:pathLst>
                    <a:path w="565" h="339">
                      <a:moveTo>
                        <a:pt x="54" y="339"/>
                      </a:moveTo>
                      <a:lnTo>
                        <a:pt x="84" y="331"/>
                      </a:lnTo>
                      <a:lnTo>
                        <a:pt x="114" y="315"/>
                      </a:lnTo>
                      <a:lnTo>
                        <a:pt x="142" y="308"/>
                      </a:lnTo>
                      <a:lnTo>
                        <a:pt x="190" y="316"/>
                      </a:lnTo>
                      <a:lnTo>
                        <a:pt x="225" y="313"/>
                      </a:lnTo>
                      <a:lnTo>
                        <a:pt x="247" y="299"/>
                      </a:lnTo>
                      <a:lnTo>
                        <a:pt x="268" y="286"/>
                      </a:lnTo>
                      <a:lnTo>
                        <a:pt x="289" y="282"/>
                      </a:lnTo>
                      <a:lnTo>
                        <a:pt x="309" y="269"/>
                      </a:lnTo>
                      <a:lnTo>
                        <a:pt x="329" y="251"/>
                      </a:lnTo>
                      <a:lnTo>
                        <a:pt x="355" y="235"/>
                      </a:lnTo>
                      <a:lnTo>
                        <a:pt x="373" y="229"/>
                      </a:lnTo>
                      <a:lnTo>
                        <a:pt x="390" y="224"/>
                      </a:lnTo>
                      <a:lnTo>
                        <a:pt x="414" y="221"/>
                      </a:lnTo>
                      <a:lnTo>
                        <a:pt x="428" y="216"/>
                      </a:lnTo>
                      <a:lnTo>
                        <a:pt x="436" y="208"/>
                      </a:lnTo>
                      <a:lnTo>
                        <a:pt x="439" y="197"/>
                      </a:lnTo>
                      <a:lnTo>
                        <a:pt x="437" y="193"/>
                      </a:lnTo>
                      <a:lnTo>
                        <a:pt x="428" y="183"/>
                      </a:lnTo>
                      <a:lnTo>
                        <a:pt x="413" y="178"/>
                      </a:lnTo>
                      <a:lnTo>
                        <a:pt x="392" y="172"/>
                      </a:lnTo>
                      <a:lnTo>
                        <a:pt x="372" y="174"/>
                      </a:lnTo>
                      <a:lnTo>
                        <a:pt x="354" y="183"/>
                      </a:lnTo>
                      <a:lnTo>
                        <a:pt x="314" y="183"/>
                      </a:lnTo>
                      <a:lnTo>
                        <a:pt x="347" y="153"/>
                      </a:lnTo>
                      <a:lnTo>
                        <a:pt x="379" y="125"/>
                      </a:lnTo>
                      <a:lnTo>
                        <a:pt x="414" y="109"/>
                      </a:lnTo>
                      <a:lnTo>
                        <a:pt x="444" y="106"/>
                      </a:lnTo>
                      <a:lnTo>
                        <a:pt x="481" y="100"/>
                      </a:lnTo>
                      <a:lnTo>
                        <a:pt x="505" y="110"/>
                      </a:lnTo>
                      <a:lnTo>
                        <a:pt x="516" y="115"/>
                      </a:lnTo>
                      <a:lnTo>
                        <a:pt x="527" y="115"/>
                      </a:lnTo>
                      <a:lnTo>
                        <a:pt x="534" y="109"/>
                      </a:lnTo>
                      <a:lnTo>
                        <a:pt x="544" y="104"/>
                      </a:lnTo>
                      <a:lnTo>
                        <a:pt x="542" y="91"/>
                      </a:lnTo>
                      <a:lnTo>
                        <a:pt x="553" y="91"/>
                      </a:lnTo>
                      <a:lnTo>
                        <a:pt x="560" y="84"/>
                      </a:lnTo>
                      <a:lnTo>
                        <a:pt x="561" y="77"/>
                      </a:lnTo>
                      <a:lnTo>
                        <a:pt x="565" y="72"/>
                      </a:lnTo>
                      <a:lnTo>
                        <a:pt x="560" y="65"/>
                      </a:lnTo>
                      <a:lnTo>
                        <a:pt x="553" y="58"/>
                      </a:lnTo>
                      <a:lnTo>
                        <a:pt x="542" y="50"/>
                      </a:lnTo>
                      <a:lnTo>
                        <a:pt x="530" y="39"/>
                      </a:lnTo>
                      <a:lnTo>
                        <a:pt x="520" y="30"/>
                      </a:lnTo>
                      <a:lnTo>
                        <a:pt x="501" y="26"/>
                      </a:lnTo>
                      <a:lnTo>
                        <a:pt x="488" y="24"/>
                      </a:lnTo>
                      <a:lnTo>
                        <a:pt x="419" y="8"/>
                      </a:lnTo>
                      <a:lnTo>
                        <a:pt x="403" y="5"/>
                      </a:lnTo>
                      <a:lnTo>
                        <a:pt x="387" y="0"/>
                      </a:lnTo>
                      <a:lnTo>
                        <a:pt x="370" y="3"/>
                      </a:lnTo>
                      <a:lnTo>
                        <a:pt x="354" y="15"/>
                      </a:lnTo>
                      <a:lnTo>
                        <a:pt x="297" y="39"/>
                      </a:lnTo>
                      <a:lnTo>
                        <a:pt x="265" y="43"/>
                      </a:lnTo>
                      <a:lnTo>
                        <a:pt x="234" y="76"/>
                      </a:lnTo>
                      <a:lnTo>
                        <a:pt x="166" y="137"/>
                      </a:lnTo>
                      <a:lnTo>
                        <a:pt x="141" y="164"/>
                      </a:lnTo>
                      <a:lnTo>
                        <a:pt x="115" y="194"/>
                      </a:lnTo>
                      <a:lnTo>
                        <a:pt x="83" y="204"/>
                      </a:lnTo>
                      <a:lnTo>
                        <a:pt x="0" y="208"/>
                      </a:lnTo>
                      <a:lnTo>
                        <a:pt x="54" y="339"/>
                      </a:lnTo>
                      <a:close/>
                    </a:path>
                  </a:pathLst>
                </a:custGeom>
                <a:solidFill>
                  <a:srgbClr val="FFC080"/>
                </a:solidFill>
                <a:ln w="6350">
                  <a:solidFill>
                    <a:srgbClr val="402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28" name="Freeform 334"/>
                <p:cNvSpPr>
                  <a:spLocks/>
                </p:cNvSpPr>
                <p:nvPr/>
              </p:nvSpPr>
              <p:spPr bwMode="auto">
                <a:xfrm>
                  <a:off x="3031" y="3220"/>
                  <a:ext cx="40" cy="14"/>
                </a:xfrm>
                <a:custGeom>
                  <a:avLst/>
                  <a:gdLst>
                    <a:gd name="T0" fmla="*/ 40 w 80"/>
                    <a:gd name="T1" fmla="*/ 13 h 41"/>
                    <a:gd name="T2" fmla="*/ 37 w 80"/>
                    <a:gd name="T3" fmla="*/ 14 h 41"/>
                    <a:gd name="T4" fmla="*/ 30 w 80"/>
                    <a:gd name="T5" fmla="*/ 9 h 41"/>
                    <a:gd name="T6" fmla="*/ 23 w 80"/>
                    <a:gd name="T7" fmla="*/ 6 h 41"/>
                    <a:gd name="T8" fmla="*/ 19 w 80"/>
                    <a:gd name="T9" fmla="*/ 4 h 41"/>
                    <a:gd name="T10" fmla="*/ 15 w 80"/>
                    <a:gd name="T11" fmla="*/ 2 h 41"/>
                    <a:gd name="T12" fmla="*/ 6 w 80"/>
                    <a:gd name="T13" fmla="*/ 1 h 41"/>
                    <a:gd name="T14" fmla="*/ 0 w 80"/>
                    <a:gd name="T15" fmla="*/ 0 h 41"/>
                    <a:gd name="T16" fmla="*/ 10 w 80"/>
                    <a:gd name="T17" fmla="*/ 0 h 41"/>
                    <a:gd name="T18" fmla="*/ 18 w 80"/>
                    <a:gd name="T19" fmla="*/ 1 h 41"/>
                    <a:gd name="T20" fmla="*/ 22 w 80"/>
                    <a:gd name="T21" fmla="*/ 3 h 41"/>
                    <a:gd name="T22" fmla="*/ 27 w 80"/>
                    <a:gd name="T23" fmla="*/ 5 h 41"/>
                    <a:gd name="T24" fmla="*/ 40 w 80"/>
                    <a:gd name="T25" fmla="*/ 13 h 4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80" h="41">
                      <a:moveTo>
                        <a:pt x="80" y="37"/>
                      </a:moveTo>
                      <a:lnTo>
                        <a:pt x="73" y="41"/>
                      </a:lnTo>
                      <a:lnTo>
                        <a:pt x="60" y="27"/>
                      </a:lnTo>
                      <a:lnTo>
                        <a:pt x="45" y="19"/>
                      </a:lnTo>
                      <a:lnTo>
                        <a:pt x="37" y="11"/>
                      </a:lnTo>
                      <a:lnTo>
                        <a:pt x="30" y="7"/>
                      </a:lnTo>
                      <a:lnTo>
                        <a:pt x="12" y="3"/>
                      </a:lnTo>
                      <a:lnTo>
                        <a:pt x="0" y="0"/>
                      </a:lnTo>
                      <a:lnTo>
                        <a:pt x="20" y="0"/>
                      </a:lnTo>
                      <a:lnTo>
                        <a:pt x="36" y="3"/>
                      </a:lnTo>
                      <a:lnTo>
                        <a:pt x="43" y="8"/>
                      </a:lnTo>
                      <a:lnTo>
                        <a:pt x="53" y="16"/>
                      </a:lnTo>
                      <a:lnTo>
                        <a:pt x="80" y="37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29" name="Freeform 335"/>
                <p:cNvSpPr>
                  <a:spLocks/>
                </p:cNvSpPr>
                <p:nvPr/>
              </p:nvSpPr>
              <p:spPr bwMode="auto">
                <a:xfrm>
                  <a:off x="2847" y="3286"/>
                  <a:ext cx="18" cy="11"/>
                </a:xfrm>
                <a:custGeom>
                  <a:avLst/>
                  <a:gdLst>
                    <a:gd name="T0" fmla="*/ 0 w 36"/>
                    <a:gd name="T1" fmla="*/ 0 h 34"/>
                    <a:gd name="T2" fmla="*/ 12 w 36"/>
                    <a:gd name="T3" fmla="*/ 4 h 34"/>
                    <a:gd name="T4" fmla="*/ 18 w 36"/>
                    <a:gd name="T5" fmla="*/ 11 h 34"/>
                    <a:gd name="T6" fmla="*/ 0 w 36"/>
                    <a:gd name="T7" fmla="*/ 0 h 3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6" h="34">
                      <a:moveTo>
                        <a:pt x="0" y="0"/>
                      </a:moveTo>
                      <a:lnTo>
                        <a:pt x="24" y="13"/>
                      </a:lnTo>
                      <a:lnTo>
                        <a:pt x="36" y="3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30" name="Freeform 336"/>
                <p:cNvSpPr>
                  <a:spLocks/>
                </p:cNvSpPr>
                <p:nvPr/>
              </p:nvSpPr>
              <p:spPr bwMode="auto">
                <a:xfrm>
                  <a:off x="2959" y="3215"/>
                  <a:ext cx="63" cy="11"/>
                </a:xfrm>
                <a:custGeom>
                  <a:avLst/>
                  <a:gdLst>
                    <a:gd name="T0" fmla="*/ 63 w 126"/>
                    <a:gd name="T1" fmla="*/ 3 h 31"/>
                    <a:gd name="T2" fmla="*/ 44 w 126"/>
                    <a:gd name="T3" fmla="*/ 2 h 31"/>
                    <a:gd name="T4" fmla="*/ 35 w 126"/>
                    <a:gd name="T5" fmla="*/ 0 h 31"/>
                    <a:gd name="T6" fmla="*/ 29 w 126"/>
                    <a:gd name="T7" fmla="*/ 0 h 31"/>
                    <a:gd name="T8" fmla="*/ 24 w 126"/>
                    <a:gd name="T9" fmla="*/ 3 h 31"/>
                    <a:gd name="T10" fmla="*/ 20 w 126"/>
                    <a:gd name="T11" fmla="*/ 5 h 31"/>
                    <a:gd name="T12" fmla="*/ 10 w 126"/>
                    <a:gd name="T13" fmla="*/ 9 h 31"/>
                    <a:gd name="T14" fmla="*/ 0 w 126"/>
                    <a:gd name="T15" fmla="*/ 9 h 31"/>
                    <a:gd name="T16" fmla="*/ 6 w 126"/>
                    <a:gd name="T17" fmla="*/ 11 h 31"/>
                    <a:gd name="T18" fmla="*/ 18 w 126"/>
                    <a:gd name="T19" fmla="*/ 8 h 31"/>
                    <a:gd name="T20" fmla="*/ 28 w 126"/>
                    <a:gd name="T21" fmla="*/ 3 h 31"/>
                    <a:gd name="T22" fmla="*/ 33 w 126"/>
                    <a:gd name="T23" fmla="*/ 2 h 31"/>
                    <a:gd name="T24" fmla="*/ 39 w 126"/>
                    <a:gd name="T25" fmla="*/ 2 h 31"/>
                    <a:gd name="T26" fmla="*/ 48 w 126"/>
                    <a:gd name="T27" fmla="*/ 3 h 31"/>
                    <a:gd name="T28" fmla="*/ 63 w 126"/>
                    <a:gd name="T29" fmla="*/ 3 h 3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126" h="31">
                      <a:moveTo>
                        <a:pt x="126" y="8"/>
                      </a:moveTo>
                      <a:lnTo>
                        <a:pt x="88" y="5"/>
                      </a:lnTo>
                      <a:lnTo>
                        <a:pt x="70" y="0"/>
                      </a:lnTo>
                      <a:lnTo>
                        <a:pt x="58" y="1"/>
                      </a:lnTo>
                      <a:lnTo>
                        <a:pt x="48" y="8"/>
                      </a:lnTo>
                      <a:lnTo>
                        <a:pt x="40" y="14"/>
                      </a:lnTo>
                      <a:lnTo>
                        <a:pt x="20" y="24"/>
                      </a:lnTo>
                      <a:lnTo>
                        <a:pt x="0" y="26"/>
                      </a:lnTo>
                      <a:lnTo>
                        <a:pt x="11" y="31"/>
                      </a:lnTo>
                      <a:lnTo>
                        <a:pt x="35" y="23"/>
                      </a:lnTo>
                      <a:lnTo>
                        <a:pt x="55" y="8"/>
                      </a:lnTo>
                      <a:lnTo>
                        <a:pt x="66" y="5"/>
                      </a:lnTo>
                      <a:lnTo>
                        <a:pt x="78" y="7"/>
                      </a:lnTo>
                      <a:lnTo>
                        <a:pt x="95" y="9"/>
                      </a:lnTo>
                      <a:lnTo>
                        <a:pt x="126" y="8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31" name="Freeform 337"/>
                <p:cNvSpPr>
                  <a:spLocks/>
                </p:cNvSpPr>
                <p:nvPr/>
              </p:nvSpPr>
              <p:spPr bwMode="auto">
                <a:xfrm>
                  <a:off x="2996" y="3267"/>
                  <a:ext cx="3" cy="5"/>
                </a:xfrm>
                <a:custGeom>
                  <a:avLst/>
                  <a:gdLst>
                    <a:gd name="T0" fmla="*/ 3 w 5"/>
                    <a:gd name="T1" fmla="*/ 0 h 15"/>
                    <a:gd name="T2" fmla="*/ 0 w 5"/>
                    <a:gd name="T3" fmla="*/ 3 h 15"/>
                    <a:gd name="T4" fmla="*/ 3 w 5"/>
                    <a:gd name="T5" fmla="*/ 5 h 15"/>
                    <a:gd name="T6" fmla="*/ 3 w 5"/>
                    <a:gd name="T7" fmla="*/ 0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5" h="15">
                      <a:moveTo>
                        <a:pt x="5" y="0"/>
                      </a:moveTo>
                      <a:lnTo>
                        <a:pt x="0" y="8"/>
                      </a:lnTo>
                      <a:lnTo>
                        <a:pt x="5" y="15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32" name="Freeform 338"/>
                <p:cNvSpPr>
                  <a:spLocks/>
                </p:cNvSpPr>
                <p:nvPr/>
              </p:nvSpPr>
              <p:spPr bwMode="auto">
                <a:xfrm>
                  <a:off x="3057" y="3233"/>
                  <a:ext cx="8" cy="5"/>
                </a:xfrm>
                <a:custGeom>
                  <a:avLst/>
                  <a:gdLst>
                    <a:gd name="T0" fmla="*/ 6 w 16"/>
                    <a:gd name="T1" fmla="*/ 5 h 14"/>
                    <a:gd name="T2" fmla="*/ 8 w 16"/>
                    <a:gd name="T3" fmla="*/ 4 h 14"/>
                    <a:gd name="T4" fmla="*/ 4 w 16"/>
                    <a:gd name="T5" fmla="*/ 2 h 14"/>
                    <a:gd name="T6" fmla="*/ 0 w 16"/>
                    <a:gd name="T7" fmla="*/ 0 h 14"/>
                    <a:gd name="T8" fmla="*/ 6 w 16"/>
                    <a:gd name="T9" fmla="*/ 5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4">
                      <a:moveTo>
                        <a:pt x="12" y="14"/>
                      </a:moveTo>
                      <a:lnTo>
                        <a:pt x="16" y="10"/>
                      </a:lnTo>
                      <a:lnTo>
                        <a:pt x="8" y="6"/>
                      </a:lnTo>
                      <a:lnTo>
                        <a:pt x="0" y="0"/>
                      </a:lnTo>
                      <a:lnTo>
                        <a:pt x="12" y="14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33" name="Freeform 339"/>
                <p:cNvSpPr>
                  <a:spLocks/>
                </p:cNvSpPr>
                <p:nvPr/>
              </p:nvSpPr>
              <p:spPr bwMode="auto">
                <a:xfrm>
                  <a:off x="3068" y="3225"/>
                  <a:ext cx="9" cy="3"/>
                </a:xfrm>
                <a:custGeom>
                  <a:avLst/>
                  <a:gdLst>
                    <a:gd name="T0" fmla="*/ 8 w 16"/>
                    <a:gd name="T1" fmla="*/ 3 h 9"/>
                    <a:gd name="T2" fmla="*/ 9 w 16"/>
                    <a:gd name="T3" fmla="*/ 2 h 9"/>
                    <a:gd name="T4" fmla="*/ 3 w 16"/>
                    <a:gd name="T5" fmla="*/ 1 h 9"/>
                    <a:gd name="T6" fmla="*/ 0 w 16"/>
                    <a:gd name="T7" fmla="*/ 0 h 9"/>
                    <a:gd name="T8" fmla="*/ 3 w 16"/>
                    <a:gd name="T9" fmla="*/ 2 h 9"/>
                    <a:gd name="T10" fmla="*/ 8 w 16"/>
                    <a:gd name="T11" fmla="*/ 3 h 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6" h="9">
                      <a:moveTo>
                        <a:pt x="15" y="9"/>
                      </a:moveTo>
                      <a:lnTo>
                        <a:pt x="16" y="5"/>
                      </a:lnTo>
                      <a:lnTo>
                        <a:pt x="6" y="4"/>
                      </a:lnTo>
                      <a:lnTo>
                        <a:pt x="0" y="0"/>
                      </a:lnTo>
                      <a:lnTo>
                        <a:pt x="5" y="5"/>
                      </a:lnTo>
                      <a:lnTo>
                        <a:pt x="15" y="9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34" name="Freeform 340"/>
                <p:cNvSpPr>
                  <a:spLocks/>
                </p:cNvSpPr>
                <p:nvPr/>
              </p:nvSpPr>
              <p:spPr bwMode="auto">
                <a:xfrm>
                  <a:off x="2929" y="3259"/>
                  <a:ext cx="26" cy="6"/>
                </a:xfrm>
                <a:custGeom>
                  <a:avLst/>
                  <a:gdLst>
                    <a:gd name="T0" fmla="*/ 26 w 51"/>
                    <a:gd name="T1" fmla="*/ 3 h 17"/>
                    <a:gd name="T2" fmla="*/ 24 w 51"/>
                    <a:gd name="T3" fmla="*/ 6 h 17"/>
                    <a:gd name="T4" fmla="*/ 20 w 51"/>
                    <a:gd name="T5" fmla="*/ 5 h 17"/>
                    <a:gd name="T6" fmla="*/ 11 w 51"/>
                    <a:gd name="T7" fmla="*/ 5 h 17"/>
                    <a:gd name="T8" fmla="*/ 4 w 51"/>
                    <a:gd name="T9" fmla="*/ 5 h 17"/>
                    <a:gd name="T10" fmla="*/ 0 w 51"/>
                    <a:gd name="T11" fmla="*/ 6 h 17"/>
                    <a:gd name="T12" fmla="*/ 7 w 51"/>
                    <a:gd name="T13" fmla="*/ 3 h 17"/>
                    <a:gd name="T14" fmla="*/ 13 w 51"/>
                    <a:gd name="T15" fmla="*/ 2 h 17"/>
                    <a:gd name="T16" fmla="*/ 18 w 51"/>
                    <a:gd name="T17" fmla="*/ 0 h 17"/>
                    <a:gd name="T18" fmla="*/ 14 w 51"/>
                    <a:gd name="T19" fmla="*/ 3 h 17"/>
                    <a:gd name="T20" fmla="*/ 21 w 51"/>
                    <a:gd name="T21" fmla="*/ 3 h 17"/>
                    <a:gd name="T22" fmla="*/ 26 w 51"/>
                    <a:gd name="T23" fmla="*/ 3 h 17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51" h="17">
                      <a:moveTo>
                        <a:pt x="51" y="8"/>
                      </a:moveTo>
                      <a:lnTo>
                        <a:pt x="48" y="16"/>
                      </a:lnTo>
                      <a:lnTo>
                        <a:pt x="39" y="13"/>
                      </a:lnTo>
                      <a:lnTo>
                        <a:pt x="22" y="13"/>
                      </a:lnTo>
                      <a:lnTo>
                        <a:pt x="8" y="13"/>
                      </a:lnTo>
                      <a:lnTo>
                        <a:pt x="0" y="17"/>
                      </a:lnTo>
                      <a:lnTo>
                        <a:pt x="13" y="9"/>
                      </a:lnTo>
                      <a:lnTo>
                        <a:pt x="26" y="5"/>
                      </a:lnTo>
                      <a:lnTo>
                        <a:pt x="35" y="0"/>
                      </a:lnTo>
                      <a:lnTo>
                        <a:pt x="28" y="9"/>
                      </a:lnTo>
                      <a:lnTo>
                        <a:pt x="42" y="9"/>
                      </a:lnTo>
                      <a:lnTo>
                        <a:pt x="51" y="8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116" name="Freeform 341"/>
              <p:cNvSpPr>
                <a:spLocks/>
              </p:cNvSpPr>
              <p:nvPr/>
            </p:nvSpPr>
            <p:spPr bwMode="auto">
              <a:xfrm>
                <a:off x="2574" y="3251"/>
                <a:ext cx="273" cy="110"/>
              </a:xfrm>
              <a:custGeom>
                <a:avLst/>
                <a:gdLst>
                  <a:gd name="T0" fmla="*/ 39 w 547"/>
                  <a:gd name="T1" fmla="*/ 11 h 332"/>
                  <a:gd name="T2" fmla="*/ 111 w 547"/>
                  <a:gd name="T3" fmla="*/ 16 h 332"/>
                  <a:gd name="T4" fmla="*/ 166 w 547"/>
                  <a:gd name="T5" fmla="*/ 22 h 332"/>
                  <a:gd name="T6" fmla="*/ 195 w 547"/>
                  <a:gd name="T7" fmla="*/ 20 h 332"/>
                  <a:gd name="T8" fmla="*/ 251 w 547"/>
                  <a:gd name="T9" fmla="*/ 19 h 332"/>
                  <a:gd name="T10" fmla="*/ 267 w 547"/>
                  <a:gd name="T11" fmla="*/ 39 h 332"/>
                  <a:gd name="T12" fmla="*/ 273 w 547"/>
                  <a:gd name="T13" fmla="*/ 69 h 332"/>
                  <a:gd name="T14" fmla="*/ 234 w 547"/>
                  <a:gd name="T15" fmla="*/ 75 h 332"/>
                  <a:gd name="T16" fmla="*/ 159 w 547"/>
                  <a:gd name="T17" fmla="*/ 92 h 332"/>
                  <a:gd name="T18" fmla="*/ 9 w 547"/>
                  <a:gd name="T19" fmla="*/ 110 h 332"/>
                  <a:gd name="T20" fmla="*/ 0 w 547"/>
                  <a:gd name="T21" fmla="*/ 0 h 332"/>
                  <a:gd name="T22" fmla="*/ 39 w 547"/>
                  <a:gd name="T23" fmla="*/ 11 h 3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47" h="332">
                    <a:moveTo>
                      <a:pt x="78" y="32"/>
                    </a:moveTo>
                    <a:lnTo>
                      <a:pt x="222" y="49"/>
                    </a:lnTo>
                    <a:lnTo>
                      <a:pt x="333" y="65"/>
                    </a:lnTo>
                    <a:lnTo>
                      <a:pt x="390" y="61"/>
                    </a:lnTo>
                    <a:lnTo>
                      <a:pt x="502" y="57"/>
                    </a:lnTo>
                    <a:lnTo>
                      <a:pt x="535" y="118"/>
                    </a:lnTo>
                    <a:lnTo>
                      <a:pt x="547" y="207"/>
                    </a:lnTo>
                    <a:lnTo>
                      <a:pt x="469" y="226"/>
                    </a:lnTo>
                    <a:lnTo>
                      <a:pt x="318" y="279"/>
                    </a:lnTo>
                    <a:lnTo>
                      <a:pt x="18" y="332"/>
                    </a:lnTo>
                    <a:lnTo>
                      <a:pt x="0" y="0"/>
                    </a:lnTo>
                    <a:lnTo>
                      <a:pt x="78" y="32"/>
                    </a:lnTo>
                    <a:close/>
                  </a:path>
                </a:pathLst>
              </a:custGeom>
              <a:solidFill>
                <a:srgbClr val="000060"/>
              </a:solidFill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7" name="Freeform 342"/>
              <p:cNvSpPr>
                <a:spLocks/>
              </p:cNvSpPr>
              <p:nvPr/>
            </p:nvSpPr>
            <p:spPr bwMode="auto">
              <a:xfrm>
                <a:off x="2585" y="3263"/>
                <a:ext cx="252" cy="88"/>
              </a:xfrm>
              <a:custGeom>
                <a:avLst/>
                <a:gdLst>
                  <a:gd name="T0" fmla="*/ 30 w 506"/>
                  <a:gd name="T1" fmla="*/ 0 h 265"/>
                  <a:gd name="T2" fmla="*/ 89 w 506"/>
                  <a:gd name="T3" fmla="*/ 8 h 265"/>
                  <a:gd name="T4" fmla="*/ 164 w 506"/>
                  <a:gd name="T5" fmla="*/ 14 h 265"/>
                  <a:gd name="T6" fmla="*/ 213 w 506"/>
                  <a:gd name="T7" fmla="*/ 12 h 265"/>
                  <a:gd name="T8" fmla="*/ 236 w 506"/>
                  <a:gd name="T9" fmla="*/ 14 h 265"/>
                  <a:gd name="T10" fmla="*/ 248 w 506"/>
                  <a:gd name="T11" fmla="*/ 28 h 265"/>
                  <a:gd name="T12" fmla="*/ 252 w 506"/>
                  <a:gd name="T13" fmla="*/ 50 h 265"/>
                  <a:gd name="T14" fmla="*/ 190 w 506"/>
                  <a:gd name="T15" fmla="*/ 65 h 265"/>
                  <a:gd name="T16" fmla="*/ 200 w 506"/>
                  <a:gd name="T17" fmla="*/ 52 h 265"/>
                  <a:gd name="T18" fmla="*/ 210 w 506"/>
                  <a:gd name="T19" fmla="*/ 35 h 265"/>
                  <a:gd name="T20" fmla="*/ 193 w 506"/>
                  <a:gd name="T21" fmla="*/ 51 h 265"/>
                  <a:gd name="T22" fmla="*/ 167 w 506"/>
                  <a:gd name="T23" fmla="*/ 69 h 265"/>
                  <a:gd name="T24" fmla="*/ 104 w 506"/>
                  <a:gd name="T25" fmla="*/ 88 h 265"/>
                  <a:gd name="T26" fmla="*/ 60 w 506"/>
                  <a:gd name="T27" fmla="*/ 88 h 265"/>
                  <a:gd name="T28" fmla="*/ 121 w 506"/>
                  <a:gd name="T29" fmla="*/ 70 h 265"/>
                  <a:gd name="T30" fmla="*/ 159 w 506"/>
                  <a:gd name="T31" fmla="*/ 47 h 265"/>
                  <a:gd name="T32" fmla="*/ 110 w 506"/>
                  <a:gd name="T33" fmla="*/ 64 h 265"/>
                  <a:gd name="T34" fmla="*/ 63 w 506"/>
                  <a:gd name="T35" fmla="*/ 77 h 265"/>
                  <a:gd name="T36" fmla="*/ 0 w 506"/>
                  <a:gd name="T37" fmla="*/ 88 h 265"/>
                  <a:gd name="T38" fmla="*/ 3 w 506"/>
                  <a:gd name="T39" fmla="*/ 34 h 265"/>
                  <a:gd name="T40" fmla="*/ 30 w 506"/>
                  <a:gd name="T41" fmla="*/ 0 h 26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506" h="265">
                    <a:moveTo>
                      <a:pt x="60" y="0"/>
                    </a:moveTo>
                    <a:lnTo>
                      <a:pt x="179" y="25"/>
                    </a:lnTo>
                    <a:lnTo>
                      <a:pt x="329" y="41"/>
                    </a:lnTo>
                    <a:lnTo>
                      <a:pt x="428" y="37"/>
                    </a:lnTo>
                    <a:lnTo>
                      <a:pt x="473" y="41"/>
                    </a:lnTo>
                    <a:lnTo>
                      <a:pt x="497" y="85"/>
                    </a:lnTo>
                    <a:lnTo>
                      <a:pt x="506" y="150"/>
                    </a:lnTo>
                    <a:lnTo>
                      <a:pt x="382" y="197"/>
                    </a:lnTo>
                    <a:lnTo>
                      <a:pt x="401" y="158"/>
                    </a:lnTo>
                    <a:lnTo>
                      <a:pt x="422" y="105"/>
                    </a:lnTo>
                    <a:lnTo>
                      <a:pt x="388" y="154"/>
                    </a:lnTo>
                    <a:lnTo>
                      <a:pt x="335" y="208"/>
                    </a:lnTo>
                    <a:lnTo>
                      <a:pt x="209" y="265"/>
                    </a:lnTo>
                    <a:lnTo>
                      <a:pt x="120" y="265"/>
                    </a:lnTo>
                    <a:lnTo>
                      <a:pt x="242" y="212"/>
                    </a:lnTo>
                    <a:lnTo>
                      <a:pt x="320" y="142"/>
                    </a:lnTo>
                    <a:lnTo>
                      <a:pt x="221" y="193"/>
                    </a:lnTo>
                    <a:lnTo>
                      <a:pt x="126" y="233"/>
                    </a:lnTo>
                    <a:lnTo>
                      <a:pt x="0" y="265"/>
                    </a:lnTo>
                    <a:lnTo>
                      <a:pt x="6" y="101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8" name="Freeform 343"/>
              <p:cNvSpPr>
                <a:spLocks/>
              </p:cNvSpPr>
              <p:nvPr/>
            </p:nvSpPr>
            <p:spPr bwMode="auto">
              <a:xfrm>
                <a:off x="2319" y="2952"/>
                <a:ext cx="585" cy="485"/>
              </a:xfrm>
              <a:custGeom>
                <a:avLst/>
                <a:gdLst>
                  <a:gd name="T0" fmla="*/ 56 w 1170"/>
                  <a:gd name="T1" fmla="*/ 0 h 1457"/>
                  <a:gd name="T2" fmla="*/ 91 w 1170"/>
                  <a:gd name="T3" fmla="*/ 5 h 1457"/>
                  <a:gd name="T4" fmla="*/ 123 w 1170"/>
                  <a:gd name="T5" fmla="*/ 23 h 1457"/>
                  <a:gd name="T6" fmla="*/ 138 w 1170"/>
                  <a:gd name="T7" fmla="*/ 50 h 1457"/>
                  <a:gd name="T8" fmla="*/ 141 w 1170"/>
                  <a:gd name="T9" fmla="*/ 86 h 1457"/>
                  <a:gd name="T10" fmla="*/ 153 w 1170"/>
                  <a:gd name="T11" fmla="*/ 137 h 1457"/>
                  <a:gd name="T12" fmla="*/ 171 w 1170"/>
                  <a:gd name="T13" fmla="*/ 182 h 1457"/>
                  <a:gd name="T14" fmla="*/ 195 w 1170"/>
                  <a:gd name="T15" fmla="*/ 237 h 1457"/>
                  <a:gd name="T16" fmla="*/ 208 w 1170"/>
                  <a:gd name="T17" fmla="*/ 279 h 1457"/>
                  <a:gd name="T18" fmla="*/ 226 w 1170"/>
                  <a:gd name="T19" fmla="*/ 322 h 1457"/>
                  <a:gd name="T20" fmla="*/ 174 w 1170"/>
                  <a:gd name="T21" fmla="*/ 340 h 1457"/>
                  <a:gd name="T22" fmla="*/ 232 w 1170"/>
                  <a:gd name="T23" fmla="*/ 332 h 1457"/>
                  <a:gd name="T24" fmla="*/ 246 w 1170"/>
                  <a:gd name="T25" fmla="*/ 349 h 1457"/>
                  <a:gd name="T26" fmla="*/ 220 w 1170"/>
                  <a:gd name="T27" fmla="*/ 369 h 1457"/>
                  <a:gd name="T28" fmla="*/ 256 w 1170"/>
                  <a:gd name="T29" fmla="*/ 357 h 1457"/>
                  <a:gd name="T30" fmla="*/ 298 w 1170"/>
                  <a:gd name="T31" fmla="*/ 370 h 1457"/>
                  <a:gd name="T32" fmla="*/ 354 w 1170"/>
                  <a:gd name="T33" fmla="*/ 382 h 1457"/>
                  <a:gd name="T34" fmla="*/ 421 w 1170"/>
                  <a:gd name="T35" fmla="*/ 398 h 1457"/>
                  <a:gd name="T36" fmla="*/ 472 w 1170"/>
                  <a:gd name="T37" fmla="*/ 402 h 1457"/>
                  <a:gd name="T38" fmla="*/ 532 w 1170"/>
                  <a:gd name="T39" fmla="*/ 408 h 1457"/>
                  <a:gd name="T40" fmla="*/ 571 w 1170"/>
                  <a:gd name="T41" fmla="*/ 405 h 1457"/>
                  <a:gd name="T42" fmla="*/ 578 w 1170"/>
                  <a:gd name="T43" fmla="*/ 417 h 1457"/>
                  <a:gd name="T44" fmla="*/ 585 w 1170"/>
                  <a:gd name="T45" fmla="*/ 440 h 1457"/>
                  <a:gd name="T46" fmla="*/ 585 w 1170"/>
                  <a:gd name="T47" fmla="*/ 457 h 1457"/>
                  <a:gd name="T48" fmla="*/ 544 w 1170"/>
                  <a:gd name="T49" fmla="*/ 472 h 1457"/>
                  <a:gd name="T50" fmla="*/ 537 w 1170"/>
                  <a:gd name="T51" fmla="*/ 458 h 1457"/>
                  <a:gd name="T52" fmla="*/ 526 w 1170"/>
                  <a:gd name="T53" fmla="*/ 472 h 1457"/>
                  <a:gd name="T54" fmla="*/ 466 w 1170"/>
                  <a:gd name="T55" fmla="*/ 477 h 1457"/>
                  <a:gd name="T56" fmla="*/ 352 w 1170"/>
                  <a:gd name="T57" fmla="*/ 485 h 1457"/>
                  <a:gd name="T58" fmla="*/ 206 w 1170"/>
                  <a:gd name="T59" fmla="*/ 462 h 1457"/>
                  <a:gd name="T60" fmla="*/ 173 w 1170"/>
                  <a:gd name="T61" fmla="*/ 453 h 1457"/>
                  <a:gd name="T62" fmla="*/ 128 w 1170"/>
                  <a:gd name="T63" fmla="*/ 388 h 1457"/>
                  <a:gd name="T64" fmla="*/ 65 w 1170"/>
                  <a:gd name="T65" fmla="*/ 276 h 1457"/>
                  <a:gd name="T66" fmla="*/ 20 w 1170"/>
                  <a:gd name="T67" fmla="*/ 151 h 1457"/>
                  <a:gd name="T68" fmla="*/ 0 w 1170"/>
                  <a:gd name="T69" fmla="*/ 103 h 1457"/>
                  <a:gd name="T70" fmla="*/ 6 w 1170"/>
                  <a:gd name="T71" fmla="*/ 51 h 1457"/>
                  <a:gd name="T72" fmla="*/ 27 w 1170"/>
                  <a:gd name="T73" fmla="*/ 15 h 1457"/>
                  <a:gd name="T74" fmla="*/ 56 w 1170"/>
                  <a:gd name="T75" fmla="*/ 0 h 145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170" h="1457">
                    <a:moveTo>
                      <a:pt x="111" y="0"/>
                    </a:moveTo>
                    <a:lnTo>
                      <a:pt x="181" y="16"/>
                    </a:lnTo>
                    <a:lnTo>
                      <a:pt x="246" y="69"/>
                    </a:lnTo>
                    <a:lnTo>
                      <a:pt x="276" y="150"/>
                    </a:lnTo>
                    <a:lnTo>
                      <a:pt x="282" y="258"/>
                    </a:lnTo>
                    <a:lnTo>
                      <a:pt x="305" y="411"/>
                    </a:lnTo>
                    <a:lnTo>
                      <a:pt x="341" y="548"/>
                    </a:lnTo>
                    <a:lnTo>
                      <a:pt x="389" y="711"/>
                    </a:lnTo>
                    <a:lnTo>
                      <a:pt x="416" y="837"/>
                    </a:lnTo>
                    <a:lnTo>
                      <a:pt x="452" y="967"/>
                    </a:lnTo>
                    <a:lnTo>
                      <a:pt x="347" y="1020"/>
                    </a:lnTo>
                    <a:lnTo>
                      <a:pt x="464" y="996"/>
                    </a:lnTo>
                    <a:lnTo>
                      <a:pt x="491" y="1049"/>
                    </a:lnTo>
                    <a:lnTo>
                      <a:pt x="440" y="1109"/>
                    </a:lnTo>
                    <a:lnTo>
                      <a:pt x="512" y="1073"/>
                    </a:lnTo>
                    <a:lnTo>
                      <a:pt x="596" y="1113"/>
                    </a:lnTo>
                    <a:lnTo>
                      <a:pt x="707" y="1147"/>
                    </a:lnTo>
                    <a:lnTo>
                      <a:pt x="842" y="1195"/>
                    </a:lnTo>
                    <a:lnTo>
                      <a:pt x="944" y="1209"/>
                    </a:lnTo>
                    <a:lnTo>
                      <a:pt x="1064" y="1225"/>
                    </a:lnTo>
                    <a:lnTo>
                      <a:pt x="1142" y="1217"/>
                    </a:lnTo>
                    <a:lnTo>
                      <a:pt x="1156" y="1252"/>
                    </a:lnTo>
                    <a:lnTo>
                      <a:pt x="1170" y="1322"/>
                    </a:lnTo>
                    <a:lnTo>
                      <a:pt x="1169" y="1372"/>
                    </a:lnTo>
                    <a:lnTo>
                      <a:pt x="1088" y="1417"/>
                    </a:lnTo>
                    <a:lnTo>
                      <a:pt x="1073" y="1376"/>
                    </a:lnTo>
                    <a:lnTo>
                      <a:pt x="1052" y="1417"/>
                    </a:lnTo>
                    <a:lnTo>
                      <a:pt x="932" y="1433"/>
                    </a:lnTo>
                    <a:lnTo>
                      <a:pt x="704" y="1457"/>
                    </a:lnTo>
                    <a:lnTo>
                      <a:pt x="411" y="1387"/>
                    </a:lnTo>
                    <a:lnTo>
                      <a:pt x="345" y="1362"/>
                    </a:lnTo>
                    <a:lnTo>
                      <a:pt x="256" y="1167"/>
                    </a:lnTo>
                    <a:lnTo>
                      <a:pt x="129" y="828"/>
                    </a:lnTo>
                    <a:lnTo>
                      <a:pt x="39" y="453"/>
                    </a:lnTo>
                    <a:lnTo>
                      <a:pt x="0" y="309"/>
                    </a:lnTo>
                    <a:lnTo>
                      <a:pt x="12" y="154"/>
                    </a:lnTo>
                    <a:lnTo>
                      <a:pt x="54" y="45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9" name="Freeform 344"/>
              <p:cNvSpPr>
                <a:spLocks/>
              </p:cNvSpPr>
              <p:nvPr/>
            </p:nvSpPr>
            <p:spPr bwMode="auto">
              <a:xfrm>
                <a:off x="2394" y="2935"/>
                <a:ext cx="222" cy="377"/>
              </a:xfrm>
              <a:custGeom>
                <a:avLst/>
                <a:gdLst>
                  <a:gd name="T0" fmla="*/ 30 w 446"/>
                  <a:gd name="T1" fmla="*/ 0 h 1130"/>
                  <a:gd name="T2" fmla="*/ 0 w 446"/>
                  <a:gd name="T3" fmla="*/ 20 h 1130"/>
                  <a:gd name="T4" fmla="*/ 15 w 446"/>
                  <a:gd name="T5" fmla="*/ 28 h 1130"/>
                  <a:gd name="T6" fmla="*/ 36 w 446"/>
                  <a:gd name="T7" fmla="*/ 53 h 1130"/>
                  <a:gd name="T8" fmla="*/ 66 w 446"/>
                  <a:gd name="T9" fmla="*/ 73 h 1130"/>
                  <a:gd name="T10" fmla="*/ 85 w 446"/>
                  <a:gd name="T11" fmla="*/ 138 h 1130"/>
                  <a:gd name="T12" fmla="*/ 103 w 446"/>
                  <a:gd name="T13" fmla="*/ 177 h 1130"/>
                  <a:gd name="T14" fmla="*/ 127 w 446"/>
                  <a:gd name="T15" fmla="*/ 208 h 1130"/>
                  <a:gd name="T16" fmla="*/ 148 w 446"/>
                  <a:gd name="T17" fmla="*/ 236 h 1130"/>
                  <a:gd name="T18" fmla="*/ 118 w 446"/>
                  <a:gd name="T19" fmla="*/ 214 h 1130"/>
                  <a:gd name="T20" fmla="*/ 97 w 446"/>
                  <a:gd name="T21" fmla="*/ 181 h 1130"/>
                  <a:gd name="T22" fmla="*/ 118 w 446"/>
                  <a:gd name="T23" fmla="*/ 233 h 1130"/>
                  <a:gd name="T24" fmla="*/ 136 w 446"/>
                  <a:gd name="T25" fmla="*/ 276 h 1130"/>
                  <a:gd name="T26" fmla="*/ 152 w 446"/>
                  <a:gd name="T27" fmla="*/ 321 h 1130"/>
                  <a:gd name="T28" fmla="*/ 163 w 446"/>
                  <a:gd name="T29" fmla="*/ 344 h 1130"/>
                  <a:gd name="T30" fmla="*/ 174 w 446"/>
                  <a:gd name="T31" fmla="*/ 357 h 1130"/>
                  <a:gd name="T32" fmla="*/ 188 w 446"/>
                  <a:gd name="T33" fmla="*/ 369 h 1130"/>
                  <a:gd name="T34" fmla="*/ 211 w 446"/>
                  <a:gd name="T35" fmla="*/ 377 h 1130"/>
                  <a:gd name="T36" fmla="*/ 212 w 446"/>
                  <a:gd name="T37" fmla="*/ 353 h 1130"/>
                  <a:gd name="T38" fmla="*/ 215 w 446"/>
                  <a:gd name="T39" fmla="*/ 327 h 1130"/>
                  <a:gd name="T40" fmla="*/ 222 w 446"/>
                  <a:gd name="T41" fmla="*/ 300 h 1130"/>
                  <a:gd name="T42" fmla="*/ 222 w 446"/>
                  <a:gd name="T43" fmla="*/ 274 h 1130"/>
                  <a:gd name="T44" fmla="*/ 212 w 446"/>
                  <a:gd name="T45" fmla="*/ 241 h 1130"/>
                  <a:gd name="T46" fmla="*/ 197 w 446"/>
                  <a:gd name="T47" fmla="*/ 217 h 1130"/>
                  <a:gd name="T48" fmla="*/ 179 w 446"/>
                  <a:gd name="T49" fmla="*/ 200 h 1130"/>
                  <a:gd name="T50" fmla="*/ 155 w 446"/>
                  <a:gd name="T51" fmla="*/ 181 h 1130"/>
                  <a:gd name="T52" fmla="*/ 127 w 446"/>
                  <a:gd name="T53" fmla="*/ 149 h 1130"/>
                  <a:gd name="T54" fmla="*/ 102 w 446"/>
                  <a:gd name="T55" fmla="*/ 111 h 1130"/>
                  <a:gd name="T56" fmla="*/ 124 w 446"/>
                  <a:gd name="T57" fmla="*/ 131 h 1130"/>
                  <a:gd name="T58" fmla="*/ 145 w 446"/>
                  <a:gd name="T59" fmla="*/ 160 h 1130"/>
                  <a:gd name="T60" fmla="*/ 171 w 446"/>
                  <a:gd name="T61" fmla="*/ 188 h 1130"/>
                  <a:gd name="T62" fmla="*/ 146 w 446"/>
                  <a:gd name="T63" fmla="*/ 147 h 1130"/>
                  <a:gd name="T64" fmla="*/ 119 w 446"/>
                  <a:gd name="T65" fmla="*/ 96 h 1130"/>
                  <a:gd name="T66" fmla="*/ 88 w 446"/>
                  <a:gd name="T67" fmla="*/ 39 h 1130"/>
                  <a:gd name="T68" fmla="*/ 72 w 446"/>
                  <a:gd name="T69" fmla="*/ 22 h 1130"/>
                  <a:gd name="T70" fmla="*/ 30 w 446"/>
                  <a:gd name="T71" fmla="*/ 0 h 113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446" h="1130">
                    <a:moveTo>
                      <a:pt x="61" y="0"/>
                    </a:moveTo>
                    <a:lnTo>
                      <a:pt x="0" y="61"/>
                    </a:lnTo>
                    <a:lnTo>
                      <a:pt x="31" y="85"/>
                    </a:lnTo>
                    <a:lnTo>
                      <a:pt x="73" y="159"/>
                    </a:lnTo>
                    <a:lnTo>
                      <a:pt x="132" y="220"/>
                    </a:lnTo>
                    <a:lnTo>
                      <a:pt x="171" y="414"/>
                    </a:lnTo>
                    <a:lnTo>
                      <a:pt x="207" y="531"/>
                    </a:lnTo>
                    <a:lnTo>
                      <a:pt x="255" y="624"/>
                    </a:lnTo>
                    <a:lnTo>
                      <a:pt x="297" y="706"/>
                    </a:lnTo>
                    <a:lnTo>
                      <a:pt x="237" y="640"/>
                    </a:lnTo>
                    <a:lnTo>
                      <a:pt x="195" y="543"/>
                    </a:lnTo>
                    <a:lnTo>
                      <a:pt x="237" y="697"/>
                    </a:lnTo>
                    <a:lnTo>
                      <a:pt x="273" y="828"/>
                    </a:lnTo>
                    <a:lnTo>
                      <a:pt x="306" y="961"/>
                    </a:lnTo>
                    <a:lnTo>
                      <a:pt x="327" y="1030"/>
                    </a:lnTo>
                    <a:lnTo>
                      <a:pt x="350" y="1071"/>
                    </a:lnTo>
                    <a:lnTo>
                      <a:pt x="377" y="1107"/>
                    </a:lnTo>
                    <a:lnTo>
                      <a:pt x="423" y="1130"/>
                    </a:lnTo>
                    <a:lnTo>
                      <a:pt x="426" y="1057"/>
                    </a:lnTo>
                    <a:lnTo>
                      <a:pt x="431" y="981"/>
                    </a:lnTo>
                    <a:lnTo>
                      <a:pt x="446" y="900"/>
                    </a:lnTo>
                    <a:lnTo>
                      <a:pt x="446" y="820"/>
                    </a:lnTo>
                    <a:lnTo>
                      <a:pt x="425" y="722"/>
                    </a:lnTo>
                    <a:lnTo>
                      <a:pt x="395" y="649"/>
                    </a:lnTo>
                    <a:lnTo>
                      <a:pt x="359" y="600"/>
                    </a:lnTo>
                    <a:lnTo>
                      <a:pt x="312" y="543"/>
                    </a:lnTo>
                    <a:lnTo>
                      <a:pt x="255" y="446"/>
                    </a:lnTo>
                    <a:lnTo>
                      <a:pt x="204" y="332"/>
                    </a:lnTo>
                    <a:lnTo>
                      <a:pt x="249" y="393"/>
                    </a:lnTo>
                    <a:lnTo>
                      <a:pt x="291" y="479"/>
                    </a:lnTo>
                    <a:lnTo>
                      <a:pt x="344" y="563"/>
                    </a:lnTo>
                    <a:lnTo>
                      <a:pt x="294" y="442"/>
                    </a:lnTo>
                    <a:lnTo>
                      <a:pt x="240" y="288"/>
                    </a:lnTo>
                    <a:lnTo>
                      <a:pt x="177" y="118"/>
                    </a:lnTo>
                    <a:lnTo>
                      <a:pt x="144" y="65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0" name="Freeform 345"/>
              <p:cNvSpPr>
                <a:spLocks/>
              </p:cNvSpPr>
              <p:nvPr/>
            </p:nvSpPr>
            <p:spPr bwMode="auto">
              <a:xfrm>
                <a:off x="2226" y="2912"/>
                <a:ext cx="879" cy="962"/>
              </a:xfrm>
              <a:custGeom>
                <a:avLst/>
                <a:gdLst>
                  <a:gd name="T0" fmla="*/ 135 w 1757"/>
                  <a:gd name="T1" fmla="*/ 51 h 2886"/>
                  <a:gd name="T2" fmla="*/ 98 w 1757"/>
                  <a:gd name="T3" fmla="*/ 137 h 2886"/>
                  <a:gd name="T4" fmla="*/ 81 w 1757"/>
                  <a:gd name="T5" fmla="*/ 253 h 2886"/>
                  <a:gd name="T6" fmla="*/ 96 w 1757"/>
                  <a:gd name="T7" fmla="*/ 214 h 2886"/>
                  <a:gd name="T8" fmla="*/ 130 w 1757"/>
                  <a:gd name="T9" fmla="*/ 276 h 2886"/>
                  <a:gd name="T10" fmla="*/ 133 w 1757"/>
                  <a:gd name="T11" fmla="*/ 399 h 2886"/>
                  <a:gd name="T12" fmla="*/ 142 w 1757"/>
                  <a:gd name="T13" fmla="*/ 356 h 2886"/>
                  <a:gd name="T14" fmla="*/ 216 w 1757"/>
                  <a:gd name="T15" fmla="*/ 448 h 2886"/>
                  <a:gd name="T16" fmla="*/ 325 w 1757"/>
                  <a:gd name="T17" fmla="*/ 517 h 2886"/>
                  <a:gd name="T18" fmla="*/ 327 w 1757"/>
                  <a:gd name="T19" fmla="*/ 554 h 2886"/>
                  <a:gd name="T20" fmla="*/ 352 w 1757"/>
                  <a:gd name="T21" fmla="*/ 547 h 2886"/>
                  <a:gd name="T22" fmla="*/ 370 w 1757"/>
                  <a:gd name="T23" fmla="*/ 600 h 2886"/>
                  <a:gd name="T24" fmla="*/ 375 w 1757"/>
                  <a:gd name="T25" fmla="*/ 634 h 2886"/>
                  <a:gd name="T26" fmla="*/ 291 w 1757"/>
                  <a:gd name="T27" fmla="*/ 692 h 2886"/>
                  <a:gd name="T28" fmla="*/ 409 w 1757"/>
                  <a:gd name="T29" fmla="*/ 666 h 2886"/>
                  <a:gd name="T30" fmla="*/ 339 w 1757"/>
                  <a:gd name="T31" fmla="*/ 717 h 2886"/>
                  <a:gd name="T32" fmla="*/ 448 w 1757"/>
                  <a:gd name="T33" fmla="*/ 678 h 2886"/>
                  <a:gd name="T34" fmla="*/ 444 w 1757"/>
                  <a:gd name="T35" fmla="*/ 712 h 2886"/>
                  <a:gd name="T36" fmla="*/ 486 w 1757"/>
                  <a:gd name="T37" fmla="*/ 696 h 2886"/>
                  <a:gd name="T38" fmla="*/ 724 w 1757"/>
                  <a:gd name="T39" fmla="*/ 770 h 2886"/>
                  <a:gd name="T40" fmla="*/ 846 w 1757"/>
                  <a:gd name="T41" fmla="*/ 877 h 2886"/>
                  <a:gd name="T42" fmla="*/ 534 w 1757"/>
                  <a:gd name="T43" fmla="*/ 957 h 2886"/>
                  <a:gd name="T44" fmla="*/ 593 w 1757"/>
                  <a:gd name="T45" fmla="*/ 939 h 2886"/>
                  <a:gd name="T46" fmla="*/ 550 w 1757"/>
                  <a:gd name="T47" fmla="*/ 930 h 2886"/>
                  <a:gd name="T48" fmla="*/ 462 w 1757"/>
                  <a:gd name="T49" fmla="*/ 939 h 2886"/>
                  <a:gd name="T50" fmla="*/ 636 w 1757"/>
                  <a:gd name="T51" fmla="*/ 863 h 2886"/>
                  <a:gd name="T52" fmla="*/ 126 w 1757"/>
                  <a:gd name="T53" fmla="*/ 928 h 2886"/>
                  <a:gd name="T54" fmla="*/ 20 w 1757"/>
                  <a:gd name="T55" fmla="*/ 879 h 2886"/>
                  <a:gd name="T56" fmla="*/ 17 w 1757"/>
                  <a:gd name="T57" fmla="*/ 775 h 2886"/>
                  <a:gd name="T58" fmla="*/ 64 w 1757"/>
                  <a:gd name="T59" fmla="*/ 637 h 2886"/>
                  <a:gd name="T60" fmla="*/ 179 w 1757"/>
                  <a:gd name="T61" fmla="*/ 704 h 2886"/>
                  <a:gd name="T62" fmla="*/ 109 w 1757"/>
                  <a:gd name="T63" fmla="*/ 600 h 2886"/>
                  <a:gd name="T64" fmla="*/ 177 w 1757"/>
                  <a:gd name="T65" fmla="*/ 577 h 2886"/>
                  <a:gd name="T66" fmla="*/ 142 w 1757"/>
                  <a:gd name="T67" fmla="*/ 521 h 2886"/>
                  <a:gd name="T68" fmla="*/ 105 w 1757"/>
                  <a:gd name="T69" fmla="*/ 544 h 2886"/>
                  <a:gd name="T70" fmla="*/ 30 w 1757"/>
                  <a:gd name="T71" fmla="*/ 390 h 2886"/>
                  <a:gd name="T72" fmla="*/ 27 w 1757"/>
                  <a:gd name="T73" fmla="*/ 238 h 2886"/>
                  <a:gd name="T74" fmla="*/ 11 w 1757"/>
                  <a:gd name="T75" fmla="*/ 329 h 2886"/>
                  <a:gd name="T76" fmla="*/ 2 w 1757"/>
                  <a:gd name="T77" fmla="*/ 219 h 2886"/>
                  <a:gd name="T78" fmla="*/ 57 w 1757"/>
                  <a:gd name="T79" fmla="*/ 114 h 2886"/>
                  <a:gd name="T80" fmla="*/ 0 w 1757"/>
                  <a:gd name="T81" fmla="*/ 207 h 2886"/>
                  <a:gd name="T82" fmla="*/ 35 w 1757"/>
                  <a:gd name="T83" fmla="*/ 92 h 2886"/>
                  <a:gd name="T84" fmla="*/ 114 w 1757"/>
                  <a:gd name="T85" fmla="*/ 0 h 28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757" h="2886">
                    <a:moveTo>
                      <a:pt x="375" y="61"/>
                    </a:moveTo>
                    <a:lnTo>
                      <a:pt x="323" y="126"/>
                    </a:lnTo>
                    <a:lnTo>
                      <a:pt x="270" y="154"/>
                    </a:lnTo>
                    <a:lnTo>
                      <a:pt x="209" y="256"/>
                    </a:lnTo>
                    <a:lnTo>
                      <a:pt x="198" y="321"/>
                    </a:lnTo>
                    <a:lnTo>
                      <a:pt x="195" y="411"/>
                    </a:lnTo>
                    <a:lnTo>
                      <a:pt x="194" y="492"/>
                    </a:lnTo>
                    <a:lnTo>
                      <a:pt x="179" y="621"/>
                    </a:lnTo>
                    <a:lnTo>
                      <a:pt x="161" y="758"/>
                    </a:lnTo>
                    <a:lnTo>
                      <a:pt x="152" y="905"/>
                    </a:lnTo>
                    <a:lnTo>
                      <a:pt x="179" y="750"/>
                    </a:lnTo>
                    <a:lnTo>
                      <a:pt x="191" y="642"/>
                    </a:lnTo>
                    <a:lnTo>
                      <a:pt x="203" y="570"/>
                    </a:lnTo>
                    <a:lnTo>
                      <a:pt x="227" y="695"/>
                    </a:lnTo>
                    <a:lnTo>
                      <a:pt x="260" y="828"/>
                    </a:lnTo>
                    <a:lnTo>
                      <a:pt x="275" y="909"/>
                    </a:lnTo>
                    <a:lnTo>
                      <a:pt x="269" y="1043"/>
                    </a:lnTo>
                    <a:lnTo>
                      <a:pt x="266" y="1198"/>
                    </a:lnTo>
                    <a:lnTo>
                      <a:pt x="272" y="1343"/>
                    </a:lnTo>
                    <a:lnTo>
                      <a:pt x="278" y="1182"/>
                    </a:lnTo>
                    <a:lnTo>
                      <a:pt x="284" y="1068"/>
                    </a:lnTo>
                    <a:lnTo>
                      <a:pt x="299" y="970"/>
                    </a:lnTo>
                    <a:lnTo>
                      <a:pt x="372" y="1206"/>
                    </a:lnTo>
                    <a:lnTo>
                      <a:pt x="432" y="1343"/>
                    </a:lnTo>
                    <a:lnTo>
                      <a:pt x="461" y="1400"/>
                    </a:lnTo>
                    <a:lnTo>
                      <a:pt x="503" y="1498"/>
                    </a:lnTo>
                    <a:lnTo>
                      <a:pt x="650" y="1551"/>
                    </a:lnTo>
                    <a:lnTo>
                      <a:pt x="719" y="1563"/>
                    </a:lnTo>
                    <a:lnTo>
                      <a:pt x="698" y="1612"/>
                    </a:lnTo>
                    <a:lnTo>
                      <a:pt x="653" y="1661"/>
                    </a:lnTo>
                    <a:lnTo>
                      <a:pt x="503" y="1775"/>
                    </a:lnTo>
                    <a:lnTo>
                      <a:pt x="629" y="1714"/>
                    </a:lnTo>
                    <a:lnTo>
                      <a:pt x="704" y="1640"/>
                    </a:lnTo>
                    <a:lnTo>
                      <a:pt x="773" y="1575"/>
                    </a:lnTo>
                    <a:lnTo>
                      <a:pt x="767" y="1722"/>
                    </a:lnTo>
                    <a:lnTo>
                      <a:pt x="740" y="1799"/>
                    </a:lnTo>
                    <a:lnTo>
                      <a:pt x="662" y="1852"/>
                    </a:lnTo>
                    <a:lnTo>
                      <a:pt x="746" y="1848"/>
                    </a:lnTo>
                    <a:lnTo>
                      <a:pt x="749" y="1901"/>
                    </a:lnTo>
                    <a:lnTo>
                      <a:pt x="740" y="1949"/>
                    </a:lnTo>
                    <a:lnTo>
                      <a:pt x="704" y="1989"/>
                    </a:lnTo>
                    <a:lnTo>
                      <a:pt x="581" y="2075"/>
                    </a:lnTo>
                    <a:lnTo>
                      <a:pt x="746" y="1997"/>
                    </a:lnTo>
                    <a:lnTo>
                      <a:pt x="785" y="1985"/>
                    </a:lnTo>
                    <a:lnTo>
                      <a:pt x="818" y="1997"/>
                    </a:lnTo>
                    <a:lnTo>
                      <a:pt x="815" y="2038"/>
                    </a:lnTo>
                    <a:lnTo>
                      <a:pt x="776" y="2083"/>
                    </a:lnTo>
                    <a:lnTo>
                      <a:pt x="677" y="2152"/>
                    </a:lnTo>
                    <a:lnTo>
                      <a:pt x="818" y="2083"/>
                    </a:lnTo>
                    <a:lnTo>
                      <a:pt x="857" y="2022"/>
                    </a:lnTo>
                    <a:lnTo>
                      <a:pt x="896" y="2034"/>
                    </a:lnTo>
                    <a:lnTo>
                      <a:pt x="929" y="2054"/>
                    </a:lnTo>
                    <a:lnTo>
                      <a:pt x="917" y="2099"/>
                    </a:lnTo>
                    <a:lnTo>
                      <a:pt x="887" y="2136"/>
                    </a:lnTo>
                    <a:lnTo>
                      <a:pt x="815" y="2196"/>
                    </a:lnTo>
                    <a:lnTo>
                      <a:pt x="917" y="2148"/>
                    </a:lnTo>
                    <a:lnTo>
                      <a:pt x="971" y="2087"/>
                    </a:lnTo>
                    <a:lnTo>
                      <a:pt x="1040" y="2115"/>
                    </a:lnTo>
                    <a:lnTo>
                      <a:pt x="1260" y="2216"/>
                    </a:lnTo>
                    <a:lnTo>
                      <a:pt x="1447" y="2310"/>
                    </a:lnTo>
                    <a:lnTo>
                      <a:pt x="1586" y="2387"/>
                    </a:lnTo>
                    <a:lnTo>
                      <a:pt x="1634" y="2489"/>
                    </a:lnTo>
                    <a:lnTo>
                      <a:pt x="1691" y="2630"/>
                    </a:lnTo>
                    <a:lnTo>
                      <a:pt x="1757" y="2886"/>
                    </a:lnTo>
                    <a:lnTo>
                      <a:pt x="1115" y="2886"/>
                    </a:lnTo>
                    <a:lnTo>
                      <a:pt x="1067" y="2870"/>
                    </a:lnTo>
                    <a:lnTo>
                      <a:pt x="1230" y="2825"/>
                    </a:lnTo>
                    <a:lnTo>
                      <a:pt x="1486" y="2691"/>
                    </a:lnTo>
                    <a:lnTo>
                      <a:pt x="1185" y="2817"/>
                    </a:lnTo>
                    <a:lnTo>
                      <a:pt x="1046" y="2854"/>
                    </a:lnTo>
                    <a:lnTo>
                      <a:pt x="947" y="2825"/>
                    </a:lnTo>
                    <a:lnTo>
                      <a:pt x="1100" y="2789"/>
                    </a:lnTo>
                    <a:lnTo>
                      <a:pt x="1417" y="2650"/>
                    </a:lnTo>
                    <a:lnTo>
                      <a:pt x="1073" y="2776"/>
                    </a:lnTo>
                    <a:lnTo>
                      <a:pt x="923" y="2817"/>
                    </a:lnTo>
                    <a:lnTo>
                      <a:pt x="899" y="2801"/>
                    </a:lnTo>
                    <a:lnTo>
                      <a:pt x="1037" y="2736"/>
                    </a:lnTo>
                    <a:lnTo>
                      <a:pt x="1272" y="2589"/>
                    </a:lnTo>
                    <a:lnTo>
                      <a:pt x="998" y="2740"/>
                    </a:lnTo>
                    <a:lnTo>
                      <a:pt x="857" y="2793"/>
                    </a:lnTo>
                    <a:lnTo>
                      <a:pt x="251" y="2785"/>
                    </a:lnTo>
                    <a:lnTo>
                      <a:pt x="176" y="2760"/>
                    </a:lnTo>
                    <a:lnTo>
                      <a:pt x="107" y="2728"/>
                    </a:lnTo>
                    <a:lnTo>
                      <a:pt x="39" y="2638"/>
                    </a:lnTo>
                    <a:lnTo>
                      <a:pt x="24" y="2542"/>
                    </a:lnTo>
                    <a:lnTo>
                      <a:pt x="18" y="2456"/>
                    </a:lnTo>
                    <a:lnTo>
                      <a:pt x="33" y="2326"/>
                    </a:lnTo>
                    <a:lnTo>
                      <a:pt x="78" y="2160"/>
                    </a:lnTo>
                    <a:lnTo>
                      <a:pt x="113" y="2030"/>
                    </a:lnTo>
                    <a:lnTo>
                      <a:pt x="128" y="1912"/>
                    </a:lnTo>
                    <a:lnTo>
                      <a:pt x="179" y="1897"/>
                    </a:lnTo>
                    <a:lnTo>
                      <a:pt x="224" y="1981"/>
                    </a:lnTo>
                    <a:lnTo>
                      <a:pt x="357" y="2111"/>
                    </a:lnTo>
                    <a:lnTo>
                      <a:pt x="239" y="1969"/>
                    </a:lnTo>
                    <a:lnTo>
                      <a:pt x="203" y="1889"/>
                    </a:lnTo>
                    <a:lnTo>
                      <a:pt x="218" y="1799"/>
                    </a:lnTo>
                    <a:lnTo>
                      <a:pt x="375" y="1742"/>
                    </a:lnTo>
                    <a:lnTo>
                      <a:pt x="485" y="1657"/>
                    </a:lnTo>
                    <a:lnTo>
                      <a:pt x="354" y="1730"/>
                    </a:lnTo>
                    <a:lnTo>
                      <a:pt x="221" y="1771"/>
                    </a:lnTo>
                    <a:lnTo>
                      <a:pt x="227" y="1649"/>
                    </a:lnTo>
                    <a:lnTo>
                      <a:pt x="284" y="1563"/>
                    </a:lnTo>
                    <a:lnTo>
                      <a:pt x="326" y="1429"/>
                    </a:lnTo>
                    <a:lnTo>
                      <a:pt x="272" y="1551"/>
                    </a:lnTo>
                    <a:lnTo>
                      <a:pt x="209" y="1632"/>
                    </a:lnTo>
                    <a:lnTo>
                      <a:pt x="146" y="1620"/>
                    </a:lnTo>
                    <a:lnTo>
                      <a:pt x="110" y="1396"/>
                    </a:lnTo>
                    <a:lnTo>
                      <a:pt x="60" y="1170"/>
                    </a:lnTo>
                    <a:lnTo>
                      <a:pt x="36" y="1019"/>
                    </a:lnTo>
                    <a:lnTo>
                      <a:pt x="39" y="880"/>
                    </a:lnTo>
                    <a:lnTo>
                      <a:pt x="54" y="715"/>
                    </a:lnTo>
                    <a:lnTo>
                      <a:pt x="36" y="803"/>
                    </a:lnTo>
                    <a:lnTo>
                      <a:pt x="24" y="905"/>
                    </a:lnTo>
                    <a:lnTo>
                      <a:pt x="21" y="986"/>
                    </a:lnTo>
                    <a:lnTo>
                      <a:pt x="6" y="844"/>
                    </a:lnTo>
                    <a:lnTo>
                      <a:pt x="3" y="734"/>
                    </a:lnTo>
                    <a:lnTo>
                      <a:pt x="3" y="658"/>
                    </a:lnTo>
                    <a:lnTo>
                      <a:pt x="24" y="545"/>
                    </a:lnTo>
                    <a:lnTo>
                      <a:pt x="60" y="439"/>
                    </a:lnTo>
                    <a:lnTo>
                      <a:pt x="113" y="342"/>
                    </a:lnTo>
                    <a:lnTo>
                      <a:pt x="57" y="423"/>
                    </a:lnTo>
                    <a:lnTo>
                      <a:pt x="30" y="492"/>
                    </a:lnTo>
                    <a:lnTo>
                      <a:pt x="0" y="621"/>
                    </a:lnTo>
                    <a:lnTo>
                      <a:pt x="6" y="529"/>
                    </a:lnTo>
                    <a:lnTo>
                      <a:pt x="24" y="411"/>
                    </a:lnTo>
                    <a:lnTo>
                      <a:pt x="69" y="277"/>
                    </a:lnTo>
                    <a:lnTo>
                      <a:pt x="107" y="142"/>
                    </a:lnTo>
                    <a:lnTo>
                      <a:pt x="158" y="77"/>
                    </a:lnTo>
                    <a:lnTo>
                      <a:pt x="227" y="0"/>
                    </a:lnTo>
                    <a:lnTo>
                      <a:pt x="302" y="12"/>
                    </a:lnTo>
                    <a:lnTo>
                      <a:pt x="375" y="61"/>
                    </a:lnTo>
                    <a:close/>
                  </a:path>
                </a:pathLst>
              </a:custGeom>
              <a:solidFill>
                <a:srgbClr val="006666"/>
              </a:solidFill>
              <a:ln w="952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1" name="Freeform 346"/>
              <p:cNvSpPr>
                <a:spLocks/>
              </p:cNvSpPr>
              <p:nvPr/>
            </p:nvSpPr>
            <p:spPr bwMode="auto">
              <a:xfrm>
                <a:off x="2284" y="3458"/>
                <a:ext cx="43" cy="83"/>
              </a:xfrm>
              <a:custGeom>
                <a:avLst/>
                <a:gdLst>
                  <a:gd name="T0" fmla="*/ 9 w 85"/>
                  <a:gd name="T1" fmla="*/ 0 h 249"/>
                  <a:gd name="T2" fmla="*/ 41 w 85"/>
                  <a:gd name="T3" fmla="*/ 4 h 249"/>
                  <a:gd name="T4" fmla="*/ 43 w 85"/>
                  <a:gd name="T5" fmla="*/ 37 h 249"/>
                  <a:gd name="T6" fmla="*/ 38 w 85"/>
                  <a:gd name="T7" fmla="*/ 72 h 249"/>
                  <a:gd name="T8" fmla="*/ 8 w 85"/>
                  <a:gd name="T9" fmla="*/ 83 h 249"/>
                  <a:gd name="T10" fmla="*/ 0 w 85"/>
                  <a:gd name="T11" fmla="*/ 70 h 249"/>
                  <a:gd name="T12" fmla="*/ 0 w 85"/>
                  <a:gd name="T13" fmla="*/ 20 h 249"/>
                  <a:gd name="T14" fmla="*/ 9 w 85"/>
                  <a:gd name="T15" fmla="*/ 0 h 24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5" h="249">
                    <a:moveTo>
                      <a:pt x="18" y="0"/>
                    </a:moveTo>
                    <a:lnTo>
                      <a:pt x="82" y="12"/>
                    </a:lnTo>
                    <a:lnTo>
                      <a:pt x="85" y="112"/>
                    </a:lnTo>
                    <a:lnTo>
                      <a:pt x="76" y="217"/>
                    </a:lnTo>
                    <a:lnTo>
                      <a:pt x="15" y="249"/>
                    </a:lnTo>
                    <a:lnTo>
                      <a:pt x="0" y="209"/>
                    </a:lnTo>
                    <a:lnTo>
                      <a:pt x="0" y="6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0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2" name="Freeform 347"/>
              <p:cNvSpPr>
                <a:spLocks/>
              </p:cNvSpPr>
              <p:nvPr/>
            </p:nvSpPr>
            <p:spPr bwMode="auto">
              <a:xfrm>
                <a:off x="2346" y="3727"/>
                <a:ext cx="413" cy="47"/>
              </a:xfrm>
              <a:custGeom>
                <a:avLst/>
                <a:gdLst>
                  <a:gd name="T0" fmla="*/ 413 w 827"/>
                  <a:gd name="T1" fmla="*/ 0 h 142"/>
                  <a:gd name="T2" fmla="*/ 301 w 827"/>
                  <a:gd name="T3" fmla="*/ 22 h 142"/>
                  <a:gd name="T4" fmla="*/ 216 w 827"/>
                  <a:gd name="T5" fmla="*/ 33 h 142"/>
                  <a:gd name="T6" fmla="*/ 129 w 827"/>
                  <a:gd name="T7" fmla="*/ 39 h 142"/>
                  <a:gd name="T8" fmla="*/ 63 w 827"/>
                  <a:gd name="T9" fmla="*/ 42 h 142"/>
                  <a:gd name="T10" fmla="*/ 0 w 827"/>
                  <a:gd name="T11" fmla="*/ 39 h 142"/>
                  <a:gd name="T12" fmla="*/ 60 w 827"/>
                  <a:gd name="T13" fmla="*/ 47 h 142"/>
                  <a:gd name="T14" fmla="*/ 160 w 827"/>
                  <a:gd name="T15" fmla="*/ 47 h 142"/>
                  <a:gd name="T16" fmla="*/ 268 w 827"/>
                  <a:gd name="T17" fmla="*/ 34 h 142"/>
                  <a:gd name="T18" fmla="*/ 323 w 827"/>
                  <a:gd name="T19" fmla="*/ 25 h 142"/>
                  <a:gd name="T20" fmla="*/ 413 w 827"/>
                  <a:gd name="T21" fmla="*/ 0 h 14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827" h="142">
                    <a:moveTo>
                      <a:pt x="827" y="0"/>
                    </a:moveTo>
                    <a:lnTo>
                      <a:pt x="603" y="67"/>
                    </a:lnTo>
                    <a:lnTo>
                      <a:pt x="432" y="100"/>
                    </a:lnTo>
                    <a:lnTo>
                      <a:pt x="258" y="119"/>
                    </a:lnTo>
                    <a:lnTo>
                      <a:pt x="127" y="127"/>
                    </a:lnTo>
                    <a:lnTo>
                      <a:pt x="0" y="119"/>
                    </a:lnTo>
                    <a:lnTo>
                      <a:pt x="121" y="142"/>
                    </a:lnTo>
                    <a:lnTo>
                      <a:pt x="321" y="142"/>
                    </a:lnTo>
                    <a:lnTo>
                      <a:pt x="537" y="104"/>
                    </a:lnTo>
                    <a:lnTo>
                      <a:pt x="647" y="76"/>
                    </a:lnTo>
                    <a:lnTo>
                      <a:pt x="827" y="0"/>
                    </a:lnTo>
                    <a:close/>
                  </a:path>
                </a:pathLst>
              </a:custGeom>
              <a:solidFill>
                <a:srgbClr val="000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3" name="Freeform 348"/>
              <p:cNvSpPr>
                <a:spLocks/>
              </p:cNvSpPr>
              <p:nvPr/>
            </p:nvSpPr>
            <p:spPr bwMode="auto">
              <a:xfrm>
                <a:off x="2262" y="2544"/>
                <a:ext cx="371" cy="466"/>
              </a:xfrm>
              <a:custGeom>
                <a:avLst/>
                <a:gdLst>
                  <a:gd name="T0" fmla="*/ 204 w 742"/>
                  <a:gd name="T1" fmla="*/ 182 h 1398"/>
                  <a:gd name="T2" fmla="*/ 192 w 742"/>
                  <a:gd name="T3" fmla="*/ 160 h 1398"/>
                  <a:gd name="T4" fmla="*/ 176 w 742"/>
                  <a:gd name="T5" fmla="*/ 158 h 1398"/>
                  <a:gd name="T6" fmla="*/ 162 w 742"/>
                  <a:gd name="T7" fmla="*/ 162 h 1398"/>
                  <a:gd name="T8" fmla="*/ 155 w 742"/>
                  <a:gd name="T9" fmla="*/ 176 h 1398"/>
                  <a:gd name="T10" fmla="*/ 153 w 742"/>
                  <a:gd name="T11" fmla="*/ 188 h 1398"/>
                  <a:gd name="T12" fmla="*/ 157 w 742"/>
                  <a:gd name="T13" fmla="*/ 217 h 1398"/>
                  <a:gd name="T14" fmla="*/ 166 w 742"/>
                  <a:gd name="T15" fmla="*/ 231 h 1398"/>
                  <a:gd name="T16" fmla="*/ 170 w 742"/>
                  <a:gd name="T17" fmla="*/ 248 h 1398"/>
                  <a:gd name="T18" fmla="*/ 175 w 742"/>
                  <a:gd name="T19" fmla="*/ 270 h 1398"/>
                  <a:gd name="T20" fmla="*/ 186 w 742"/>
                  <a:gd name="T21" fmla="*/ 296 h 1398"/>
                  <a:gd name="T22" fmla="*/ 207 w 742"/>
                  <a:gd name="T23" fmla="*/ 330 h 1398"/>
                  <a:gd name="T24" fmla="*/ 224 w 742"/>
                  <a:gd name="T25" fmla="*/ 362 h 1398"/>
                  <a:gd name="T26" fmla="*/ 242 w 742"/>
                  <a:gd name="T27" fmla="*/ 405 h 1398"/>
                  <a:gd name="T28" fmla="*/ 252 w 742"/>
                  <a:gd name="T29" fmla="*/ 438 h 1398"/>
                  <a:gd name="T30" fmla="*/ 255 w 742"/>
                  <a:gd name="T31" fmla="*/ 466 h 1398"/>
                  <a:gd name="T32" fmla="*/ 209 w 742"/>
                  <a:gd name="T33" fmla="*/ 423 h 1398"/>
                  <a:gd name="T34" fmla="*/ 164 w 742"/>
                  <a:gd name="T35" fmla="*/ 397 h 1398"/>
                  <a:gd name="T36" fmla="*/ 138 w 742"/>
                  <a:gd name="T37" fmla="*/ 383 h 1398"/>
                  <a:gd name="T38" fmla="*/ 106 w 742"/>
                  <a:gd name="T39" fmla="*/ 374 h 1398"/>
                  <a:gd name="T40" fmla="*/ 72 w 742"/>
                  <a:gd name="T41" fmla="*/ 375 h 1398"/>
                  <a:gd name="T42" fmla="*/ 36 w 742"/>
                  <a:gd name="T43" fmla="*/ 394 h 1398"/>
                  <a:gd name="T44" fmla="*/ 3 w 742"/>
                  <a:gd name="T45" fmla="*/ 429 h 1398"/>
                  <a:gd name="T46" fmla="*/ 0 w 742"/>
                  <a:gd name="T47" fmla="*/ 400 h 1398"/>
                  <a:gd name="T48" fmla="*/ 18 w 742"/>
                  <a:gd name="T49" fmla="*/ 366 h 1398"/>
                  <a:gd name="T50" fmla="*/ 42 w 742"/>
                  <a:gd name="T51" fmla="*/ 324 h 1398"/>
                  <a:gd name="T52" fmla="*/ 53 w 742"/>
                  <a:gd name="T53" fmla="*/ 296 h 1398"/>
                  <a:gd name="T54" fmla="*/ 54 w 742"/>
                  <a:gd name="T55" fmla="*/ 266 h 1398"/>
                  <a:gd name="T56" fmla="*/ 48 w 742"/>
                  <a:gd name="T57" fmla="*/ 243 h 1398"/>
                  <a:gd name="T58" fmla="*/ 34 w 742"/>
                  <a:gd name="T59" fmla="*/ 225 h 1398"/>
                  <a:gd name="T60" fmla="*/ 24 w 742"/>
                  <a:gd name="T61" fmla="*/ 197 h 1398"/>
                  <a:gd name="T62" fmla="*/ 21 w 742"/>
                  <a:gd name="T63" fmla="*/ 177 h 1398"/>
                  <a:gd name="T64" fmla="*/ 13 w 742"/>
                  <a:gd name="T65" fmla="*/ 152 h 1398"/>
                  <a:gd name="T66" fmla="*/ 12 w 742"/>
                  <a:gd name="T67" fmla="*/ 122 h 1398"/>
                  <a:gd name="T68" fmla="*/ 18 w 742"/>
                  <a:gd name="T69" fmla="*/ 100 h 1398"/>
                  <a:gd name="T70" fmla="*/ 29 w 742"/>
                  <a:gd name="T71" fmla="*/ 80 h 1398"/>
                  <a:gd name="T72" fmla="*/ 40 w 742"/>
                  <a:gd name="T73" fmla="*/ 54 h 1398"/>
                  <a:gd name="T74" fmla="*/ 62 w 742"/>
                  <a:gd name="T75" fmla="*/ 31 h 1398"/>
                  <a:gd name="T76" fmla="*/ 85 w 742"/>
                  <a:gd name="T77" fmla="*/ 17 h 1398"/>
                  <a:gd name="T78" fmla="*/ 120 w 742"/>
                  <a:gd name="T79" fmla="*/ 8 h 1398"/>
                  <a:gd name="T80" fmla="*/ 157 w 742"/>
                  <a:gd name="T81" fmla="*/ 1 h 1398"/>
                  <a:gd name="T82" fmla="*/ 219 w 742"/>
                  <a:gd name="T83" fmla="*/ 0 h 1398"/>
                  <a:gd name="T84" fmla="*/ 252 w 742"/>
                  <a:gd name="T85" fmla="*/ 4 h 1398"/>
                  <a:gd name="T86" fmla="*/ 285 w 742"/>
                  <a:gd name="T87" fmla="*/ 12 h 1398"/>
                  <a:gd name="T88" fmla="*/ 316 w 742"/>
                  <a:gd name="T89" fmla="*/ 23 h 1398"/>
                  <a:gd name="T90" fmla="*/ 336 w 742"/>
                  <a:gd name="T91" fmla="*/ 38 h 1398"/>
                  <a:gd name="T92" fmla="*/ 359 w 742"/>
                  <a:gd name="T93" fmla="*/ 58 h 1398"/>
                  <a:gd name="T94" fmla="*/ 370 w 742"/>
                  <a:gd name="T95" fmla="*/ 88 h 1398"/>
                  <a:gd name="T96" fmla="*/ 371 w 742"/>
                  <a:gd name="T97" fmla="*/ 113 h 1398"/>
                  <a:gd name="T98" fmla="*/ 362 w 742"/>
                  <a:gd name="T99" fmla="*/ 134 h 1398"/>
                  <a:gd name="T100" fmla="*/ 338 w 742"/>
                  <a:gd name="T101" fmla="*/ 113 h 1398"/>
                  <a:gd name="T102" fmla="*/ 307 w 742"/>
                  <a:gd name="T103" fmla="*/ 101 h 1398"/>
                  <a:gd name="T104" fmla="*/ 265 w 742"/>
                  <a:gd name="T105" fmla="*/ 96 h 1398"/>
                  <a:gd name="T106" fmla="*/ 276 w 742"/>
                  <a:gd name="T107" fmla="*/ 134 h 1398"/>
                  <a:gd name="T108" fmla="*/ 229 w 742"/>
                  <a:gd name="T109" fmla="*/ 121 h 1398"/>
                  <a:gd name="T110" fmla="*/ 243 w 742"/>
                  <a:gd name="T111" fmla="*/ 151 h 1398"/>
                  <a:gd name="T112" fmla="*/ 210 w 742"/>
                  <a:gd name="T113" fmla="*/ 149 h 1398"/>
                  <a:gd name="T114" fmla="*/ 204 w 742"/>
                  <a:gd name="T115" fmla="*/ 182 h 139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742" h="1398">
                    <a:moveTo>
                      <a:pt x="407" y="546"/>
                    </a:moveTo>
                    <a:lnTo>
                      <a:pt x="383" y="481"/>
                    </a:lnTo>
                    <a:lnTo>
                      <a:pt x="352" y="474"/>
                    </a:lnTo>
                    <a:lnTo>
                      <a:pt x="324" y="486"/>
                    </a:lnTo>
                    <a:lnTo>
                      <a:pt x="310" y="527"/>
                    </a:lnTo>
                    <a:lnTo>
                      <a:pt x="306" y="564"/>
                    </a:lnTo>
                    <a:lnTo>
                      <a:pt x="314" y="652"/>
                    </a:lnTo>
                    <a:lnTo>
                      <a:pt x="331" y="694"/>
                    </a:lnTo>
                    <a:lnTo>
                      <a:pt x="339" y="745"/>
                    </a:lnTo>
                    <a:lnTo>
                      <a:pt x="349" y="811"/>
                    </a:lnTo>
                    <a:lnTo>
                      <a:pt x="372" y="889"/>
                    </a:lnTo>
                    <a:lnTo>
                      <a:pt x="413" y="990"/>
                    </a:lnTo>
                    <a:lnTo>
                      <a:pt x="447" y="1085"/>
                    </a:lnTo>
                    <a:lnTo>
                      <a:pt x="483" y="1215"/>
                    </a:lnTo>
                    <a:lnTo>
                      <a:pt x="504" y="1313"/>
                    </a:lnTo>
                    <a:lnTo>
                      <a:pt x="510" y="1398"/>
                    </a:lnTo>
                    <a:lnTo>
                      <a:pt x="417" y="1268"/>
                    </a:lnTo>
                    <a:lnTo>
                      <a:pt x="327" y="1191"/>
                    </a:lnTo>
                    <a:lnTo>
                      <a:pt x="275" y="1150"/>
                    </a:lnTo>
                    <a:lnTo>
                      <a:pt x="212" y="1121"/>
                    </a:lnTo>
                    <a:lnTo>
                      <a:pt x="143" y="1125"/>
                    </a:lnTo>
                    <a:lnTo>
                      <a:pt x="71" y="1182"/>
                    </a:lnTo>
                    <a:lnTo>
                      <a:pt x="6" y="1288"/>
                    </a:lnTo>
                    <a:lnTo>
                      <a:pt x="0" y="1199"/>
                    </a:lnTo>
                    <a:lnTo>
                      <a:pt x="36" y="1097"/>
                    </a:lnTo>
                    <a:lnTo>
                      <a:pt x="84" y="973"/>
                    </a:lnTo>
                    <a:lnTo>
                      <a:pt x="105" y="888"/>
                    </a:lnTo>
                    <a:lnTo>
                      <a:pt x="108" y="798"/>
                    </a:lnTo>
                    <a:lnTo>
                      <a:pt x="96" y="729"/>
                    </a:lnTo>
                    <a:lnTo>
                      <a:pt x="68" y="676"/>
                    </a:lnTo>
                    <a:lnTo>
                      <a:pt x="47" y="591"/>
                    </a:lnTo>
                    <a:lnTo>
                      <a:pt x="41" y="530"/>
                    </a:lnTo>
                    <a:lnTo>
                      <a:pt x="26" y="456"/>
                    </a:lnTo>
                    <a:lnTo>
                      <a:pt x="23" y="367"/>
                    </a:lnTo>
                    <a:lnTo>
                      <a:pt x="35" y="300"/>
                    </a:lnTo>
                    <a:lnTo>
                      <a:pt x="57" y="241"/>
                    </a:lnTo>
                    <a:lnTo>
                      <a:pt x="80" y="162"/>
                    </a:lnTo>
                    <a:lnTo>
                      <a:pt x="123" y="94"/>
                    </a:lnTo>
                    <a:lnTo>
                      <a:pt x="170" y="52"/>
                    </a:lnTo>
                    <a:lnTo>
                      <a:pt x="239" y="25"/>
                    </a:lnTo>
                    <a:lnTo>
                      <a:pt x="314" y="3"/>
                    </a:lnTo>
                    <a:lnTo>
                      <a:pt x="438" y="0"/>
                    </a:lnTo>
                    <a:lnTo>
                      <a:pt x="503" y="11"/>
                    </a:lnTo>
                    <a:lnTo>
                      <a:pt x="569" y="37"/>
                    </a:lnTo>
                    <a:lnTo>
                      <a:pt x="631" y="68"/>
                    </a:lnTo>
                    <a:lnTo>
                      <a:pt x="671" y="114"/>
                    </a:lnTo>
                    <a:lnTo>
                      <a:pt x="718" y="174"/>
                    </a:lnTo>
                    <a:lnTo>
                      <a:pt x="739" y="264"/>
                    </a:lnTo>
                    <a:lnTo>
                      <a:pt x="742" y="340"/>
                    </a:lnTo>
                    <a:lnTo>
                      <a:pt x="724" y="403"/>
                    </a:lnTo>
                    <a:lnTo>
                      <a:pt x="676" y="340"/>
                    </a:lnTo>
                    <a:lnTo>
                      <a:pt x="613" y="304"/>
                    </a:lnTo>
                    <a:lnTo>
                      <a:pt x="530" y="288"/>
                    </a:lnTo>
                    <a:lnTo>
                      <a:pt x="551" y="403"/>
                    </a:lnTo>
                    <a:lnTo>
                      <a:pt x="458" y="363"/>
                    </a:lnTo>
                    <a:lnTo>
                      <a:pt x="485" y="452"/>
                    </a:lnTo>
                    <a:lnTo>
                      <a:pt x="419" y="448"/>
                    </a:lnTo>
                    <a:lnTo>
                      <a:pt x="407" y="54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124" name="Group 349"/>
              <p:cNvGrpSpPr>
                <a:grpSpLocks/>
              </p:cNvGrpSpPr>
              <p:nvPr/>
            </p:nvGrpSpPr>
            <p:grpSpPr bwMode="auto">
              <a:xfrm>
                <a:off x="2118" y="3270"/>
                <a:ext cx="284" cy="487"/>
                <a:chOff x="2118" y="3270"/>
                <a:chExt cx="284" cy="487"/>
              </a:xfrm>
            </p:grpSpPr>
            <p:sp>
              <p:nvSpPr>
                <p:cNvPr id="4125" name="Freeform 350"/>
                <p:cNvSpPr>
                  <a:spLocks/>
                </p:cNvSpPr>
                <p:nvPr/>
              </p:nvSpPr>
              <p:spPr bwMode="auto">
                <a:xfrm>
                  <a:off x="2118" y="3270"/>
                  <a:ext cx="284" cy="487"/>
                </a:xfrm>
                <a:custGeom>
                  <a:avLst/>
                  <a:gdLst>
                    <a:gd name="T0" fmla="*/ 157 w 570"/>
                    <a:gd name="T1" fmla="*/ 71 h 1463"/>
                    <a:gd name="T2" fmla="*/ 106 w 570"/>
                    <a:gd name="T3" fmla="*/ 66 h 1463"/>
                    <a:gd name="T4" fmla="*/ 74 w 570"/>
                    <a:gd name="T5" fmla="*/ 55 h 1463"/>
                    <a:gd name="T6" fmla="*/ 64 w 570"/>
                    <a:gd name="T7" fmla="*/ 37 h 1463"/>
                    <a:gd name="T8" fmla="*/ 64 w 570"/>
                    <a:gd name="T9" fmla="*/ 21 h 1463"/>
                    <a:gd name="T10" fmla="*/ 56 w 570"/>
                    <a:gd name="T11" fmla="*/ 8 h 1463"/>
                    <a:gd name="T12" fmla="*/ 27 w 570"/>
                    <a:gd name="T13" fmla="*/ 0 h 1463"/>
                    <a:gd name="T14" fmla="*/ 0 w 570"/>
                    <a:gd name="T15" fmla="*/ 2 h 1463"/>
                    <a:gd name="T16" fmla="*/ 33 w 570"/>
                    <a:gd name="T17" fmla="*/ 379 h 1463"/>
                    <a:gd name="T18" fmla="*/ 56 w 570"/>
                    <a:gd name="T19" fmla="*/ 413 h 1463"/>
                    <a:gd name="T20" fmla="*/ 85 w 570"/>
                    <a:gd name="T21" fmla="*/ 448 h 1463"/>
                    <a:gd name="T22" fmla="*/ 127 w 570"/>
                    <a:gd name="T23" fmla="*/ 474 h 1463"/>
                    <a:gd name="T24" fmla="*/ 174 w 570"/>
                    <a:gd name="T25" fmla="*/ 482 h 1463"/>
                    <a:gd name="T26" fmla="*/ 238 w 570"/>
                    <a:gd name="T27" fmla="*/ 487 h 1463"/>
                    <a:gd name="T28" fmla="*/ 276 w 570"/>
                    <a:gd name="T29" fmla="*/ 479 h 1463"/>
                    <a:gd name="T30" fmla="*/ 284 w 570"/>
                    <a:gd name="T31" fmla="*/ 453 h 1463"/>
                    <a:gd name="T32" fmla="*/ 280 w 570"/>
                    <a:gd name="T33" fmla="*/ 419 h 1463"/>
                    <a:gd name="T34" fmla="*/ 253 w 570"/>
                    <a:gd name="T35" fmla="*/ 313 h 1463"/>
                    <a:gd name="T36" fmla="*/ 230 w 570"/>
                    <a:gd name="T37" fmla="*/ 208 h 1463"/>
                    <a:gd name="T38" fmla="*/ 220 w 570"/>
                    <a:gd name="T39" fmla="*/ 129 h 1463"/>
                    <a:gd name="T40" fmla="*/ 220 w 570"/>
                    <a:gd name="T41" fmla="*/ 108 h 1463"/>
                    <a:gd name="T42" fmla="*/ 205 w 570"/>
                    <a:gd name="T43" fmla="*/ 79 h 1463"/>
                    <a:gd name="T44" fmla="*/ 188 w 570"/>
                    <a:gd name="T45" fmla="*/ 71 h 1463"/>
                    <a:gd name="T46" fmla="*/ 157 w 570"/>
                    <a:gd name="T47" fmla="*/ 71 h 1463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570" h="1463">
                      <a:moveTo>
                        <a:pt x="316" y="212"/>
                      </a:moveTo>
                      <a:lnTo>
                        <a:pt x="213" y="197"/>
                      </a:lnTo>
                      <a:lnTo>
                        <a:pt x="149" y="165"/>
                      </a:lnTo>
                      <a:lnTo>
                        <a:pt x="128" y="110"/>
                      </a:lnTo>
                      <a:lnTo>
                        <a:pt x="128" y="62"/>
                      </a:lnTo>
                      <a:lnTo>
                        <a:pt x="112" y="23"/>
                      </a:lnTo>
                      <a:lnTo>
                        <a:pt x="54" y="0"/>
                      </a:lnTo>
                      <a:lnTo>
                        <a:pt x="0" y="7"/>
                      </a:lnTo>
                      <a:lnTo>
                        <a:pt x="66" y="1138"/>
                      </a:lnTo>
                      <a:lnTo>
                        <a:pt x="112" y="1242"/>
                      </a:lnTo>
                      <a:lnTo>
                        <a:pt x="170" y="1345"/>
                      </a:lnTo>
                      <a:lnTo>
                        <a:pt x="254" y="1423"/>
                      </a:lnTo>
                      <a:lnTo>
                        <a:pt x="349" y="1448"/>
                      </a:lnTo>
                      <a:lnTo>
                        <a:pt x="478" y="1463"/>
                      </a:lnTo>
                      <a:lnTo>
                        <a:pt x="553" y="1440"/>
                      </a:lnTo>
                      <a:lnTo>
                        <a:pt x="570" y="1361"/>
                      </a:lnTo>
                      <a:lnTo>
                        <a:pt x="561" y="1258"/>
                      </a:lnTo>
                      <a:lnTo>
                        <a:pt x="507" y="940"/>
                      </a:lnTo>
                      <a:lnTo>
                        <a:pt x="461" y="624"/>
                      </a:lnTo>
                      <a:lnTo>
                        <a:pt x="441" y="387"/>
                      </a:lnTo>
                      <a:lnTo>
                        <a:pt x="441" y="323"/>
                      </a:lnTo>
                      <a:lnTo>
                        <a:pt x="411" y="236"/>
                      </a:lnTo>
                      <a:lnTo>
                        <a:pt x="378" y="212"/>
                      </a:lnTo>
                      <a:lnTo>
                        <a:pt x="316" y="212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404040"/>
                    </a:gs>
                    <a:gs pos="100000">
                      <a:srgbClr val="1E1E1E"/>
                    </a:gs>
                  </a:gsLst>
                  <a:lin ang="5400000" scaled="1"/>
                </a:gradFill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26" name="Freeform 351"/>
                <p:cNvSpPr>
                  <a:spLocks/>
                </p:cNvSpPr>
                <p:nvPr/>
              </p:nvSpPr>
              <p:spPr bwMode="auto">
                <a:xfrm>
                  <a:off x="2124" y="3293"/>
                  <a:ext cx="244" cy="448"/>
                </a:xfrm>
                <a:custGeom>
                  <a:avLst/>
                  <a:gdLst>
                    <a:gd name="T0" fmla="*/ 159 w 489"/>
                    <a:gd name="T1" fmla="*/ 90 h 1343"/>
                    <a:gd name="T2" fmla="*/ 114 w 489"/>
                    <a:gd name="T3" fmla="*/ 87 h 1343"/>
                    <a:gd name="T4" fmla="*/ 66 w 489"/>
                    <a:gd name="T5" fmla="*/ 77 h 1343"/>
                    <a:gd name="T6" fmla="*/ 37 w 489"/>
                    <a:gd name="T7" fmla="*/ 58 h 1343"/>
                    <a:gd name="T8" fmla="*/ 21 w 489"/>
                    <a:gd name="T9" fmla="*/ 42 h 1343"/>
                    <a:gd name="T10" fmla="*/ 0 w 489"/>
                    <a:gd name="T11" fmla="*/ 0 h 1343"/>
                    <a:gd name="T12" fmla="*/ 31 w 489"/>
                    <a:gd name="T13" fmla="*/ 345 h 1343"/>
                    <a:gd name="T14" fmla="*/ 52 w 489"/>
                    <a:gd name="T15" fmla="*/ 377 h 1343"/>
                    <a:gd name="T16" fmla="*/ 74 w 489"/>
                    <a:gd name="T17" fmla="*/ 406 h 1343"/>
                    <a:gd name="T18" fmla="*/ 104 w 489"/>
                    <a:gd name="T19" fmla="*/ 427 h 1343"/>
                    <a:gd name="T20" fmla="*/ 129 w 489"/>
                    <a:gd name="T21" fmla="*/ 437 h 1343"/>
                    <a:gd name="T22" fmla="*/ 159 w 489"/>
                    <a:gd name="T23" fmla="*/ 443 h 1343"/>
                    <a:gd name="T24" fmla="*/ 188 w 489"/>
                    <a:gd name="T25" fmla="*/ 448 h 1343"/>
                    <a:gd name="T26" fmla="*/ 221 w 489"/>
                    <a:gd name="T27" fmla="*/ 448 h 1343"/>
                    <a:gd name="T28" fmla="*/ 236 w 489"/>
                    <a:gd name="T29" fmla="*/ 443 h 1343"/>
                    <a:gd name="T30" fmla="*/ 244 w 489"/>
                    <a:gd name="T31" fmla="*/ 427 h 1343"/>
                    <a:gd name="T32" fmla="*/ 240 w 489"/>
                    <a:gd name="T33" fmla="*/ 400 h 1343"/>
                    <a:gd name="T34" fmla="*/ 219 w 489"/>
                    <a:gd name="T35" fmla="*/ 340 h 1343"/>
                    <a:gd name="T36" fmla="*/ 184 w 489"/>
                    <a:gd name="T37" fmla="*/ 134 h 1343"/>
                    <a:gd name="T38" fmla="*/ 178 w 489"/>
                    <a:gd name="T39" fmla="*/ 106 h 1343"/>
                    <a:gd name="T40" fmla="*/ 159 w 489"/>
                    <a:gd name="T41" fmla="*/ 90 h 1343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489" h="1343">
                      <a:moveTo>
                        <a:pt x="319" y="269"/>
                      </a:moveTo>
                      <a:lnTo>
                        <a:pt x="229" y="261"/>
                      </a:lnTo>
                      <a:lnTo>
                        <a:pt x="132" y="230"/>
                      </a:lnTo>
                      <a:lnTo>
                        <a:pt x="75" y="174"/>
                      </a:lnTo>
                      <a:lnTo>
                        <a:pt x="42" y="127"/>
                      </a:lnTo>
                      <a:lnTo>
                        <a:pt x="0" y="0"/>
                      </a:lnTo>
                      <a:lnTo>
                        <a:pt x="62" y="1035"/>
                      </a:lnTo>
                      <a:lnTo>
                        <a:pt x="104" y="1130"/>
                      </a:lnTo>
                      <a:lnTo>
                        <a:pt x="149" y="1216"/>
                      </a:lnTo>
                      <a:lnTo>
                        <a:pt x="208" y="1280"/>
                      </a:lnTo>
                      <a:lnTo>
                        <a:pt x="258" y="1311"/>
                      </a:lnTo>
                      <a:lnTo>
                        <a:pt x="319" y="1328"/>
                      </a:lnTo>
                      <a:lnTo>
                        <a:pt x="377" y="1343"/>
                      </a:lnTo>
                      <a:lnTo>
                        <a:pt x="443" y="1343"/>
                      </a:lnTo>
                      <a:lnTo>
                        <a:pt x="472" y="1328"/>
                      </a:lnTo>
                      <a:lnTo>
                        <a:pt x="489" y="1280"/>
                      </a:lnTo>
                      <a:lnTo>
                        <a:pt x="481" y="1200"/>
                      </a:lnTo>
                      <a:lnTo>
                        <a:pt x="439" y="1018"/>
                      </a:lnTo>
                      <a:lnTo>
                        <a:pt x="368" y="402"/>
                      </a:lnTo>
                      <a:lnTo>
                        <a:pt x="357" y="317"/>
                      </a:lnTo>
                      <a:lnTo>
                        <a:pt x="319" y="269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606060"/>
                    </a:gs>
                    <a:gs pos="100000">
                      <a:srgbClr val="2C2C2C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8"/>
          <p:cNvSpPr>
            <a:spLocks noChangeArrowheads="1"/>
          </p:cNvSpPr>
          <p:nvPr/>
        </p:nvSpPr>
        <p:spPr bwMode="auto">
          <a:xfrm>
            <a:off x="0" y="1600200"/>
            <a:ext cx="9144000" cy="52578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/>
          </a:p>
        </p:txBody>
      </p:sp>
      <p:sp>
        <p:nvSpPr>
          <p:cNvPr id="390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-72231"/>
            <a:ext cx="7010400" cy="11430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相关关系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类型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</a:p>
        </p:txBody>
      </p:sp>
      <p:graphicFrame>
        <p:nvGraphicFramePr>
          <p:cNvPr id="21508" name="Object 77"/>
          <p:cNvGraphicFramePr>
            <a:graphicFrameLocks noChangeAspect="1"/>
          </p:cNvGraphicFramePr>
          <p:nvPr/>
        </p:nvGraphicFramePr>
        <p:xfrm>
          <a:off x="762000" y="1684338"/>
          <a:ext cx="7848600" cy="438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S Org Chart" r:id="rId2" imgW="5120640" imgH="1669517" progId="OrgPlusWOPX.4">
                  <p:embed followColorScheme="full"/>
                </p:oleObj>
              </mc:Choice>
              <mc:Fallback>
                <p:oleObj name="MS Org Chart" r:id="rId2" imgW="5120640" imgH="1669517" progId="OrgPlusWOPX.4">
                  <p:embed followColorScheme="full"/>
                  <p:pic>
                    <p:nvPicPr>
                      <p:cNvPr id="0" name="Object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684338"/>
                        <a:ext cx="7848600" cy="4386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2AA62A"/>
            </a:gs>
            <a:gs pos="100000">
              <a:srgbClr val="134D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6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2286000"/>
            <a:ext cx="7772400" cy="1143000"/>
          </a:xfrm>
        </p:spPr>
        <p:txBody>
          <a:bodyPr anchor="ctr" anchorCtr="0"/>
          <a:lstStyle/>
          <a:p>
            <a:pPr>
              <a:defRPr/>
            </a:pPr>
            <a:r>
              <a:rPr lang="zh-CN" altLang="en-US" sz="4400">
                <a:latin typeface="Arial" panose="020B0604020202020204" pitchFamily="34" charset="0"/>
              </a:rPr>
              <a:t>相关关系的描述与测度</a:t>
            </a:r>
            <a:br>
              <a:rPr lang="zh-CN" altLang="en-US" sz="4400">
                <a:latin typeface="Arial" panose="020B0604020202020204" pitchFamily="34" charset="0"/>
              </a:rPr>
            </a:br>
            <a:r>
              <a:rPr lang="en-US" altLang="zh-CN" sz="400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4000">
                <a:solidFill>
                  <a:schemeClr val="hlink"/>
                </a:solidFill>
                <a:latin typeface="Arial" panose="020B0604020202020204" pitchFamily="34" charset="0"/>
              </a:rPr>
              <a:t>散点图</a:t>
            </a:r>
            <a:r>
              <a:rPr lang="en-US" altLang="zh-CN" sz="400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104900" y="-6052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相关分析及其假定</a:t>
            </a:r>
            <a:endParaRPr lang="zh-CN" altLang="en-US" sz="3600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899075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1916832"/>
            <a:ext cx="8928992" cy="4471987"/>
          </a:xfrm>
        </p:spPr>
        <p:txBody>
          <a:bodyPr/>
          <a:lstStyle/>
          <a:p>
            <a:pPr marL="609600" indent="-609600" algn="just">
              <a:buFontTx/>
              <a:buAutoNum type="arabicPeriod"/>
              <a:defRPr/>
            </a:pPr>
            <a:r>
              <a:rPr lang="zh-CN" altLang="en-US" sz="2800" dirty="0"/>
              <a:t>相关分析要解决的问题</a:t>
            </a:r>
          </a:p>
          <a:p>
            <a:pPr marL="1219200" lvl="1" indent="-533400" algn="just">
              <a:defRPr/>
            </a:pPr>
            <a:r>
              <a:rPr lang="zh-CN" altLang="en-US" sz="2400" dirty="0"/>
              <a:t>变量之间是否存在关系？</a:t>
            </a:r>
          </a:p>
          <a:p>
            <a:pPr marL="1219200" lvl="1" indent="-533400" algn="just">
              <a:defRPr/>
            </a:pPr>
            <a:r>
              <a:rPr lang="zh-CN" altLang="en-US" sz="2400" dirty="0"/>
              <a:t>如果存在关系，它们之间是什么样的关系？</a:t>
            </a:r>
          </a:p>
          <a:p>
            <a:pPr marL="1219200" lvl="1" indent="-533400" algn="just">
              <a:defRPr/>
            </a:pPr>
            <a:r>
              <a:rPr lang="zh-CN" altLang="en-US" sz="2400" dirty="0"/>
              <a:t>变量之间的关系强度如何？</a:t>
            </a:r>
          </a:p>
          <a:p>
            <a:pPr marL="1219200" lvl="1" indent="-533400" algn="just">
              <a:defRPr/>
            </a:pPr>
            <a:r>
              <a:rPr lang="zh-CN" altLang="en-US" sz="2400" dirty="0"/>
              <a:t>样本所反映的变量之间的关系能否代表总体变量之间的关系？</a:t>
            </a:r>
          </a:p>
          <a:p>
            <a:pPr marL="609600" indent="-609600" algn="just">
              <a:spcBef>
                <a:spcPts val="1200"/>
              </a:spcBef>
              <a:buFontTx/>
              <a:buAutoNum type="arabicPeriod"/>
              <a:defRPr/>
            </a:pPr>
            <a:r>
              <a:rPr lang="zh-CN" altLang="en-US" sz="2800" dirty="0"/>
              <a:t>为解决这些问题，在进行相关分析时，对总体有以下两个主要假定</a:t>
            </a:r>
          </a:p>
          <a:p>
            <a:pPr marL="1219200" lvl="1" indent="-533400" algn="just">
              <a:defRPr/>
            </a:pPr>
            <a:r>
              <a:rPr lang="zh-CN" altLang="en-US" sz="2400" dirty="0"/>
              <a:t>两个变量之间是线性关系</a:t>
            </a:r>
          </a:p>
          <a:p>
            <a:pPr marL="1219200" lvl="1" indent="-533400" algn="just">
              <a:defRPr/>
            </a:pPr>
            <a:r>
              <a:rPr lang="zh-CN" altLang="en-US" sz="2400" dirty="0"/>
              <a:t>两个变量都是随机变量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99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9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9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99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9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99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9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99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9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99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9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99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9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9075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9525"/>
            <a:ext cx="7010400" cy="11430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散点图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(scatter diagram)</a:t>
            </a:r>
          </a:p>
        </p:txBody>
      </p:sp>
      <p:grpSp>
        <p:nvGrpSpPr>
          <p:cNvPr id="391380" name="Group 212"/>
          <p:cNvGrpSpPr>
            <a:grpSpLocks/>
          </p:cNvGrpSpPr>
          <p:nvPr/>
        </p:nvGrpSpPr>
        <p:grpSpPr bwMode="auto">
          <a:xfrm>
            <a:off x="6096000" y="4038600"/>
            <a:ext cx="2667000" cy="2133600"/>
            <a:chOff x="3744" y="2640"/>
            <a:chExt cx="1680" cy="1344"/>
          </a:xfrm>
        </p:grpSpPr>
        <p:sp>
          <p:nvSpPr>
            <p:cNvPr id="26715" name="Rectangle 194"/>
            <p:cNvSpPr>
              <a:spLocks noChangeArrowheads="1"/>
            </p:cNvSpPr>
            <p:nvPr/>
          </p:nvSpPr>
          <p:spPr bwMode="auto">
            <a:xfrm>
              <a:off x="3744" y="2640"/>
              <a:ext cx="1680" cy="134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6716" name="Group 195"/>
            <p:cNvGrpSpPr>
              <a:grpSpLocks/>
            </p:cNvGrpSpPr>
            <p:nvPr/>
          </p:nvGrpSpPr>
          <p:grpSpPr bwMode="auto">
            <a:xfrm>
              <a:off x="3936" y="2688"/>
              <a:ext cx="1392" cy="1287"/>
              <a:chOff x="3984" y="2592"/>
              <a:chExt cx="1392" cy="1287"/>
            </a:xfrm>
          </p:grpSpPr>
          <p:grpSp>
            <p:nvGrpSpPr>
              <p:cNvPr id="26717" name="Group 196"/>
              <p:cNvGrpSpPr>
                <a:grpSpLocks/>
              </p:cNvGrpSpPr>
              <p:nvPr/>
            </p:nvGrpSpPr>
            <p:grpSpPr bwMode="auto">
              <a:xfrm>
                <a:off x="3984" y="2592"/>
                <a:ext cx="1392" cy="1056"/>
                <a:chOff x="3984" y="2592"/>
                <a:chExt cx="1392" cy="1056"/>
              </a:xfrm>
            </p:grpSpPr>
            <p:sp>
              <p:nvSpPr>
                <p:cNvPr id="26719" name="Line 197"/>
                <p:cNvSpPr>
                  <a:spLocks noChangeShapeType="1"/>
                </p:cNvSpPr>
                <p:nvPr/>
              </p:nvSpPr>
              <p:spPr bwMode="auto">
                <a:xfrm>
                  <a:off x="3984" y="2592"/>
                  <a:ext cx="0" cy="105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20" name="Line 198"/>
                <p:cNvSpPr>
                  <a:spLocks noChangeShapeType="1"/>
                </p:cNvSpPr>
                <p:nvPr/>
              </p:nvSpPr>
              <p:spPr bwMode="auto">
                <a:xfrm>
                  <a:off x="3984" y="3648"/>
                  <a:ext cx="13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1367" name="Text Box 199"/>
                <p:cNvSpPr txBox="1">
                  <a:spLocks noChangeArrowheads="1"/>
                </p:cNvSpPr>
                <p:nvPr/>
              </p:nvSpPr>
              <p:spPr bwMode="auto">
                <a:xfrm>
                  <a:off x="4368" y="3312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368" name="Text Box 200"/>
                <p:cNvSpPr txBox="1">
                  <a:spLocks noChangeArrowheads="1"/>
                </p:cNvSpPr>
                <p:nvPr/>
              </p:nvSpPr>
              <p:spPr bwMode="auto">
                <a:xfrm>
                  <a:off x="4800" y="3168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369" name="Text Box 201"/>
                <p:cNvSpPr txBox="1">
                  <a:spLocks noChangeArrowheads="1"/>
                </p:cNvSpPr>
                <p:nvPr/>
              </p:nvSpPr>
              <p:spPr bwMode="auto">
                <a:xfrm>
                  <a:off x="4704" y="2688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370" name="Text Box 202"/>
                <p:cNvSpPr txBox="1">
                  <a:spLocks noChangeArrowheads="1"/>
                </p:cNvSpPr>
                <p:nvPr/>
              </p:nvSpPr>
              <p:spPr bwMode="auto">
                <a:xfrm>
                  <a:off x="4944" y="2736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371" name="Text Box 203"/>
                <p:cNvSpPr txBox="1">
                  <a:spLocks noChangeArrowheads="1"/>
                </p:cNvSpPr>
                <p:nvPr/>
              </p:nvSpPr>
              <p:spPr bwMode="auto">
                <a:xfrm>
                  <a:off x="4512" y="2640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372" name="Text Box 204"/>
                <p:cNvSpPr txBox="1">
                  <a:spLocks noChangeArrowheads="1"/>
                </p:cNvSpPr>
                <p:nvPr/>
              </p:nvSpPr>
              <p:spPr bwMode="auto">
                <a:xfrm>
                  <a:off x="4464" y="3024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373" name="Text Box 205"/>
                <p:cNvSpPr txBox="1">
                  <a:spLocks noChangeArrowheads="1"/>
                </p:cNvSpPr>
                <p:nvPr/>
              </p:nvSpPr>
              <p:spPr bwMode="auto">
                <a:xfrm>
                  <a:off x="4320" y="2928"/>
                  <a:ext cx="256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374" name="Text Box 206"/>
                <p:cNvSpPr txBox="1">
                  <a:spLocks noChangeArrowheads="1"/>
                </p:cNvSpPr>
                <p:nvPr/>
              </p:nvSpPr>
              <p:spPr bwMode="auto">
                <a:xfrm>
                  <a:off x="4176" y="3216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375" name="Text Box 207"/>
                <p:cNvSpPr txBox="1">
                  <a:spLocks noChangeArrowheads="1"/>
                </p:cNvSpPr>
                <p:nvPr/>
              </p:nvSpPr>
              <p:spPr bwMode="auto">
                <a:xfrm>
                  <a:off x="4176" y="3024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376" name="Text Box 208"/>
                <p:cNvSpPr txBox="1">
                  <a:spLocks noChangeArrowheads="1"/>
                </p:cNvSpPr>
                <p:nvPr/>
              </p:nvSpPr>
              <p:spPr bwMode="auto">
                <a:xfrm>
                  <a:off x="4752" y="2928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377" name="Text Box 209"/>
                <p:cNvSpPr txBox="1">
                  <a:spLocks noChangeArrowheads="1"/>
                </p:cNvSpPr>
                <p:nvPr/>
              </p:nvSpPr>
              <p:spPr bwMode="auto">
                <a:xfrm>
                  <a:off x="4944" y="3168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378" name="Text Box 210"/>
                <p:cNvSpPr txBox="1">
                  <a:spLocks noChangeArrowheads="1"/>
                </p:cNvSpPr>
                <p:nvPr/>
              </p:nvSpPr>
              <p:spPr bwMode="auto">
                <a:xfrm>
                  <a:off x="4272" y="2784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</p:grpSp>
          <p:sp>
            <p:nvSpPr>
              <p:cNvPr id="391379" name="Text Box 211"/>
              <p:cNvSpPr txBox="1">
                <a:spLocks noChangeArrowheads="1"/>
              </p:cNvSpPr>
              <p:nvPr/>
            </p:nvSpPr>
            <p:spPr bwMode="auto">
              <a:xfrm>
                <a:off x="4080" y="3648"/>
                <a:ext cx="1200" cy="23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7961" dir="2700000" algn="ctr" rotWithShape="0">
                  <a:schemeClr val="bg2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800" b="1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不相关</a:t>
                </a:r>
              </a:p>
            </p:txBody>
          </p:sp>
        </p:grpSp>
      </p:grpSp>
      <p:grpSp>
        <p:nvGrpSpPr>
          <p:cNvPr id="391462" name="Group 294"/>
          <p:cNvGrpSpPr>
            <a:grpSpLocks/>
          </p:cNvGrpSpPr>
          <p:nvPr/>
        </p:nvGrpSpPr>
        <p:grpSpPr bwMode="auto">
          <a:xfrm>
            <a:off x="3276600" y="4038600"/>
            <a:ext cx="2667000" cy="2133600"/>
            <a:chOff x="2064" y="2544"/>
            <a:chExt cx="1680" cy="1344"/>
          </a:xfrm>
        </p:grpSpPr>
        <p:sp>
          <p:nvSpPr>
            <p:cNvPr id="26699" name="Rectangle 193"/>
            <p:cNvSpPr>
              <a:spLocks noChangeArrowheads="1"/>
            </p:cNvSpPr>
            <p:nvPr/>
          </p:nvSpPr>
          <p:spPr bwMode="auto">
            <a:xfrm>
              <a:off x="2064" y="2544"/>
              <a:ext cx="1680" cy="134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6700" name="Group 213"/>
            <p:cNvGrpSpPr>
              <a:grpSpLocks/>
            </p:cNvGrpSpPr>
            <p:nvPr/>
          </p:nvGrpSpPr>
          <p:grpSpPr bwMode="auto">
            <a:xfrm>
              <a:off x="2256" y="2592"/>
              <a:ext cx="1392" cy="1287"/>
              <a:chOff x="2208" y="2640"/>
              <a:chExt cx="1392" cy="1287"/>
            </a:xfrm>
          </p:grpSpPr>
          <p:grpSp>
            <p:nvGrpSpPr>
              <p:cNvPr id="26701" name="Group 214"/>
              <p:cNvGrpSpPr>
                <a:grpSpLocks/>
              </p:cNvGrpSpPr>
              <p:nvPr/>
            </p:nvGrpSpPr>
            <p:grpSpPr bwMode="auto">
              <a:xfrm>
                <a:off x="2208" y="2640"/>
                <a:ext cx="1392" cy="1056"/>
                <a:chOff x="2208" y="2640"/>
                <a:chExt cx="1392" cy="1056"/>
              </a:xfrm>
            </p:grpSpPr>
            <p:sp>
              <p:nvSpPr>
                <p:cNvPr id="26703" name="Line 215"/>
                <p:cNvSpPr>
                  <a:spLocks noChangeShapeType="1"/>
                </p:cNvSpPr>
                <p:nvPr/>
              </p:nvSpPr>
              <p:spPr bwMode="auto">
                <a:xfrm>
                  <a:off x="2208" y="2640"/>
                  <a:ext cx="0" cy="105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04" name="Line 216"/>
                <p:cNvSpPr>
                  <a:spLocks noChangeShapeType="1"/>
                </p:cNvSpPr>
                <p:nvPr/>
              </p:nvSpPr>
              <p:spPr bwMode="auto">
                <a:xfrm>
                  <a:off x="2208" y="3696"/>
                  <a:ext cx="13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1385" name="Text Box 217"/>
                <p:cNvSpPr txBox="1">
                  <a:spLocks noChangeArrowheads="1"/>
                </p:cNvSpPr>
                <p:nvPr/>
              </p:nvSpPr>
              <p:spPr bwMode="auto">
                <a:xfrm>
                  <a:off x="2928" y="3312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386" name="Text Box 218"/>
                <p:cNvSpPr txBox="1">
                  <a:spLocks noChangeArrowheads="1"/>
                </p:cNvSpPr>
                <p:nvPr/>
              </p:nvSpPr>
              <p:spPr bwMode="auto">
                <a:xfrm>
                  <a:off x="3216" y="3360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387" name="Text Box 219"/>
                <p:cNvSpPr txBox="1">
                  <a:spLocks noChangeArrowheads="1"/>
                </p:cNvSpPr>
                <p:nvPr/>
              </p:nvSpPr>
              <p:spPr bwMode="auto">
                <a:xfrm>
                  <a:off x="2640" y="3168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388" name="Text Box 220"/>
                <p:cNvSpPr txBox="1">
                  <a:spLocks noChangeArrowheads="1"/>
                </p:cNvSpPr>
                <p:nvPr/>
              </p:nvSpPr>
              <p:spPr bwMode="auto">
                <a:xfrm>
                  <a:off x="2976" y="3120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389" name="Text Box 221"/>
                <p:cNvSpPr txBox="1">
                  <a:spLocks noChangeArrowheads="1"/>
                </p:cNvSpPr>
                <p:nvPr/>
              </p:nvSpPr>
              <p:spPr bwMode="auto">
                <a:xfrm>
                  <a:off x="2352" y="3024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390" name="Text Box 222"/>
                <p:cNvSpPr txBox="1">
                  <a:spLocks noChangeArrowheads="1"/>
                </p:cNvSpPr>
                <p:nvPr/>
              </p:nvSpPr>
              <p:spPr bwMode="auto">
                <a:xfrm>
                  <a:off x="2758" y="3079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391" name="Text Box 223"/>
                <p:cNvSpPr txBox="1">
                  <a:spLocks noChangeArrowheads="1"/>
                </p:cNvSpPr>
                <p:nvPr/>
              </p:nvSpPr>
              <p:spPr bwMode="auto">
                <a:xfrm>
                  <a:off x="2544" y="2976"/>
                  <a:ext cx="256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392" name="Text Box 224"/>
                <p:cNvSpPr txBox="1">
                  <a:spLocks noChangeArrowheads="1"/>
                </p:cNvSpPr>
                <p:nvPr/>
              </p:nvSpPr>
              <p:spPr bwMode="auto">
                <a:xfrm>
                  <a:off x="2256" y="2832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393" name="Text Box 225"/>
                <p:cNvSpPr txBox="1">
                  <a:spLocks noChangeArrowheads="1"/>
                </p:cNvSpPr>
                <p:nvPr/>
              </p:nvSpPr>
              <p:spPr bwMode="auto">
                <a:xfrm>
                  <a:off x="2496" y="2832"/>
                  <a:ext cx="240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26714" name="Line 226"/>
                <p:cNvSpPr>
                  <a:spLocks noChangeShapeType="1"/>
                </p:cNvSpPr>
                <p:nvPr/>
              </p:nvSpPr>
              <p:spPr bwMode="auto">
                <a:xfrm>
                  <a:off x="2256" y="2832"/>
                  <a:ext cx="1152" cy="768"/>
                </a:xfrm>
                <a:prstGeom prst="line">
                  <a:avLst/>
                </a:prstGeom>
                <a:noFill/>
                <a:ln w="2857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12700" dir="108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91395" name="Text Box 227"/>
              <p:cNvSpPr txBox="1">
                <a:spLocks noChangeArrowheads="1"/>
              </p:cNvSpPr>
              <p:nvPr/>
            </p:nvSpPr>
            <p:spPr bwMode="auto">
              <a:xfrm>
                <a:off x="2256" y="3696"/>
                <a:ext cx="1200" cy="23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7961" dir="2700000" algn="ctr" rotWithShape="0">
                  <a:schemeClr val="bg2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800" b="1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负线性相关</a:t>
                </a:r>
              </a:p>
            </p:txBody>
          </p:sp>
        </p:grpSp>
      </p:grpSp>
      <p:grpSp>
        <p:nvGrpSpPr>
          <p:cNvPr id="391411" name="Group 243"/>
          <p:cNvGrpSpPr>
            <a:grpSpLocks/>
          </p:cNvGrpSpPr>
          <p:nvPr/>
        </p:nvGrpSpPr>
        <p:grpSpPr bwMode="auto">
          <a:xfrm>
            <a:off x="381000" y="4038600"/>
            <a:ext cx="2667000" cy="2133600"/>
            <a:chOff x="144" y="2640"/>
            <a:chExt cx="1680" cy="1344"/>
          </a:xfrm>
        </p:grpSpPr>
        <p:sp>
          <p:nvSpPr>
            <p:cNvPr id="26683" name="Rectangle 192"/>
            <p:cNvSpPr>
              <a:spLocks noChangeArrowheads="1"/>
            </p:cNvSpPr>
            <p:nvPr/>
          </p:nvSpPr>
          <p:spPr bwMode="auto">
            <a:xfrm>
              <a:off x="144" y="2640"/>
              <a:ext cx="1680" cy="134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6684" name="Group 228"/>
            <p:cNvGrpSpPr>
              <a:grpSpLocks/>
            </p:cNvGrpSpPr>
            <p:nvPr/>
          </p:nvGrpSpPr>
          <p:grpSpPr bwMode="auto">
            <a:xfrm>
              <a:off x="288" y="2688"/>
              <a:ext cx="1392" cy="1287"/>
              <a:chOff x="384" y="2592"/>
              <a:chExt cx="1392" cy="1287"/>
            </a:xfrm>
          </p:grpSpPr>
          <p:grpSp>
            <p:nvGrpSpPr>
              <p:cNvPr id="26685" name="Group 229"/>
              <p:cNvGrpSpPr>
                <a:grpSpLocks/>
              </p:cNvGrpSpPr>
              <p:nvPr/>
            </p:nvGrpSpPr>
            <p:grpSpPr bwMode="auto">
              <a:xfrm>
                <a:off x="384" y="2592"/>
                <a:ext cx="1392" cy="1056"/>
                <a:chOff x="3936" y="1248"/>
                <a:chExt cx="1392" cy="1056"/>
              </a:xfrm>
            </p:grpSpPr>
            <p:sp>
              <p:nvSpPr>
                <p:cNvPr id="26687" name="Line 230"/>
                <p:cNvSpPr>
                  <a:spLocks noChangeShapeType="1"/>
                </p:cNvSpPr>
                <p:nvPr/>
              </p:nvSpPr>
              <p:spPr bwMode="auto">
                <a:xfrm>
                  <a:off x="3936" y="1248"/>
                  <a:ext cx="0" cy="105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688" name="Line 231"/>
                <p:cNvSpPr>
                  <a:spLocks noChangeShapeType="1"/>
                </p:cNvSpPr>
                <p:nvPr/>
              </p:nvSpPr>
              <p:spPr bwMode="auto">
                <a:xfrm>
                  <a:off x="3936" y="2304"/>
                  <a:ext cx="13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1400" name="Text Box 232"/>
                <p:cNvSpPr txBox="1">
                  <a:spLocks noChangeArrowheads="1"/>
                </p:cNvSpPr>
                <p:nvPr/>
              </p:nvSpPr>
              <p:spPr bwMode="auto">
                <a:xfrm>
                  <a:off x="3971" y="1962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01" name="Text Box 233"/>
                <p:cNvSpPr txBox="1">
                  <a:spLocks noChangeArrowheads="1"/>
                </p:cNvSpPr>
                <p:nvPr/>
              </p:nvSpPr>
              <p:spPr bwMode="auto">
                <a:xfrm>
                  <a:off x="5001" y="1414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02" name="Text Box 234"/>
                <p:cNvSpPr txBox="1">
                  <a:spLocks noChangeArrowheads="1"/>
                </p:cNvSpPr>
                <p:nvPr/>
              </p:nvSpPr>
              <p:spPr bwMode="auto">
                <a:xfrm>
                  <a:off x="4736" y="1612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03" name="Text Box 235"/>
                <p:cNvSpPr txBox="1">
                  <a:spLocks noChangeArrowheads="1"/>
                </p:cNvSpPr>
                <p:nvPr/>
              </p:nvSpPr>
              <p:spPr bwMode="auto">
                <a:xfrm>
                  <a:off x="4848" y="1392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04" name="Text Box 236"/>
                <p:cNvSpPr txBox="1">
                  <a:spLocks noChangeArrowheads="1"/>
                </p:cNvSpPr>
                <p:nvPr/>
              </p:nvSpPr>
              <p:spPr bwMode="auto">
                <a:xfrm>
                  <a:off x="4562" y="1512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05" name="Text Box 237"/>
                <p:cNvSpPr txBox="1">
                  <a:spLocks noChangeArrowheads="1"/>
                </p:cNvSpPr>
                <p:nvPr/>
              </p:nvSpPr>
              <p:spPr bwMode="auto">
                <a:xfrm>
                  <a:off x="4486" y="1687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06" name="Text Box 238"/>
                <p:cNvSpPr txBox="1">
                  <a:spLocks noChangeArrowheads="1"/>
                </p:cNvSpPr>
                <p:nvPr/>
              </p:nvSpPr>
              <p:spPr bwMode="auto">
                <a:xfrm>
                  <a:off x="4272" y="1584"/>
                  <a:ext cx="256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07" name="Text Box 239"/>
                <p:cNvSpPr txBox="1">
                  <a:spLocks noChangeArrowheads="1"/>
                </p:cNvSpPr>
                <p:nvPr/>
              </p:nvSpPr>
              <p:spPr bwMode="auto">
                <a:xfrm>
                  <a:off x="4076" y="1842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08" name="Text Box 240"/>
                <p:cNvSpPr txBox="1">
                  <a:spLocks noChangeArrowheads="1"/>
                </p:cNvSpPr>
                <p:nvPr/>
              </p:nvSpPr>
              <p:spPr bwMode="auto">
                <a:xfrm>
                  <a:off x="4214" y="1908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26698" name="Line 241"/>
                <p:cNvSpPr>
                  <a:spLocks noChangeShapeType="1"/>
                </p:cNvSpPr>
                <p:nvPr/>
              </p:nvSpPr>
              <p:spPr bwMode="auto">
                <a:xfrm flipV="1">
                  <a:off x="3936" y="1446"/>
                  <a:ext cx="1245" cy="651"/>
                </a:xfrm>
                <a:prstGeom prst="line">
                  <a:avLst/>
                </a:prstGeom>
                <a:noFill/>
                <a:ln w="19050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12700" dir="108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91410" name="Text Box 242"/>
              <p:cNvSpPr txBox="1">
                <a:spLocks noChangeArrowheads="1"/>
              </p:cNvSpPr>
              <p:nvPr/>
            </p:nvSpPr>
            <p:spPr bwMode="auto">
              <a:xfrm>
                <a:off x="432" y="3648"/>
                <a:ext cx="1200" cy="23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7961" dir="2700000" algn="ctr" rotWithShape="0">
                  <a:schemeClr val="bg2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800" b="1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正线性相关</a:t>
                </a:r>
              </a:p>
            </p:txBody>
          </p:sp>
        </p:grpSp>
      </p:grpSp>
      <p:grpSp>
        <p:nvGrpSpPr>
          <p:cNvPr id="391461" name="Group 293"/>
          <p:cNvGrpSpPr>
            <a:grpSpLocks/>
          </p:cNvGrpSpPr>
          <p:nvPr/>
        </p:nvGrpSpPr>
        <p:grpSpPr bwMode="auto">
          <a:xfrm>
            <a:off x="6096000" y="1752600"/>
            <a:ext cx="2667000" cy="2133600"/>
            <a:chOff x="3744" y="1200"/>
            <a:chExt cx="1680" cy="1344"/>
          </a:xfrm>
        </p:grpSpPr>
        <p:sp>
          <p:nvSpPr>
            <p:cNvPr id="26664" name="Rectangle 190"/>
            <p:cNvSpPr>
              <a:spLocks noChangeArrowheads="1"/>
            </p:cNvSpPr>
            <p:nvPr/>
          </p:nvSpPr>
          <p:spPr bwMode="auto">
            <a:xfrm>
              <a:off x="3744" y="1200"/>
              <a:ext cx="1680" cy="134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6665" name="Group 244"/>
            <p:cNvGrpSpPr>
              <a:grpSpLocks/>
            </p:cNvGrpSpPr>
            <p:nvPr/>
          </p:nvGrpSpPr>
          <p:grpSpPr bwMode="auto">
            <a:xfrm>
              <a:off x="3936" y="1248"/>
              <a:ext cx="1458" cy="1287"/>
              <a:chOff x="3936" y="1248"/>
              <a:chExt cx="1458" cy="1287"/>
            </a:xfrm>
          </p:grpSpPr>
          <p:grpSp>
            <p:nvGrpSpPr>
              <p:cNvPr id="26666" name="Group 245"/>
              <p:cNvGrpSpPr>
                <a:grpSpLocks/>
              </p:cNvGrpSpPr>
              <p:nvPr/>
            </p:nvGrpSpPr>
            <p:grpSpPr bwMode="auto">
              <a:xfrm>
                <a:off x="3936" y="1248"/>
                <a:ext cx="1458" cy="1056"/>
                <a:chOff x="3936" y="1248"/>
                <a:chExt cx="1458" cy="1056"/>
              </a:xfrm>
            </p:grpSpPr>
            <p:sp>
              <p:nvSpPr>
                <p:cNvPr id="26668" name="Line 246"/>
                <p:cNvSpPr>
                  <a:spLocks noChangeShapeType="1"/>
                </p:cNvSpPr>
                <p:nvPr/>
              </p:nvSpPr>
              <p:spPr bwMode="auto">
                <a:xfrm>
                  <a:off x="3936" y="1248"/>
                  <a:ext cx="0" cy="105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669" name="Line 247"/>
                <p:cNvSpPr>
                  <a:spLocks noChangeShapeType="1"/>
                </p:cNvSpPr>
                <p:nvPr/>
              </p:nvSpPr>
              <p:spPr bwMode="auto">
                <a:xfrm>
                  <a:off x="3936" y="2304"/>
                  <a:ext cx="13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1416" name="Text Box 248"/>
                <p:cNvSpPr txBox="1">
                  <a:spLocks noChangeArrowheads="1"/>
                </p:cNvSpPr>
                <p:nvPr/>
              </p:nvSpPr>
              <p:spPr bwMode="auto">
                <a:xfrm>
                  <a:off x="3971" y="1962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17" name="Text Box 249"/>
                <p:cNvSpPr txBox="1">
                  <a:spLocks noChangeArrowheads="1"/>
                </p:cNvSpPr>
                <p:nvPr/>
              </p:nvSpPr>
              <p:spPr bwMode="auto">
                <a:xfrm>
                  <a:off x="4992" y="1632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18" name="Text Box 250"/>
                <p:cNvSpPr txBox="1">
                  <a:spLocks noChangeArrowheads="1"/>
                </p:cNvSpPr>
                <p:nvPr/>
              </p:nvSpPr>
              <p:spPr bwMode="auto">
                <a:xfrm>
                  <a:off x="4656" y="1344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19" name="Text Box 251"/>
                <p:cNvSpPr txBox="1">
                  <a:spLocks noChangeArrowheads="1"/>
                </p:cNvSpPr>
                <p:nvPr/>
              </p:nvSpPr>
              <p:spPr bwMode="auto">
                <a:xfrm>
                  <a:off x="4896" y="1392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20" name="Text Box 252"/>
                <p:cNvSpPr txBox="1">
                  <a:spLocks noChangeArrowheads="1"/>
                </p:cNvSpPr>
                <p:nvPr/>
              </p:nvSpPr>
              <p:spPr bwMode="auto">
                <a:xfrm>
                  <a:off x="4464" y="1296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21" name="Text Box 253"/>
                <p:cNvSpPr txBox="1">
                  <a:spLocks noChangeArrowheads="1"/>
                </p:cNvSpPr>
                <p:nvPr/>
              </p:nvSpPr>
              <p:spPr bwMode="auto">
                <a:xfrm>
                  <a:off x="4416" y="1440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22" name="Text Box 254"/>
                <p:cNvSpPr txBox="1">
                  <a:spLocks noChangeArrowheads="1"/>
                </p:cNvSpPr>
                <p:nvPr/>
              </p:nvSpPr>
              <p:spPr bwMode="auto">
                <a:xfrm>
                  <a:off x="4272" y="1584"/>
                  <a:ext cx="256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23" name="Text Box 255"/>
                <p:cNvSpPr txBox="1">
                  <a:spLocks noChangeArrowheads="1"/>
                </p:cNvSpPr>
                <p:nvPr/>
              </p:nvSpPr>
              <p:spPr bwMode="auto">
                <a:xfrm>
                  <a:off x="4128" y="1872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24" name="Text Box 256"/>
                <p:cNvSpPr txBox="1">
                  <a:spLocks noChangeArrowheads="1"/>
                </p:cNvSpPr>
                <p:nvPr/>
              </p:nvSpPr>
              <p:spPr bwMode="auto">
                <a:xfrm>
                  <a:off x="4128" y="1680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26679" name="Freeform 257"/>
                <p:cNvSpPr>
                  <a:spLocks/>
                </p:cNvSpPr>
                <p:nvPr/>
              </p:nvSpPr>
              <p:spPr bwMode="auto">
                <a:xfrm>
                  <a:off x="3984" y="1440"/>
                  <a:ext cx="1248" cy="768"/>
                </a:xfrm>
                <a:custGeom>
                  <a:avLst/>
                  <a:gdLst>
                    <a:gd name="T0" fmla="*/ 0 w 1488"/>
                    <a:gd name="T1" fmla="*/ 768 h 728"/>
                    <a:gd name="T2" fmla="*/ 161 w 1488"/>
                    <a:gd name="T3" fmla="*/ 565 h 728"/>
                    <a:gd name="T4" fmla="*/ 322 w 1488"/>
                    <a:gd name="T5" fmla="*/ 312 h 728"/>
                    <a:gd name="T6" fmla="*/ 443 w 1488"/>
                    <a:gd name="T7" fmla="*/ 110 h 728"/>
                    <a:gd name="T8" fmla="*/ 604 w 1488"/>
                    <a:gd name="T9" fmla="*/ 8 h 728"/>
                    <a:gd name="T10" fmla="*/ 886 w 1488"/>
                    <a:gd name="T11" fmla="*/ 59 h 728"/>
                    <a:gd name="T12" fmla="*/ 1248 w 1488"/>
                    <a:gd name="T13" fmla="*/ 363 h 72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488" h="728">
                      <a:moveTo>
                        <a:pt x="0" y="728"/>
                      </a:moveTo>
                      <a:cubicBezTo>
                        <a:pt x="64" y="668"/>
                        <a:pt x="128" y="608"/>
                        <a:pt x="192" y="536"/>
                      </a:cubicBezTo>
                      <a:cubicBezTo>
                        <a:pt x="256" y="464"/>
                        <a:pt x="328" y="368"/>
                        <a:pt x="384" y="296"/>
                      </a:cubicBezTo>
                      <a:cubicBezTo>
                        <a:pt x="440" y="224"/>
                        <a:pt x="472" y="152"/>
                        <a:pt x="528" y="104"/>
                      </a:cubicBezTo>
                      <a:cubicBezTo>
                        <a:pt x="584" y="56"/>
                        <a:pt x="632" y="16"/>
                        <a:pt x="720" y="8"/>
                      </a:cubicBezTo>
                      <a:cubicBezTo>
                        <a:pt x="808" y="0"/>
                        <a:pt x="928" y="0"/>
                        <a:pt x="1056" y="56"/>
                      </a:cubicBezTo>
                      <a:cubicBezTo>
                        <a:pt x="1184" y="112"/>
                        <a:pt x="1336" y="228"/>
                        <a:pt x="1488" y="344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27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1426" name="Text Box 258"/>
                <p:cNvSpPr txBox="1">
                  <a:spLocks noChangeArrowheads="1"/>
                </p:cNvSpPr>
                <p:nvPr/>
              </p:nvSpPr>
              <p:spPr bwMode="auto">
                <a:xfrm>
                  <a:off x="4848" y="1488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27" name="Text Box 259"/>
                <p:cNvSpPr txBox="1">
                  <a:spLocks noChangeArrowheads="1"/>
                </p:cNvSpPr>
                <p:nvPr/>
              </p:nvSpPr>
              <p:spPr bwMode="auto">
                <a:xfrm>
                  <a:off x="5136" y="1632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28" name="Text Box 260"/>
                <p:cNvSpPr txBox="1">
                  <a:spLocks noChangeArrowheads="1"/>
                </p:cNvSpPr>
                <p:nvPr/>
              </p:nvSpPr>
              <p:spPr bwMode="auto">
                <a:xfrm>
                  <a:off x="4224" y="1440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</p:grpSp>
          <p:sp>
            <p:nvSpPr>
              <p:cNvPr id="391429" name="Text Box 261"/>
              <p:cNvSpPr txBox="1">
                <a:spLocks noChangeArrowheads="1"/>
              </p:cNvSpPr>
              <p:nvPr/>
            </p:nvSpPr>
            <p:spPr bwMode="auto">
              <a:xfrm>
                <a:off x="4032" y="2304"/>
                <a:ext cx="1200" cy="23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7961" dir="2700000" algn="ctr" rotWithShape="0">
                  <a:schemeClr val="bg2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800" b="1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非线性相关</a:t>
                </a:r>
              </a:p>
            </p:txBody>
          </p:sp>
        </p:grpSp>
      </p:grpSp>
      <p:grpSp>
        <p:nvGrpSpPr>
          <p:cNvPr id="391460" name="Group 292"/>
          <p:cNvGrpSpPr>
            <a:grpSpLocks/>
          </p:cNvGrpSpPr>
          <p:nvPr/>
        </p:nvGrpSpPr>
        <p:grpSpPr bwMode="auto">
          <a:xfrm>
            <a:off x="3276600" y="1752600"/>
            <a:ext cx="2667000" cy="2133600"/>
            <a:chOff x="1968" y="1200"/>
            <a:chExt cx="1680" cy="1344"/>
          </a:xfrm>
        </p:grpSpPr>
        <p:sp>
          <p:nvSpPr>
            <p:cNvPr id="26650" name="Rectangle 191"/>
            <p:cNvSpPr>
              <a:spLocks noChangeArrowheads="1"/>
            </p:cNvSpPr>
            <p:nvPr/>
          </p:nvSpPr>
          <p:spPr bwMode="auto">
            <a:xfrm>
              <a:off x="1968" y="1200"/>
              <a:ext cx="1680" cy="134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6651" name="Group 262"/>
            <p:cNvGrpSpPr>
              <a:grpSpLocks/>
            </p:cNvGrpSpPr>
            <p:nvPr/>
          </p:nvGrpSpPr>
          <p:grpSpPr bwMode="auto">
            <a:xfrm>
              <a:off x="2160" y="1248"/>
              <a:ext cx="1392" cy="1287"/>
              <a:chOff x="2160" y="1200"/>
              <a:chExt cx="1392" cy="1287"/>
            </a:xfrm>
          </p:grpSpPr>
          <p:grpSp>
            <p:nvGrpSpPr>
              <p:cNvPr id="26652" name="Group 263"/>
              <p:cNvGrpSpPr>
                <a:grpSpLocks/>
              </p:cNvGrpSpPr>
              <p:nvPr/>
            </p:nvGrpSpPr>
            <p:grpSpPr bwMode="auto">
              <a:xfrm>
                <a:off x="2160" y="1200"/>
                <a:ext cx="1392" cy="1056"/>
                <a:chOff x="2160" y="1200"/>
                <a:chExt cx="1392" cy="1056"/>
              </a:xfrm>
            </p:grpSpPr>
            <p:sp>
              <p:nvSpPr>
                <p:cNvPr id="26654" name="Line 264"/>
                <p:cNvSpPr>
                  <a:spLocks noChangeShapeType="1"/>
                </p:cNvSpPr>
                <p:nvPr/>
              </p:nvSpPr>
              <p:spPr bwMode="auto">
                <a:xfrm>
                  <a:off x="2160" y="1200"/>
                  <a:ext cx="0" cy="105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655" name="Line 265"/>
                <p:cNvSpPr>
                  <a:spLocks noChangeShapeType="1"/>
                </p:cNvSpPr>
                <p:nvPr/>
              </p:nvSpPr>
              <p:spPr bwMode="auto">
                <a:xfrm>
                  <a:off x="2160" y="2256"/>
                  <a:ext cx="13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1434" name="Text Box 266"/>
                <p:cNvSpPr txBox="1">
                  <a:spLocks noChangeArrowheads="1"/>
                </p:cNvSpPr>
                <p:nvPr/>
              </p:nvSpPr>
              <p:spPr bwMode="auto">
                <a:xfrm>
                  <a:off x="3168" y="1968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35" name="Text Box 267"/>
                <p:cNvSpPr txBox="1">
                  <a:spLocks noChangeArrowheads="1"/>
                </p:cNvSpPr>
                <p:nvPr/>
              </p:nvSpPr>
              <p:spPr bwMode="auto">
                <a:xfrm>
                  <a:off x="2880" y="1776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36" name="Text Box 268"/>
                <p:cNvSpPr txBox="1">
                  <a:spLocks noChangeArrowheads="1"/>
                </p:cNvSpPr>
                <p:nvPr/>
              </p:nvSpPr>
              <p:spPr bwMode="auto">
                <a:xfrm>
                  <a:off x="3024" y="1872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37" name="Text Box 269"/>
                <p:cNvSpPr txBox="1">
                  <a:spLocks noChangeArrowheads="1"/>
                </p:cNvSpPr>
                <p:nvPr/>
              </p:nvSpPr>
              <p:spPr bwMode="auto">
                <a:xfrm>
                  <a:off x="2736" y="1680"/>
                  <a:ext cx="258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38" name="Text Box 270"/>
                <p:cNvSpPr txBox="1">
                  <a:spLocks noChangeArrowheads="1"/>
                </p:cNvSpPr>
                <p:nvPr/>
              </p:nvSpPr>
              <p:spPr bwMode="auto">
                <a:xfrm>
                  <a:off x="2304" y="1392"/>
                  <a:ext cx="256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39" name="Text Box 271"/>
                <p:cNvSpPr txBox="1">
                  <a:spLocks noChangeArrowheads="1"/>
                </p:cNvSpPr>
                <p:nvPr/>
              </p:nvSpPr>
              <p:spPr bwMode="auto">
                <a:xfrm>
                  <a:off x="2592" y="1584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40" name="Text Box 272"/>
                <p:cNvSpPr txBox="1">
                  <a:spLocks noChangeArrowheads="1"/>
                </p:cNvSpPr>
                <p:nvPr/>
              </p:nvSpPr>
              <p:spPr bwMode="auto">
                <a:xfrm>
                  <a:off x="2448" y="1488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26663" name="Line 273"/>
                <p:cNvSpPr>
                  <a:spLocks noChangeShapeType="1"/>
                </p:cNvSpPr>
                <p:nvPr/>
              </p:nvSpPr>
              <p:spPr bwMode="auto">
                <a:xfrm>
                  <a:off x="2256" y="1440"/>
                  <a:ext cx="1152" cy="720"/>
                </a:xfrm>
                <a:prstGeom prst="line">
                  <a:avLst/>
                </a:prstGeom>
                <a:noFill/>
                <a:ln w="28575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12700" dir="108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91442" name="Text Box 274"/>
              <p:cNvSpPr txBox="1">
                <a:spLocks noChangeArrowheads="1"/>
              </p:cNvSpPr>
              <p:nvPr/>
            </p:nvSpPr>
            <p:spPr bwMode="auto">
              <a:xfrm>
                <a:off x="2256" y="2256"/>
                <a:ext cx="1200" cy="23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7961" dir="2700000" algn="ctr" rotWithShape="0">
                  <a:schemeClr val="bg2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800" b="1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完全负线性相关</a:t>
                </a:r>
              </a:p>
            </p:txBody>
          </p:sp>
        </p:grpSp>
      </p:grpSp>
      <p:grpSp>
        <p:nvGrpSpPr>
          <p:cNvPr id="391459" name="Group 291"/>
          <p:cNvGrpSpPr>
            <a:grpSpLocks/>
          </p:cNvGrpSpPr>
          <p:nvPr/>
        </p:nvGrpSpPr>
        <p:grpSpPr bwMode="auto">
          <a:xfrm>
            <a:off x="381000" y="1752600"/>
            <a:ext cx="2667000" cy="2133600"/>
            <a:chOff x="144" y="1200"/>
            <a:chExt cx="1680" cy="1344"/>
          </a:xfrm>
        </p:grpSpPr>
        <p:sp>
          <p:nvSpPr>
            <p:cNvPr id="26633" name="Rectangle 188"/>
            <p:cNvSpPr>
              <a:spLocks noChangeArrowheads="1"/>
            </p:cNvSpPr>
            <p:nvPr/>
          </p:nvSpPr>
          <p:spPr bwMode="auto">
            <a:xfrm>
              <a:off x="144" y="1200"/>
              <a:ext cx="1680" cy="134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6634" name="Group 275"/>
            <p:cNvGrpSpPr>
              <a:grpSpLocks/>
            </p:cNvGrpSpPr>
            <p:nvPr/>
          </p:nvGrpSpPr>
          <p:grpSpPr bwMode="auto">
            <a:xfrm>
              <a:off x="288" y="1248"/>
              <a:ext cx="1392" cy="1287"/>
              <a:chOff x="384" y="1152"/>
              <a:chExt cx="1392" cy="1287"/>
            </a:xfrm>
          </p:grpSpPr>
          <p:sp>
            <p:nvSpPr>
              <p:cNvPr id="391444" name="Text Box 276"/>
              <p:cNvSpPr txBox="1">
                <a:spLocks noChangeArrowheads="1"/>
              </p:cNvSpPr>
              <p:nvPr/>
            </p:nvSpPr>
            <p:spPr bwMode="auto">
              <a:xfrm>
                <a:off x="480" y="2208"/>
                <a:ext cx="1200" cy="23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7961" dir="2700000" algn="ctr" rotWithShape="0">
                  <a:schemeClr val="bg2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800" b="1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完全正线性相关</a:t>
                </a:r>
              </a:p>
            </p:txBody>
          </p:sp>
          <p:grpSp>
            <p:nvGrpSpPr>
              <p:cNvPr id="26636" name="Group 277"/>
              <p:cNvGrpSpPr>
                <a:grpSpLocks/>
              </p:cNvGrpSpPr>
              <p:nvPr/>
            </p:nvGrpSpPr>
            <p:grpSpPr bwMode="auto">
              <a:xfrm>
                <a:off x="384" y="1152"/>
                <a:ext cx="1392" cy="1056"/>
                <a:chOff x="384" y="1152"/>
                <a:chExt cx="1392" cy="1056"/>
              </a:xfrm>
            </p:grpSpPr>
            <p:sp>
              <p:nvSpPr>
                <p:cNvPr id="26637" name="Line 278"/>
                <p:cNvSpPr>
                  <a:spLocks noChangeShapeType="1"/>
                </p:cNvSpPr>
                <p:nvPr/>
              </p:nvSpPr>
              <p:spPr bwMode="auto">
                <a:xfrm>
                  <a:off x="384" y="1152"/>
                  <a:ext cx="0" cy="105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638" name="Line 279"/>
                <p:cNvSpPr>
                  <a:spLocks noChangeShapeType="1"/>
                </p:cNvSpPr>
                <p:nvPr/>
              </p:nvSpPr>
              <p:spPr bwMode="auto">
                <a:xfrm>
                  <a:off x="384" y="2208"/>
                  <a:ext cx="13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1448" name="Text Box 280"/>
                <p:cNvSpPr txBox="1">
                  <a:spLocks noChangeArrowheads="1"/>
                </p:cNvSpPr>
                <p:nvPr/>
              </p:nvSpPr>
              <p:spPr bwMode="auto">
                <a:xfrm>
                  <a:off x="419" y="1866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391449" name="Text Box 281"/>
                <p:cNvSpPr txBox="1">
                  <a:spLocks noChangeArrowheads="1"/>
                </p:cNvSpPr>
                <p:nvPr/>
              </p:nvSpPr>
              <p:spPr bwMode="auto">
                <a:xfrm>
                  <a:off x="1449" y="1318"/>
                  <a:ext cx="257" cy="269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17961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 sz="2200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grpSp>
              <p:nvGrpSpPr>
                <p:cNvPr id="26641" name="Group 282"/>
                <p:cNvGrpSpPr>
                  <a:grpSpLocks/>
                </p:cNvGrpSpPr>
                <p:nvPr/>
              </p:nvGrpSpPr>
              <p:grpSpPr bwMode="auto">
                <a:xfrm>
                  <a:off x="548" y="1386"/>
                  <a:ext cx="1029" cy="679"/>
                  <a:chOff x="3744" y="2544"/>
                  <a:chExt cx="1152" cy="952"/>
                </a:xfrm>
              </p:grpSpPr>
              <p:sp>
                <p:nvSpPr>
                  <p:cNvPr id="391451" name="Text Box 28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64" y="2639"/>
                    <a:ext cx="288" cy="37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17961" dir="2700000" algn="ctr" rotWithShape="0">
                      <a:schemeClr val="bg2"/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 sz="2200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391452" name="Text Box 28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608" y="2544"/>
                    <a:ext cx="288" cy="37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17961" dir="2700000" algn="ctr" rotWithShape="0">
                      <a:schemeClr val="bg2"/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 sz="2200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391453" name="Text Box 2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21" y="2737"/>
                    <a:ext cx="288" cy="37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17961" dir="2700000" algn="ctr" rotWithShape="0">
                      <a:schemeClr val="bg2"/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 sz="2200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391454" name="Text Box 2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76" y="2831"/>
                    <a:ext cx="288" cy="37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17961" dir="2700000" algn="ctr" rotWithShape="0">
                      <a:schemeClr val="bg2"/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 sz="2200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391455" name="Text Box 28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033" y="2928"/>
                    <a:ext cx="288" cy="37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17961" dir="2700000" algn="ctr" rotWithShape="0">
                      <a:schemeClr val="bg2"/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 sz="2200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391456" name="Text Box 28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44" y="3119"/>
                    <a:ext cx="289" cy="37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17961" dir="2700000" algn="ctr" rotWithShape="0">
                      <a:schemeClr val="bg2"/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 sz="2200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391457" name="Text Box 28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88" y="3024"/>
                    <a:ext cx="288" cy="37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17961" dir="2700000" algn="ctr" rotWithShape="0">
                      <a:schemeClr val="bg2"/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 sz="2200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</p:grpSp>
            <p:sp>
              <p:nvSpPr>
                <p:cNvPr id="26642" name="Line 290"/>
                <p:cNvSpPr>
                  <a:spLocks noChangeShapeType="1"/>
                </p:cNvSpPr>
                <p:nvPr/>
              </p:nvSpPr>
              <p:spPr bwMode="auto">
                <a:xfrm flipV="1">
                  <a:off x="432" y="1392"/>
                  <a:ext cx="1245" cy="651"/>
                </a:xfrm>
                <a:prstGeom prst="line">
                  <a:avLst/>
                </a:prstGeom>
                <a:noFill/>
                <a:ln w="19050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12700" dir="108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91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91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91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9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391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9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-2588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散点图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例题分析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757763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752600"/>
            <a:ext cx="8001000" cy="4419600"/>
          </a:xfrm>
          <a:ln w="12700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marL="609600" indent="-609600" algn="just">
              <a:defRPr/>
            </a:pPr>
            <a:r>
              <a:rPr lang="en-US" altLang="zh-CN" sz="2800" b="1">
                <a:solidFill>
                  <a:srgbClr val="FFFFB1"/>
                </a:solidFill>
              </a:rPr>
              <a:t>【</a:t>
            </a:r>
            <a:r>
              <a:rPr lang="zh-CN" altLang="en-US" sz="2800" b="1">
                <a:solidFill>
                  <a:srgbClr val="FFFFB1"/>
                </a:solidFill>
              </a:rPr>
              <a:t>例</a:t>
            </a:r>
            <a:r>
              <a:rPr lang="en-US" altLang="zh-CN" sz="2800" b="1">
                <a:solidFill>
                  <a:srgbClr val="FFFFB1"/>
                </a:solidFill>
              </a:rPr>
              <a:t>】</a:t>
            </a:r>
            <a:r>
              <a:rPr lang="zh-CN" altLang="en-US" sz="2800"/>
              <a:t>一家大型商业银行在多个地区设有分行，其业务主要是进行基础设施建设、国家重点项目建设、固定资产投资等项目的贷款。近年来，该银行的贷款额平稳增长，但不良贷款额也有较大比例的增长，这给银行业务的发展带来较大压力。为弄清楚不良贷款形成的原因，管理者希望利用银行业务的有关数据做些定量分析，以便找出控制不良贷款的办法。下面是该银行所属的</a:t>
            </a:r>
            <a:r>
              <a:rPr lang="en-US" altLang="zh-CN" sz="2800"/>
              <a:t>25</a:t>
            </a:r>
            <a:r>
              <a:rPr lang="zh-CN" altLang="en-US" sz="2800"/>
              <a:t>家分行的有关业务数据 </a:t>
            </a:r>
          </a:p>
        </p:txBody>
      </p:sp>
      <p:graphicFrame>
        <p:nvGraphicFramePr>
          <p:cNvPr id="27652" name="Object 6">
            <a:hlinkHover r:id="" action="ppaction://noaction" highlightClick="1"/>
          </p:cNvPr>
          <p:cNvGraphicFramePr>
            <a:graphicFrameLocks noChangeAspect="1"/>
          </p:cNvGraphicFramePr>
          <p:nvPr/>
        </p:nvGraphicFramePr>
        <p:xfrm>
          <a:off x="5576888" y="5562600"/>
          <a:ext cx="2957512" cy="1239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剪辑" r:id="rId3" imgW="2827338" imgH="3497263" progId="MS_ClipArt_Gallery.2">
                  <p:embed/>
                </p:oleObj>
              </mc:Choice>
              <mc:Fallback>
                <p:oleObj name="剪辑" r:id="rId3" imgW="2827338" imgH="3497263" progId="MS_ClipArt_Gallery.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6888" y="5562600"/>
                        <a:ext cx="2957512" cy="1239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0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散点图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例题分析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</a:p>
        </p:txBody>
      </p:sp>
      <p:pic>
        <p:nvPicPr>
          <p:cNvPr id="2969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7338"/>
            <a:ext cx="9144000" cy="530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1600200"/>
            <a:ext cx="9144000" cy="52578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/>
          </a:p>
        </p:txBody>
      </p:sp>
      <p:sp>
        <p:nvSpPr>
          <p:cNvPr id="834562" name="Rectangle 2"/>
          <p:cNvSpPr>
            <a:spLocks noGrp="1" noChangeArrowheads="1"/>
          </p:cNvSpPr>
          <p:nvPr>
            <p:ph type="title"/>
          </p:nvPr>
        </p:nvSpPr>
        <p:spPr>
          <a:xfrm>
            <a:off x="819588" y="-2588"/>
            <a:ext cx="8155632" cy="11430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散点图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不良贷款对其他变量的散点图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</a:p>
        </p:txBody>
      </p:sp>
      <p:grpSp>
        <p:nvGrpSpPr>
          <p:cNvPr id="31748" name="Group 8"/>
          <p:cNvGrpSpPr>
            <a:grpSpLocks/>
          </p:cNvGrpSpPr>
          <p:nvPr/>
        </p:nvGrpSpPr>
        <p:grpSpPr bwMode="auto">
          <a:xfrm>
            <a:off x="838200" y="1557338"/>
            <a:ext cx="7939088" cy="5300662"/>
            <a:chOff x="528" y="960"/>
            <a:chExt cx="5001" cy="3314"/>
          </a:xfrm>
        </p:grpSpPr>
        <p:graphicFrame>
          <p:nvGraphicFramePr>
            <p:cNvPr id="31749" name="Object 4"/>
            <p:cNvGraphicFramePr>
              <a:graphicFrameLocks noChangeAspect="1"/>
            </p:cNvGraphicFramePr>
            <p:nvPr/>
          </p:nvGraphicFramePr>
          <p:xfrm>
            <a:off x="528" y="960"/>
            <a:ext cx="2575" cy="16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图表" r:id="rId2" imgW="2390851" imgH="2104949" progId="Excel.Chart.8">
                    <p:embed/>
                  </p:oleObj>
                </mc:Choice>
                <mc:Fallback>
                  <p:oleObj name="图表" r:id="rId2" imgW="2390851" imgH="2104949" progId="Excel.Chart.8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" y="960"/>
                          <a:ext cx="2575" cy="16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750" name="Object 5"/>
            <p:cNvGraphicFramePr>
              <a:graphicFrameLocks noChangeAspect="1"/>
            </p:cNvGraphicFramePr>
            <p:nvPr/>
          </p:nvGraphicFramePr>
          <p:xfrm>
            <a:off x="528" y="2523"/>
            <a:ext cx="2575" cy="17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图表" r:id="rId4" imgW="2390851" imgH="2190902" progId="Excel.Chart.8">
                    <p:embed/>
                  </p:oleObj>
                </mc:Choice>
                <mc:Fallback>
                  <p:oleObj name="图表" r:id="rId4" imgW="2390851" imgH="2190902" progId="Excel.Chart.8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" y="2523"/>
                          <a:ext cx="2575" cy="175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751" name="Object 6"/>
            <p:cNvGraphicFramePr>
              <a:graphicFrameLocks noChangeAspect="1"/>
            </p:cNvGraphicFramePr>
            <p:nvPr/>
          </p:nvGraphicFramePr>
          <p:xfrm>
            <a:off x="2971" y="2523"/>
            <a:ext cx="2558" cy="17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图表" r:id="rId6" imgW="2390851" imgH="2200351" progId="Excel.Chart.8">
                    <p:embed/>
                  </p:oleObj>
                </mc:Choice>
                <mc:Fallback>
                  <p:oleObj name="图表" r:id="rId6" imgW="2390851" imgH="2200351" progId="Excel.Chart.8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71" y="2523"/>
                          <a:ext cx="2558" cy="175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752" name="Object 7"/>
            <p:cNvGraphicFramePr>
              <a:graphicFrameLocks noChangeAspect="1"/>
            </p:cNvGraphicFramePr>
            <p:nvPr/>
          </p:nvGraphicFramePr>
          <p:xfrm>
            <a:off x="2971" y="960"/>
            <a:ext cx="2558" cy="16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图表" r:id="rId8" imgW="2390851" imgH="2114702" progId="Excel.Chart.8">
                    <p:embed/>
                  </p:oleObj>
                </mc:Choice>
                <mc:Fallback>
                  <p:oleObj name="图表" r:id="rId8" imgW="2390851" imgH="2114702" progId="Excel.Chart.8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71" y="960"/>
                          <a:ext cx="2558" cy="16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2AA62A"/>
            </a:gs>
            <a:gs pos="100000">
              <a:srgbClr val="134D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8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2286000"/>
            <a:ext cx="7772400" cy="1143000"/>
          </a:xfrm>
        </p:spPr>
        <p:txBody>
          <a:bodyPr anchor="ctr" anchorCtr="0"/>
          <a:lstStyle/>
          <a:p>
            <a:pPr>
              <a:defRPr/>
            </a:pPr>
            <a:r>
              <a:rPr lang="zh-CN" altLang="en-US" sz="4400">
                <a:latin typeface="Arial" panose="020B0604020202020204" pitchFamily="34" charset="0"/>
              </a:rPr>
              <a:t>相关关系的描述与测度</a:t>
            </a:r>
            <a:br>
              <a:rPr lang="zh-CN" altLang="en-US" sz="4400">
                <a:latin typeface="Arial" panose="020B0604020202020204" pitchFamily="34" charset="0"/>
              </a:rPr>
            </a:br>
            <a:r>
              <a:rPr lang="en-US" altLang="zh-CN" sz="400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4000">
                <a:solidFill>
                  <a:schemeClr val="hlink"/>
                </a:solidFill>
                <a:latin typeface="Arial" panose="020B0604020202020204" pitchFamily="34" charset="0"/>
              </a:rPr>
              <a:t>相关系数</a:t>
            </a:r>
            <a:r>
              <a:rPr lang="en-US" altLang="zh-CN" sz="400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0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相关系数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(correlation coefficient)</a:t>
            </a:r>
          </a:p>
        </p:txBody>
      </p:sp>
      <p:sp>
        <p:nvSpPr>
          <p:cNvPr id="9093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00213"/>
            <a:ext cx="8305800" cy="4471987"/>
          </a:xfrm>
        </p:spPr>
        <p:txBody>
          <a:bodyPr/>
          <a:lstStyle/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zh-CN" altLang="en-US" sz="2800"/>
              <a:t>度量变量之间关系强度的一个统计量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zh-CN" altLang="en-US" sz="2800"/>
              <a:t>对两个变量之间线性相关强度的度量称为简单相关系数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zh-CN" altLang="en-US" sz="2800"/>
              <a:t>若相关系数</a:t>
            </a:r>
            <a:r>
              <a:rPr lang="zh-CN" altLang="en-US" sz="2800">
                <a:latin typeface="Times New Roman" panose="02020603050405020304" pitchFamily="18" charset="0"/>
              </a:rPr>
              <a:t>是根据总体全部数据计算的，称为总体相关系数，记为</a:t>
            </a:r>
            <a:r>
              <a:rPr lang="zh-CN" altLang="en-US" sz="2800" b="1" i="1">
                <a:solidFill>
                  <a:srgbClr val="FFFFB1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</a:t>
            </a:r>
            <a:endParaRPr lang="zh-CN" altLang="en-US" sz="2800" b="1" i="1">
              <a:solidFill>
                <a:srgbClr val="FFFFB1"/>
              </a:solidFill>
              <a:latin typeface="Times New Roman" panose="02020603050405020304" pitchFamily="18" charset="0"/>
            </a:endParaRPr>
          </a:p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zh-CN" altLang="en-US" sz="2800"/>
              <a:t>若</a:t>
            </a:r>
            <a:r>
              <a:rPr lang="zh-CN" altLang="en-US" sz="2800">
                <a:latin typeface="Times New Roman" panose="02020603050405020304" pitchFamily="18" charset="0"/>
              </a:rPr>
              <a:t>是根据样本数据计算的，则称为样本相关系数，简称为相关系数，记为 </a:t>
            </a:r>
            <a:r>
              <a:rPr lang="en-US" altLang="zh-CN" sz="2800" b="1" i="1">
                <a:solidFill>
                  <a:srgbClr val="FFFFB1"/>
                </a:solidFill>
                <a:latin typeface="Times New Roman" panose="02020603050405020304" pitchFamily="18" charset="0"/>
              </a:rPr>
              <a:t>r</a:t>
            </a:r>
          </a:p>
          <a:p>
            <a:pPr marL="1219200" lvl="1" indent="-533400" algn="just">
              <a:lnSpc>
                <a:spcPct val="90000"/>
              </a:lnSpc>
              <a:defRPr/>
            </a:pPr>
            <a:r>
              <a:rPr lang="zh-CN" altLang="en-US" sz="2400">
                <a:latin typeface="Times New Roman" panose="02020603050405020304" pitchFamily="18" charset="0"/>
              </a:rPr>
              <a:t>也称为线性相关系数</a:t>
            </a:r>
            <a:r>
              <a:rPr lang="en-US" altLang="zh-CN" sz="2400"/>
              <a:t>(linear correlation coefficient) </a:t>
            </a:r>
          </a:p>
          <a:p>
            <a:pPr marL="1219200" lvl="1" indent="-533400" algn="just">
              <a:lnSpc>
                <a:spcPct val="90000"/>
              </a:lnSpc>
              <a:defRPr/>
            </a:pPr>
            <a:r>
              <a:rPr lang="zh-CN" altLang="en-US" sz="2400"/>
              <a:t>或称为</a:t>
            </a:r>
            <a:r>
              <a:rPr lang="en-US" altLang="zh-CN" sz="2400"/>
              <a:t>Pearson</a:t>
            </a:r>
            <a:r>
              <a:rPr lang="zh-CN" altLang="en-US" sz="2400"/>
              <a:t>相关系数</a:t>
            </a:r>
            <a:r>
              <a:rPr lang="zh-CN" altLang="en-US" sz="2400">
                <a:solidFill>
                  <a:schemeClr val="hlink"/>
                </a:solidFill>
              </a:rPr>
              <a:t> </a:t>
            </a:r>
            <a:r>
              <a:rPr lang="en-US" altLang="zh-CN" sz="2400"/>
              <a:t>(Pearson’s correlation coefficient)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9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09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09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09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09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09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09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09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09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09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09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09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9315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-52387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相关系数</a:t>
            </a:r>
            <a:r>
              <a:rPr lang="zh-CN" altLang="en-US" dirty="0"/>
              <a:t> 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计算公式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69427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700213"/>
            <a:ext cx="7848600" cy="966787"/>
          </a:xfrm>
        </p:spPr>
        <p:txBody>
          <a:bodyPr/>
          <a:lstStyle/>
          <a:p>
            <a:pPr marL="609600" indent="-609600" algn="just">
              <a:defRPr/>
            </a:pPr>
            <a:r>
              <a:rPr lang="en-US" altLang="zh-CN">
                <a:solidFill>
                  <a:schemeClr val="accent2"/>
                </a:solidFill>
                <a:latin typeface="Times New Roman" panose="02020603050405020304" pitchFamily="18" charset="0"/>
                <a:sym typeface="Wingdings 3" panose="05040102010807070707" pitchFamily="18" charset="2"/>
              </a:rPr>
              <a:t></a:t>
            </a:r>
            <a:r>
              <a:rPr lang="en-US" altLang="zh-CN">
                <a:latin typeface="Times New Roman" panose="02020603050405020304" pitchFamily="18" charset="0"/>
                <a:sym typeface="Wingdings 3" panose="05040102010807070707" pitchFamily="18" charset="2"/>
              </a:rPr>
              <a:t> </a:t>
            </a:r>
            <a:r>
              <a:rPr lang="zh-CN" altLang="en-US">
                <a:latin typeface="Times New Roman" panose="02020603050405020304" pitchFamily="18" charset="0"/>
              </a:rPr>
              <a:t>样本相关系数的计算公式</a:t>
            </a:r>
          </a:p>
        </p:txBody>
      </p:sp>
      <p:graphicFrame>
        <p:nvGraphicFramePr>
          <p:cNvPr id="36868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2438400" y="2514600"/>
          <a:ext cx="49530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44058" imgH="525685" progId="Equation.3">
                  <p:embed/>
                </p:oleObj>
              </mc:Choice>
              <mc:Fallback>
                <p:oleObj name="Equation" r:id="rId3" imgW="1844058" imgH="525685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514600"/>
                        <a:ext cx="4953000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4278" name="Text Box 6"/>
          <p:cNvSpPr txBox="1">
            <a:spLocks noChangeArrowheads="1"/>
          </p:cNvSpPr>
          <p:nvPr/>
        </p:nvSpPr>
        <p:spPr bwMode="auto">
          <a:xfrm>
            <a:off x="685800" y="4648200"/>
            <a:ext cx="17526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</a:rPr>
              <a:t>或化简为</a:t>
            </a:r>
          </a:p>
        </p:txBody>
      </p:sp>
      <p:graphicFrame>
        <p:nvGraphicFramePr>
          <p:cNvPr id="36870" name="Object 7">
            <a:hlinkClick r:id="" action="ppaction://ole?verb=0"/>
          </p:cNvPr>
          <p:cNvGraphicFramePr>
            <a:graphicFrameLocks/>
          </p:cNvGraphicFramePr>
          <p:nvPr/>
        </p:nvGraphicFramePr>
        <p:xfrm>
          <a:off x="2514600" y="4343400"/>
          <a:ext cx="51816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83091" imgH="548556" progId="Equation.3">
                  <p:embed/>
                </p:oleObj>
              </mc:Choice>
              <mc:Fallback>
                <p:oleObj name="Equation" r:id="rId5" imgW="2583091" imgH="548556" progId="Equation.3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4343400"/>
                        <a:ext cx="5181600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28800" y="381000"/>
            <a:ext cx="7010400" cy="914400"/>
          </a:xfrm>
        </p:spPr>
        <p:txBody>
          <a:bodyPr anchor="ctr" anchorCtr="0"/>
          <a:lstStyle/>
          <a:p>
            <a:pPr>
              <a:defRPr/>
            </a:pPr>
            <a:r>
              <a:rPr lang="zh-CN" altLang="en-US" sz="4000" dirty="0">
                <a:latin typeface="Arial" panose="020B0604020202020204" pitchFamily="34" charset="0"/>
              </a:rPr>
              <a:t>第</a:t>
            </a:r>
            <a:r>
              <a:rPr lang="en-US" altLang="zh-CN" sz="4000" dirty="0">
                <a:latin typeface="Arial" panose="020B0604020202020204" pitchFamily="34" charset="0"/>
              </a:rPr>
              <a:t>3</a:t>
            </a:r>
            <a:r>
              <a:rPr lang="zh-CN" altLang="en-US" sz="4000" dirty="0">
                <a:latin typeface="Arial" panose="020B0604020202020204" pitchFamily="34" charset="0"/>
              </a:rPr>
              <a:t>章   一元线性回归</a:t>
            </a:r>
            <a:endParaRPr lang="zh-CN" altLang="en-US" sz="4000" b="0" dirty="0">
              <a:latin typeface="Arial" panose="020B0604020202020204" pitchFamily="34" charset="0"/>
            </a:endParaRPr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584" y="1700808"/>
            <a:ext cx="7620000" cy="4114800"/>
          </a:xfrm>
        </p:spPr>
        <p:txBody>
          <a:bodyPr/>
          <a:lstStyle/>
          <a:p>
            <a:pPr algn="l">
              <a:defRPr/>
            </a:pPr>
            <a:r>
              <a:rPr lang="en-US" altLang="zh-CN" sz="3200" b="1" dirty="0">
                <a:cs typeface="Arial" panose="020B0604020202020204" pitchFamily="34" charset="0"/>
              </a:rPr>
              <a:t>3.1</a:t>
            </a:r>
            <a:r>
              <a:rPr lang="en-US" altLang="zh-CN" sz="3200" b="1" dirty="0"/>
              <a:t>   </a:t>
            </a:r>
            <a:r>
              <a:rPr lang="zh-CN" altLang="en-US" sz="3200" b="1" dirty="0"/>
              <a:t>变量间关系的度量 </a:t>
            </a:r>
          </a:p>
          <a:p>
            <a:pPr algn="l">
              <a:defRPr/>
            </a:pPr>
            <a:r>
              <a:rPr lang="en-US" altLang="zh-CN" sz="3200" b="1" dirty="0">
                <a:cs typeface="Arial" panose="020B0604020202020204" pitchFamily="34" charset="0"/>
              </a:rPr>
              <a:t>3.2   </a:t>
            </a:r>
            <a:r>
              <a:rPr lang="zh-CN" altLang="en-US" sz="3200" b="1" dirty="0"/>
              <a:t>一元线性回归</a:t>
            </a:r>
          </a:p>
          <a:p>
            <a:pPr algn="l">
              <a:defRPr/>
            </a:pPr>
            <a:r>
              <a:rPr lang="en-US" altLang="zh-CN" sz="3200" b="1" dirty="0">
                <a:cs typeface="Arial" panose="020B0604020202020204" pitchFamily="34" charset="0"/>
              </a:rPr>
              <a:t>3.3   </a:t>
            </a:r>
            <a:r>
              <a:rPr lang="zh-CN" altLang="en-US" sz="3200" b="1" dirty="0"/>
              <a:t>利用回归方程进行估计和预测</a:t>
            </a:r>
            <a:endParaRPr lang="en-US" altLang="zh-CN" sz="3200" b="1" dirty="0"/>
          </a:p>
          <a:p>
            <a:pPr algn="l">
              <a:defRPr/>
            </a:pPr>
            <a:r>
              <a:rPr lang="en-US" altLang="zh-CN" sz="3200" b="1" dirty="0">
                <a:cs typeface="Arial" panose="020B0604020202020204" pitchFamily="34" charset="0"/>
              </a:rPr>
              <a:t>3.4   </a:t>
            </a:r>
            <a:r>
              <a:rPr lang="zh-CN" altLang="en-US" sz="3200" b="1" dirty="0"/>
              <a:t>残差分析</a:t>
            </a:r>
            <a:endParaRPr lang="zh-CN" altLang="en-US" sz="32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4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-2588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相关系数的性质</a:t>
            </a:r>
            <a:endParaRPr lang="zh-CN" altLang="en-US" sz="3600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87449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701800"/>
            <a:ext cx="8229600" cy="4679950"/>
          </a:xfrm>
        </p:spPr>
        <p:txBody>
          <a:bodyPr/>
          <a:lstStyle/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b="1" dirty="0">
                <a:solidFill>
                  <a:srgbClr val="FFFF57"/>
                </a:solidFill>
              </a:rPr>
              <a:t>性质</a:t>
            </a:r>
            <a:r>
              <a:rPr lang="en-US" altLang="zh-CN" b="1" dirty="0">
                <a:solidFill>
                  <a:srgbClr val="FFFF57"/>
                </a:solidFill>
              </a:rPr>
              <a:t>1</a:t>
            </a:r>
            <a:r>
              <a:rPr lang="zh-CN" altLang="en-US" b="1" dirty="0"/>
              <a:t>：</a:t>
            </a:r>
            <a:r>
              <a:rPr lang="en-US" altLang="zh-CN" i="1" dirty="0">
                <a:latin typeface="Times New Roman" panose="02020603050405020304" pitchFamily="18" charset="0"/>
              </a:rPr>
              <a:t>r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</a:rPr>
              <a:t>的取值范围</a:t>
            </a:r>
            <a:r>
              <a:rPr lang="zh-CN" altLang="en-US" dirty="0"/>
              <a:t>是 </a:t>
            </a:r>
            <a:r>
              <a:rPr lang="en-US" altLang="zh-CN" dirty="0"/>
              <a:t>[-1,1]</a:t>
            </a:r>
          </a:p>
          <a:p>
            <a:pPr marL="1219200" lvl="1" indent="-533400" algn="just">
              <a:lnSpc>
                <a:spcPct val="90000"/>
              </a:lnSpc>
              <a:defRPr/>
            </a:pPr>
            <a:r>
              <a:rPr lang="en-US" altLang="zh-CN" dirty="0"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Arial" panose="020B0604020202020204" pitchFamily="34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cs typeface="Arial" panose="020B0604020202020204" pitchFamily="34" charset="0"/>
              </a:rPr>
              <a:t>|=</a:t>
            </a:r>
            <a:r>
              <a:rPr lang="en-US" altLang="zh-CN" dirty="0">
                <a:cs typeface="Arial" panose="020B0604020202020204" pitchFamily="34" charset="0"/>
              </a:rPr>
              <a:t>1</a:t>
            </a:r>
            <a:r>
              <a:rPr lang="zh-CN" altLang="en-US" dirty="0">
                <a:cs typeface="Arial" panose="020B0604020202020204" pitchFamily="34" charset="0"/>
              </a:rPr>
              <a:t>，</a:t>
            </a:r>
            <a:r>
              <a:rPr lang="zh-CN" altLang="en-US" dirty="0">
                <a:latin typeface="Times New Roman" panose="02020603050405020304" pitchFamily="18" charset="0"/>
              </a:rPr>
              <a:t>为完全相关</a:t>
            </a:r>
          </a:p>
          <a:p>
            <a:pPr marL="1543050" lvl="2" indent="-457200" algn="just">
              <a:lnSpc>
                <a:spcPct val="90000"/>
              </a:lnSpc>
              <a:defRPr/>
            </a:pPr>
            <a:r>
              <a:rPr lang="en-US" altLang="zh-CN" sz="2600" i="1" dirty="0">
                <a:latin typeface="Times New Roman" panose="02020603050405020304" pitchFamily="18" charset="0"/>
              </a:rPr>
              <a:t>r </a:t>
            </a:r>
            <a:r>
              <a:rPr lang="en-US" altLang="zh-CN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=</a:t>
            </a:r>
            <a:r>
              <a:rPr lang="en-US" altLang="zh-CN" sz="2600" dirty="0">
                <a:sym typeface="Symbol" panose="05050102010706020507" pitchFamily="18" charset="2"/>
              </a:rPr>
              <a:t>1</a:t>
            </a:r>
            <a:r>
              <a:rPr lang="zh-CN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，为完全正相关</a:t>
            </a:r>
          </a:p>
          <a:p>
            <a:pPr marL="1543050" lvl="2" indent="-457200" algn="just">
              <a:lnSpc>
                <a:spcPct val="90000"/>
              </a:lnSpc>
              <a:defRPr/>
            </a:pPr>
            <a:r>
              <a:rPr lang="en-US" altLang="zh-CN" sz="2600" i="1" dirty="0">
                <a:latin typeface="Times New Roman" panose="02020603050405020304" pitchFamily="18" charset="0"/>
              </a:rPr>
              <a:t>r </a:t>
            </a:r>
            <a:r>
              <a:rPr lang="en-US" altLang="zh-CN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=</a:t>
            </a:r>
            <a:r>
              <a:rPr lang="en-US" altLang="zh-CN" sz="2600" dirty="0">
                <a:sym typeface="Symbol" panose="05050102010706020507" pitchFamily="18" charset="2"/>
              </a:rPr>
              <a:t>-1</a:t>
            </a:r>
            <a:r>
              <a:rPr lang="zh-CN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，为完全负正相关</a:t>
            </a:r>
          </a:p>
          <a:p>
            <a:pPr marL="1219200" lvl="1" indent="-533400" algn="just">
              <a:lnSpc>
                <a:spcPct val="90000"/>
              </a:lnSpc>
              <a:defRPr/>
            </a:pPr>
            <a:r>
              <a:rPr lang="zh-CN" altLang="en-US" dirty="0"/>
              <a:t> </a:t>
            </a:r>
            <a:r>
              <a:rPr lang="en-US" altLang="zh-CN" i="1" dirty="0">
                <a:latin typeface="Times New Roman" panose="02020603050405020304" pitchFamily="18" charset="0"/>
              </a:rPr>
              <a:t>r </a:t>
            </a:r>
            <a:r>
              <a:rPr lang="en-US" altLang="zh-CN" dirty="0">
                <a:latin typeface="Times New Roman" panose="02020603050405020304" pitchFamily="18" charset="0"/>
                <a:cs typeface="Arial" panose="020B0604020202020204" pitchFamily="34" charset="0"/>
              </a:rPr>
              <a:t>= 0</a:t>
            </a:r>
            <a:r>
              <a:rPr lang="zh-CN" altLang="en-US" dirty="0">
                <a:latin typeface="Times New Roman" panose="02020603050405020304" pitchFamily="18" charset="0"/>
                <a:cs typeface="Arial" panose="020B0604020202020204" pitchFamily="34" charset="0"/>
              </a:rPr>
              <a:t>，</a:t>
            </a:r>
            <a:r>
              <a:rPr lang="zh-CN" altLang="en-US" dirty="0">
                <a:latin typeface="Times New Roman" panose="02020603050405020304" pitchFamily="18" charset="0"/>
              </a:rPr>
              <a:t>不存在</a:t>
            </a:r>
            <a:r>
              <a:rPr lang="zh-CN" altLang="en-US" b="1" i="1" dirty="0">
                <a:solidFill>
                  <a:srgbClr val="FFFFB1"/>
                </a:solidFill>
                <a:latin typeface="Times New Roman" panose="02020603050405020304" pitchFamily="18" charset="0"/>
              </a:rPr>
              <a:t>线性</a:t>
            </a:r>
            <a:r>
              <a:rPr lang="zh-CN" altLang="en-US" dirty="0">
                <a:solidFill>
                  <a:srgbClr val="F8F8F8"/>
                </a:solidFill>
                <a:latin typeface="Times New Roman" panose="02020603050405020304" pitchFamily="18" charset="0"/>
              </a:rPr>
              <a:t>相关</a:t>
            </a:r>
            <a:r>
              <a:rPr lang="zh-CN" altLang="en-US" dirty="0">
                <a:latin typeface="Times New Roman" panose="02020603050405020304" pitchFamily="18" charset="0"/>
              </a:rPr>
              <a:t>关系</a:t>
            </a:r>
          </a:p>
          <a:p>
            <a:pPr marL="1219200" lvl="1" indent="-533400" algn="just">
              <a:lnSpc>
                <a:spcPct val="90000"/>
              </a:lnSpc>
              <a:defRPr/>
            </a:pPr>
            <a:r>
              <a:rPr lang="zh-CN" altLang="en-US" dirty="0"/>
              <a:t> </a:t>
            </a:r>
            <a:r>
              <a:rPr lang="en-US" altLang="zh-CN" dirty="0"/>
              <a:t>-1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</a:t>
            </a:r>
            <a:r>
              <a:rPr lang="en-US" altLang="zh-CN" i="1" dirty="0">
                <a:latin typeface="Times New Roman" panose="02020603050405020304" pitchFamily="18" charset="0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cs typeface="Arial" panose="020B0604020202020204" pitchFamily="34" charset="0"/>
              </a:rPr>
              <a:t>&lt;</a:t>
            </a:r>
            <a:r>
              <a:rPr lang="en-US" altLang="zh-CN" dirty="0">
                <a:cs typeface="Arial" panose="020B0604020202020204" pitchFamily="34" charset="0"/>
              </a:rPr>
              <a:t>0</a:t>
            </a:r>
            <a:r>
              <a:rPr lang="zh-CN" altLang="en-US" dirty="0">
                <a:latin typeface="Times New Roman" panose="02020603050405020304" pitchFamily="18" charset="0"/>
                <a:cs typeface="Arial" panose="020B0604020202020204" pitchFamily="34" charset="0"/>
              </a:rPr>
              <a:t>，</a:t>
            </a:r>
            <a:r>
              <a:rPr lang="zh-CN" altLang="en-US" dirty="0">
                <a:latin typeface="Times New Roman" panose="02020603050405020304" pitchFamily="18" charset="0"/>
              </a:rPr>
              <a:t>为负相关</a:t>
            </a:r>
          </a:p>
          <a:p>
            <a:pPr marL="1219200" lvl="1" indent="-533400" algn="just">
              <a:lnSpc>
                <a:spcPct val="90000"/>
              </a:lnSpc>
              <a:defRPr/>
            </a:pPr>
            <a:r>
              <a:rPr lang="en-US" altLang="zh-CN" dirty="0"/>
              <a:t>0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&lt;</a:t>
            </a:r>
            <a:r>
              <a:rPr lang="en-US" altLang="zh-CN" i="1" dirty="0">
                <a:latin typeface="Times New Roman" panose="02020603050405020304" pitchFamily="18" charset="0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cs typeface="Arial" panose="020B0604020202020204" pitchFamily="34" charset="0"/>
                <a:sym typeface="Symbol" panose="05050102010706020507" pitchFamily="18" charset="2"/>
              </a:rPr>
              <a:t></a:t>
            </a:r>
            <a:r>
              <a:rPr lang="en-US" altLang="zh-CN" dirty="0">
                <a:cs typeface="Arial" panose="020B0604020202020204" pitchFamily="34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cs typeface="Arial" panose="020B0604020202020204" pitchFamily="34" charset="0"/>
              </a:rPr>
              <a:t>，</a:t>
            </a:r>
            <a:r>
              <a:rPr lang="zh-CN" altLang="en-US" dirty="0">
                <a:latin typeface="Times New Roman" panose="02020603050405020304" pitchFamily="18" charset="0"/>
              </a:rPr>
              <a:t>为正相关</a:t>
            </a:r>
          </a:p>
          <a:p>
            <a:pPr marL="1219200" lvl="1" indent="-533400" algn="just">
              <a:lnSpc>
                <a:spcPct val="90000"/>
              </a:lnSpc>
              <a:defRPr/>
            </a:pPr>
            <a:r>
              <a:rPr lang="en-US" altLang="zh-CN" dirty="0">
                <a:latin typeface="Times New Roman" panose="02020603050405020304" pitchFamily="18" charset="0"/>
                <a:cs typeface="Arial" panose="020B0604020202020204" pitchFamily="34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cs typeface="Arial" panose="020B0604020202020204" pitchFamily="34" charset="0"/>
              </a:rPr>
              <a:t>|</a:t>
            </a:r>
            <a:r>
              <a:rPr lang="zh-CN" altLang="en-US" dirty="0">
                <a:latin typeface="Times New Roman" panose="02020603050405020304" pitchFamily="18" charset="0"/>
              </a:rPr>
              <a:t>越趋于</a:t>
            </a:r>
            <a:r>
              <a:rPr lang="en-US" altLang="zh-CN" dirty="0"/>
              <a:t>1</a:t>
            </a:r>
            <a:r>
              <a:rPr lang="zh-CN" altLang="en-US" dirty="0"/>
              <a:t>表示</a:t>
            </a:r>
            <a:r>
              <a:rPr lang="zh-CN" altLang="en-US" dirty="0">
                <a:latin typeface="Times New Roman" panose="02020603050405020304" pitchFamily="18" charset="0"/>
              </a:rPr>
              <a:t>关系越强；</a:t>
            </a:r>
            <a:r>
              <a:rPr lang="en-US" altLang="zh-CN" dirty="0">
                <a:latin typeface="Times New Roman" panose="02020603050405020304" pitchFamily="18" charset="0"/>
                <a:cs typeface="Arial" panose="020B0604020202020204" pitchFamily="34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cs typeface="Arial" panose="020B0604020202020204" pitchFamily="34" charset="0"/>
              </a:rPr>
              <a:t>|</a:t>
            </a:r>
            <a:r>
              <a:rPr lang="zh-CN" altLang="en-US" dirty="0">
                <a:latin typeface="Times New Roman" panose="02020603050405020304" pitchFamily="18" charset="0"/>
              </a:rPr>
              <a:t>越趋于</a:t>
            </a:r>
            <a:r>
              <a:rPr lang="en-US" altLang="zh-CN" dirty="0"/>
              <a:t>0</a:t>
            </a:r>
            <a:r>
              <a:rPr lang="zh-CN" altLang="en-US" dirty="0">
                <a:latin typeface="Times New Roman" panose="02020603050405020304" pitchFamily="18" charset="0"/>
              </a:rPr>
              <a:t>表示关系越弱</a:t>
            </a:r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4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0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相关系数的性质</a:t>
            </a:r>
            <a:endParaRPr lang="zh-CN" altLang="en-US" sz="3600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872451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628775"/>
            <a:ext cx="8569325" cy="4537075"/>
          </a:xfrm>
        </p:spPr>
        <p:txBody>
          <a:bodyPr/>
          <a:lstStyle/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sz="2600" b="1" dirty="0">
                <a:solidFill>
                  <a:srgbClr val="FFFF57"/>
                </a:solidFill>
              </a:rPr>
              <a:t>性质</a:t>
            </a:r>
            <a:r>
              <a:rPr lang="en-US" altLang="zh-CN" sz="2600" b="1" dirty="0">
                <a:solidFill>
                  <a:srgbClr val="FFFF57"/>
                </a:solidFill>
              </a:rPr>
              <a:t>2</a:t>
            </a:r>
            <a:r>
              <a:rPr lang="zh-CN" altLang="en-US" sz="2600" b="1" dirty="0"/>
              <a:t>：</a:t>
            </a:r>
            <a:r>
              <a:rPr lang="en-US" altLang="zh-CN" sz="2600" i="1" dirty="0">
                <a:latin typeface="Times New Roman" panose="02020603050405020304" pitchFamily="18" charset="0"/>
              </a:rPr>
              <a:t>r</a:t>
            </a:r>
            <a:r>
              <a:rPr lang="zh-CN" altLang="en-US" sz="2600" dirty="0"/>
              <a:t>具有对称性。即</a:t>
            </a:r>
            <a:r>
              <a:rPr lang="en-US" altLang="zh-CN" sz="2600" i="1" dirty="0">
                <a:latin typeface="Times New Roman" panose="02020603050405020304" pitchFamily="18" charset="0"/>
              </a:rPr>
              <a:t>x</a:t>
            </a:r>
            <a:r>
              <a:rPr lang="zh-CN" altLang="en-US" sz="2600" dirty="0"/>
              <a:t>与</a:t>
            </a:r>
            <a:r>
              <a:rPr lang="en-US" altLang="zh-CN" sz="2600" i="1" dirty="0">
                <a:latin typeface="Times New Roman" panose="02020603050405020304" pitchFamily="18" charset="0"/>
              </a:rPr>
              <a:t>y</a:t>
            </a:r>
            <a:r>
              <a:rPr lang="zh-CN" altLang="en-US" sz="2600" dirty="0"/>
              <a:t>之间的相关系数和</a:t>
            </a:r>
            <a:r>
              <a:rPr lang="en-US" altLang="zh-CN" sz="2600" i="1" dirty="0">
                <a:latin typeface="Times New Roman" panose="02020603050405020304" pitchFamily="18" charset="0"/>
              </a:rPr>
              <a:t>y</a:t>
            </a:r>
            <a:r>
              <a:rPr lang="zh-CN" altLang="en-US" sz="2600" dirty="0"/>
              <a:t>与</a:t>
            </a:r>
            <a:r>
              <a:rPr lang="en-US" altLang="zh-CN" sz="2600" i="1" dirty="0">
                <a:latin typeface="Times New Roman" panose="02020603050405020304" pitchFamily="18" charset="0"/>
              </a:rPr>
              <a:t>x</a:t>
            </a:r>
            <a:r>
              <a:rPr lang="zh-CN" altLang="en-US" sz="2600" dirty="0"/>
              <a:t>之间</a:t>
            </a:r>
          </a:p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sz="2600" dirty="0"/>
              <a:t>       的相关系数相等，即</a:t>
            </a:r>
            <a:r>
              <a:rPr lang="en-US" altLang="zh-CN" sz="2600" i="1" dirty="0" err="1">
                <a:latin typeface="Times New Roman" panose="02020603050405020304" pitchFamily="18" charset="0"/>
              </a:rPr>
              <a:t>r</a:t>
            </a:r>
            <a:r>
              <a:rPr lang="en-US" altLang="zh-CN" sz="2600" i="1" baseline="-25000" dirty="0" err="1">
                <a:latin typeface="Times New Roman" panose="02020603050405020304" pitchFamily="18" charset="0"/>
              </a:rPr>
              <a:t>xy</a:t>
            </a:r>
            <a:r>
              <a:rPr lang="en-US" altLang="zh-CN" sz="2600" dirty="0"/>
              <a:t>= </a:t>
            </a:r>
            <a:r>
              <a:rPr lang="en-US" altLang="zh-CN" sz="2600" i="1" dirty="0" err="1">
                <a:latin typeface="Times New Roman" panose="02020603050405020304" pitchFamily="18" charset="0"/>
              </a:rPr>
              <a:t>r</a:t>
            </a:r>
            <a:r>
              <a:rPr lang="en-US" altLang="zh-CN" sz="2600" i="1" baseline="-25000" dirty="0" err="1">
                <a:latin typeface="Times New Roman" panose="02020603050405020304" pitchFamily="18" charset="0"/>
              </a:rPr>
              <a:t>yx</a:t>
            </a:r>
            <a:endParaRPr lang="en-US" altLang="zh-CN" sz="2600" i="1" baseline="-25000" dirty="0">
              <a:latin typeface="Times New Roman" panose="02020603050405020304" pitchFamily="18" charset="0"/>
            </a:endParaRPr>
          </a:p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sz="2600" b="1" dirty="0">
                <a:solidFill>
                  <a:srgbClr val="FFFF57"/>
                </a:solidFill>
              </a:rPr>
              <a:t>性质</a:t>
            </a:r>
            <a:r>
              <a:rPr lang="en-US" altLang="zh-CN" sz="2600" b="1" dirty="0">
                <a:solidFill>
                  <a:srgbClr val="FFFF57"/>
                </a:solidFill>
              </a:rPr>
              <a:t>3</a:t>
            </a:r>
            <a:r>
              <a:rPr lang="zh-CN" altLang="en-US" sz="2600" b="1" dirty="0"/>
              <a:t>：</a:t>
            </a:r>
            <a:r>
              <a:rPr lang="en-US" altLang="zh-CN" sz="2600" i="1" dirty="0">
                <a:latin typeface="Times New Roman" panose="02020603050405020304" pitchFamily="18" charset="0"/>
              </a:rPr>
              <a:t>r</a:t>
            </a:r>
            <a:r>
              <a:rPr lang="zh-CN" altLang="en-US" sz="2600" dirty="0"/>
              <a:t>数值大小与</a:t>
            </a:r>
            <a:r>
              <a:rPr lang="en-US" altLang="zh-CN" sz="2600" i="1" dirty="0">
                <a:latin typeface="Times New Roman" panose="02020603050405020304" pitchFamily="18" charset="0"/>
              </a:rPr>
              <a:t>x</a:t>
            </a:r>
            <a:r>
              <a:rPr lang="zh-CN" altLang="en-US" sz="2600" dirty="0"/>
              <a:t>和</a:t>
            </a:r>
            <a:r>
              <a:rPr lang="en-US" altLang="zh-CN" sz="2600" i="1" dirty="0">
                <a:latin typeface="Times New Roman" panose="02020603050405020304" pitchFamily="18" charset="0"/>
              </a:rPr>
              <a:t>y</a:t>
            </a:r>
            <a:r>
              <a:rPr lang="zh-CN" altLang="en-US" sz="2600" dirty="0"/>
              <a:t>原点及尺度无关，即改变</a:t>
            </a:r>
            <a:r>
              <a:rPr lang="en-US" altLang="zh-CN" sz="2600" i="1" dirty="0">
                <a:latin typeface="Times New Roman" panose="02020603050405020304" pitchFamily="18" charset="0"/>
              </a:rPr>
              <a:t>x</a:t>
            </a:r>
            <a:r>
              <a:rPr lang="zh-CN" altLang="en-US" sz="2600" dirty="0"/>
              <a:t>和</a:t>
            </a:r>
            <a:r>
              <a:rPr lang="en-US" altLang="zh-CN" sz="2600" i="1" dirty="0">
                <a:latin typeface="Times New Roman" panose="02020603050405020304" pitchFamily="18" charset="0"/>
              </a:rPr>
              <a:t>y</a:t>
            </a:r>
            <a:r>
              <a:rPr lang="zh-CN" altLang="en-US" sz="2600" dirty="0"/>
              <a:t>的</a:t>
            </a:r>
          </a:p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sz="2600" dirty="0"/>
              <a:t>       数据原点及计量尺度，并不改变</a:t>
            </a:r>
            <a:r>
              <a:rPr lang="en-US" altLang="zh-CN" sz="2600" i="1" dirty="0">
                <a:latin typeface="Times New Roman" panose="02020603050405020304" pitchFamily="18" charset="0"/>
              </a:rPr>
              <a:t>r</a:t>
            </a:r>
            <a:r>
              <a:rPr lang="zh-CN" altLang="en-US" sz="2600" dirty="0"/>
              <a:t>数值大小</a:t>
            </a:r>
          </a:p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sz="2600" b="1" dirty="0">
                <a:solidFill>
                  <a:srgbClr val="FFFF57"/>
                </a:solidFill>
              </a:rPr>
              <a:t>性质</a:t>
            </a:r>
            <a:r>
              <a:rPr lang="en-US" altLang="zh-CN" sz="2600" b="1" dirty="0">
                <a:solidFill>
                  <a:srgbClr val="FFFF57"/>
                </a:solidFill>
              </a:rPr>
              <a:t>4</a:t>
            </a:r>
            <a:r>
              <a:rPr lang="zh-CN" altLang="en-US" sz="2600" b="1" dirty="0"/>
              <a:t>：</a:t>
            </a:r>
            <a:r>
              <a:rPr lang="zh-CN" altLang="en-US" sz="2600" dirty="0"/>
              <a:t>仅仅是</a:t>
            </a:r>
            <a:r>
              <a:rPr lang="en-US" altLang="zh-CN" sz="2600" i="1" dirty="0">
                <a:latin typeface="Times New Roman" panose="02020603050405020304" pitchFamily="18" charset="0"/>
              </a:rPr>
              <a:t>x</a:t>
            </a:r>
            <a:r>
              <a:rPr lang="zh-CN" altLang="en-US" sz="2600" dirty="0"/>
              <a:t>与</a:t>
            </a:r>
            <a:r>
              <a:rPr lang="en-US" altLang="zh-CN" sz="2600" i="1" dirty="0">
                <a:latin typeface="Times New Roman" panose="02020603050405020304" pitchFamily="18" charset="0"/>
              </a:rPr>
              <a:t>y</a:t>
            </a:r>
            <a:r>
              <a:rPr lang="zh-CN" altLang="en-US" sz="2600" dirty="0"/>
              <a:t>之间线性关系的一个度量，它不能用</a:t>
            </a:r>
          </a:p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sz="2600" dirty="0"/>
              <a:t>       于描述非线性关系。这意为着， </a:t>
            </a:r>
            <a:r>
              <a:rPr lang="en-US" altLang="zh-CN" sz="2600" i="1" dirty="0">
                <a:latin typeface="Times New Roman" panose="02020603050405020304" pitchFamily="18" charset="0"/>
              </a:rPr>
              <a:t>r</a:t>
            </a:r>
            <a:r>
              <a:rPr lang="en-US" altLang="zh-CN" sz="2600" dirty="0"/>
              <a:t>=0</a:t>
            </a:r>
            <a:r>
              <a:rPr lang="zh-CN" altLang="en-US" sz="2600" dirty="0"/>
              <a:t>只表示两个    变量之间不存在线性相关关系，并不说明变量之间没</a:t>
            </a:r>
          </a:p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sz="2600" dirty="0"/>
              <a:t>    有任何关系</a:t>
            </a:r>
          </a:p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sz="2600" b="1" dirty="0">
                <a:solidFill>
                  <a:srgbClr val="FFFF57"/>
                </a:solidFill>
              </a:rPr>
              <a:t>性质</a:t>
            </a:r>
            <a:r>
              <a:rPr lang="en-US" altLang="zh-CN" sz="2600" b="1" dirty="0">
                <a:solidFill>
                  <a:srgbClr val="FFFF57"/>
                </a:solidFill>
              </a:rPr>
              <a:t>5</a:t>
            </a:r>
            <a:r>
              <a:rPr lang="zh-CN" altLang="en-US" sz="2600" b="1" dirty="0"/>
              <a:t>：</a:t>
            </a:r>
            <a:r>
              <a:rPr lang="en-US" altLang="zh-CN" sz="2600" i="1" dirty="0">
                <a:latin typeface="Times New Roman" panose="02020603050405020304" pitchFamily="18" charset="0"/>
              </a:rPr>
              <a:t>r</a:t>
            </a:r>
            <a:r>
              <a:rPr lang="zh-CN" altLang="en-US" sz="2600" dirty="0"/>
              <a:t>虽然是两个变量之间线性关系的一个度量，却不</a:t>
            </a:r>
          </a:p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sz="2600" dirty="0"/>
              <a:t>            一定意味着</a:t>
            </a:r>
            <a:r>
              <a:rPr lang="en-US" altLang="zh-CN" sz="2600" i="1" dirty="0">
                <a:latin typeface="Times New Roman" panose="02020603050405020304" pitchFamily="18" charset="0"/>
              </a:rPr>
              <a:t>x</a:t>
            </a:r>
            <a:r>
              <a:rPr lang="zh-CN" altLang="en-US" sz="2600" dirty="0"/>
              <a:t>与</a:t>
            </a:r>
            <a:r>
              <a:rPr lang="en-US" altLang="zh-CN" sz="2600" i="1" dirty="0">
                <a:latin typeface="Times New Roman" panose="02020603050405020304" pitchFamily="18" charset="0"/>
              </a:rPr>
              <a:t>y</a:t>
            </a:r>
            <a:r>
              <a:rPr lang="zh-CN" altLang="en-US" sz="2600" dirty="0"/>
              <a:t>一定有因果关系</a:t>
            </a:r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5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相关系数的经验解释</a:t>
            </a:r>
            <a:endParaRPr lang="zh-CN" altLang="en-US" sz="3600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876547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700213"/>
            <a:ext cx="8135938" cy="4465637"/>
          </a:xfrm>
        </p:spPr>
        <p:txBody>
          <a:bodyPr/>
          <a:lstStyle/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en-US" altLang="zh-CN" dirty="0">
                <a:latin typeface="Times New Roman" panose="02020603050405020304" pitchFamily="18" charset="0"/>
                <a:cs typeface="Arial" panose="020B0604020202020204" pitchFamily="34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cs typeface="Arial" panose="020B0604020202020204" pitchFamily="34" charset="0"/>
              </a:rPr>
              <a:t>|</a:t>
            </a:r>
            <a:r>
              <a:rPr lang="en-US" altLang="zh-CN" dirty="0">
                <a:latin typeface="Times New Roman" panose="02020603050405020304" pitchFamily="18" charset="0"/>
                <a:cs typeface="Arial" panose="020B0604020202020204" pitchFamily="34" charset="0"/>
                <a:sym typeface="Symbol" panose="05050102010706020507" pitchFamily="18" charset="2"/>
              </a:rPr>
              <a:t></a:t>
            </a:r>
            <a:r>
              <a:rPr lang="en-US" altLang="zh-CN" dirty="0"/>
              <a:t>0.8</a:t>
            </a:r>
            <a:r>
              <a:rPr lang="zh-CN" altLang="en-US" dirty="0"/>
              <a:t>时，可视为两个变量之间高度相关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en-US" altLang="zh-CN" dirty="0"/>
              <a:t>0.5</a:t>
            </a:r>
            <a:r>
              <a:rPr lang="en-US" altLang="zh-CN" dirty="0">
                <a:sym typeface="Symbol" panose="05050102010706020507" pitchFamily="18" charset="2"/>
              </a:rPr>
              <a:t></a:t>
            </a:r>
            <a:r>
              <a:rPr lang="en-US" altLang="zh-CN" dirty="0">
                <a:latin typeface="Times New Roman" panose="02020603050405020304" pitchFamily="18" charset="0"/>
                <a:cs typeface="Arial" panose="020B0604020202020204" pitchFamily="34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cs typeface="Arial" panose="020B0604020202020204" pitchFamily="34" charset="0"/>
              </a:rPr>
              <a:t>|</a:t>
            </a:r>
            <a:r>
              <a:rPr lang="en-US" altLang="zh-CN" dirty="0"/>
              <a:t>&lt;0.8</a:t>
            </a:r>
            <a:r>
              <a:rPr lang="zh-CN" altLang="en-US" dirty="0"/>
              <a:t>时，可视为中度相关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en-US" altLang="zh-CN" dirty="0"/>
              <a:t>0.3</a:t>
            </a:r>
            <a:r>
              <a:rPr lang="en-US" altLang="zh-CN" dirty="0">
                <a:sym typeface="Symbol" panose="05050102010706020507" pitchFamily="18" charset="2"/>
              </a:rPr>
              <a:t></a:t>
            </a:r>
            <a:r>
              <a:rPr lang="en-US" altLang="zh-CN" dirty="0">
                <a:latin typeface="Times New Roman" panose="02020603050405020304" pitchFamily="18" charset="0"/>
                <a:cs typeface="Arial" panose="020B0604020202020204" pitchFamily="34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cs typeface="Arial" panose="020B0604020202020204" pitchFamily="34" charset="0"/>
              </a:rPr>
              <a:t>|</a:t>
            </a:r>
            <a:r>
              <a:rPr lang="en-US" altLang="zh-CN" dirty="0"/>
              <a:t>&lt;0.5</a:t>
            </a:r>
            <a:r>
              <a:rPr lang="zh-CN" altLang="en-US" dirty="0"/>
              <a:t>时，视为低度相关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en-US" altLang="zh-CN" dirty="0">
                <a:latin typeface="Times New Roman" panose="02020603050405020304" pitchFamily="18" charset="0"/>
                <a:cs typeface="Arial" panose="020B0604020202020204" pitchFamily="34" charset="0"/>
              </a:rPr>
              <a:t>|</a:t>
            </a:r>
            <a:r>
              <a:rPr lang="en-US" altLang="zh-CN" i="1" dirty="0">
                <a:latin typeface="Times New Roman" panose="02020603050405020304" pitchFamily="18" charset="0"/>
              </a:rPr>
              <a:t>r</a:t>
            </a:r>
            <a:r>
              <a:rPr lang="en-US" altLang="zh-CN" dirty="0">
                <a:latin typeface="Times New Roman" panose="02020603050405020304" pitchFamily="18" charset="0"/>
                <a:cs typeface="Arial" panose="020B0604020202020204" pitchFamily="34" charset="0"/>
              </a:rPr>
              <a:t>|</a:t>
            </a:r>
            <a:r>
              <a:rPr lang="en-US" altLang="zh-CN" dirty="0"/>
              <a:t>&lt;0.3</a:t>
            </a:r>
            <a:r>
              <a:rPr lang="zh-CN" altLang="en-US" dirty="0"/>
              <a:t>时，说明两个变量之间的相关程度极弱，可视为不相关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zh-CN" altLang="en-US" dirty="0"/>
              <a:t>上述解释必须建立在对相关系数的显著性进行检验的基础之上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76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76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76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76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76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76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76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76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76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76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654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-77194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>
                <a:latin typeface="Arial" panose="020B0604020202020204" pitchFamily="34" charset="0"/>
              </a:rPr>
              <a:t>相关系数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例题分析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763908" name="Rectangle 4"/>
          <p:cNvSpPr>
            <a:spLocks noGrp="1" noChangeArrowheads="1"/>
          </p:cNvSpPr>
          <p:nvPr>
            <p:ph idx="1"/>
          </p:nvPr>
        </p:nvSpPr>
        <p:spPr>
          <a:xfrm>
            <a:off x="323850" y="1844675"/>
            <a:ext cx="4752975" cy="457200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altLang="zh-CN" sz="3600" b="1">
                <a:solidFill>
                  <a:schemeClr val="accent2"/>
                </a:solidFill>
                <a:sym typeface="Wingdings" panose="05000000000000000000" pitchFamily="2" charset="2"/>
              </a:rPr>
              <a:t></a:t>
            </a:r>
            <a:r>
              <a:rPr lang="zh-CN" altLang="en-US" sz="2800" b="1">
                <a:solidFill>
                  <a:schemeClr val="hlink"/>
                </a:solidFill>
                <a:hlinkClick r:id="rId3" action="ppaction://hlinkfile"/>
              </a:rPr>
              <a:t>用</a:t>
            </a:r>
            <a:r>
              <a:rPr lang="en-US" altLang="zh-CN" sz="2800" b="1">
                <a:solidFill>
                  <a:schemeClr val="hlink"/>
                </a:solidFill>
                <a:hlinkClick r:id="rId3" action="ppaction://hlinkfile"/>
              </a:rPr>
              <a:t>Excel</a:t>
            </a:r>
            <a:r>
              <a:rPr lang="zh-CN" altLang="en-US" sz="2800" b="1">
                <a:solidFill>
                  <a:schemeClr val="hlink"/>
                </a:solidFill>
                <a:hlinkClick r:id="rId3" action="ppaction://hlinkfile"/>
              </a:rPr>
              <a:t>计算相关系数</a:t>
            </a:r>
            <a:endParaRPr lang="zh-CN" altLang="en-US" sz="2800" b="1">
              <a:solidFill>
                <a:schemeClr val="hlink"/>
              </a:solidFill>
            </a:endParaRPr>
          </a:p>
        </p:txBody>
      </p:sp>
      <p:pic>
        <p:nvPicPr>
          <p:cNvPr id="45060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492375"/>
            <a:ext cx="8135938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1" name="Oval 8"/>
          <p:cNvSpPr>
            <a:spLocks noChangeArrowheads="1"/>
          </p:cNvSpPr>
          <p:nvPr/>
        </p:nvSpPr>
        <p:spPr bwMode="auto">
          <a:xfrm>
            <a:off x="2411413" y="4005263"/>
            <a:ext cx="1008062" cy="576262"/>
          </a:xfrm>
          <a:prstGeom prst="ellipse">
            <a:avLst/>
          </a:prstGeom>
          <a:noFill/>
          <a:ln w="317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5062" name="Oval 9"/>
          <p:cNvSpPr>
            <a:spLocks noChangeArrowheads="1"/>
          </p:cNvSpPr>
          <p:nvPr/>
        </p:nvSpPr>
        <p:spPr bwMode="auto">
          <a:xfrm>
            <a:off x="4859338" y="5516563"/>
            <a:ext cx="1081087" cy="576262"/>
          </a:xfrm>
          <a:prstGeom prst="ellipse">
            <a:avLst/>
          </a:prstGeom>
          <a:noFill/>
          <a:ln w="317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2AA62A"/>
            </a:gs>
            <a:gs pos="100000">
              <a:srgbClr val="134D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9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2286000"/>
            <a:ext cx="7772400" cy="1143000"/>
          </a:xfrm>
        </p:spPr>
        <p:txBody>
          <a:bodyPr anchor="ctr" anchorCtr="0"/>
          <a:lstStyle/>
          <a:p>
            <a:pPr>
              <a:defRPr/>
            </a:pPr>
            <a:r>
              <a:rPr lang="zh-CN" altLang="en-US" sz="4400">
                <a:latin typeface="Arial" panose="020B0604020202020204" pitchFamily="34" charset="0"/>
              </a:rPr>
              <a:t>相关系数的显著性检验</a:t>
            </a:r>
            <a:endParaRPr lang="zh-CN" altLang="en-US" sz="400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zo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87313"/>
            <a:ext cx="7010400" cy="9906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相关系数的显著性检验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检验的步骤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6800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28775"/>
            <a:ext cx="8229600" cy="2714625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defRPr/>
            </a:pPr>
            <a:r>
              <a:rPr lang="en-US" altLang="zh-CN" dirty="0"/>
              <a:t>1.	</a:t>
            </a:r>
            <a:r>
              <a:rPr lang="zh-CN" altLang="en-US" dirty="0"/>
              <a:t>检验两个变量之间是否存在线性相关关系</a:t>
            </a:r>
          </a:p>
          <a:p>
            <a:pPr marL="609600" indent="-609600">
              <a:lnSpc>
                <a:spcPct val="90000"/>
              </a:lnSpc>
              <a:buFontTx/>
              <a:buAutoNum type="arabicPeriod" startAt="2"/>
              <a:defRPr/>
            </a:pPr>
            <a:r>
              <a:rPr lang="zh-CN" altLang="en-US" dirty="0"/>
              <a:t>等价于对回归系数 </a:t>
            </a:r>
            <a:r>
              <a:rPr lang="en-US" altLang="zh-CN" i="1" dirty="0">
                <a:latin typeface="Symbol" panose="05050102010706020507" pitchFamily="18" charset="2"/>
              </a:rPr>
              <a:t>b</a:t>
            </a:r>
            <a:r>
              <a:rPr lang="en-US" altLang="zh-CN" baseline="-25000" dirty="0"/>
              <a:t>1</a:t>
            </a:r>
            <a:r>
              <a:rPr lang="zh-CN" altLang="en-US" dirty="0"/>
              <a:t>的检验</a:t>
            </a:r>
          </a:p>
          <a:p>
            <a:pPr marL="609600" indent="-609600">
              <a:lnSpc>
                <a:spcPct val="90000"/>
              </a:lnSpc>
              <a:buFontTx/>
              <a:buAutoNum type="arabicPeriod" startAt="2"/>
              <a:defRPr/>
            </a:pPr>
            <a:r>
              <a:rPr lang="zh-CN" altLang="en-US" dirty="0"/>
              <a:t>采用</a:t>
            </a:r>
            <a:r>
              <a:rPr lang="en-US" altLang="zh-CN" dirty="0" err="1"/>
              <a:t>R.A.Fisher</a:t>
            </a:r>
            <a:r>
              <a:rPr lang="zh-CN" altLang="en-US" dirty="0">
                <a:latin typeface="Times New Roman" panose="02020603050405020304" pitchFamily="18" charset="0"/>
              </a:rPr>
              <a:t>提出的 </a:t>
            </a:r>
            <a:r>
              <a:rPr lang="en-US" altLang="zh-CN" i="1" dirty="0"/>
              <a:t>t </a:t>
            </a:r>
            <a:r>
              <a:rPr lang="zh-CN" altLang="en-US" dirty="0"/>
              <a:t>检验</a:t>
            </a:r>
          </a:p>
          <a:p>
            <a:pPr marL="609600" indent="-609600">
              <a:lnSpc>
                <a:spcPct val="90000"/>
              </a:lnSpc>
              <a:buFontTx/>
              <a:buAutoNum type="arabicPeriod" startAt="2"/>
              <a:defRPr/>
            </a:pPr>
            <a:r>
              <a:rPr lang="zh-CN" altLang="en-US" dirty="0"/>
              <a:t>检验的步骤为</a:t>
            </a:r>
          </a:p>
          <a:p>
            <a:pPr marL="1219200" lvl="1" indent="-533400">
              <a:lnSpc>
                <a:spcPct val="90000"/>
              </a:lnSpc>
              <a:defRPr/>
            </a:pPr>
            <a:r>
              <a:rPr lang="zh-CN" altLang="en-US" dirty="0"/>
              <a:t>提出假设：</a:t>
            </a:r>
            <a:r>
              <a:rPr lang="en-US" altLang="zh-CN" i="1" dirty="0">
                <a:latin typeface="Times New Roman" panose="02020603050405020304" pitchFamily="18" charset="0"/>
              </a:rPr>
              <a:t>H</a:t>
            </a:r>
            <a:r>
              <a:rPr lang="en-US" altLang="zh-CN" baseline="-25000" dirty="0"/>
              <a:t>0</a:t>
            </a:r>
            <a:r>
              <a:rPr lang="zh-CN" altLang="en-US" dirty="0"/>
              <a:t>：</a:t>
            </a:r>
            <a:r>
              <a:rPr lang="zh-CN" altLang="en-US" i="1" dirty="0">
                <a:sym typeface="Symbol" panose="05050102010706020507" pitchFamily="18" charset="2"/>
              </a:rPr>
              <a:t></a:t>
            </a:r>
            <a:r>
              <a:rPr lang="zh-CN" altLang="en-US" dirty="0">
                <a:sym typeface="Symbol" panose="05050102010706020507" pitchFamily="18" charset="2"/>
              </a:rPr>
              <a:t>   ；</a:t>
            </a:r>
            <a:r>
              <a:rPr lang="en-US" altLang="zh-CN" i="1" dirty="0">
                <a:latin typeface="Times New Roman" panose="02020603050405020304" pitchFamily="18" charset="0"/>
                <a:sym typeface="Symbol" panose="05050102010706020507" pitchFamily="18" charset="2"/>
              </a:rPr>
              <a:t>H</a:t>
            </a:r>
            <a:r>
              <a:rPr lang="en-US" altLang="zh-CN" baseline="-25000" dirty="0">
                <a:sym typeface="Symbol" panose="05050102010706020507" pitchFamily="18" charset="2"/>
              </a:rPr>
              <a:t>1</a:t>
            </a:r>
            <a:r>
              <a:rPr lang="zh-CN" altLang="en-US" dirty="0">
                <a:sym typeface="Symbol" panose="05050102010706020507" pitchFamily="18" charset="2"/>
              </a:rPr>
              <a:t>：</a:t>
            </a:r>
            <a:r>
              <a:rPr lang="zh-CN" altLang="en-US" i="1" dirty="0">
                <a:sym typeface="Symbol" panose="05050102010706020507" pitchFamily="18" charset="2"/>
              </a:rPr>
              <a:t></a:t>
            </a:r>
            <a:r>
              <a:rPr lang="zh-CN" altLang="en-US" dirty="0">
                <a:sym typeface="Symbol" panose="05050102010706020507" pitchFamily="18" charset="2"/>
              </a:rPr>
              <a:t>  </a:t>
            </a:r>
            <a:r>
              <a:rPr lang="en-US" altLang="zh-CN" dirty="0">
                <a:sym typeface="Symbol" panose="05050102010706020507" pitchFamily="18" charset="2"/>
              </a:rPr>
              <a:t>0</a:t>
            </a:r>
          </a:p>
        </p:txBody>
      </p:sp>
      <p:grpSp>
        <p:nvGrpSpPr>
          <p:cNvPr id="768008" name="Group 8"/>
          <p:cNvGrpSpPr>
            <a:grpSpLocks/>
          </p:cNvGrpSpPr>
          <p:nvPr/>
        </p:nvGrpSpPr>
        <p:grpSpPr bwMode="auto">
          <a:xfrm>
            <a:off x="594436" y="4063999"/>
            <a:ext cx="8244764" cy="830263"/>
            <a:chOff x="528" y="2710"/>
            <a:chExt cx="4186" cy="523"/>
          </a:xfrm>
        </p:grpSpPr>
        <p:graphicFrame>
          <p:nvGraphicFramePr>
            <p:cNvPr id="49158" name="Object 5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2782" y="2710"/>
            <a:ext cx="1932" cy="5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455570" imgH="434203" progId="Equation.3">
                    <p:embed/>
                  </p:oleObj>
                </mc:Choice>
                <mc:Fallback>
                  <p:oleObj name="Equation" r:id="rId3" imgW="1455570" imgH="434203" progId="Equation.3">
                    <p:embed/>
                    <p:pic>
                      <p:nvPicPr>
                        <p:cNvPr id="0" name="Object 5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2" y="2710"/>
                          <a:ext cx="1932" cy="52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>
                          <a:outerShdw dist="17961" dir="2700000" algn="ctr" rotWithShape="0">
                            <a:schemeClr val="bg2"/>
                          </a:outerShdw>
                        </a:effectLst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tx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68006" name="Rectangle 6"/>
            <p:cNvSpPr>
              <a:spLocks noChangeArrowheads="1"/>
            </p:cNvSpPr>
            <p:nvPr/>
          </p:nvSpPr>
          <p:spPr bwMode="auto">
            <a:xfrm>
              <a:off x="528" y="2832"/>
              <a:ext cx="283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lvl="1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anose="05000000000000000000" pitchFamily="2" charset="2"/>
                <a:buChar char="n"/>
                <a:defRPr/>
              </a:pPr>
              <a:r>
                <a:rPr lang="en-US" altLang="zh-CN" sz="2800" dirty="0">
                  <a:solidFill>
                    <a:srgbClr val="F0F0F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Symbol" panose="05050102010706020507" pitchFamily="18" charset="2"/>
                </a:rPr>
                <a:t>    </a:t>
              </a:r>
              <a:r>
                <a:rPr lang="zh-CN" altLang="en-US" sz="2800" dirty="0">
                  <a:solidFill>
                    <a:srgbClr val="F0F0F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Symbol" panose="05050102010706020507" pitchFamily="18" charset="2"/>
                </a:rPr>
                <a:t>计算检验的统计量：</a:t>
              </a:r>
            </a:p>
          </p:txBody>
        </p:sp>
      </p:grpSp>
      <p:sp>
        <p:nvSpPr>
          <p:cNvPr id="768007" name="Rectangle 7"/>
          <p:cNvSpPr>
            <a:spLocks noChangeArrowheads="1"/>
          </p:cNvSpPr>
          <p:nvPr/>
        </p:nvSpPr>
        <p:spPr bwMode="auto">
          <a:xfrm>
            <a:off x="594436" y="4825999"/>
            <a:ext cx="6934200" cy="1557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1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/>
            </a:pPr>
            <a:r>
              <a:rPr lang="en-US" altLang="zh-CN" sz="28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    </a:t>
            </a:r>
            <a:r>
              <a:rPr lang="zh-CN" altLang="en-US" sz="28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确定显著性水平，并作出决策</a:t>
            </a:r>
          </a:p>
          <a:p>
            <a:pPr lvl="2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r>
              <a:rPr lang="zh-CN" altLang="en-US" sz="28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 若</a:t>
            </a:r>
            <a:r>
              <a:rPr lang="en-US" altLang="zh-CN" sz="2800" i="1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t</a:t>
            </a:r>
            <a:r>
              <a:rPr lang="en-US" altLang="zh-CN" sz="28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&gt;</a:t>
            </a:r>
            <a:r>
              <a:rPr lang="en-US" altLang="zh-CN" sz="2800" i="1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t</a:t>
            </a:r>
            <a:r>
              <a:rPr lang="en-US" altLang="zh-CN" sz="2800" baseline="-250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</a:t>
            </a:r>
            <a:r>
              <a:rPr lang="zh-CN" altLang="en-US" sz="28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，拒绝</a:t>
            </a:r>
            <a:r>
              <a:rPr lang="en-US" altLang="zh-CN" sz="2800" i="1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H</a:t>
            </a:r>
            <a:r>
              <a:rPr lang="en-US" altLang="zh-CN" sz="2800" baseline="-250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0</a:t>
            </a:r>
            <a:endParaRPr lang="en-US" altLang="zh-CN" sz="2800">
              <a:solidFill>
                <a:srgbClr val="F0F0F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Symbol" panose="05050102010706020507" pitchFamily="18" charset="2"/>
            </a:endParaRPr>
          </a:p>
          <a:p>
            <a:pPr lvl="2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r>
              <a:rPr lang="en-US" altLang="zh-CN" sz="28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 </a:t>
            </a:r>
            <a:r>
              <a:rPr lang="zh-CN" altLang="en-US" sz="28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若</a:t>
            </a:r>
            <a:r>
              <a:rPr lang="en-US" altLang="zh-CN" sz="2800" i="1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t</a:t>
            </a:r>
            <a:r>
              <a:rPr lang="en-US" altLang="zh-CN" sz="28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&lt;</a:t>
            </a:r>
            <a:r>
              <a:rPr lang="en-US" altLang="zh-CN" sz="2800" i="1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t</a:t>
            </a:r>
            <a:r>
              <a:rPr lang="en-US" altLang="zh-CN" sz="2800" baseline="-250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</a:t>
            </a:r>
            <a:r>
              <a:rPr lang="zh-CN" altLang="en-US" sz="28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，不拒绝</a:t>
            </a:r>
            <a:r>
              <a:rPr lang="en-US" altLang="zh-CN" sz="2800" i="1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H</a:t>
            </a:r>
            <a:r>
              <a:rPr lang="en-US" altLang="zh-CN" sz="2800" baseline="-250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0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6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6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6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6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68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680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80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680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80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680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80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03" grpId="0" build="p" autoUpdateAnimBg="0"/>
      <p:bldP spid="768007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8531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相关系数的显著性检验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例题分析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8608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700213"/>
            <a:ext cx="8229600" cy="1728787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defRPr/>
            </a:pPr>
            <a:r>
              <a:rPr lang="en-US" altLang="zh-CN" sz="2600" dirty="0">
                <a:solidFill>
                  <a:schemeClr val="accent2"/>
                </a:solidFill>
                <a:latin typeface="Times New Roman" panose="02020603050405020304" pitchFamily="18" charset="0"/>
                <a:sym typeface="Wingdings 3" panose="05040102010807070707" pitchFamily="18" charset="2"/>
              </a:rPr>
              <a:t> </a:t>
            </a:r>
            <a:r>
              <a:rPr lang="zh-CN" altLang="en-US" sz="2600" dirty="0">
                <a:latin typeface="Times New Roman" panose="02020603050405020304" pitchFamily="18" charset="0"/>
              </a:rPr>
              <a:t>对不良贷款与贷款余额之间的相关系数进行显著性检验</a:t>
            </a:r>
            <a:r>
              <a:rPr lang="en-US" altLang="zh-CN" sz="2600" dirty="0"/>
              <a:t>(</a:t>
            </a:r>
            <a:r>
              <a:rPr lang="en-US" altLang="zh-CN" sz="2600" i="1" dirty="0">
                <a:sym typeface="Symbol" panose="05050102010706020507" pitchFamily="18" charset="2"/>
              </a:rPr>
              <a:t></a:t>
            </a:r>
            <a:r>
              <a:rPr lang="en-US" altLang="zh-CN" sz="2600" dirty="0">
                <a:sym typeface="Symbol" panose="05050102010706020507" pitchFamily="18" charset="2"/>
              </a:rPr>
              <a:t>0.05</a:t>
            </a:r>
            <a:r>
              <a:rPr lang="en-US" altLang="zh-CN" sz="2600" dirty="0"/>
              <a:t>)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  <a:defRPr/>
            </a:pPr>
            <a:r>
              <a:rPr lang="zh-CN" altLang="en-US" sz="2600" dirty="0"/>
              <a:t>提</a:t>
            </a:r>
            <a:r>
              <a:rPr lang="zh-CN" altLang="en-US" sz="2600" dirty="0">
                <a:latin typeface="Times New Roman" panose="02020603050405020304" pitchFamily="18" charset="0"/>
              </a:rPr>
              <a:t>出假设：</a:t>
            </a:r>
            <a:r>
              <a:rPr lang="en-US" altLang="zh-CN" sz="2600" i="1" dirty="0">
                <a:latin typeface="Times New Roman" panose="02020603050405020304" pitchFamily="18" charset="0"/>
              </a:rPr>
              <a:t>H</a:t>
            </a:r>
            <a:r>
              <a:rPr lang="en-US" altLang="zh-CN" sz="2600" baseline="-25000" dirty="0">
                <a:latin typeface="Times New Roman" panose="02020603050405020304" pitchFamily="18" charset="0"/>
              </a:rPr>
              <a:t>0</a:t>
            </a:r>
            <a:r>
              <a:rPr lang="zh-CN" altLang="en-US" sz="2600" dirty="0">
                <a:latin typeface="Times New Roman" panose="02020603050405020304" pitchFamily="18" charset="0"/>
              </a:rPr>
              <a:t>：</a:t>
            </a:r>
            <a:r>
              <a:rPr lang="zh-CN" altLang="en-US" sz="2600" i="1" dirty="0">
                <a:latin typeface="Times New Roman" panose="02020603050405020304" pitchFamily="18" charset="0"/>
                <a:sym typeface="Symbol" panose="05050102010706020507" pitchFamily="18" charset="2"/>
              </a:rPr>
              <a:t></a:t>
            </a:r>
            <a:r>
              <a:rPr lang="zh-CN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   ；</a:t>
            </a:r>
            <a:r>
              <a:rPr lang="en-US" altLang="zh-CN" sz="2600" i="1" dirty="0">
                <a:latin typeface="Times New Roman" panose="02020603050405020304" pitchFamily="18" charset="0"/>
                <a:sym typeface="Symbol" panose="05050102010706020507" pitchFamily="18" charset="2"/>
              </a:rPr>
              <a:t>H</a:t>
            </a:r>
            <a:r>
              <a:rPr lang="en-US" altLang="zh-CN" sz="26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zh-CN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：</a:t>
            </a:r>
            <a:r>
              <a:rPr lang="zh-CN" altLang="en-US" sz="2600" i="1" dirty="0">
                <a:latin typeface="Times New Roman" panose="02020603050405020304" pitchFamily="18" charset="0"/>
                <a:sym typeface="Symbol" panose="05050102010706020507" pitchFamily="18" charset="2"/>
              </a:rPr>
              <a:t></a:t>
            </a:r>
            <a:r>
              <a:rPr lang="zh-CN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  </a:t>
            </a:r>
            <a:r>
              <a:rPr lang="en-US" altLang="zh-CN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0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  <a:defRPr/>
            </a:pPr>
            <a:r>
              <a:rPr lang="zh-CN" altLang="en-US" sz="2600" dirty="0">
                <a:sym typeface="Symbol" panose="05050102010706020507" pitchFamily="18" charset="2"/>
              </a:rPr>
              <a:t>计算</a:t>
            </a:r>
            <a:r>
              <a:rPr lang="zh-CN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检验的统计量</a:t>
            </a:r>
          </a:p>
        </p:txBody>
      </p:sp>
      <p:graphicFrame>
        <p:nvGraphicFramePr>
          <p:cNvPr id="686085" name="Object 5">
            <a:hlinkClick r:id="" action="ppaction://ole?verb=0"/>
          </p:cNvPr>
          <p:cNvGraphicFramePr>
            <a:graphicFrameLocks/>
          </p:cNvGraphicFramePr>
          <p:nvPr/>
        </p:nvGraphicFramePr>
        <p:xfrm>
          <a:off x="1500188" y="3467100"/>
          <a:ext cx="4943475" cy="96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10660" imgH="434203" progId="Equation.3">
                  <p:embed/>
                </p:oleObj>
              </mc:Choice>
              <mc:Fallback>
                <p:oleObj name="Equation" r:id="rId3" imgW="2110660" imgH="434203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88" y="3467100"/>
                        <a:ext cx="4943475" cy="969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6087" name="Rectangle 7"/>
          <p:cNvSpPr>
            <a:spLocks noChangeArrowheads="1"/>
          </p:cNvSpPr>
          <p:nvPr/>
        </p:nvSpPr>
        <p:spPr bwMode="auto">
          <a:xfrm>
            <a:off x="609600" y="4514850"/>
            <a:ext cx="8305800" cy="2172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None/>
              <a:defRPr/>
            </a:pPr>
            <a:r>
              <a:rPr lang="en-US" altLang="zh-CN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3.  </a:t>
            </a:r>
            <a:r>
              <a:rPr lang="zh-CN" altLang="en-US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根据显著性水平</a:t>
            </a:r>
            <a:r>
              <a:rPr lang="zh-CN" altLang="en-US" sz="26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</a:t>
            </a:r>
            <a:r>
              <a:rPr lang="zh-CN" altLang="en-US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＝</a:t>
            </a:r>
            <a:r>
              <a:rPr lang="en-US" altLang="zh-CN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0.05</a:t>
            </a:r>
            <a:r>
              <a:rPr lang="zh-CN" altLang="en-US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，查</a:t>
            </a:r>
            <a:r>
              <a:rPr lang="en-US" altLang="zh-CN" sz="26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t</a:t>
            </a:r>
            <a:r>
              <a:rPr lang="zh-CN" altLang="en-US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分布表得</a:t>
            </a:r>
            <a:r>
              <a:rPr lang="en-US" altLang="zh-CN" sz="26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t</a:t>
            </a:r>
            <a:r>
              <a:rPr lang="en-US" altLang="zh-CN" sz="2600" baseline="-250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</a:t>
            </a:r>
            <a:r>
              <a:rPr lang="en-US" altLang="zh-CN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(</a:t>
            </a:r>
            <a:r>
              <a:rPr lang="en-US" altLang="zh-CN" sz="26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n</a:t>
            </a:r>
            <a:r>
              <a:rPr lang="en-US" altLang="zh-CN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-2)=2.069</a:t>
            </a:r>
          </a:p>
          <a:p>
            <a:pPr lvl="1" algn="just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/>
            </a:pPr>
            <a:r>
              <a:rPr lang="zh-CN" altLang="en-US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由于</a:t>
            </a:r>
            <a:r>
              <a:rPr lang="en-US" altLang="zh-CN" sz="26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t</a:t>
            </a:r>
            <a:r>
              <a:rPr lang="en-US" altLang="zh-CN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=7.5344&gt;</a:t>
            </a:r>
            <a:r>
              <a:rPr lang="en-US" altLang="zh-CN" sz="26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t</a:t>
            </a:r>
            <a:r>
              <a:rPr lang="en-US" altLang="zh-CN" sz="2600" baseline="-250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</a:t>
            </a:r>
            <a:r>
              <a:rPr lang="en-US" altLang="zh-CN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(25-2)=2.069</a:t>
            </a:r>
            <a:r>
              <a:rPr lang="zh-CN" altLang="en-US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，拒绝</a:t>
            </a:r>
            <a:r>
              <a:rPr lang="en-US" altLang="zh-CN" sz="26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H</a:t>
            </a:r>
            <a:r>
              <a:rPr lang="en-US" altLang="zh-CN" sz="2600" baseline="-250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0</a:t>
            </a:r>
            <a:r>
              <a:rPr lang="zh-CN" altLang="en-US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，不良贷款与贷款余额之间存在着显著的正线性相关关系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8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8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8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8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86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86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860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860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83" grpId="0" build="p" autoUpdateAnimBg="0"/>
      <p:bldP spid="686087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042F6C-03EA-A4BF-C2BA-3699DCB2B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6923AB-E28D-EB0F-A92A-983B86A3EB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6949B76-90F2-F293-F950-21B11159D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95" y="146590"/>
            <a:ext cx="8623209" cy="6477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389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24B6B1-09A5-5D98-55E1-014B0D1F5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FFD418B-CD23-A761-705B-7ACDBEB6C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28738"/>
            <a:ext cx="8229600" cy="4620542"/>
          </a:xfrm>
        </p:spPr>
        <p:txBody>
          <a:bodyPr/>
          <a:lstStyle/>
          <a:p>
            <a:r>
              <a:rPr lang="zh-CN" altLang="en-US" sz="2800" dirty="0">
                <a:latin typeface="Times New Roman" panose="02020603050405020304" pitchFamily="18" charset="0"/>
              </a:rPr>
              <a:t>练习：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endParaRPr lang="en-US" altLang="zh-CN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累积应收贷款与固定资产投资额之间的相关系数进行显著性检验</a:t>
            </a:r>
            <a:r>
              <a:rPr lang="en-US" altLang="zh-CN" sz="2800" dirty="0"/>
              <a:t>(</a:t>
            </a:r>
            <a:r>
              <a:rPr lang="en-US" altLang="zh-CN" sz="2800" i="1" dirty="0">
                <a:sym typeface="Symbol" panose="05050102010706020507" pitchFamily="18" charset="2"/>
              </a:rPr>
              <a:t></a:t>
            </a:r>
            <a:r>
              <a:rPr lang="en-US" altLang="zh-CN" sz="2800" dirty="0">
                <a:sym typeface="Symbol" panose="05050102010706020507" pitchFamily="18" charset="2"/>
              </a:rPr>
              <a:t>0.01</a:t>
            </a:r>
            <a:r>
              <a:rPr lang="en-US" altLang="zh-CN" sz="2800" dirty="0"/>
              <a:t>)</a:t>
            </a:r>
          </a:p>
          <a:p>
            <a:endParaRPr lang="en-US" altLang="zh-CN" dirty="0"/>
          </a:p>
          <a:p>
            <a:r>
              <a:rPr lang="en-US" altLang="zh-CN" sz="2800" dirty="0"/>
              <a:t>r=2.57</a:t>
            </a:r>
            <a:r>
              <a:rPr lang="zh-CN" altLang="en-US" sz="2800" dirty="0"/>
              <a:t>，</a:t>
            </a:r>
            <a:r>
              <a:rPr lang="en-US" altLang="zh-CN" sz="2800" dirty="0"/>
              <a:t>n=25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664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-5324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相关系数的显著性检验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例题分析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70054" name="Rectangle 6"/>
          <p:cNvSpPr>
            <a:spLocks noGrp="1" noChangeArrowheads="1"/>
          </p:cNvSpPr>
          <p:nvPr>
            <p:ph idx="1"/>
          </p:nvPr>
        </p:nvSpPr>
        <p:spPr>
          <a:xfrm>
            <a:off x="304800" y="1676400"/>
            <a:ext cx="7848600" cy="533400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zh-CN" altLang="en-US" b="1"/>
              <a:t>各相关系数检验的统计量</a:t>
            </a:r>
          </a:p>
        </p:txBody>
      </p:sp>
      <p:pic>
        <p:nvPicPr>
          <p:cNvPr id="53252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276475"/>
            <a:ext cx="8353425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54AD9576-7665-81E9-C346-C31674268152}"/>
              </a:ext>
            </a:extLst>
          </p:cNvPr>
          <p:cNvCxnSpPr>
            <a:cxnSpLocks/>
          </p:cNvCxnSpPr>
          <p:nvPr/>
        </p:nvCxnSpPr>
        <p:spPr>
          <a:xfrm>
            <a:off x="6660232" y="3501008"/>
            <a:ext cx="0" cy="2016224"/>
          </a:xfrm>
          <a:prstGeom prst="straightConnector1">
            <a:avLst/>
          </a:prstGeom>
          <a:ln w="76200">
            <a:solidFill>
              <a:srgbClr val="FF0000"/>
            </a:solidFill>
            <a:headEnd w="lg" len="lg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0818C5BC-F6D6-AF95-7109-824814D170DB}"/>
              </a:ext>
            </a:extLst>
          </p:cNvPr>
          <p:cNvCxnSpPr>
            <a:cxnSpLocks/>
          </p:cNvCxnSpPr>
          <p:nvPr/>
        </p:nvCxnSpPr>
        <p:spPr>
          <a:xfrm>
            <a:off x="2843808" y="5661248"/>
            <a:ext cx="3312368" cy="0"/>
          </a:xfrm>
          <a:prstGeom prst="straightConnector1">
            <a:avLst/>
          </a:prstGeom>
          <a:ln w="76200">
            <a:solidFill>
              <a:srgbClr val="FF0000"/>
            </a:solidFill>
            <a:headEnd w="lg" len="lg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学习目标</a:t>
            </a:r>
          </a:p>
        </p:txBody>
      </p:sp>
      <p:sp>
        <p:nvSpPr>
          <p:cNvPr id="26317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700213"/>
            <a:ext cx="8001000" cy="4243387"/>
          </a:xfrm>
        </p:spPr>
        <p:txBody>
          <a:bodyPr/>
          <a:lstStyle/>
          <a:p>
            <a:pPr marL="609600" indent="-609600">
              <a:defRPr/>
            </a:pPr>
            <a:r>
              <a:rPr lang="en-US" altLang="zh-CN" b="1" dirty="0"/>
              <a:t>1.	</a:t>
            </a:r>
            <a:r>
              <a:rPr lang="zh-CN" altLang="en-US" b="1" dirty="0"/>
              <a:t>相关关系的分析方法</a:t>
            </a:r>
          </a:p>
          <a:p>
            <a:pPr marL="609600" indent="-609600">
              <a:spcBef>
                <a:spcPct val="24000"/>
              </a:spcBef>
              <a:buFontTx/>
              <a:buAutoNum type="arabicPeriod" startAt="2"/>
              <a:defRPr/>
            </a:pPr>
            <a:r>
              <a:rPr lang="zh-CN" altLang="en-US" b="1" dirty="0"/>
              <a:t>一元线性回归的基本原理和参数的最小二乘估计</a:t>
            </a:r>
          </a:p>
          <a:p>
            <a:pPr marL="609600" indent="-609600">
              <a:spcBef>
                <a:spcPct val="24000"/>
              </a:spcBef>
              <a:buFontTx/>
              <a:buAutoNum type="arabicPeriod" startAt="2"/>
              <a:defRPr/>
            </a:pPr>
            <a:r>
              <a:rPr lang="zh-CN" altLang="en-US" b="1" dirty="0"/>
              <a:t>回归直线的拟合优度</a:t>
            </a:r>
          </a:p>
          <a:p>
            <a:pPr marL="609600" indent="-609600">
              <a:spcBef>
                <a:spcPct val="24000"/>
              </a:spcBef>
              <a:buFontTx/>
              <a:buAutoNum type="arabicPeriod" startAt="2"/>
              <a:defRPr/>
            </a:pPr>
            <a:r>
              <a:rPr lang="zh-CN" altLang="en-US" b="1" dirty="0"/>
              <a:t>回归方程的显著性检验</a:t>
            </a:r>
          </a:p>
          <a:p>
            <a:pPr marL="609600" indent="-609600">
              <a:spcBef>
                <a:spcPct val="24000"/>
              </a:spcBef>
              <a:buFontTx/>
              <a:buAutoNum type="arabicPeriod" startAt="2"/>
              <a:defRPr/>
            </a:pPr>
            <a:r>
              <a:rPr lang="zh-CN" altLang="en-US" b="1" dirty="0"/>
              <a:t>利用回归方程进行估计和预测</a:t>
            </a:r>
          </a:p>
          <a:p>
            <a:pPr marL="609600" indent="-609600">
              <a:spcBef>
                <a:spcPct val="24000"/>
              </a:spcBef>
              <a:buFontTx/>
              <a:buAutoNum type="arabicPeriod" startAt="2"/>
              <a:defRPr/>
            </a:pPr>
            <a:r>
              <a:rPr lang="zh-CN" altLang="en-US" b="1" dirty="0"/>
              <a:t>用 </a:t>
            </a:r>
            <a:r>
              <a:rPr lang="en-US" altLang="zh-CN" b="1" dirty="0">
                <a:solidFill>
                  <a:srgbClr val="FFFF00"/>
                </a:solidFill>
              </a:rPr>
              <a:t>Excel </a:t>
            </a:r>
            <a:r>
              <a:rPr lang="zh-CN" altLang="en-US" b="1" dirty="0"/>
              <a:t>进行回归</a:t>
            </a:r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647E3D4-80D6-02DB-0838-CA96416661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426372"/>
            <a:ext cx="7920880" cy="5203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903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94DF3FF-A79D-B985-2839-5BBCEDAE53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92896"/>
            <a:ext cx="8439505" cy="273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4812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ChangeArrowheads="1"/>
          </p:cNvSpPr>
          <p:nvPr/>
        </p:nvSpPr>
        <p:spPr bwMode="auto">
          <a:xfrm>
            <a:off x="1905000" y="304800"/>
            <a:ext cx="6781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 anchorCtr="1"/>
          <a:lstStyle>
            <a:lvl1pPr>
              <a:lnSpc>
                <a:spcPct val="95000"/>
              </a:lnSpc>
              <a:defRPr kumimoji="1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  <a:ea typeface="宋体" panose="02010600030101010101" pitchFamily="2" charset="-122"/>
              </a:defRPr>
            </a:lvl1pPr>
            <a:lvl2pPr>
              <a:lnSpc>
                <a:spcPct val="95000"/>
              </a:lnSpc>
              <a:defRPr kumimoji="1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  <a:ea typeface="宋体" panose="02010600030101010101" pitchFamily="2" charset="-122"/>
              </a:defRPr>
            </a:lvl2pPr>
            <a:lvl3pPr>
              <a:lnSpc>
                <a:spcPct val="95000"/>
              </a:lnSpc>
              <a:defRPr kumimoji="1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  <a:ea typeface="宋体" panose="02010600030101010101" pitchFamily="2" charset="-122"/>
              </a:defRPr>
            </a:lvl3pPr>
            <a:lvl4pPr>
              <a:lnSpc>
                <a:spcPct val="95000"/>
              </a:lnSpc>
              <a:defRPr kumimoji="1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  <a:ea typeface="宋体" panose="02010600030101010101" pitchFamily="2" charset="-122"/>
              </a:defRPr>
            </a:lvl4pPr>
            <a:lvl5pPr>
              <a:lnSpc>
                <a:spcPct val="95000"/>
              </a:lnSpc>
              <a:defRPr kumimoji="1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  <a:ea typeface="宋体" panose="02010600030101010101" pitchFamily="2" charset="-122"/>
              </a:defRPr>
            </a:lvl5pPr>
            <a:lvl6pPr marL="457200" algn="ctr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  <a:ea typeface="宋体" panose="02010600030101010101" pitchFamily="2" charset="-122"/>
              </a:defRPr>
            </a:lvl6pPr>
            <a:lvl7pPr marL="914400" algn="ctr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  <a:ea typeface="宋体" panose="02010600030101010101" pitchFamily="2" charset="-122"/>
              </a:defRPr>
            </a:lvl7pPr>
            <a:lvl8pPr marL="1371600" algn="ctr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  <a:ea typeface="宋体" panose="02010600030101010101" pitchFamily="2" charset="-122"/>
              </a:defRPr>
            </a:lvl8pPr>
            <a:lvl9pPr marL="1828800" algn="ctr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dirty="0">
                <a:latin typeface="Arial" panose="020B0604020202020204" pitchFamily="34" charset="0"/>
              </a:rPr>
              <a:t>3.2    </a:t>
            </a:r>
            <a:r>
              <a:rPr lang="zh-CN" altLang="en-US" dirty="0">
                <a:latin typeface="Arial" panose="020B0604020202020204" pitchFamily="34" charset="0"/>
              </a:rPr>
              <a:t>一元线性回归</a:t>
            </a:r>
          </a:p>
        </p:txBody>
      </p:sp>
      <p:sp>
        <p:nvSpPr>
          <p:cNvPr id="402435" name="Rectangle 3"/>
          <p:cNvSpPr>
            <a:spLocks noChangeArrowheads="1"/>
          </p:cNvSpPr>
          <p:nvPr/>
        </p:nvSpPr>
        <p:spPr bwMode="auto">
          <a:xfrm>
            <a:off x="611560" y="1916832"/>
            <a:ext cx="8153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812800" indent="-812800">
              <a:spcBef>
                <a:spcPct val="20000"/>
              </a:spcBef>
              <a:defRPr kumimoji="1"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indent="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defRPr kumimoji="1"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17145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indent="57150">
              <a:spcBef>
                <a:spcPct val="20000"/>
              </a:spcBef>
              <a:buClr>
                <a:schemeClr val="accent1"/>
              </a:buClr>
              <a:buSzPct val="65000"/>
              <a:buFont typeface="Monotype Sorts" panose="05000000000000000000" pitchFamily="2" charset="2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36800" indent="-508000">
              <a:spcBef>
                <a:spcPct val="20000"/>
              </a:spcBef>
              <a:buClr>
                <a:schemeClr val="folHlink"/>
              </a:buClr>
              <a:buSzPct val="100000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94000" indent="-5080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00000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1200" indent="-5080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00000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08400" indent="-5080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00000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65600" indent="-5080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00000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b="1" dirty="0"/>
              <a:t>3.2.1  </a:t>
            </a:r>
            <a:r>
              <a:rPr lang="zh-CN" altLang="en-US" b="1" dirty="0"/>
              <a:t>一元线性回归模型</a:t>
            </a:r>
          </a:p>
          <a:p>
            <a:pPr>
              <a:defRPr/>
            </a:pPr>
            <a:r>
              <a:rPr lang="en-US" altLang="zh-CN" b="1" dirty="0"/>
              <a:t>3.2.2  </a:t>
            </a:r>
            <a:r>
              <a:rPr lang="zh-CN" altLang="en-US" b="1" dirty="0"/>
              <a:t>参数的最小二乘估计</a:t>
            </a:r>
          </a:p>
          <a:p>
            <a:pPr>
              <a:defRPr/>
            </a:pPr>
            <a:r>
              <a:rPr lang="en-US" altLang="zh-CN" b="1" dirty="0"/>
              <a:t>3.2.3  </a:t>
            </a:r>
            <a:r>
              <a:rPr lang="zh-CN" altLang="en-US" b="1" dirty="0"/>
              <a:t>回归直线的拟合优度</a:t>
            </a:r>
          </a:p>
          <a:p>
            <a:pPr>
              <a:defRPr/>
            </a:pPr>
            <a:r>
              <a:rPr lang="en-US" altLang="zh-CN" b="1" dirty="0"/>
              <a:t>3.2.4  </a:t>
            </a:r>
            <a:r>
              <a:rPr lang="zh-CN" altLang="en-US" b="1" dirty="0"/>
              <a:t>显著性检验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zo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25121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什么是回归分析？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(Regression)</a:t>
            </a:r>
          </a:p>
        </p:txBody>
      </p:sp>
      <p:sp>
        <p:nvSpPr>
          <p:cNvPr id="40448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689100"/>
            <a:ext cx="8305800" cy="4619625"/>
          </a:xfrm>
        </p:spPr>
        <p:txBody>
          <a:bodyPr/>
          <a:lstStyle/>
          <a:p>
            <a:pPr marL="609600" indent="-609600" algn="just">
              <a:buFontTx/>
              <a:buAutoNum type="arabicPeriod"/>
              <a:defRPr/>
            </a:pPr>
            <a:r>
              <a:rPr lang="zh-CN" altLang="en-US" sz="3000"/>
              <a:t>从一组样本数据出发，确定变量之间的数学关系式</a:t>
            </a:r>
          </a:p>
          <a:p>
            <a:pPr marL="609600" indent="-609600" algn="just">
              <a:buFontTx/>
              <a:buAutoNum type="arabicPeriod"/>
              <a:defRPr/>
            </a:pPr>
            <a:r>
              <a:rPr lang="zh-CN" altLang="en-US" sz="3000"/>
              <a:t>对这些关系式的可信程度进行各种统计检验，并从影响某一特定变量的诸多变量中找出哪些变量的影响显著，哪些不显著</a:t>
            </a:r>
          </a:p>
          <a:p>
            <a:pPr marL="609600" indent="-609600" algn="just">
              <a:buFontTx/>
              <a:buAutoNum type="arabicPeriod"/>
              <a:defRPr/>
            </a:pPr>
            <a:r>
              <a:rPr lang="zh-CN" altLang="en-US" sz="3000"/>
              <a:t>利用所求的关系式，根据一个或几个变量的取值来预测或控制另一个特定变量的取值，并给出这种预测或控制的精确程度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4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4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4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4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4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4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4483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9"/>
          <p:cNvSpPr>
            <a:spLocks noChangeArrowheads="1"/>
          </p:cNvSpPr>
          <p:nvPr/>
        </p:nvSpPr>
        <p:spPr bwMode="auto">
          <a:xfrm>
            <a:off x="0" y="1600200"/>
            <a:ext cx="9144000" cy="52578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/>
          </a:p>
        </p:txBody>
      </p:sp>
      <p:sp>
        <p:nvSpPr>
          <p:cNvPr id="82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25121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/>
              <a:t>回归模型的类型</a:t>
            </a:r>
          </a:p>
        </p:txBody>
      </p:sp>
      <p:graphicFrame>
        <p:nvGraphicFramePr>
          <p:cNvPr id="59396" name="Object 28"/>
          <p:cNvGraphicFramePr>
            <a:graphicFrameLocks noChangeAspect="1"/>
          </p:cNvGraphicFramePr>
          <p:nvPr/>
        </p:nvGraphicFramePr>
        <p:xfrm>
          <a:off x="631825" y="1828800"/>
          <a:ext cx="8107363" cy="403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S Org Chart" r:id="rId3" imgW="5434149" imgH="1881051" progId="OrgPlusWOPX.4">
                  <p:embed followColorScheme="full"/>
                </p:oleObj>
              </mc:Choice>
              <mc:Fallback>
                <p:oleObj name="MS Org Chart" r:id="rId3" imgW="5434149" imgH="1881051" progId="OrgPlusWOPX.4">
                  <p:embed followColorScheme="full"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825" y="1828800"/>
                        <a:ext cx="8107363" cy="403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2AA62A"/>
            </a:gs>
            <a:gs pos="100000">
              <a:srgbClr val="134D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543800" cy="1143000"/>
          </a:xfrm>
        </p:spPr>
        <p:txBody>
          <a:bodyPr anchor="ctr" anchorCtr="0"/>
          <a:lstStyle/>
          <a:p>
            <a:pPr>
              <a:defRPr/>
            </a:pPr>
            <a:r>
              <a:rPr lang="zh-CN" altLang="en-US" sz="4400"/>
              <a:t>一元线性回归模型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zo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04900" y="0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/>
              <a:t>一元线性回归</a:t>
            </a:r>
            <a:endParaRPr lang="zh-CN" altLang="en-US" sz="3600" dirty="0">
              <a:solidFill>
                <a:schemeClr val="hlink"/>
              </a:solidFill>
            </a:endParaRPr>
          </a:p>
        </p:txBody>
      </p:sp>
      <p:sp>
        <p:nvSpPr>
          <p:cNvPr id="772099" name="Rectangle 3"/>
          <p:cNvSpPr>
            <a:spLocks noGrp="1" noChangeArrowheads="1"/>
          </p:cNvSpPr>
          <p:nvPr>
            <p:ph idx="1"/>
          </p:nvPr>
        </p:nvSpPr>
        <p:spPr>
          <a:xfrm>
            <a:off x="0" y="1916832"/>
            <a:ext cx="8964488" cy="4763641"/>
          </a:xfrm>
        </p:spPr>
        <p:txBody>
          <a:bodyPr/>
          <a:lstStyle/>
          <a:p>
            <a:pPr marL="609600" indent="-609600" algn="just">
              <a:buFontTx/>
              <a:buAutoNum type="arabicPeriod"/>
              <a:defRPr/>
            </a:pPr>
            <a:r>
              <a:rPr lang="zh-CN" altLang="en-US" dirty="0"/>
              <a:t>涉及一个自变量的回归</a:t>
            </a:r>
          </a:p>
          <a:p>
            <a:pPr marL="609600" indent="-609600" algn="just">
              <a:buFontTx/>
              <a:buAutoNum type="arabicPeriod"/>
              <a:defRPr/>
            </a:pPr>
            <a:r>
              <a:rPr lang="zh-CN" altLang="en-US" dirty="0"/>
              <a:t>因</a:t>
            </a:r>
            <a:r>
              <a:rPr lang="zh-CN" altLang="en-US" dirty="0">
                <a:latin typeface="Times New Roman" panose="02020603050405020304" pitchFamily="18" charset="0"/>
              </a:rPr>
              <a:t>变量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zh-CN" altLang="en-US" dirty="0">
                <a:latin typeface="Times New Roman" panose="02020603050405020304" pitchFamily="18" charset="0"/>
              </a:rPr>
              <a:t>与自变量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</a:rPr>
              <a:t>之间为线性关系</a:t>
            </a:r>
          </a:p>
          <a:p>
            <a:pPr marL="1219200" lvl="1" indent="-533400" algn="just">
              <a:defRPr/>
            </a:pPr>
            <a:r>
              <a:rPr lang="zh-CN" altLang="en-US" dirty="0">
                <a:latin typeface="Times New Roman" panose="02020603050405020304" pitchFamily="18" charset="0"/>
              </a:rPr>
              <a:t>被预测或被解释的变量称为因变量</a:t>
            </a:r>
            <a:r>
              <a:rPr lang="en-US" altLang="zh-CN" dirty="0">
                <a:solidFill>
                  <a:srgbClr val="FFFFB1"/>
                </a:solidFill>
              </a:rPr>
              <a:t>(dependent variable)</a:t>
            </a:r>
            <a:r>
              <a:rPr lang="zh-CN" altLang="en-US" dirty="0">
                <a:latin typeface="Times New Roman" panose="02020603050405020304" pitchFamily="18" charset="0"/>
              </a:rPr>
              <a:t>，用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zh-CN" altLang="en-US" dirty="0">
                <a:latin typeface="Times New Roman" panose="02020603050405020304" pitchFamily="18" charset="0"/>
              </a:rPr>
              <a:t>表示</a:t>
            </a:r>
          </a:p>
          <a:p>
            <a:pPr marL="1219200" lvl="1" indent="-533400" algn="just">
              <a:defRPr/>
            </a:pPr>
            <a:r>
              <a:rPr lang="zh-CN" altLang="en-US" dirty="0">
                <a:latin typeface="Times New Roman" panose="02020603050405020304" pitchFamily="18" charset="0"/>
              </a:rPr>
              <a:t>用来预测或用来解释因变量的一个或多个变量称为自变量</a:t>
            </a:r>
            <a:r>
              <a:rPr lang="en-US" altLang="zh-CN" dirty="0">
                <a:solidFill>
                  <a:srgbClr val="FFFFB1"/>
                </a:solidFill>
              </a:rPr>
              <a:t>(independent variable)</a:t>
            </a:r>
            <a:r>
              <a:rPr lang="zh-CN" altLang="en-US" dirty="0">
                <a:latin typeface="Times New Roman" panose="02020603050405020304" pitchFamily="18" charset="0"/>
              </a:rPr>
              <a:t>，用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</a:rPr>
              <a:t>表示 </a:t>
            </a:r>
          </a:p>
          <a:p>
            <a:pPr marL="609600" indent="-609600" algn="just">
              <a:buFontTx/>
              <a:buAutoNum type="arabicPeriod"/>
              <a:defRPr/>
            </a:pPr>
            <a:r>
              <a:rPr lang="zh-CN" altLang="en-US" dirty="0"/>
              <a:t>因变量与自变量之间的关系用</a:t>
            </a:r>
            <a:r>
              <a:rPr lang="zh-CN" altLang="en-US" dirty="0">
                <a:latin typeface="Times New Roman" panose="02020603050405020304" pitchFamily="18" charset="0"/>
              </a:rPr>
              <a:t>一个线性方程来表示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7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7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7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7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7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7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7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7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7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2099" grpId="0" build="p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0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回归模型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(regression model)</a:t>
            </a:r>
          </a:p>
        </p:txBody>
      </p:sp>
      <p:sp>
        <p:nvSpPr>
          <p:cNvPr id="40857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752600"/>
            <a:ext cx="8534400" cy="4114800"/>
          </a:xfrm>
        </p:spPr>
        <p:txBody>
          <a:bodyPr/>
          <a:lstStyle/>
          <a:p>
            <a:pPr marL="609600" indent="-609600" algn="just">
              <a:buFontTx/>
              <a:buAutoNum type="arabicPeriod"/>
              <a:defRPr/>
            </a:pPr>
            <a:r>
              <a:rPr lang="zh-CN" altLang="en-US"/>
              <a:t>回答“变量之间是什么样的关系？”</a:t>
            </a:r>
          </a:p>
          <a:p>
            <a:pPr marL="609600" indent="-609600" algn="just">
              <a:buFontTx/>
              <a:buAutoNum type="arabicPeriod"/>
              <a:defRPr/>
            </a:pPr>
            <a:r>
              <a:rPr lang="zh-CN" altLang="en-US"/>
              <a:t>方程中运用</a:t>
            </a:r>
          </a:p>
          <a:p>
            <a:pPr marL="1219200" lvl="1" indent="-533400">
              <a:defRPr/>
            </a:pPr>
            <a:r>
              <a:rPr lang="en-US" altLang="zh-CN"/>
              <a:t>1 </a:t>
            </a:r>
            <a:r>
              <a:rPr lang="zh-CN" altLang="en-US"/>
              <a:t>个数值型因变量</a:t>
            </a:r>
            <a:r>
              <a:rPr lang="en-US" altLang="zh-CN"/>
              <a:t>(</a:t>
            </a:r>
            <a:r>
              <a:rPr lang="zh-CN" altLang="en-US"/>
              <a:t>响应变量</a:t>
            </a:r>
            <a:r>
              <a:rPr lang="en-US" altLang="zh-CN"/>
              <a:t>)</a:t>
            </a:r>
          </a:p>
          <a:p>
            <a:pPr marL="1543050" lvl="2" indent="-457200">
              <a:defRPr/>
            </a:pPr>
            <a:r>
              <a:rPr lang="zh-CN" altLang="en-US"/>
              <a:t>被预测的变量</a:t>
            </a:r>
          </a:p>
          <a:p>
            <a:pPr marL="1219200" lvl="1" indent="-533400">
              <a:defRPr/>
            </a:pPr>
            <a:r>
              <a:rPr lang="en-US" altLang="zh-CN"/>
              <a:t>1 </a:t>
            </a:r>
            <a:r>
              <a:rPr lang="zh-CN" altLang="en-US"/>
              <a:t>个或多个数值型或分类型自变量 </a:t>
            </a:r>
            <a:r>
              <a:rPr lang="en-US" altLang="zh-CN"/>
              <a:t>(</a:t>
            </a:r>
            <a:r>
              <a:rPr lang="zh-CN" altLang="en-US"/>
              <a:t>解释变量</a:t>
            </a:r>
            <a:r>
              <a:rPr lang="en-US" altLang="zh-CN"/>
              <a:t>)</a:t>
            </a:r>
          </a:p>
          <a:p>
            <a:pPr marL="1543050" lvl="2" indent="-457200">
              <a:defRPr/>
            </a:pPr>
            <a:r>
              <a:rPr lang="zh-CN" altLang="en-US"/>
              <a:t>用于预测的变量</a:t>
            </a:r>
          </a:p>
          <a:p>
            <a:pPr marL="609600" indent="-609600">
              <a:defRPr/>
            </a:pPr>
            <a:r>
              <a:rPr lang="en-US" altLang="zh-CN"/>
              <a:t>3.	</a:t>
            </a:r>
            <a:r>
              <a:rPr lang="zh-CN" altLang="en-US"/>
              <a:t>主要用于预测和估计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8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8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8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8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8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8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08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8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8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8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8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8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8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8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579" grpId="0" build="p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04900" y="-2588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/>
              <a:t>一元线性回归模型</a:t>
            </a:r>
            <a:endParaRPr lang="zh-CN" altLang="en-US" sz="3600" dirty="0">
              <a:solidFill>
                <a:schemeClr val="hlink"/>
              </a:solidFill>
            </a:endParaRPr>
          </a:p>
        </p:txBody>
      </p:sp>
      <p:sp>
        <p:nvSpPr>
          <p:cNvPr id="698371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700213"/>
            <a:ext cx="8458200" cy="4624387"/>
          </a:xfrm>
        </p:spPr>
        <p:txBody>
          <a:bodyPr/>
          <a:lstStyle/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zh-CN" altLang="en-US" sz="2800" dirty="0"/>
              <a:t>描述因变量 </a:t>
            </a:r>
            <a:r>
              <a:rPr lang="en-US" altLang="zh-CN" sz="2800" i="1" dirty="0">
                <a:latin typeface="Times New Roman" panose="02020603050405020304" pitchFamily="18" charset="0"/>
              </a:rPr>
              <a:t>y </a:t>
            </a:r>
            <a:r>
              <a:rPr lang="zh-CN" altLang="en-US" sz="2800" dirty="0">
                <a:latin typeface="Times New Roman" panose="02020603050405020304" pitchFamily="18" charset="0"/>
              </a:rPr>
              <a:t>如何依赖于自变量 </a:t>
            </a:r>
            <a:r>
              <a:rPr lang="en-US" altLang="zh-CN" sz="2800" i="1" dirty="0">
                <a:latin typeface="Times New Roman" panose="02020603050405020304" pitchFamily="18" charset="0"/>
              </a:rPr>
              <a:t>x </a:t>
            </a:r>
            <a:r>
              <a:rPr lang="zh-CN" altLang="en-US" sz="2800" dirty="0">
                <a:latin typeface="Times New Roman" panose="02020603050405020304" pitchFamily="18" charset="0"/>
              </a:rPr>
              <a:t>和</a:t>
            </a:r>
            <a:r>
              <a:rPr lang="zh-CN" altLang="en-US" sz="2800" dirty="0"/>
              <a:t>误差项</a:t>
            </a:r>
            <a:r>
              <a:rPr lang="zh-CN" altLang="en-US" sz="2800" i="1" dirty="0">
                <a:sym typeface="Symbol" panose="05050102010706020507" pitchFamily="18" charset="2"/>
              </a:rPr>
              <a:t></a:t>
            </a:r>
            <a:r>
              <a:rPr lang="zh-CN" altLang="en-US" sz="2800" dirty="0">
                <a:sym typeface="Symbol" panose="05050102010706020507" pitchFamily="18" charset="2"/>
              </a:rPr>
              <a:t> </a:t>
            </a:r>
            <a:r>
              <a:rPr lang="zh-CN" altLang="en-US" sz="2800" dirty="0"/>
              <a:t>的方程称为</a:t>
            </a:r>
            <a:r>
              <a:rPr lang="zh-CN" altLang="en-US" sz="2800" b="1" i="1" dirty="0">
                <a:solidFill>
                  <a:srgbClr val="FFFFB1"/>
                </a:solidFill>
              </a:rPr>
              <a:t>回归模型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zh-CN" altLang="en-US" sz="2800" dirty="0"/>
              <a:t>一元线性</a:t>
            </a:r>
            <a:r>
              <a:rPr lang="zh-CN" altLang="en-US" sz="2800" dirty="0">
                <a:latin typeface="Times New Roman" panose="02020603050405020304" pitchFamily="18" charset="0"/>
              </a:rPr>
              <a:t>回归模型可表示为</a:t>
            </a:r>
          </a:p>
          <a:p>
            <a:pPr marL="609600" indent="-609600" algn="just">
              <a:lnSpc>
                <a:spcPct val="90000"/>
              </a:lnSpc>
              <a:buFont typeface="Wingdings 3" panose="05040102010807070707" pitchFamily="18" charset="2"/>
              <a:buNone/>
              <a:defRPr/>
            </a:pPr>
            <a:r>
              <a:rPr lang="zh-CN" altLang="en-US" sz="2800" b="1" i="1" dirty="0">
                <a:solidFill>
                  <a:srgbClr val="FFFFB1"/>
                </a:solidFill>
                <a:latin typeface="Times New Roman" panose="02020603050405020304" pitchFamily="18" charset="0"/>
              </a:rPr>
              <a:t>                    </a:t>
            </a:r>
            <a:r>
              <a:rPr lang="en-US" altLang="zh-CN" sz="2800" b="1" i="1" dirty="0">
                <a:solidFill>
                  <a:srgbClr val="FFFFB1"/>
                </a:solidFill>
                <a:latin typeface="Times New Roman" panose="02020603050405020304" pitchFamily="18" charset="0"/>
              </a:rPr>
              <a:t>y </a:t>
            </a:r>
            <a:r>
              <a:rPr lang="en-US" altLang="zh-CN" sz="2800" b="1" dirty="0">
                <a:solidFill>
                  <a:srgbClr val="FFFFB1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800" b="1" i="1" dirty="0">
                <a:solidFill>
                  <a:srgbClr val="FFFFB1"/>
                </a:solidFill>
                <a:latin typeface="Symbol" panose="05050102010706020507" pitchFamily="18" charset="2"/>
              </a:rPr>
              <a:t>b</a:t>
            </a:r>
            <a:r>
              <a:rPr lang="en-US" altLang="zh-CN" sz="2800" b="1" baseline="-25000" dirty="0">
                <a:solidFill>
                  <a:srgbClr val="FFFFB1"/>
                </a:solidFill>
                <a:latin typeface="Symbol" panose="05050102010706020507" pitchFamily="18" charset="2"/>
              </a:rPr>
              <a:t>0 </a:t>
            </a:r>
            <a:r>
              <a:rPr lang="en-US" altLang="zh-CN" sz="2800" b="1" dirty="0">
                <a:solidFill>
                  <a:srgbClr val="FFFFB1"/>
                </a:solidFill>
                <a:latin typeface="Symbol" panose="05050102010706020507" pitchFamily="18" charset="2"/>
              </a:rPr>
              <a:t>+ </a:t>
            </a:r>
            <a:r>
              <a:rPr lang="en-US" altLang="zh-CN" sz="2800" b="1" i="1" dirty="0">
                <a:solidFill>
                  <a:srgbClr val="FFFFB1"/>
                </a:solidFill>
                <a:latin typeface="Symbol" panose="05050102010706020507" pitchFamily="18" charset="2"/>
              </a:rPr>
              <a:t>b</a:t>
            </a:r>
            <a:r>
              <a:rPr lang="en-US" altLang="zh-CN" sz="2800" b="1" baseline="-25000" dirty="0">
                <a:solidFill>
                  <a:srgbClr val="FFFFB1"/>
                </a:solidFill>
                <a:latin typeface="Symbol" panose="05050102010706020507" pitchFamily="18" charset="2"/>
              </a:rPr>
              <a:t>1 </a:t>
            </a:r>
            <a:r>
              <a:rPr lang="en-US" altLang="zh-CN" sz="2800" b="1" i="1" dirty="0">
                <a:solidFill>
                  <a:srgbClr val="FFFFB1"/>
                </a:solidFill>
                <a:latin typeface="Times New Roman" panose="02020603050405020304" pitchFamily="18" charset="0"/>
              </a:rPr>
              <a:t>x  </a:t>
            </a:r>
            <a:r>
              <a:rPr lang="en-US" altLang="zh-CN" sz="2800" b="1" dirty="0">
                <a:solidFill>
                  <a:srgbClr val="FFFFB1"/>
                </a:solidFill>
                <a:latin typeface="Symbol" panose="05050102010706020507" pitchFamily="18" charset="2"/>
              </a:rPr>
              <a:t>+ </a:t>
            </a:r>
            <a:r>
              <a:rPr lang="en-US" altLang="zh-CN" sz="2800" b="1" i="1" dirty="0">
                <a:solidFill>
                  <a:srgbClr val="FFFFB1"/>
                </a:solidFill>
                <a:latin typeface="Symbol" panose="05050102010706020507" pitchFamily="18" charset="2"/>
              </a:rPr>
              <a:t>e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marL="1219200" lvl="1" indent="-533400" algn="just">
              <a:lnSpc>
                <a:spcPct val="90000"/>
              </a:lnSpc>
              <a:defRPr/>
            </a:pPr>
            <a:r>
              <a:rPr lang="en-US" altLang="zh-CN" sz="2400" i="1" dirty="0">
                <a:latin typeface="Times New Roman" panose="02020603050405020304" pitchFamily="18" charset="0"/>
              </a:rPr>
              <a:t>y </a:t>
            </a:r>
            <a:r>
              <a:rPr lang="zh-CN" altLang="en-US" sz="2400" dirty="0">
                <a:latin typeface="Times New Roman" panose="02020603050405020304" pitchFamily="18" charset="0"/>
              </a:rPr>
              <a:t>是 </a:t>
            </a:r>
            <a:r>
              <a:rPr lang="en-US" altLang="zh-CN" sz="2400" i="1" dirty="0">
                <a:latin typeface="Times New Roman" panose="02020603050405020304" pitchFamily="18" charset="0"/>
              </a:rPr>
              <a:t>x </a:t>
            </a:r>
            <a:r>
              <a:rPr lang="zh-CN" altLang="en-US" sz="2400" dirty="0">
                <a:latin typeface="Times New Roman" panose="02020603050405020304" pitchFamily="18" charset="0"/>
              </a:rPr>
              <a:t>的线性函数</a:t>
            </a:r>
            <a:r>
              <a:rPr lang="en-US" altLang="zh-CN" sz="2400" dirty="0"/>
              <a:t>(</a:t>
            </a:r>
            <a:r>
              <a:rPr lang="zh-CN" altLang="en-US" sz="2400" dirty="0">
                <a:latin typeface="Times New Roman" panose="02020603050405020304" pitchFamily="18" charset="0"/>
              </a:rPr>
              <a:t>部分</a:t>
            </a:r>
            <a:r>
              <a:rPr lang="en-US" altLang="zh-CN" sz="2400" dirty="0"/>
              <a:t>)</a:t>
            </a:r>
            <a:r>
              <a:rPr lang="zh-CN" altLang="en-US" sz="2400" dirty="0">
                <a:latin typeface="Times New Roman" panose="02020603050405020304" pitchFamily="18" charset="0"/>
              </a:rPr>
              <a:t>加上误差项</a:t>
            </a:r>
          </a:p>
          <a:p>
            <a:pPr marL="1219200" lvl="1" indent="-533400" algn="just">
              <a:lnSpc>
                <a:spcPct val="90000"/>
              </a:lnSpc>
              <a:defRPr/>
            </a:pPr>
            <a:r>
              <a:rPr lang="zh-CN" altLang="en-US" sz="2400" dirty="0">
                <a:latin typeface="Times New Roman" panose="02020603050405020304" pitchFamily="18" charset="0"/>
              </a:rPr>
              <a:t>线性部分反映了由于 </a:t>
            </a:r>
            <a:r>
              <a:rPr lang="en-US" altLang="zh-CN" sz="2400" i="1" dirty="0">
                <a:latin typeface="Times New Roman" panose="02020603050405020304" pitchFamily="18" charset="0"/>
              </a:rPr>
              <a:t>x </a:t>
            </a:r>
            <a:r>
              <a:rPr lang="zh-CN" altLang="en-US" sz="2400" dirty="0">
                <a:latin typeface="Times New Roman" panose="02020603050405020304" pitchFamily="18" charset="0"/>
              </a:rPr>
              <a:t>的变化而引起的 </a:t>
            </a:r>
            <a:r>
              <a:rPr lang="en-US" altLang="zh-CN" sz="2400" i="1" dirty="0">
                <a:latin typeface="Times New Roman" panose="02020603050405020304" pitchFamily="18" charset="0"/>
              </a:rPr>
              <a:t>y </a:t>
            </a:r>
            <a:r>
              <a:rPr lang="zh-CN" altLang="en-US" sz="2400" dirty="0">
                <a:latin typeface="Times New Roman" panose="02020603050405020304" pitchFamily="18" charset="0"/>
              </a:rPr>
              <a:t>的变化</a:t>
            </a:r>
          </a:p>
          <a:p>
            <a:pPr marL="1219200" lvl="1" indent="-533400" algn="just">
              <a:lnSpc>
                <a:spcPct val="90000"/>
              </a:lnSpc>
              <a:defRPr/>
            </a:pPr>
            <a:r>
              <a:rPr lang="zh-CN" altLang="en-US" sz="2400" dirty="0">
                <a:latin typeface="Times New Roman" panose="02020603050405020304" pitchFamily="18" charset="0"/>
              </a:rPr>
              <a:t>误差项 </a:t>
            </a:r>
            <a:r>
              <a:rPr lang="zh-CN" altLang="en-US" sz="2400" i="1" dirty="0">
                <a:latin typeface="Times New Roman" panose="02020603050405020304" pitchFamily="18" charset="0"/>
                <a:sym typeface="Symbol" panose="05050102010706020507" pitchFamily="18" charset="2"/>
              </a:rPr>
              <a:t></a:t>
            </a:r>
            <a:r>
              <a:rPr lang="zh-CN" altLang="en-US" sz="2400" dirty="0"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</a:rPr>
              <a:t>是随机变量</a:t>
            </a:r>
          </a:p>
          <a:p>
            <a:pPr marL="1543050" lvl="2" indent="-457200" algn="just">
              <a:lnSpc>
                <a:spcPct val="90000"/>
              </a:lnSpc>
              <a:defRPr/>
            </a:pPr>
            <a:r>
              <a:rPr lang="zh-CN" altLang="en-US" sz="2200" dirty="0">
                <a:latin typeface="Times New Roman" panose="02020603050405020304" pitchFamily="18" charset="0"/>
              </a:rPr>
              <a:t>反映了除 </a:t>
            </a:r>
            <a:r>
              <a:rPr lang="en-US" altLang="zh-CN" sz="2200" i="1" dirty="0">
                <a:latin typeface="Times New Roman" panose="02020603050405020304" pitchFamily="18" charset="0"/>
              </a:rPr>
              <a:t>x </a:t>
            </a:r>
            <a:r>
              <a:rPr lang="zh-CN" altLang="en-US" sz="2200" dirty="0">
                <a:latin typeface="Times New Roman" panose="02020603050405020304" pitchFamily="18" charset="0"/>
              </a:rPr>
              <a:t>和 </a:t>
            </a:r>
            <a:r>
              <a:rPr lang="en-US" altLang="zh-CN" sz="2200" i="1" dirty="0">
                <a:latin typeface="Times New Roman" panose="02020603050405020304" pitchFamily="18" charset="0"/>
              </a:rPr>
              <a:t>y </a:t>
            </a:r>
            <a:r>
              <a:rPr lang="zh-CN" altLang="en-US" sz="2200" dirty="0">
                <a:latin typeface="Times New Roman" panose="02020603050405020304" pitchFamily="18" charset="0"/>
              </a:rPr>
              <a:t>之间的线性关系之外的随机因素对 </a:t>
            </a:r>
            <a:r>
              <a:rPr lang="en-US" altLang="zh-CN" sz="2200" i="1" dirty="0">
                <a:latin typeface="Times New Roman" panose="02020603050405020304" pitchFamily="18" charset="0"/>
              </a:rPr>
              <a:t>y </a:t>
            </a:r>
            <a:r>
              <a:rPr lang="zh-CN" altLang="en-US" sz="2200" dirty="0">
                <a:latin typeface="Times New Roman" panose="02020603050405020304" pitchFamily="18" charset="0"/>
              </a:rPr>
              <a:t>的影响，是不能由 </a:t>
            </a:r>
            <a:r>
              <a:rPr lang="en-US" altLang="zh-CN" sz="2200" i="1" dirty="0">
                <a:latin typeface="Times New Roman" panose="02020603050405020304" pitchFamily="18" charset="0"/>
              </a:rPr>
              <a:t>x </a:t>
            </a:r>
            <a:r>
              <a:rPr lang="zh-CN" altLang="en-US" sz="2200" dirty="0">
                <a:latin typeface="Times New Roman" panose="02020603050405020304" pitchFamily="18" charset="0"/>
              </a:rPr>
              <a:t>和 </a:t>
            </a:r>
            <a:r>
              <a:rPr lang="en-US" altLang="zh-CN" sz="2200" i="1" dirty="0">
                <a:latin typeface="Times New Roman" panose="02020603050405020304" pitchFamily="18" charset="0"/>
              </a:rPr>
              <a:t>y </a:t>
            </a:r>
            <a:r>
              <a:rPr lang="zh-CN" altLang="en-US" sz="2200" dirty="0">
                <a:latin typeface="Times New Roman" panose="02020603050405020304" pitchFamily="18" charset="0"/>
              </a:rPr>
              <a:t>之间的线性关系所解释的变异性</a:t>
            </a:r>
          </a:p>
          <a:p>
            <a:pPr marL="1219200" lvl="1" indent="-533400" algn="just">
              <a:lnSpc>
                <a:spcPct val="90000"/>
              </a:lnSpc>
              <a:defRPr/>
            </a:pPr>
            <a:r>
              <a:rPr lang="zh-CN" altLang="en-US" sz="2400" i="1" dirty="0">
                <a:latin typeface="Times New Roman" panose="02020603050405020304" pitchFamily="18" charset="0"/>
                <a:sym typeface="Symbol" panose="05050102010706020507" pitchFamily="18" charset="2"/>
              </a:rPr>
              <a:t></a:t>
            </a:r>
            <a:r>
              <a:rPr lang="en-US" altLang="zh-CN" sz="24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0 </a:t>
            </a:r>
            <a:r>
              <a:rPr lang="zh-CN" altLang="en-US" sz="2400" dirty="0">
                <a:latin typeface="Times New Roman" panose="02020603050405020304" pitchFamily="18" charset="0"/>
              </a:rPr>
              <a:t>和 </a:t>
            </a:r>
            <a:r>
              <a:rPr lang="zh-CN" altLang="en-US" sz="2400" i="1" dirty="0">
                <a:latin typeface="Times New Roman" panose="02020603050405020304" pitchFamily="18" charset="0"/>
                <a:sym typeface="Symbol" panose="05050102010706020507" pitchFamily="18" charset="2"/>
              </a:rPr>
              <a:t></a:t>
            </a:r>
            <a:r>
              <a:rPr lang="en-US" altLang="zh-CN" sz="24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1 </a:t>
            </a:r>
            <a:r>
              <a:rPr lang="zh-CN" altLang="en-US" sz="2400" dirty="0">
                <a:latin typeface="Times New Roman" panose="02020603050405020304" pitchFamily="18" charset="0"/>
              </a:rPr>
              <a:t>称为模型的参数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9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9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9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9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9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9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9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9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9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9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9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9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9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8371" grpId="0" build="p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664746" y="0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>
                <a:latin typeface="Arial" panose="020B0604020202020204" pitchFamily="34" charset="0"/>
              </a:rPr>
              <a:t>回归方程 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(regression equation)</a:t>
            </a:r>
          </a:p>
        </p:txBody>
      </p:sp>
      <p:sp>
        <p:nvSpPr>
          <p:cNvPr id="4147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00213"/>
            <a:ext cx="8382000" cy="2262187"/>
          </a:xfrm>
        </p:spPr>
        <p:txBody>
          <a:bodyPr/>
          <a:lstStyle/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zh-CN" altLang="en-US" sz="3000"/>
              <a:t>描</a:t>
            </a:r>
            <a:r>
              <a:rPr lang="zh-CN" altLang="en-US" sz="3000">
                <a:latin typeface="Times New Roman" panose="02020603050405020304" pitchFamily="18" charset="0"/>
              </a:rPr>
              <a:t>述 </a:t>
            </a:r>
            <a:r>
              <a:rPr lang="en-US" altLang="zh-CN" sz="3000" i="1">
                <a:latin typeface="Times New Roman" panose="02020603050405020304" pitchFamily="18" charset="0"/>
              </a:rPr>
              <a:t>y </a:t>
            </a:r>
            <a:r>
              <a:rPr lang="zh-CN" altLang="en-US" sz="3000">
                <a:latin typeface="Times New Roman" panose="02020603050405020304" pitchFamily="18" charset="0"/>
              </a:rPr>
              <a:t>的平均值或期望值如何依赖于 </a:t>
            </a:r>
            <a:r>
              <a:rPr lang="en-US" altLang="zh-CN" sz="3000" i="1">
                <a:latin typeface="Times New Roman" panose="02020603050405020304" pitchFamily="18" charset="0"/>
              </a:rPr>
              <a:t>x </a:t>
            </a:r>
            <a:r>
              <a:rPr lang="zh-CN" altLang="en-US" sz="3000">
                <a:latin typeface="Times New Roman" panose="02020603050405020304" pitchFamily="18" charset="0"/>
              </a:rPr>
              <a:t>的方程称为</a:t>
            </a:r>
            <a:r>
              <a:rPr lang="zh-CN" altLang="en-US" sz="3000" b="1">
                <a:solidFill>
                  <a:srgbClr val="FFFFB1"/>
                </a:solidFill>
                <a:latin typeface="Times New Roman" panose="02020603050405020304" pitchFamily="18" charset="0"/>
              </a:rPr>
              <a:t>回归方程</a:t>
            </a:r>
            <a:endParaRPr lang="zh-CN" altLang="en-US" sz="3000">
              <a:latin typeface="Times New Roman" panose="02020603050405020304" pitchFamily="18" charset="0"/>
            </a:endParaRPr>
          </a:p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zh-CN" altLang="en-US" sz="3000"/>
              <a:t>一元</a:t>
            </a:r>
            <a:r>
              <a:rPr lang="zh-CN" altLang="en-US" sz="3000">
                <a:latin typeface="Times New Roman" panose="02020603050405020304" pitchFamily="18" charset="0"/>
              </a:rPr>
              <a:t>线性回归方程的形式如下</a:t>
            </a:r>
          </a:p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sz="3000" b="1" i="1">
                <a:solidFill>
                  <a:srgbClr val="FFFFB1"/>
                </a:solidFill>
                <a:latin typeface="Times New Roman" panose="02020603050405020304" pitchFamily="18" charset="0"/>
              </a:rPr>
              <a:t>                          </a:t>
            </a:r>
            <a:r>
              <a:rPr lang="en-US" altLang="zh-CN" sz="3000" b="1" i="1">
                <a:solidFill>
                  <a:srgbClr val="FFFFB1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sz="3000" b="1">
                <a:solidFill>
                  <a:srgbClr val="FFFFB1"/>
                </a:solidFill>
                <a:latin typeface="Times New Roman" panose="02020603050405020304" pitchFamily="18" charset="0"/>
              </a:rPr>
              <a:t>( </a:t>
            </a:r>
            <a:r>
              <a:rPr lang="en-US" altLang="zh-CN" sz="3000" b="1" i="1">
                <a:solidFill>
                  <a:srgbClr val="FFFFB1"/>
                </a:solidFill>
                <a:latin typeface="Times New Roman" panose="02020603050405020304" pitchFamily="18" charset="0"/>
              </a:rPr>
              <a:t>y </a:t>
            </a:r>
            <a:r>
              <a:rPr lang="en-US" altLang="zh-CN" sz="3000" b="1">
                <a:solidFill>
                  <a:srgbClr val="FFFFB1"/>
                </a:solidFill>
                <a:latin typeface="Times New Roman" panose="02020603050405020304" pitchFamily="18" charset="0"/>
              </a:rPr>
              <a:t>) = </a:t>
            </a:r>
            <a:r>
              <a:rPr lang="en-US" altLang="zh-CN" sz="3000" b="1" i="1">
                <a:solidFill>
                  <a:srgbClr val="FFFFB1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</a:t>
            </a:r>
            <a:r>
              <a:rPr lang="en-US" altLang="zh-CN" sz="3000" b="1" baseline="-25000">
                <a:solidFill>
                  <a:srgbClr val="FFFFB1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3000" b="1">
                <a:solidFill>
                  <a:srgbClr val="FFFFB1"/>
                </a:solidFill>
                <a:latin typeface="Times New Roman" panose="02020603050405020304" pitchFamily="18" charset="0"/>
              </a:rPr>
              <a:t>+ </a:t>
            </a:r>
            <a:r>
              <a:rPr lang="en-US" altLang="zh-CN" sz="3000" b="1" i="1">
                <a:solidFill>
                  <a:srgbClr val="FFFFB1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</a:t>
            </a:r>
            <a:r>
              <a:rPr lang="en-US" altLang="zh-CN" sz="3000" b="1" baseline="-25000">
                <a:solidFill>
                  <a:srgbClr val="FFFFB1"/>
                </a:solidFill>
                <a:latin typeface="Times New Roman" panose="02020603050405020304" pitchFamily="18" charset="0"/>
              </a:rPr>
              <a:t>1 </a:t>
            </a:r>
            <a:r>
              <a:rPr lang="en-US" altLang="zh-CN" sz="3000" b="1" i="1">
                <a:solidFill>
                  <a:srgbClr val="FFFFB1"/>
                </a:solidFill>
                <a:latin typeface="Times New Roman" panose="02020603050405020304" pitchFamily="18" charset="0"/>
              </a:rPr>
              <a:t>x</a:t>
            </a:r>
          </a:p>
        </p:txBody>
      </p:sp>
      <p:sp>
        <p:nvSpPr>
          <p:cNvPr id="414726" name="Rectangle 6"/>
          <p:cNvSpPr>
            <a:spLocks noChangeArrowheads="1"/>
          </p:cNvSpPr>
          <p:nvPr/>
        </p:nvSpPr>
        <p:spPr bwMode="auto">
          <a:xfrm>
            <a:off x="683568" y="3860800"/>
            <a:ext cx="8003232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140000"/>
              <a:buFont typeface="Wingdings" panose="05000000000000000000" pitchFamily="2" charset="2"/>
              <a:buChar char="§"/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方程的图示是一条直线，也称为直线回归方程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140000"/>
              <a:buFont typeface="Wingdings" panose="05000000000000000000" pitchFamily="2" charset="2"/>
              <a:buChar char="§"/>
              <a:defRPr/>
            </a:pPr>
            <a:r>
              <a:rPr lang="zh-CN" altLang="en-US" sz="28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</a:t>
            </a:r>
            <a:r>
              <a:rPr lang="en-US" altLang="zh-CN" sz="2800" baseline="-250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是回归直线在 </a:t>
            </a:r>
            <a:r>
              <a:rPr lang="en-US" altLang="zh-CN" sz="28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 </a:t>
            </a:r>
            <a:r>
              <a:rPr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轴上的截距，是当 </a:t>
            </a:r>
            <a:r>
              <a:rPr lang="en-US" altLang="zh-CN" sz="28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=0 </a:t>
            </a:r>
            <a:r>
              <a:rPr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 </a:t>
            </a:r>
            <a:r>
              <a:rPr lang="en-US" altLang="zh-CN" sz="28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 </a:t>
            </a:r>
            <a:r>
              <a:rPr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的期望值</a:t>
            </a:r>
          </a:p>
          <a:p>
            <a:pPr algn="just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140000"/>
              <a:buFont typeface="Wingdings" panose="05000000000000000000" pitchFamily="2" charset="2"/>
              <a:buChar char="§"/>
              <a:defRPr/>
            </a:pPr>
            <a:r>
              <a:rPr lang="zh-CN" altLang="en-US" sz="28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</a:t>
            </a:r>
            <a:r>
              <a:rPr lang="en-US" altLang="zh-CN" sz="2800" baseline="-250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是直线的斜率，称为回归系数，表示当 </a:t>
            </a:r>
            <a:r>
              <a:rPr lang="en-US" altLang="zh-CN" sz="28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每变动一个单位时，</a:t>
            </a:r>
            <a:r>
              <a:rPr lang="en-US" altLang="zh-CN" sz="28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 </a:t>
            </a:r>
            <a:r>
              <a:rPr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的平均变动值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4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4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4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4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4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4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4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4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723" grpId="0" build="p" autoUpdateAnimBg="0"/>
      <p:bldP spid="414726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ChangeArrowheads="1"/>
          </p:cNvSpPr>
          <p:nvPr/>
        </p:nvSpPr>
        <p:spPr bwMode="auto">
          <a:xfrm>
            <a:off x="1475656" y="332656"/>
            <a:ext cx="6705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 anchorCtr="1"/>
          <a:lstStyle>
            <a:lvl1pPr>
              <a:lnSpc>
                <a:spcPct val="95000"/>
              </a:lnSpc>
              <a:defRPr kumimoji="1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  <a:ea typeface="宋体" panose="02010600030101010101" pitchFamily="2" charset="-122"/>
              </a:defRPr>
            </a:lvl1pPr>
            <a:lvl2pPr>
              <a:lnSpc>
                <a:spcPct val="95000"/>
              </a:lnSpc>
              <a:defRPr kumimoji="1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  <a:ea typeface="宋体" panose="02010600030101010101" pitchFamily="2" charset="-122"/>
              </a:defRPr>
            </a:lvl2pPr>
            <a:lvl3pPr>
              <a:lnSpc>
                <a:spcPct val="95000"/>
              </a:lnSpc>
              <a:defRPr kumimoji="1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  <a:ea typeface="宋体" panose="02010600030101010101" pitchFamily="2" charset="-122"/>
              </a:defRPr>
            </a:lvl3pPr>
            <a:lvl4pPr>
              <a:lnSpc>
                <a:spcPct val="95000"/>
              </a:lnSpc>
              <a:defRPr kumimoji="1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  <a:ea typeface="宋体" panose="02010600030101010101" pitchFamily="2" charset="-122"/>
              </a:defRPr>
            </a:lvl4pPr>
            <a:lvl5pPr>
              <a:lnSpc>
                <a:spcPct val="95000"/>
              </a:lnSpc>
              <a:defRPr kumimoji="1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  <a:ea typeface="宋体" panose="02010600030101010101" pitchFamily="2" charset="-122"/>
              </a:defRPr>
            </a:lvl5pPr>
            <a:lvl6pPr marL="457200" algn="ctr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  <a:ea typeface="宋体" panose="02010600030101010101" pitchFamily="2" charset="-122"/>
              </a:defRPr>
            </a:lvl6pPr>
            <a:lvl7pPr marL="914400" algn="ctr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  <a:ea typeface="宋体" panose="02010600030101010101" pitchFamily="2" charset="-122"/>
              </a:defRPr>
            </a:lvl7pPr>
            <a:lvl8pPr marL="1371600" algn="ctr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  <a:ea typeface="宋体" panose="02010600030101010101" pitchFamily="2" charset="-122"/>
              </a:defRPr>
            </a:lvl8pPr>
            <a:lvl9pPr marL="1828800" algn="ctr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anose="02040602050305030304" pitchFamily="18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dirty="0">
                <a:latin typeface="Arial" panose="020B0604020202020204" pitchFamily="34" charset="0"/>
              </a:rPr>
              <a:t>3.1   </a:t>
            </a:r>
            <a:r>
              <a:rPr lang="zh-CN" altLang="en-US" dirty="0">
                <a:latin typeface="Arial" panose="020B0604020202020204" pitchFamily="34" charset="0"/>
              </a:rPr>
              <a:t>变量间关系的度量</a:t>
            </a:r>
          </a:p>
        </p:txBody>
      </p:sp>
      <p:sp>
        <p:nvSpPr>
          <p:cNvPr id="265219" name="Rectangle 3"/>
          <p:cNvSpPr>
            <a:spLocks noChangeArrowheads="1"/>
          </p:cNvSpPr>
          <p:nvPr/>
        </p:nvSpPr>
        <p:spPr bwMode="auto">
          <a:xfrm>
            <a:off x="683568" y="1988840"/>
            <a:ext cx="8153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812800" indent="-812800">
              <a:spcBef>
                <a:spcPct val="20000"/>
              </a:spcBef>
              <a:defRPr kumimoji="1"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indent="22860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defRPr kumimoji="1"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17145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indent="57150">
              <a:spcBef>
                <a:spcPct val="20000"/>
              </a:spcBef>
              <a:buClr>
                <a:schemeClr val="accent1"/>
              </a:buClr>
              <a:buSzPct val="65000"/>
              <a:buFont typeface="Monotype Sorts" panose="05000000000000000000" pitchFamily="2" charset="2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36800" indent="-508000">
              <a:spcBef>
                <a:spcPct val="20000"/>
              </a:spcBef>
              <a:buClr>
                <a:schemeClr val="folHlink"/>
              </a:buClr>
              <a:buSzPct val="100000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94000" indent="-5080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00000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1200" indent="-5080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00000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08400" indent="-5080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00000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65600" indent="-5080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00000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b="1" dirty="0"/>
              <a:t>3.1.1  </a:t>
            </a:r>
            <a:r>
              <a:rPr lang="zh-CN" altLang="en-US" b="1" dirty="0"/>
              <a:t>变量间的关系</a:t>
            </a:r>
          </a:p>
          <a:p>
            <a:pPr>
              <a:defRPr/>
            </a:pPr>
            <a:r>
              <a:rPr lang="en-US" altLang="zh-CN" b="1" dirty="0"/>
              <a:t>3.1.2  </a:t>
            </a:r>
            <a:r>
              <a:rPr lang="zh-CN" altLang="en-US" b="1" dirty="0"/>
              <a:t>相关关系的描述与测度</a:t>
            </a:r>
          </a:p>
          <a:p>
            <a:pPr>
              <a:defRPr/>
            </a:pPr>
            <a:r>
              <a:rPr lang="en-US" altLang="zh-CN" b="1" dirty="0"/>
              <a:t>3.1.3  </a:t>
            </a:r>
            <a:r>
              <a:rPr lang="zh-CN" altLang="en-US" b="1" dirty="0"/>
              <a:t>相关系数的显著性检验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zo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-61253"/>
            <a:ext cx="9505056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估计的回归方程</a:t>
            </a:r>
            <a:r>
              <a:rPr lang="en-US" altLang="zh-CN" sz="3200" dirty="0">
                <a:solidFill>
                  <a:schemeClr val="hlink"/>
                </a:solidFill>
                <a:latin typeface="Arial" panose="020B0604020202020204" pitchFamily="34" charset="0"/>
              </a:rPr>
              <a:t>(estimated regression equation)</a:t>
            </a:r>
          </a:p>
        </p:txBody>
      </p:sp>
      <p:sp>
        <p:nvSpPr>
          <p:cNvPr id="416832" name="Text Box 64"/>
          <p:cNvSpPr txBox="1">
            <a:spLocks noChangeArrowheads="1"/>
          </p:cNvSpPr>
          <p:nvPr/>
        </p:nvSpPr>
        <p:spPr bwMode="auto">
          <a:xfrm>
            <a:off x="381000" y="3581400"/>
            <a:ext cx="815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buFontTx/>
              <a:buAutoNum type="arabicPeriod" startAt="3"/>
              <a:defRPr/>
            </a:pPr>
            <a:r>
              <a:rPr lang="zh-CN" alt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一元线性回归中估计的回归方程为</a:t>
            </a:r>
          </a:p>
        </p:txBody>
      </p:sp>
      <p:grpSp>
        <p:nvGrpSpPr>
          <p:cNvPr id="416877" name="Group 109"/>
          <p:cNvGrpSpPr>
            <a:grpSpLocks/>
          </p:cNvGrpSpPr>
          <p:nvPr/>
        </p:nvGrpSpPr>
        <p:grpSpPr bwMode="auto">
          <a:xfrm>
            <a:off x="381000" y="2667000"/>
            <a:ext cx="8077200" cy="946150"/>
            <a:chOff x="288" y="1680"/>
            <a:chExt cx="5088" cy="596"/>
          </a:xfrm>
        </p:grpSpPr>
        <p:sp>
          <p:nvSpPr>
            <p:cNvPr id="416840" name="Text Box 72"/>
            <p:cNvSpPr txBox="1">
              <a:spLocks noChangeArrowheads="1"/>
            </p:cNvSpPr>
            <p:nvPr/>
          </p:nvSpPr>
          <p:spPr bwMode="auto">
            <a:xfrm>
              <a:off x="288" y="1680"/>
              <a:ext cx="5088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914400" indent="-457200"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371600" indent="-457200"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828800" indent="-457200"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286000" indent="-457200"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just">
                <a:buFontTx/>
                <a:buAutoNum type="arabicPeriod" startAt="2"/>
                <a:defRPr/>
              </a:pPr>
              <a:r>
                <a:rPr lang="zh-CN" altLang="en-US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用样本统计量     和    代替回归方程中的未知参数    和    ，就得到了</a:t>
              </a:r>
              <a:r>
                <a:rPr lang="zh-CN" altLang="en-US" sz="2800" b="1" i="1" dirty="0">
                  <a:solidFill>
                    <a:srgbClr val="FFFFB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估计的回归方程</a:t>
              </a:r>
            </a:p>
          </p:txBody>
        </p:sp>
        <p:graphicFrame>
          <p:nvGraphicFramePr>
            <p:cNvPr id="75792" name="Object 101"/>
            <p:cNvGraphicFramePr>
              <a:graphicFrameLocks noChangeAspect="1"/>
            </p:cNvGraphicFramePr>
            <p:nvPr/>
          </p:nvGraphicFramePr>
          <p:xfrm>
            <a:off x="2016" y="1680"/>
            <a:ext cx="324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82996" imgH="243840" progId="Equation.3">
                    <p:embed/>
                  </p:oleObj>
                </mc:Choice>
                <mc:Fallback>
                  <p:oleObj name="Equation" r:id="rId3" imgW="182996" imgH="243840" progId="Equation.3">
                    <p:embed/>
                    <p:pic>
                      <p:nvPicPr>
                        <p:cNvPr id="0" name="Object 10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16" y="1680"/>
                          <a:ext cx="324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>
                          <a:outerShdw dist="17961" dir="2700000" algn="ctr" rotWithShape="0">
                            <a:schemeClr val="bg2"/>
                          </a:outerShdw>
                        </a:effectLst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5793" name="Object 102"/>
            <p:cNvGraphicFramePr>
              <a:graphicFrameLocks noChangeAspect="1"/>
            </p:cNvGraphicFramePr>
            <p:nvPr/>
          </p:nvGraphicFramePr>
          <p:xfrm>
            <a:off x="2602" y="1688"/>
            <a:ext cx="303" cy="3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67550" imgH="236104" progId="Equation.3">
                    <p:embed/>
                  </p:oleObj>
                </mc:Choice>
                <mc:Fallback>
                  <p:oleObj name="Equation" r:id="rId5" imgW="167550" imgH="236104" progId="Equation.3">
                    <p:embed/>
                    <p:pic>
                      <p:nvPicPr>
                        <p:cNvPr id="0" name="Object 10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02" y="1688"/>
                          <a:ext cx="303" cy="31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>
                          <a:outerShdw dist="17961" dir="2700000" algn="ctr" rotWithShape="0">
                            <a:schemeClr val="bg2"/>
                          </a:outerShdw>
                        </a:effectLst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5794" name="Object 104"/>
            <p:cNvGraphicFramePr>
              <a:graphicFrameLocks noChangeAspect="1"/>
            </p:cNvGraphicFramePr>
            <p:nvPr/>
          </p:nvGraphicFramePr>
          <p:xfrm>
            <a:off x="816" y="1968"/>
            <a:ext cx="324" cy="3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182996" imgH="220969" progId="Equation.3">
                    <p:embed/>
                  </p:oleObj>
                </mc:Choice>
                <mc:Fallback>
                  <p:oleObj name="Equation" r:id="rId7" imgW="182996" imgH="220969" progId="Equation.3">
                    <p:embed/>
                    <p:pic>
                      <p:nvPicPr>
                        <p:cNvPr id="0" name="Object 10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6" y="1968"/>
                          <a:ext cx="324" cy="30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>
                          <a:outerShdw dist="17961" dir="2700000" algn="ctr" rotWithShape="0">
                            <a:schemeClr val="bg2"/>
                          </a:outerShdw>
                        </a:effectLst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5795" name="Object 105"/>
            <p:cNvGraphicFramePr>
              <a:graphicFrameLocks noChangeAspect="1"/>
            </p:cNvGraphicFramePr>
            <p:nvPr/>
          </p:nvGraphicFramePr>
          <p:xfrm>
            <a:off x="1296" y="1968"/>
            <a:ext cx="302" cy="2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167550" imgH="205835" progId="Equation.3">
                    <p:embed/>
                  </p:oleObj>
                </mc:Choice>
                <mc:Fallback>
                  <p:oleObj name="Equation" r:id="rId9" imgW="167550" imgH="205835" progId="Equation.3">
                    <p:embed/>
                    <p:pic>
                      <p:nvPicPr>
                        <p:cNvPr id="0" name="Object 10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" y="1968"/>
                          <a:ext cx="302" cy="2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>
                          <a:outerShdw dist="17961" dir="2700000" algn="ctr" rotWithShape="0">
                            <a:schemeClr val="bg2"/>
                          </a:outerShdw>
                        </a:effectLst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16876" name="Group 108"/>
          <p:cNvGrpSpPr>
            <a:grpSpLocks/>
          </p:cNvGrpSpPr>
          <p:nvPr/>
        </p:nvGrpSpPr>
        <p:grpSpPr bwMode="auto">
          <a:xfrm>
            <a:off x="381000" y="1700213"/>
            <a:ext cx="8077200" cy="946150"/>
            <a:chOff x="240" y="1104"/>
            <a:chExt cx="5088" cy="596"/>
          </a:xfrm>
        </p:grpSpPr>
        <p:sp>
          <p:nvSpPr>
            <p:cNvPr id="416863" name="Rectangle 95"/>
            <p:cNvSpPr>
              <a:spLocks noChangeArrowheads="1"/>
            </p:cNvSpPr>
            <p:nvPr/>
          </p:nvSpPr>
          <p:spPr bwMode="auto">
            <a:xfrm>
              <a:off x="240" y="1104"/>
              <a:ext cx="5088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914400" indent="-457200"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371600" indent="-457200"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828800" indent="-457200"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286000" indent="-457200"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just">
                <a:buFontTx/>
                <a:buAutoNum type="arabicPeriod"/>
                <a:defRPr/>
              </a:pPr>
              <a:r>
                <a:rPr lang="zh-CN" altLang="en-US" sz="2800" dirty="0">
                  <a:solidFill>
                    <a:srgbClr val="F0F0F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总体回归参数   和</a:t>
              </a:r>
              <a:r>
                <a:rPr lang="zh-CN" altLang="en-US" sz="2800" b="1" i="1" dirty="0">
                  <a:solidFill>
                    <a:srgbClr val="FFFFB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Symbol" panose="05050102010706020507" pitchFamily="18" charset="2"/>
                </a:rPr>
                <a:t>   </a:t>
              </a:r>
              <a:r>
                <a:rPr lang="zh-CN" altLang="en-US" sz="2800" dirty="0">
                  <a:solidFill>
                    <a:srgbClr val="F0F0F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是未知的，必须利用样本数据去估计</a:t>
              </a:r>
            </a:p>
          </p:txBody>
        </p:sp>
        <p:graphicFrame>
          <p:nvGraphicFramePr>
            <p:cNvPr id="75789" name="Object 106"/>
            <p:cNvGraphicFramePr>
              <a:graphicFrameLocks noChangeAspect="1"/>
            </p:cNvGraphicFramePr>
            <p:nvPr/>
          </p:nvGraphicFramePr>
          <p:xfrm>
            <a:off x="1920" y="1152"/>
            <a:ext cx="324" cy="3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182996" imgH="220969" progId="Equation.3">
                    <p:embed/>
                  </p:oleObj>
                </mc:Choice>
                <mc:Fallback>
                  <p:oleObj name="Equation" r:id="rId11" imgW="182996" imgH="220969" progId="Equation.3">
                    <p:embed/>
                    <p:pic>
                      <p:nvPicPr>
                        <p:cNvPr id="0" name="Object 10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0" y="1152"/>
                          <a:ext cx="324" cy="30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>
                          <a:outerShdw dist="17961" dir="2700000" algn="ctr" rotWithShape="0">
                            <a:schemeClr val="bg2"/>
                          </a:outerShdw>
                        </a:effectLst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5790" name="Object 107"/>
            <p:cNvGraphicFramePr>
              <a:graphicFrameLocks noChangeAspect="1"/>
            </p:cNvGraphicFramePr>
            <p:nvPr/>
          </p:nvGraphicFramePr>
          <p:xfrm>
            <a:off x="2352" y="1152"/>
            <a:ext cx="302" cy="2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3" imgW="167550" imgH="205835" progId="Equation.3">
                    <p:embed/>
                  </p:oleObj>
                </mc:Choice>
                <mc:Fallback>
                  <p:oleObj name="Equation" r:id="rId13" imgW="167550" imgH="205835" progId="Equation.3">
                    <p:embed/>
                    <p:pic>
                      <p:nvPicPr>
                        <p:cNvPr id="0" name="Object 10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2" y="1152"/>
                          <a:ext cx="302" cy="2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>
                          <a:outerShdw dist="17961" dir="2700000" algn="ctr" rotWithShape="0">
                            <a:schemeClr val="bg2"/>
                          </a:outerShdw>
                        </a:effectLst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16879" name="Object 111"/>
          <p:cNvGraphicFramePr>
            <a:graphicFrameLocks noChangeAspect="1"/>
          </p:cNvGraphicFramePr>
          <p:nvPr/>
        </p:nvGraphicFramePr>
        <p:xfrm>
          <a:off x="3200400" y="4057650"/>
          <a:ext cx="2362200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92421" imgH="243840" progId="Equation.3">
                  <p:embed/>
                </p:oleObj>
              </mc:Choice>
              <mc:Fallback>
                <p:oleObj name="Equation" r:id="rId15" imgW="792421" imgH="243840" progId="Equation.3">
                  <p:embed/>
                  <p:pic>
                    <p:nvPicPr>
                      <p:cNvPr id="0" name="Object 1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057650"/>
                        <a:ext cx="2362200" cy="73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16881" name="Group 113"/>
          <p:cNvGrpSpPr>
            <a:grpSpLocks/>
          </p:cNvGrpSpPr>
          <p:nvPr/>
        </p:nvGrpSpPr>
        <p:grpSpPr bwMode="auto">
          <a:xfrm>
            <a:off x="759691" y="4844392"/>
            <a:ext cx="7774632" cy="1200150"/>
            <a:chOff x="656" y="3031"/>
            <a:chExt cx="4656" cy="756"/>
          </a:xfrm>
        </p:grpSpPr>
        <p:sp>
          <p:nvSpPr>
            <p:cNvPr id="416843" name="Rectangle 75"/>
            <p:cNvSpPr>
              <a:spLocks noChangeArrowheads="1"/>
            </p:cNvSpPr>
            <p:nvPr/>
          </p:nvSpPr>
          <p:spPr bwMode="auto">
            <a:xfrm>
              <a:off x="656" y="3031"/>
              <a:ext cx="4656" cy="7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just" eaLnBrk="1" hangingPunct="1">
                <a:defRPr/>
              </a:pPr>
              <a:r>
                <a:rPr lang="zh-CN" altLang="en-US" sz="2400" dirty="0">
                  <a:solidFill>
                    <a:srgbClr val="F0F0F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其中：  是估计的回归直线在 </a:t>
              </a:r>
              <a:r>
                <a:rPr lang="en-US" altLang="zh-CN" sz="2400" i="1" dirty="0">
                  <a:solidFill>
                    <a:srgbClr val="F0F0F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y</a:t>
              </a:r>
              <a:r>
                <a:rPr lang="en-US" altLang="zh-CN" sz="2400" dirty="0">
                  <a:solidFill>
                    <a:srgbClr val="F0F0F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dirty="0">
                  <a:solidFill>
                    <a:srgbClr val="F0F0F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轴上的截距，  是直线的斜率，它表示对于一个给定的 </a:t>
              </a:r>
              <a:r>
                <a:rPr lang="en-US" altLang="zh-CN" sz="2400" i="1" dirty="0">
                  <a:solidFill>
                    <a:srgbClr val="F0F0F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r>
                <a:rPr lang="en-US" altLang="zh-CN" sz="2400" dirty="0">
                  <a:solidFill>
                    <a:srgbClr val="F0F0F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dirty="0">
                  <a:solidFill>
                    <a:srgbClr val="F0F0F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的值，</a:t>
              </a:r>
              <a:r>
                <a:rPr lang="en-US" altLang="zh-CN" sz="2400" i="1" dirty="0">
                  <a:solidFill>
                    <a:srgbClr val="F0F0F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x</a:t>
              </a:r>
              <a:r>
                <a:rPr lang="en-US" altLang="zh-CN" sz="2400" dirty="0">
                  <a:solidFill>
                    <a:srgbClr val="F0F0F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dirty="0">
                  <a:solidFill>
                    <a:srgbClr val="F0F0F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每变动一个单位时， </a:t>
              </a:r>
              <a:r>
                <a:rPr lang="en-US" altLang="zh-CN" sz="2400" i="1" dirty="0">
                  <a:solidFill>
                    <a:srgbClr val="F0F0F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y </a:t>
              </a:r>
              <a:r>
                <a:rPr lang="zh-CN" altLang="en-US" sz="2400" dirty="0">
                  <a:solidFill>
                    <a:srgbClr val="F0F0F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的平均变动值</a:t>
              </a:r>
            </a:p>
          </p:txBody>
        </p:sp>
        <p:graphicFrame>
          <p:nvGraphicFramePr>
            <p:cNvPr id="75785" name="Object 9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88868436"/>
                </p:ext>
              </p:extLst>
            </p:nvPr>
          </p:nvGraphicFramePr>
          <p:xfrm>
            <a:off x="1172" y="3031"/>
            <a:ext cx="277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7" imgW="182996" imgH="243840" progId="Equation.3">
                    <p:embed/>
                  </p:oleObj>
                </mc:Choice>
                <mc:Fallback>
                  <p:oleObj name="Equation" r:id="rId17" imgW="182996" imgH="243840" progId="Equation.3">
                    <p:embed/>
                    <p:pic>
                      <p:nvPicPr>
                        <p:cNvPr id="0" name="Object 9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72" y="3031"/>
                          <a:ext cx="277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>
                          <a:outerShdw dist="17961" dir="2700000" algn="ctr" rotWithShape="0">
                            <a:schemeClr val="bg2"/>
                          </a:outerShdw>
                        </a:effectLst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5786" name="Object 10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32532038"/>
                </p:ext>
              </p:extLst>
            </p:nvPr>
          </p:nvGraphicFramePr>
          <p:xfrm>
            <a:off x="4250" y="3048"/>
            <a:ext cx="302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9" imgW="167550" imgH="236104" progId="Equation.3">
                    <p:embed/>
                  </p:oleObj>
                </mc:Choice>
                <mc:Fallback>
                  <p:oleObj name="Equation" r:id="rId19" imgW="167550" imgH="236104" progId="Equation.3">
                    <p:embed/>
                    <p:pic>
                      <p:nvPicPr>
                        <p:cNvPr id="0" name="Object 10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50" y="3048"/>
                          <a:ext cx="302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>
                          <a:outerShdw dist="17961" dir="2700000" algn="ctr" rotWithShape="0">
                            <a:schemeClr val="bg2"/>
                          </a:outerShdw>
                        </a:effectLst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6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1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832" grpId="0" build="p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2AA62A"/>
            </a:gs>
            <a:gs pos="100000">
              <a:srgbClr val="134D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86000"/>
            <a:ext cx="7772400" cy="1371600"/>
          </a:xfrm>
        </p:spPr>
        <p:txBody>
          <a:bodyPr anchor="ctr" anchorCtr="0"/>
          <a:lstStyle/>
          <a:p>
            <a:pPr>
              <a:defRPr/>
            </a:pPr>
            <a:r>
              <a:rPr lang="zh-CN" altLang="en-US" sz="4400"/>
              <a:t>参数的最小二乘估计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zo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38944" y="0"/>
            <a:ext cx="84582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/>
              <a:t>最小二乘估计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(method of least squares )</a:t>
            </a:r>
          </a:p>
        </p:txBody>
      </p:sp>
      <p:graphicFrame>
        <p:nvGraphicFramePr>
          <p:cNvPr id="79875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1497013" y="3789363"/>
          <a:ext cx="6186487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21369" imgH="426804" progId="Equation.3">
                  <p:embed/>
                </p:oleObj>
              </mc:Choice>
              <mc:Fallback>
                <p:oleObj name="Equation" r:id="rId3" imgW="2621369" imgH="426804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7013" y="3789363"/>
                        <a:ext cx="6186487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0423" name="Rectangle 7"/>
          <p:cNvSpPr>
            <a:spLocks noChangeArrowheads="1"/>
          </p:cNvSpPr>
          <p:nvPr/>
        </p:nvSpPr>
        <p:spPr bwMode="auto">
          <a:xfrm>
            <a:off x="381000" y="1628775"/>
            <a:ext cx="8305800" cy="20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Tx/>
              <a:buAutoNum type="arabicPeriod"/>
              <a:defRPr/>
            </a:pPr>
            <a:r>
              <a:rPr lang="zh-CN" altLang="en-US" sz="30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德国科学家</a:t>
            </a:r>
            <a:r>
              <a:rPr lang="en-US" altLang="zh-CN" sz="30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Karl Gauss(1777—1855)</a:t>
            </a:r>
            <a:r>
              <a:rPr lang="zh-CN" altLang="en-US" sz="30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提出用最小化图中垂直方向的误差平方和来估计参数</a:t>
            </a:r>
            <a:r>
              <a: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3000" dirty="0">
              <a:solidFill>
                <a:srgbClr val="F0F0F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  <a:buFontTx/>
              <a:buAutoNum type="arabicPeriod"/>
              <a:defRPr/>
            </a:pPr>
            <a:r>
              <a:rPr lang="zh-CN" altLang="en-US" sz="30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使因变量的观察值与估计值之间的残差平方和达到最小来求得    和    的方法。即</a:t>
            </a:r>
          </a:p>
        </p:txBody>
      </p:sp>
      <p:sp>
        <p:nvSpPr>
          <p:cNvPr id="700426" name="Rectangle 10"/>
          <p:cNvSpPr>
            <a:spLocks noChangeArrowheads="1"/>
          </p:cNvSpPr>
          <p:nvPr/>
        </p:nvSpPr>
        <p:spPr bwMode="auto">
          <a:xfrm>
            <a:off x="461963" y="4941888"/>
            <a:ext cx="82137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20000"/>
              </a:spcBef>
              <a:buFontTx/>
              <a:buAutoNum type="arabicPeriod" startAt="3"/>
              <a:defRPr/>
            </a:pPr>
            <a:r>
              <a:rPr lang="zh-CN" altLang="en-US" sz="30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用最小二乘法拟合的直线来代表</a:t>
            </a:r>
            <a:r>
              <a:rPr lang="en-US" altLang="zh-CN" sz="30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30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30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30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之间的关系与实际数据的误差比其他任何直线都小</a:t>
            </a:r>
            <a:endParaRPr lang="zh-CN" altLang="en-US" sz="3000" b="1" dirty="0">
              <a:solidFill>
                <a:srgbClr val="FFFFB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9878" name="Object 12"/>
          <p:cNvGraphicFramePr>
            <a:graphicFrameLocks noChangeAspect="1"/>
          </p:cNvGraphicFramePr>
          <p:nvPr/>
        </p:nvGraphicFramePr>
        <p:xfrm>
          <a:off x="3563938" y="3141663"/>
          <a:ext cx="5143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82996" imgH="243840" progId="Equation.3">
                  <p:embed/>
                </p:oleObj>
              </mc:Choice>
              <mc:Fallback>
                <p:oleObj name="Equation" r:id="rId5" imgW="182996" imgH="2438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3141663"/>
                        <a:ext cx="51435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9" name="Object 13"/>
          <p:cNvGraphicFramePr>
            <a:graphicFrameLocks noChangeAspect="1"/>
          </p:cNvGraphicFramePr>
          <p:nvPr/>
        </p:nvGraphicFramePr>
        <p:xfrm>
          <a:off x="4427538" y="3141663"/>
          <a:ext cx="481012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7550" imgH="236104" progId="Equation.3">
                  <p:embed/>
                </p:oleObj>
              </mc:Choice>
              <mc:Fallback>
                <p:oleObj name="Equation" r:id="rId7" imgW="167550" imgH="236104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3141663"/>
                        <a:ext cx="481012" cy="50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0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042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95808" y="-11112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en-US" altLang="zh-CN" b="0" dirty="0">
                <a:latin typeface="Arial" panose="020B0604020202020204" pitchFamily="34" charset="0"/>
              </a:rPr>
              <a:t>Karl Gauss</a:t>
            </a:r>
            <a:r>
              <a:rPr lang="zh-CN" altLang="en-US" b="0" dirty="0">
                <a:latin typeface="Arial" panose="020B0604020202020204" pitchFamily="34" charset="0"/>
              </a:rPr>
              <a:t>的最小化图</a:t>
            </a:r>
            <a:endParaRPr lang="zh-CN" altLang="en-US" sz="3600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81923" name="Rectangle 55"/>
          <p:cNvSpPr>
            <a:spLocks noChangeArrowheads="1"/>
          </p:cNvSpPr>
          <p:nvPr/>
        </p:nvSpPr>
        <p:spPr bwMode="auto">
          <a:xfrm>
            <a:off x="0" y="1600200"/>
            <a:ext cx="9144000" cy="52578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1924" name="Line 59"/>
          <p:cNvSpPr>
            <a:spLocks noChangeShapeType="1"/>
          </p:cNvSpPr>
          <p:nvPr/>
        </p:nvSpPr>
        <p:spPr bwMode="auto">
          <a:xfrm>
            <a:off x="839788" y="1962150"/>
            <a:ext cx="0" cy="4532313"/>
          </a:xfrm>
          <a:prstGeom prst="line">
            <a:avLst/>
          </a:prstGeom>
          <a:noFill/>
          <a:ln w="38100">
            <a:solidFill>
              <a:srgbClr val="DDDDDD"/>
            </a:solidFill>
            <a:round/>
            <a:headEnd type="stealth" w="med" len="lg"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25" name="Line 60"/>
          <p:cNvSpPr>
            <a:spLocks noChangeShapeType="1"/>
          </p:cNvSpPr>
          <p:nvPr/>
        </p:nvSpPr>
        <p:spPr bwMode="auto">
          <a:xfrm>
            <a:off x="839788" y="6494463"/>
            <a:ext cx="7297737" cy="0"/>
          </a:xfrm>
          <a:prstGeom prst="line">
            <a:avLst/>
          </a:prstGeom>
          <a:noFill/>
          <a:ln w="38100">
            <a:solidFill>
              <a:srgbClr val="DDDDDD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8029" name="Text Box 61"/>
          <p:cNvSpPr txBox="1">
            <a:spLocks noChangeArrowheads="1"/>
          </p:cNvSpPr>
          <p:nvPr/>
        </p:nvSpPr>
        <p:spPr bwMode="auto">
          <a:xfrm>
            <a:off x="8053388" y="6223000"/>
            <a:ext cx="5032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800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x</a:t>
            </a:r>
          </a:p>
        </p:txBody>
      </p:sp>
      <p:sp>
        <p:nvSpPr>
          <p:cNvPr id="468030" name="Text Box 62"/>
          <p:cNvSpPr txBox="1">
            <a:spLocks noChangeArrowheads="1"/>
          </p:cNvSpPr>
          <p:nvPr/>
        </p:nvSpPr>
        <p:spPr bwMode="auto">
          <a:xfrm>
            <a:off x="252413" y="1781175"/>
            <a:ext cx="5032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800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y</a:t>
            </a:r>
          </a:p>
        </p:txBody>
      </p:sp>
      <p:sp>
        <p:nvSpPr>
          <p:cNvPr id="468031" name="Text Box 63"/>
          <p:cNvSpPr txBox="1">
            <a:spLocks noChangeArrowheads="1"/>
          </p:cNvSpPr>
          <p:nvPr/>
        </p:nvSpPr>
        <p:spPr bwMode="auto">
          <a:xfrm>
            <a:off x="5368925" y="2141538"/>
            <a:ext cx="1258888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(</a:t>
            </a:r>
            <a:r>
              <a:rPr lang="en-US" altLang="zh-CN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x</a:t>
            </a:r>
            <a:r>
              <a:rPr lang="en-US" altLang="zh-CN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n </a:t>
            </a: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, </a:t>
            </a:r>
            <a:r>
              <a:rPr lang="en-US" altLang="zh-CN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y</a:t>
            </a:r>
            <a:r>
              <a:rPr lang="en-US" altLang="zh-CN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n</a:t>
            </a: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468032" name="Text Box 64"/>
          <p:cNvSpPr txBox="1">
            <a:spLocks noChangeArrowheads="1"/>
          </p:cNvSpPr>
          <p:nvPr/>
        </p:nvSpPr>
        <p:spPr bwMode="auto">
          <a:xfrm>
            <a:off x="1512888" y="5859463"/>
            <a:ext cx="12557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(</a:t>
            </a:r>
            <a:r>
              <a:rPr lang="en-US" altLang="zh-CN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x</a:t>
            </a:r>
            <a:r>
              <a:rPr lang="en-US" altLang="zh-CN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1 </a:t>
            </a: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, </a:t>
            </a:r>
            <a:r>
              <a:rPr lang="en-US" altLang="zh-CN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y</a:t>
            </a:r>
            <a:r>
              <a:rPr lang="en-US" altLang="zh-CN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1</a:t>
            </a: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81930" name="Line 66"/>
          <p:cNvSpPr>
            <a:spLocks noChangeShapeType="1"/>
          </p:cNvSpPr>
          <p:nvPr/>
        </p:nvSpPr>
        <p:spPr bwMode="auto">
          <a:xfrm flipV="1">
            <a:off x="923925" y="2959100"/>
            <a:ext cx="6122988" cy="2719388"/>
          </a:xfrm>
          <a:prstGeom prst="line">
            <a:avLst/>
          </a:prstGeom>
          <a:noFill/>
          <a:ln w="38100">
            <a:solidFill>
              <a:srgbClr val="00FFFF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31" name="Text Box 67"/>
          <p:cNvSpPr txBox="1">
            <a:spLocks noChangeArrowheads="1"/>
          </p:cNvSpPr>
          <p:nvPr/>
        </p:nvSpPr>
        <p:spPr bwMode="auto">
          <a:xfrm>
            <a:off x="1343025" y="5676900"/>
            <a:ext cx="503238" cy="4587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FFB1"/>
                </a:solidFill>
                <a:sym typeface="Wingdings 2" panose="05020102010507070707" pitchFamily="18" charset="2"/>
              </a:rPr>
              <a:t></a:t>
            </a:r>
            <a:endParaRPr lang="en-US" altLang="zh-CN">
              <a:solidFill>
                <a:srgbClr val="FFFFB1"/>
              </a:solidFill>
            </a:endParaRPr>
          </a:p>
        </p:txBody>
      </p:sp>
      <p:sp>
        <p:nvSpPr>
          <p:cNvPr id="81932" name="Text Box 68"/>
          <p:cNvSpPr txBox="1">
            <a:spLocks noChangeArrowheads="1"/>
          </p:cNvSpPr>
          <p:nvPr/>
        </p:nvSpPr>
        <p:spPr bwMode="auto">
          <a:xfrm>
            <a:off x="2519363" y="4949825"/>
            <a:ext cx="503237" cy="4587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FFB1"/>
                </a:solidFill>
                <a:sym typeface="Wingdings 2" panose="05020102010507070707" pitchFamily="18" charset="2"/>
              </a:rPr>
              <a:t></a:t>
            </a:r>
            <a:endParaRPr lang="en-US" altLang="zh-CN">
              <a:solidFill>
                <a:srgbClr val="FFFFB1"/>
              </a:solidFill>
            </a:endParaRPr>
          </a:p>
        </p:txBody>
      </p:sp>
      <p:sp>
        <p:nvSpPr>
          <p:cNvPr id="81933" name="Text Box 69"/>
          <p:cNvSpPr txBox="1">
            <a:spLocks noChangeArrowheads="1"/>
          </p:cNvSpPr>
          <p:nvPr/>
        </p:nvSpPr>
        <p:spPr bwMode="auto">
          <a:xfrm>
            <a:off x="1846263" y="4500563"/>
            <a:ext cx="503237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FFB1"/>
                </a:solidFill>
                <a:sym typeface="Wingdings 2" panose="05020102010507070707" pitchFamily="18" charset="2"/>
              </a:rPr>
              <a:t></a:t>
            </a:r>
            <a:endParaRPr lang="en-US" altLang="zh-CN">
              <a:solidFill>
                <a:srgbClr val="FFFFB1"/>
              </a:solidFill>
            </a:endParaRPr>
          </a:p>
        </p:txBody>
      </p:sp>
      <p:sp>
        <p:nvSpPr>
          <p:cNvPr id="81934" name="Text Box 70"/>
          <p:cNvSpPr txBox="1">
            <a:spLocks noChangeArrowheads="1"/>
          </p:cNvSpPr>
          <p:nvPr/>
        </p:nvSpPr>
        <p:spPr bwMode="auto">
          <a:xfrm>
            <a:off x="3190875" y="3594100"/>
            <a:ext cx="503238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FFB1"/>
                </a:solidFill>
                <a:sym typeface="Wingdings 2" panose="05020102010507070707" pitchFamily="18" charset="2"/>
              </a:rPr>
              <a:t></a:t>
            </a:r>
            <a:endParaRPr lang="en-US" altLang="zh-CN">
              <a:solidFill>
                <a:srgbClr val="FFFFB1"/>
              </a:solidFill>
            </a:endParaRPr>
          </a:p>
        </p:txBody>
      </p:sp>
      <p:sp>
        <p:nvSpPr>
          <p:cNvPr id="81935" name="Text Box 71"/>
          <p:cNvSpPr txBox="1">
            <a:spLocks noChangeArrowheads="1"/>
          </p:cNvSpPr>
          <p:nvPr/>
        </p:nvSpPr>
        <p:spPr bwMode="auto">
          <a:xfrm>
            <a:off x="3440113" y="5226050"/>
            <a:ext cx="503237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FFB1"/>
                </a:solidFill>
                <a:sym typeface="Wingdings 2" panose="05020102010507070707" pitchFamily="18" charset="2"/>
              </a:rPr>
              <a:t></a:t>
            </a:r>
            <a:endParaRPr lang="en-US" altLang="zh-CN">
              <a:solidFill>
                <a:srgbClr val="FFFFB1"/>
              </a:solidFill>
            </a:endParaRPr>
          </a:p>
        </p:txBody>
      </p:sp>
      <p:sp>
        <p:nvSpPr>
          <p:cNvPr id="81936" name="Text Box 72"/>
          <p:cNvSpPr txBox="1">
            <a:spLocks noChangeArrowheads="1"/>
          </p:cNvSpPr>
          <p:nvPr/>
        </p:nvSpPr>
        <p:spPr bwMode="auto">
          <a:xfrm>
            <a:off x="4197350" y="4229100"/>
            <a:ext cx="503238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FFB1"/>
                </a:solidFill>
                <a:sym typeface="Wingdings 2" panose="05020102010507070707" pitchFamily="18" charset="2"/>
              </a:rPr>
              <a:t></a:t>
            </a:r>
            <a:endParaRPr lang="en-US" altLang="zh-CN">
              <a:solidFill>
                <a:srgbClr val="FFFFB1"/>
              </a:solidFill>
            </a:endParaRPr>
          </a:p>
        </p:txBody>
      </p:sp>
      <p:sp>
        <p:nvSpPr>
          <p:cNvPr id="81937" name="Text Box 73"/>
          <p:cNvSpPr txBox="1">
            <a:spLocks noChangeArrowheads="1"/>
          </p:cNvSpPr>
          <p:nvPr/>
        </p:nvSpPr>
        <p:spPr bwMode="auto">
          <a:xfrm>
            <a:off x="4700588" y="3232150"/>
            <a:ext cx="503237" cy="4556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FFB1"/>
                </a:solidFill>
                <a:sym typeface="Wingdings 2" panose="05020102010507070707" pitchFamily="18" charset="2"/>
              </a:rPr>
              <a:t></a:t>
            </a:r>
            <a:endParaRPr lang="en-US" altLang="zh-CN">
              <a:solidFill>
                <a:srgbClr val="FFFFB1"/>
              </a:solidFill>
            </a:endParaRPr>
          </a:p>
        </p:txBody>
      </p:sp>
      <p:sp>
        <p:nvSpPr>
          <p:cNvPr id="81938" name="Text Box 74"/>
          <p:cNvSpPr txBox="1">
            <a:spLocks noChangeArrowheads="1"/>
          </p:cNvSpPr>
          <p:nvPr/>
        </p:nvSpPr>
        <p:spPr bwMode="auto">
          <a:xfrm>
            <a:off x="5791200" y="2597150"/>
            <a:ext cx="503238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FFB1"/>
                </a:solidFill>
                <a:sym typeface="Wingdings 2" panose="05020102010507070707" pitchFamily="18" charset="2"/>
              </a:rPr>
              <a:t></a:t>
            </a:r>
            <a:endParaRPr lang="en-US" altLang="zh-CN">
              <a:solidFill>
                <a:srgbClr val="FFFFB1"/>
              </a:solidFill>
            </a:endParaRPr>
          </a:p>
        </p:txBody>
      </p:sp>
      <p:sp>
        <p:nvSpPr>
          <p:cNvPr id="81939" name="Text Box 75"/>
          <p:cNvSpPr txBox="1">
            <a:spLocks noChangeArrowheads="1"/>
          </p:cNvSpPr>
          <p:nvPr/>
        </p:nvSpPr>
        <p:spPr bwMode="auto">
          <a:xfrm>
            <a:off x="5453063" y="3954463"/>
            <a:ext cx="503237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FFB1"/>
                </a:solidFill>
                <a:sym typeface="Wingdings 2" panose="05020102010507070707" pitchFamily="18" charset="2"/>
              </a:rPr>
              <a:t></a:t>
            </a:r>
            <a:endParaRPr lang="en-US" altLang="zh-CN">
              <a:solidFill>
                <a:srgbClr val="FFFFB1"/>
              </a:solidFill>
            </a:endParaRPr>
          </a:p>
        </p:txBody>
      </p:sp>
      <p:sp>
        <p:nvSpPr>
          <p:cNvPr id="81940" name="Line 76"/>
          <p:cNvSpPr>
            <a:spLocks noChangeShapeType="1"/>
          </p:cNvSpPr>
          <p:nvPr/>
        </p:nvSpPr>
        <p:spPr bwMode="auto">
          <a:xfrm>
            <a:off x="1595438" y="5407025"/>
            <a:ext cx="0" cy="4524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41" name="Line 77"/>
          <p:cNvSpPr>
            <a:spLocks noChangeShapeType="1"/>
          </p:cNvSpPr>
          <p:nvPr/>
        </p:nvSpPr>
        <p:spPr bwMode="auto">
          <a:xfrm>
            <a:off x="2098675" y="4862513"/>
            <a:ext cx="0" cy="2730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42" name="Line 78"/>
          <p:cNvSpPr>
            <a:spLocks noChangeShapeType="1"/>
          </p:cNvSpPr>
          <p:nvPr/>
        </p:nvSpPr>
        <p:spPr bwMode="auto">
          <a:xfrm>
            <a:off x="2768600" y="4862513"/>
            <a:ext cx="0" cy="2730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43" name="Line 79"/>
          <p:cNvSpPr>
            <a:spLocks noChangeShapeType="1"/>
          </p:cNvSpPr>
          <p:nvPr/>
        </p:nvSpPr>
        <p:spPr bwMode="auto">
          <a:xfrm>
            <a:off x="3440113" y="3956050"/>
            <a:ext cx="0" cy="635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44" name="Line 80"/>
          <p:cNvSpPr>
            <a:spLocks noChangeShapeType="1"/>
          </p:cNvSpPr>
          <p:nvPr/>
        </p:nvSpPr>
        <p:spPr bwMode="auto">
          <a:xfrm>
            <a:off x="3692525" y="4500563"/>
            <a:ext cx="0" cy="906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45" name="Line 81"/>
          <p:cNvSpPr>
            <a:spLocks noChangeShapeType="1"/>
          </p:cNvSpPr>
          <p:nvPr/>
        </p:nvSpPr>
        <p:spPr bwMode="auto">
          <a:xfrm>
            <a:off x="4446588" y="4138613"/>
            <a:ext cx="0" cy="271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46" name="Line 82"/>
          <p:cNvSpPr>
            <a:spLocks noChangeShapeType="1"/>
          </p:cNvSpPr>
          <p:nvPr/>
        </p:nvSpPr>
        <p:spPr bwMode="auto">
          <a:xfrm>
            <a:off x="4949825" y="3594100"/>
            <a:ext cx="0" cy="2714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47" name="Line 83"/>
          <p:cNvSpPr>
            <a:spLocks noChangeShapeType="1"/>
          </p:cNvSpPr>
          <p:nvPr/>
        </p:nvSpPr>
        <p:spPr bwMode="auto">
          <a:xfrm>
            <a:off x="5705475" y="3594100"/>
            <a:ext cx="0" cy="5445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48" name="Line 84"/>
          <p:cNvSpPr>
            <a:spLocks noChangeShapeType="1"/>
          </p:cNvSpPr>
          <p:nvPr/>
        </p:nvSpPr>
        <p:spPr bwMode="auto">
          <a:xfrm>
            <a:off x="6040438" y="2959100"/>
            <a:ext cx="0" cy="454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8053" name="Text Box 85"/>
          <p:cNvSpPr txBox="1">
            <a:spLocks noChangeArrowheads="1"/>
          </p:cNvSpPr>
          <p:nvPr/>
        </p:nvSpPr>
        <p:spPr bwMode="auto">
          <a:xfrm>
            <a:off x="1428750" y="4046538"/>
            <a:ext cx="1258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(</a:t>
            </a:r>
            <a:r>
              <a:rPr lang="en-US" altLang="zh-CN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x</a:t>
            </a:r>
            <a:r>
              <a:rPr lang="en-US" altLang="zh-CN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2 </a:t>
            </a: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, </a:t>
            </a:r>
            <a:r>
              <a:rPr lang="en-US" altLang="zh-CN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y</a:t>
            </a:r>
            <a:r>
              <a:rPr lang="en-US" altLang="zh-CN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2</a:t>
            </a: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468054" name="Text Box 86"/>
          <p:cNvSpPr txBox="1">
            <a:spLocks noChangeArrowheads="1"/>
          </p:cNvSpPr>
          <p:nvPr/>
        </p:nvSpPr>
        <p:spPr bwMode="auto">
          <a:xfrm>
            <a:off x="3106738" y="5495925"/>
            <a:ext cx="12557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(</a:t>
            </a:r>
            <a:r>
              <a:rPr lang="en-US" altLang="zh-CN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x</a:t>
            </a:r>
            <a:r>
              <a:rPr lang="en-US" altLang="zh-CN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i </a:t>
            </a: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, </a:t>
            </a:r>
            <a:r>
              <a:rPr lang="en-US" altLang="zh-CN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y</a:t>
            </a:r>
            <a:r>
              <a:rPr lang="en-US" altLang="zh-CN" baseline="-250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i</a:t>
            </a:r>
            <a:r>
              <a:rPr lang="en-US" altLang="zh-CN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)</a:t>
            </a:r>
          </a:p>
        </p:txBody>
      </p:sp>
      <p:grpSp>
        <p:nvGrpSpPr>
          <p:cNvPr id="81951" name="Group 88"/>
          <p:cNvGrpSpPr>
            <a:grpSpLocks/>
          </p:cNvGrpSpPr>
          <p:nvPr/>
        </p:nvGrpSpPr>
        <p:grpSpPr bwMode="auto">
          <a:xfrm>
            <a:off x="3779838" y="4681538"/>
            <a:ext cx="1509712" cy="457200"/>
            <a:chOff x="1776" y="1248"/>
            <a:chExt cx="864" cy="242"/>
          </a:xfrm>
        </p:grpSpPr>
        <p:sp>
          <p:nvSpPr>
            <p:cNvPr id="468057" name="Text Box 89"/>
            <p:cNvSpPr txBox="1">
              <a:spLocks noChangeArrowheads="1"/>
            </p:cNvSpPr>
            <p:nvPr/>
          </p:nvSpPr>
          <p:spPr bwMode="auto">
            <a:xfrm>
              <a:off x="1776" y="1248"/>
              <a:ext cx="864" cy="2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e</a:t>
              </a:r>
              <a:r>
                <a:rPr lang="en-US" altLang="zh-CN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i </a:t>
              </a:r>
              <a:r>
                <a:rPr lang="en-US" altLang="zh-CN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= </a:t>
              </a:r>
              <a:r>
                <a:rPr lang="en-US" altLang="zh-CN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y</a:t>
              </a:r>
              <a:r>
                <a:rPr lang="en-US" altLang="zh-CN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i</a:t>
              </a:r>
              <a:r>
                <a:rPr lang="en-US" altLang="zh-CN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-</a:t>
              </a:r>
              <a:r>
                <a:rPr lang="en-US" altLang="zh-CN" i="1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y</a:t>
              </a:r>
              <a:r>
                <a:rPr lang="en-US" altLang="zh-CN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i</a:t>
              </a:r>
              <a:endParaRPr lang="en-US" altLang="zh-CN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468058" name="Text Box 90"/>
            <p:cNvSpPr txBox="1">
              <a:spLocks noChangeArrowheads="1"/>
            </p:cNvSpPr>
            <p:nvPr/>
          </p:nvSpPr>
          <p:spPr bwMode="auto">
            <a:xfrm>
              <a:off x="2304" y="1248"/>
              <a:ext cx="240" cy="2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＾</a:t>
              </a:r>
            </a:p>
          </p:txBody>
        </p:sp>
      </p:grpSp>
      <p:sp>
        <p:nvSpPr>
          <p:cNvPr id="81952" name="Freeform 91"/>
          <p:cNvSpPr>
            <a:spLocks/>
          </p:cNvSpPr>
          <p:nvPr/>
        </p:nvSpPr>
        <p:spPr bwMode="auto">
          <a:xfrm>
            <a:off x="6780213" y="3133725"/>
            <a:ext cx="434975" cy="279400"/>
          </a:xfrm>
          <a:custGeom>
            <a:avLst/>
            <a:gdLst>
              <a:gd name="T0" fmla="*/ 434975 w 275"/>
              <a:gd name="T1" fmla="*/ 279400 h 122"/>
              <a:gd name="T2" fmla="*/ 291038 w 275"/>
              <a:gd name="T3" fmla="*/ 219856 h 122"/>
              <a:gd name="T4" fmla="*/ 186644 w 275"/>
              <a:gd name="T5" fmla="*/ 68705 h 122"/>
              <a:gd name="T6" fmla="*/ 0 w 275"/>
              <a:gd name="T7" fmla="*/ 9161 h 12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5" h="122">
                <a:moveTo>
                  <a:pt x="275" y="122"/>
                </a:moveTo>
                <a:cubicBezTo>
                  <a:pt x="271" y="121"/>
                  <a:pt x="193" y="103"/>
                  <a:pt x="184" y="96"/>
                </a:cubicBezTo>
                <a:cubicBezTo>
                  <a:pt x="159" y="77"/>
                  <a:pt x="148" y="40"/>
                  <a:pt x="118" y="30"/>
                </a:cubicBezTo>
                <a:cubicBezTo>
                  <a:pt x="27" y="0"/>
                  <a:pt x="67" y="4"/>
                  <a:pt x="0" y="4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81953" name="Object 92"/>
          <p:cNvGraphicFramePr>
            <a:graphicFrameLocks noChangeAspect="1"/>
          </p:cNvGraphicFramePr>
          <p:nvPr/>
        </p:nvGraphicFramePr>
        <p:xfrm>
          <a:off x="6796088" y="3413125"/>
          <a:ext cx="1844675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92421" imgH="243840" progId="Equation.3">
                  <p:embed/>
                </p:oleObj>
              </mc:Choice>
              <mc:Fallback>
                <p:oleObj name="Equation" r:id="rId3" imgW="792421" imgH="243840" progId="Equation.3">
                  <p:embed/>
                  <p:pic>
                    <p:nvPicPr>
                      <p:cNvPr id="0" name="Object 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6088" y="3413125"/>
                        <a:ext cx="1844675" cy="63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54" name="AutoShape 94"/>
          <p:cNvSpPr>
            <a:spLocks/>
          </p:cNvSpPr>
          <p:nvPr/>
        </p:nvSpPr>
        <p:spPr bwMode="auto">
          <a:xfrm>
            <a:off x="3781425" y="4508500"/>
            <a:ext cx="142875" cy="792163"/>
          </a:xfrm>
          <a:prstGeom prst="rightBrace">
            <a:avLst>
              <a:gd name="adj1" fmla="val 46204"/>
              <a:gd name="adj2" fmla="val 50000"/>
            </a:avLst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2" name="Rectangle 2"/>
          <p:cNvSpPr>
            <a:spLocks noGrp="1" noChangeArrowheads="1"/>
          </p:cNvSpPr>
          <p:nvPr>
            <p:ph type="title"/>
          </p:nvPr>
        </p:nvSpPr>
        <p:spPr>
          <a:xfrm>
            <a:off x="1139825" y="-91560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最小二乘法 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en-US" altLang="zh-CN" sz="3600" i="1" dirty="0">
                <a:solidFill>
                  <a:schemeClr val="hlink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    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和    的计算公式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476170" name="Text Box 10"/>
          <p:cNvSpPr txBox="1">
            <a:spLocks noChangeArrowheads="1"/>
          </p:cNvSpPr>
          <p:nvPr/>
        </p:nvSpPr>
        <p:spPr bwMode="auto">
          <a:xfrm>
            <a:off x="251520" y="1628775"/>
            <a:ext cx="856895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  <a:defRPr/>
            </a:pPr>
            <a:r>
              <a:rPr lang="en-US" altLang="zh-CN" sz="3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Wingdings 3" panose="05040102010807070707" pitchFamily="18" charset="2"/>
              </a:rPr>
              <a:t></a:t>
            </a:r>
            <a:r>
              <a:rPr lang="en-US" altLang="zh-CN" sz="3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 </a:t>
            </a:r>
            <a:r>
              <a:rPr lang="zh-CN" altLang="en-US" sz="30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根据最小二乘法，可得求解   </a:t>
            </a:r>
            <a:r>
              <a:rPr lang="zh-CN" altLang="en-US" sz="30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和    的公式如下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3972" name="Object 14">
            <a:hlinkClick r:id="" action="ppaction://ole?verb=0"/>
          </p:cNvPr>
          <p:cNvGraphicFramePr>
            <a:graphicFrameLocks/>
          </p:cNvGraphicFramePr>
          <p:nvPr/>
        </p:nvGraphicFramePr>
        <p:xfrm>
          <a:off x="1620838" y="4508500"/>
          <a:ext cx="6191250" cy="201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2910804" imgH="921883" progId="Equation.3">
                  <p:embed/>
                </p:oleObj>
              </mc:Choice>
              <mc:Fallback>
                <p:oleObj name="公式" r:id="rId3" imgW="2910804" imgH="921883" progId="Equation.3">
                  <p:embed/>
                  <p:pic>
                    <p:nvPicPr>
                      <p:cNvPr id="0" name="Object 1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lum contrast="-18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0838" y="4508500"/>
                        <a:ext cx="6191250" cy="2016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3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3290115"/>
              </p:ext>
            </p:extLst>
          </p:nvPr>
        </p:nvGraphicFramePr>
        <p:xfrm>
          <a:off x="4716463" y="144185"/>
          <a:ext cx="685800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7550" imgH="236104" progId="Equation.3">
                  <p:embed/>
                </p:oleObj>
              </mc:Choice>
              <mc:Fallback>
                <p:oleObj name="Equation" r:id="rId5" imgW="167550" imgH="236104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144185"/>
                        <a:ext cx="685800" cy="61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4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0033751"/>
              </p:ext>
            </p:extLst>
          </p:nvPr>
        </p:nvGraphicFramePr>
        <p:xfrm>
          <a:off x="3686175" y="126649"/>
          <a:ext cx="733425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2996" imgH="243840" progId="Equation.3">
                  <p:embed/>
                </p:oleObj>
              </mc:Choice>
              <mc:Fallback>
                <p:oleObj name="Equation" r:id="rId7" imgW="182996" imgH="24384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6175" y="126649"/>
                        <a:ext cx="733425" cy="642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5" name="Object 19"/>
          <p:cNvGraphicFramePr>
            <a:graphicFrameLocks noChangeAspect="1"/>
          </p:cNvGraphicFramePr>
          <p:nvPr/>
        </p:nvGraphicFramePr>
        <p:xfrm>
          <a:off x="5292725" y="1628775"/>
          <a:ext cx="5715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82996" imgH="243840" progId="Equation.3">
                  <p:embed/>
                </p:oleObj>
              </mc:Choice>
              <mc:Fallback>
                <p:oleObj name="Equation" r:id="rId9" imgW="182996" imgH="2438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1628775"/>
                        <a:ext cx="5715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6" name="Object 20"/>
          <p:cNvGraphicFramePr>
            <a:graphicFrameLocks noChangeAspect="1"/>
          </p:cNvGraphicFramePr>
          <p:nvPr/>
        </p:nvGraphicFramePr>
        <p:xfrm>
          <a:off x="6073775" y="1644650"/>
          <a:ext cx="53340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7550" imgH="236104" progId="Equation.3">
                  <p:embed/>
                </p:oleObj>
              </mc:Choice>
              <mc:Fallback>
                <p:oleObj name="Equation" r:id="rId11" imgW="167550" imgH="236104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3775" y="1644650"/>
                        <a:ext cx="533400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7" name="Object 21"/>
          <p:cNvGraphicFramePr>
            <a:graphicFrameLocks noChangeAspect="1"/>
          </p:cNvGraphicFramePr>
          <p:nvPr/>
        </p:nvGraphicFramePr>
        <p:xfrm>
          <a:off x="1404938" y="2233613"/>
          <a:ext cx="6480175" cy="210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13" imgW="2583091" imgH="906748" progId="Equation.3">
                  <p:embed/>
                </p:oleObj>
              </mc:Choice>
              <mc:Fallback>
                <p:oleObj name="公式" r:id="rId13" imgW="2583091" imgH="906748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lum contrast="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4938" y="2233613"/>
                        <a:ext cx="6480175" cy="2103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10" name="Rectangle 2"/>
          <p:cNvSpPr>
            <a:spLocks noGrp="1" noChangeArrowheads="1"/>
          </p:cNvSpPr>
          <p:nvPr>
            <p:ph type="title"/>
          </p:nvPr>
        </p:nvSpPr>
        <p:spPr>
          <a:xfrm>
            <a:off x="1450001" y="-13181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估计方程的求法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例题分析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478211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700213"/>
            <a:ext cx="8077200" cy="738187"/>
          </a:xfrm>
        </p:spPr>
        <p:txBody>
          <a:bodyPr/>
          <a:lstStyle/>
          <a:p>
            <a:pPr marL="609600" indent="-609600" algn="just">
              <a:defRPr/>
            </a:pPr>
            <a:r>
              <a:rPr lang="en-US" altLang="zh-CN" b="1">
                <a:solidFill>
                  <a:srgbClr val="FFFFB1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en-US" b="1">
                <a:solidFill>
                  <a:srgbClr val="FFFFB1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b="1">
                <a:solidFill>
                  <a:srgbClr val="FFFFB1"/>
                </a:solidFill>
                <a:latin typeface="Times New Roman" panose="02020603050405020304" pitchFamily="18" charset="0"/>
              </a:rPr>
              <a:t>】</a:t>
            </a:r>
            <a:r>
              <a:rPr lang="zh-CN" altLang="en-US">
                <a:latin typeface="Times New Roman" panose="02020603050405020304" pitchFamily="18" charset="0"/>
              </a:rPr>
              <a:t>求不良贷款对贷款余额的回归方程</a:t>
            </a:r>
          </a:p>
        </p:txBody>
      </p:sp>
      <p:graphicFrame>
        <p:nvGraphicFramePr>
          <p:cNvPr id="86020" name="Object 27">
            <a:hlinkClick r:id="" action="ppaction://ole?verb=0"/>
          </p:cNvPr>
          <p:cNvGraphicFramePr>
            <a:graphicFrameLocks/>
          </p:cNvGraphicFramePr>
          <p:nvPr/>
        </p:nvGraphicFramePr>
        <p:xfrm>
          <a:off x="1447800" y="2362200"/>
          <a:ext cx="6792913" cy="164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964192" imgH="731520" progId="Equation.3">
                  <p:embed/>
                </p:oleObj>
              </mc:Choice>
              <mc:Fallback>
                <p:oleObj name="Equation" r:id="rId3" imgW="2964192" imgH="731520" progId="Equation.3">
                  <p:embed/>
                  <p:pic>
                    <p:nvPicPr>
                      <p:cNvPr id="0" name="Object 27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lum contrast="-18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362200"/>
                        <a:ext cx="6792913" cy="1646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8240" name="Text Box 32"/>
          <p:cNvSpPr txBox="1">
            <a:spLocks noChangeArrowheads="1"/>
          </p:cNvSpPr>
          <p:nvPr/>
        </p:nvSpPr>
        <p:spPr bwMode="auto">
          <a:xfrm>
            <a:off x="1295400" y="4191000"/>
            <a:ext cx="7162800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回归方程为：</a:t>
            </a:r>
            <a:r>
              <a:rPr lang="en-US" altLang="zh-CN" sz="3200" b="1" i="1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y = </a:t>
            </a:r>
            <a:r>
              <a:rPr lang="en-US" altLang="zh-CN" sz="3200" b="1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sym typeface="Symbol" panose="05050102010706020507" pitchFamily="18" charset="2"/>
              </a:rPr>
              <a:t>-</a:t>
            </a:r>
            <a:r>
              <a:rPr lang="en-US" altLang="zh-CN" sz="3200" b="1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0.8295</a:t>
            </a:r>
            <a:r>
              <a:rPr lang="en-US" altLang="zh-CN" sz="3200" b="1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3200" b="1" i="1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sym typeface="Symbol" panose="05050102010706020507" pitchFamily="18" charset="2"/>
              </a:rPr>
              <a:t>+ </a:t>
            </a:r>
            <a:r>
              <a:rPr lang="en-US" altLang="zh-CN" sz="3200" b="1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0.037895</a:t>
            </a:r>
            <a:r>
              <a:rPr lang="en-US" altLang="zh-CN" sz="3200" b="1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3200" b="1" i="1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x</a:t>
            </a:r>
          </a:p>
          <a:p>
            <a:pPr algn="just">
              <a:spcBef>
                <a:spcPct val="50000"/>
              </a:spcBef>
              <a:defRPr/>
            </a:pPr>
            <a:r>
              <a:rPr lang="zh-CN" alt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回归系数   </a:t>
            </a:r>
            <a:r>
              <a:rPr lang="en-US" altLang="zh-CN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=0.037895 </a:t>
            </a:r>
            <a:r>
              <a:rPr lang="zh-CN" alt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表示，贷款余额每增加</a:t>
            </a:r>
            <a:r>
              <a:rPr lang="en-US" altLang="zh-CN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zh-CN" alt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亿元，不良贷款平均增加</a:t>
            </a:r>
            <a:r>
              <a:rPr lang="en-US" altLang="zh-CN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0.037895</a:t>
            </a:r>
            <a:r>
              <a:rPr lang="zh-CN" altLang="en-US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亿元</a:t>
            </a:r>
            <a:r>
              <a:rPr lang="zh-CN" altLang="en-US" sz="3200" b="1" i="1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graphicFrame>
        <p:nvGraphicFramePr>
          <p:cNvPr id="86022" name="Object 33"/>
          <p:cNvGraphicFramePr>
            <a:graphicFrameLocks noChangeAspect="1"/>
          </p:cNvGraphicFramePr>
          <p:nvPr/>
        </p:nvGraphicFramePr>
        <p:xfrm>
          <a:off x="2947988" y="4903788"/>
          <a:ext cx="481012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7550" imgH="236104" progId="Equation.3">
                  <p:embed/>
                </p:oleObj>
              </mc:Choice>
              <mc:Fallback>
                <p:oleObj name="Equation" r:id="rId5" imgW="167550" imgH="236104" progId="Equation.3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7988" y="4903788"/>
                        <a:ext cx="481012" cy="50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8242" name="Rectangle 34"/>
          <p:cNvSpPr>
            <a:spLocks noChangeArrowheads="1"/>
          </p:cNvSpPr>
          <p:nvPr/>
        </p:nvSpPr>
        <p:spPr bwMode="auto">
          <a:xfrm>
            <a:off x="3810000" y="4191000"/>
            <a:ext cx="33337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20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anose="020B0604020202020204" pitchFamily="34" charset="0"/>
              </a:rPr>
              <a:t>^</a:t>
            </a:r>
          </a:p>
        </p:txBody>
      </p:sp>
    </p:spTree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32"/>
          <p:cNvSpPr>
            <a:spLocks noChangeArrowheads="1"/>
          </p:cNvSpPr>
          <p:nvPr/>
        </p:nvSpPr>
        <p:spPr bwMode="auto">
          <a:xfrm>
            <a:off x="0" y="1600200"/>
            <a:ext cx="9144000" cy="52578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/>
          </a:p>
        </p:txBody>
      </p:sp>
      <p:sp>
        <p:nvSpPr>
          <p:cNvPr id="482306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11266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估计方程的求法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例题分析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482307" name="Rectangle 3"/>
          <p:cNvSpPr>
            <a:spLocks noGrp="1" noChangeArrowheads="1"/>
          </p:cNvSpPr>
          <p:nvPr>
            <p:ph idx="1"/>
          </p:nvPr>
        </p:nvSpPr>
        <p:spPr>
          <a:xfrm>
            <a:off x="1331913" y="1600200"/>
            <a:ext cx="6769100" cy="685800"/>
          </a:xfrm>
        </p:spPr>
        <p:txBody>
          <a:bodyPr/>
          <a:lstStyle/>
          <a:p>
            <a:pPr marL="609600" indent="-609600" algn="just">
              <a:defRPr/>
            </a:pPr>
            <a:r>
              <a:rPr lang="zh-CN" altLang="en-US">
                <a:latin typeface="Times New Roman" panose="02020603050405020304" pitchFamily="18" charset="0"/>
              </a:rPr>
              <a:t>不良贷款对贷款余额回归方程的图示</a:t>
            </a:r>
          </a:p>
        </p:txBody>
      </p:sp>
      <p:graphicFrame>
        <p:nvGraphicFramePr>
          <p:cNvPr id="88069" name="Object 30"/>
          <p:cNvGraphicFramePr>
            <a:graphicFrameLocks noChangeAspect="1"/>
          </p:cNvGraphicFramePr>
          <p:nvPr/>
        </p:nvGraphicFramePr>
        <p:xfrm>
          <a:off x="1143000" y="2057400"/>
          <a:ext cx="7010400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3" imgW="3286351" imgH="2210041" progId="Excel.Chart.8">
                  <p:embed/>
                </p:oleObj>
              </mc:Choice>
              <mc:Fallback>
                <p:oleObj name="Chart" r:id="rId3" imgW="3286351" imgH="2210041" progId="Excel.Chart.8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057400"/>
                        <a:ext cx="7010400" cy="457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>
                <a:latin typeface="Arial" panose="020B0604020202020204" pitchFamily="34" charset="0"/>
              </a:rPr>
              <a:t>用</a:t>
            </a:r>
            <a:r>
              <a:rPr lang="en-US" altLang="zh-CN">
                <a:solidFill>
                  <a:schemeClr val="hlink"/>
                </a:solidFill>
                <a:latin typeface="Arial" panose="020B0604020202020204" pitchFamily="34" charset="0"/>
              </a:rPr>
              <a:t>Excel</a:t>
            </a:r>
            <a:r>
              <a:rPr lang="zh-CN" altLang="en-US">
                <a:latin typeface="Arial" panose="020B0604020202020204" pitchFamily="34" charset="0"/>
              </a:rPr>
              <a:t>进行回归分析</a:t>
            </a:r>
            <a:endParaRPr lang="zh-CN" altLang="en-US" sz="360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774152" name="Rectangle 8"/>
          <p:cNvSpPr>
            <a:spLocks noGrp="1" noChangeArrowheads="1"/>
          </p:cNvSpPr>
          <p:nvPr>
            <p:ph idx="1"/>
          </p:nvPr>
        </p:nvSpPr>
        <p:spPr>
          <a:xfrm>
            <a:off x="457200" y="1628775"/>
            <a:ext cx="8382000" cy="4772025"/>
          </a:xfrm>
          <a:ln w="12700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sz="2600" b="1"/>
              <a:t>第</a:t>
            </a:r>
            <a:r>
              <a:rPr lang="en-US" altLang="zh-CN" sz="2600" b="1"/>
              <a:t>1</a:t>
            </a:r>
            <a:r>
              <a:rPr lang="zh-CN" altLang="en-US" sz="2600" b="1"/>
              <a:t>步：</a:t>
            </a:r>
            <a:r>
              <a:rPr lang="zh-CN" altLang="en-US" sz="2600"/>
              <a:t>选择</a:t>
            </a:r>
            <a:r>
              <a:rPr lang="en-US" altLang="zh-CN" sz="2600"/>
              <a:t>【</a:t>
            </a:r>
            <a:r>
              <a:rPr lang="zh-CN" altLang="en-US" sz="2600" b="1">
                <a:solidFill>
                  <a:srgbClr val="FFFFB1"/>
                </a:solidFill>
              </a:rPr>
              <a:t>工具</a:t>
            </a:r>
            <a:r>
              <a:rPr lang="en-US" altLang="zh-CN" sz="2600"/>
              <a:t>】</a:t>
            </a:r>
            <a:r>
              <a:rPr lang="zh-CN" altLang="en-US" sz="2600"/>
              <a:t>下拉菜单</a:t>
            </a:r>
          </a:p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sz="2600" b="1"/>
              <a:t>第</a:t>
            </a:r>
            <a:r>
              <a:rPr lang="en-US" altLang="zh-CN" sz="2600" b="1"/>
              <a:t>2</a:t>
            </a:r>
            <a:r>
              <a:rPr lang="zh-CN" altLang="en-US" sz="2600" b="1"/>
              <a:t>步：</a:t>
            </a:r>
            <a:r>
              <a:rPr lang="zh-CN" altLang="en-US" sz="2600"/>
              <a:t>选择</a:t>
            </a:r>
            <a:r>
              <a:rPr lang="en-US" altLang="zh-CN" sz="2600"/>
              <a:t>【</a:t>
            </a:r>
            <a:r>
              <a:rPr lang="zh-CN" altLang="en-US" sz="2600" b="1">
                <a:solidFill>
                  <a:srgbClr val="FFFFB1"/>
                </a:solidFill>
              </a:rPr>
              <a:t>数据分析</a:t>
            </a:r>
            <a:r>
              <a:rPr lang="en-US" altLang="zh-CN" sz="2600"/>
              <a:t>】</a:t>
            </a:r>
            <a:r>
              <a:rPr lang="zh-CN" altLang="en-US" sz="2600"/>
              <a:t>选项</a:t>
            </a:r>
          </a:p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sz="2600" b="1"/>
              <a:t>第</a:t>
            </a:r>
            <a:r>
              <a:rPr lang="en-US" altLang="zh-CN" sz="2600" b="1"/>
              <a:t>3</a:t>
            </a:r>
            <a:r>
              <a:rPr lang="zh-CN" altLang="en-US" sz="2600" b="1"/>
              <a:t>步：</a:t>
            </a:r>
            <a:r>
              <a:rPr lang="zh-CN" altLang="en-US" sz="2600"/>
              <a:t>在分析工具中选择</a:t>
            </a:r>
            <a:r>
              <a:rPr lang="en-US" altLang="zh-CN" sz="2600"/>
              <a:t>【</a:t>
            </a:r>
            <a:r>
              <a:rPr lang="zh-CN" altLang="en-US" sz="2600" b="1">
                <a:solidFill>
                  <a:srgbClr val="FFFFB1"/>
                </a:solidFill>
              </a:rPr>
              <a:t>回归</a:t>
            </a:r>
            <a:r>
              <a:rPr lang="en-US" altLang="zh-CN" sz="2600"/>
              <a:t>】 </a:t>
            </a:r>
            <a:r>
              <a:rPr lang="zh-CN" altLang="en-US" sz="2600"/>
              <a:t>，选择</a:t>
            </a:r>
            <a:r>
              <a:rPr lang="en-US" altLang="zh-CN" sz="2600"/>
              <a:t>【</a:t>
            </a:r>
            <a:r>
              <a:rPr lang="zh-CN" altLang="en-US" sz="2600" b="1">
                <a:solidFill>
                  <a:srgbClr val="FFFFB1"/>
                </a:solidFill>
              </a:rPr>
              <a:t>确定</a:t>
            </a:r>
            <a:r>
              <a:rPr lang="en-US" altLang="zh-CN" sz="2600"/>
              <a:t>】</a:t>
            </a:r>
          </a:p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sz="2600" b="1"/>
              <a:t>第</a:t>
            </a:r>
            <a:r>
              <a:rPr lang="en-US" altLang="zh-CN" sz="2600" b="1"/>
              <a:t>4</a:t>
            </a:r>
            <a:r>
              <a:rPr lang="zh-CN" altLang="en-US" sz="2600" b="1"/>
              <a:t>步：</a:t>
            </a:r>
            <a:r>
              <a:rPr lang="zh-CN" altLang="en-US" sz="2600"/>
              <a:t>当对话框出现时 </a:t>
            </a:r>
          </a:p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sz="2600"/>
              <a:t>             </a:t>
            </a:r>
            <a:r>
              <a:rPr lang="zh-CN" altLang="en-US" sz="2600">
                <a:latin typeface="Times New Roman" panose="02020603050405020304" pitchFamily="18" charset="0"/>
              </a:rPr>
              <a:t>在</a:t>
            </a:r>
            <a:r>
              <a:rPr lang="en-US" altLang="zh-CN" sz="2600"/>
              <a:t>【</a:t>
            </a:r>
            <a:r>
              <a:rPr lang="en-US" altLang="zh-CN" sz="2600" b="1">
                <a:solidFill>
                  <a:srgbClr val="FFFFB1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2600" b="1">
                <a:solidFill>
                  <a:srgbClr val="FFFFB1"/>
                </a:solidFill>
                <a:latin typeface="Times New Roman" panose="02020603050405020304" pitchFamily="18" charset="0"/>
              </a:rPr>
              <a:t>值输入区域</a:t>
            </a:r>
            <a:r>
              <a:rPr lang="en-US" altLang="zh-CN" sz="2600"/>
              <a:t>】</a:t>
            </a:r>
            <a:r>
              <a:rPr lang="zh-CN" altLang="en-US" sz="2600">
                <a:latin typeface="Times New Roman" panose="02020603050405020304" pitchFamily="18" charset="0"/>
              </a:rPr>
              <a:t>设置框内键入</a:t>
            </a:r>
            <a:r>
              <a:rPr lang="en-US" altLang="zh-CN" sz="2600">
                <a:latin typeface="Times New Roman" panose="02020603050405020304" pitchFamily="18" charset="0"/>
              </a:rPr>
              <a:t>Y</a:t>
            </a:r>
            <a:r>
              <a:rPr lang="zh-CN" altLang="en-US" sz="2600">
                <a:latin typeface="Times New Roman" panose="02020603050405020304" pitchFamily="18" charset="0"/>
              </a:rPr>
              <a:t>的数据区域</a:t>
            </a:r>
          </a:p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sz="2600">
                <a:latin typeface="Times New Roman" panose="02020603050405020304" pitchFamily="18" charset="0"/>
              </a:rPr>
              <a:t>               在</a:t>
            </a:r>
            <a:r>
              <a:rPr lang="en-US" altLang="zh-CN" sz="2600"/>
              <a:t>【</a:t>
            </a:r>
            <a:r>
              <a:rPr lang="en-US" altLang="zh-CN" sz="2600" b="1">
                <a:solidFill>
                  <a:srgbClr val="FFFFB1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600" b="1">
                <a:solidFill>
                  <a:srgbClr val="FFFFB1"/>
                </a:solidFill>
                <a:latin typeface="Times New Roman" panose="02020603050405020304" pitchFamily="18" charset="0"/>
              </a:rPr>
              <a:t>值输入区域</a:t>
            </a:r>
            <a:r>
              <a:rPr lang="en-US" altLang="zh-CN" sz="2600"/>
              <a:t>】</a:t>
            </a:r>
            <a:r>
              <a:rPr lang="zh-CN" altLang="en-US" sz="2600">
                <a:latin typeface="Times New Roman" panose="02020603050405020304" pitchFamily="18" charset="0"/>
              </a:rPr>
              <a:t>设置框内键入</a:t>
            </a:r>
            <a:r>
              <a:rPr lang="en-US" altLang="zh-CN" sz="2600">
                <a:latin typeface="Times New Roman" panose="02020603050405020304" pitchFamily="18" charset="0"/>
              </a:rPr>
              <a:t>X</a:t>
            </a:r>
            <a:r>
              <a:rPr lang="zh-CN" altLang="en-US" sz="2600">
                <a:latin typeface="Times New Roman" panose="02020603050405020304" pitchFamily="18" charset="0"/>
              </a:rPr>
              <a:t>的数据区域</a:t>
            </a:r>
          </a:p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sz="2600">
                <a:latin typeface="Times New Roman" panose="02020603050405020304" pitchFamily="18" charset="0"/>
              </a:rPr>
              <a:t>               在</a:t>
            </a:r>
            <a:r>
              <a:rPr lang="en-US" altLang="zh-CN" sz="2600"/>
              <a:t>【</a:t>
            </a:r>
            <a:r>
              <a:rPr lang="zh-CN" altLang="en-US" sz="2600" b="1">
                <a:solidFill>
                  <a:srgbClr val="FFFFB1"/>
                </a:solidFill>
                <a:latin typeface="Times New Roman" panose="02020603050405020304" pitchFamily="18" charset="0"/>
              </a:rPr>
              <a:t>置信度</a:t>
            </a:r>
            <a:r>
              <a:rPr lang="en-US" altLang="zh-CN" sz="2600"/>
              <a:t>】</a:t>
            </a:r>
            <a:r>
              <a:rPr lang="zh-CN" altLang="en-US" sz="2600">
                <a:latin typeface="Times New Roman" panose="02020603050405020304" pitchFamily="18" charset="0"/>
              </a:rPr>
              <a:t>选项中给出所需的数值</a:t>
            </a:r>
          </a:p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sz="2600"/>
              <a:t>             在</a:t>
            </a:r>
            <a:r>
              <a:rPr lang="en-US" altLang="zh-CN" sz="2600"/>
              <a:t>【</a:t>
            </a:r>
            <a:r>
              <a:rPr lang="zh-CN" altLang="en-US" sz="2600" b="1">
                <a:solidFill>
                  <a:srgbClr val="FFFFB1"/>
                </a:solidFill>
              </a:rPr>
              <a:t>输出选项</a:t>
            </a:r>
            <a:r>
              <a:rPr lang="en-US" altLang="zh-CN" sz="2600"/>
              <a:t>】</a:t>
            </a:r>
            <a:r>
              <a:rPr lang="zh-CN" altLang="en-US" sz="2600"/>
              <a:t>中选择输出区域</a:t>
            </a:r>
          </a:p>
          <a:p>
            <a:pPr marL="609600" indent="-609600" algn="just">
              <a:lnSpc>
                <a:spcPct val="90000"/>
              </a:lnSpc>
              <a:defRPr/>
            </a:pPr>
            <a:r>
              <a:rPr lang="zh-CN" altLang="en-US" sz="2600"/>
              <a:t>             在</a:t>
            </a:r>
            <a:r>
              <a:rPr lang="en-US" altLang="zh-CN" sz="2600"/>
              <a:t>【</a:t>
            </a:r>
            <a:r>
              <a:rPr lang="zh-CN" altLang="en-US" sz="2600" b="1">
                <a:solidFill>
                  <a:srgbClr val="FFFFB1"/>
                </a:solidFill>
              </a:rPr>
              <a:t>残差</a:t>
            </a:r>
            <a:r>
              <a:rPr lang="en-US" altLang="zh-CN" sz="2600"/>
              <a:t>】</a:t>
            </a:r>
            <a:r>
              <a:rPr lang="zh-CN" altLang="en-US" sz="2600"/>
              <a:t>分析选项中选择所需的选项</a:t>
            </a:r>
            <a:endParaRPr lang="zh-CN" altLang="en-US" sz="2600" b="1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2AA62A"/>
            </a:gs>
            <a:gs pos="100000">
              <a:srgbClr val="134D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86000"/>
            <a:ext cx="7772400" cy="1371600"/>
          </a:xfrm>
        </p:spPr>
        <p:txBody>
          <a:bodyPr anchor="ctr" anchorCtr="0"/>
          <a:lstStyle/>
          <a:p>
            <a:pPr>
              <a:defRPr/>
            </a:pPr>
            <a:r>
              <a:rPr lang="zh-CN" altLang="en-US" sz="4400"/>
              <a:t>回归直线的拟合优度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zo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6058" y="25121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/>
              <a:t>变差</a:t>
            </a:r>
            <a:endParaRPr lang="zh-CN" altLang="en-US" sz="3600" dirty="0">
              <a:solidFill>
                <a:schemeClr val="hlink"/>
              </a:solidFill>
            </a:endParaRPr>
          </a:p>
        </p:txBody>
      </p:sp>
      <p:sp>
        <p:nvSpPr>
          <p:cNvPr id="4904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28775"/>
            <a:ext cx="8305800" cy="4695825"/>
          </a:xfrm>
        </p:spPr>
        <p:txBody>
          <a:bodyPr/>
          <a:lstStyle/>
          <a:p>
            <a:pPr marL="609600" indent="-609600" algn="just">
              <a:buFontTx/>
              <a:buAutoNum type="arabicPeriod"/>
              <a:defRPr/>
            </a:pPr>
            <a:r>
              <a:rPr lang="zh-CN" altLang="en-US" dirty="0"/>
              <a:t>因变量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</a:rPr>
              <a:t>y </a:t>
            </a:r>
            <a:r>
              <a:rPr lang="zh-CN" altLang="en-US" dirty="0">
                <a:latin typeface="Times New Roman" panose="02020603050405020304" pitchFamily="18" charset="0"/>
              </a:rPr>
              <a:t>的取值是不同的，</a:t>
            </a:r>
            <a:r>
              <a:rPr lang="en-US" altLang="zh-CN" i="1" dirty="0">
                <a:latin typeface="Times New Roman" panose="02020603050405020304" pitchFamily="18" charset="0"/>
              </a:rPr>
              <a:t>y </a:t>
            </a:r>
            <a:r>
              <a:rPr lang="zh-CN" altLang="en-US" dirty="0">
                <a:latin typeface="Times New Roman" panose="02020603050405020304" pitchFamily="18" charset="0"/>
              </a:rPr>
              <a:t>取值的这种波动称为</a:t>
            </a:r>
            <a:r>
              <a:rPr lang="zh-CN" altLang="en-US" dirty="0">
                <a:solidFill>
                  <a:srgbClr val="FFFFB1"/>
                </a:solidFill>
                <a:latin typeface="Times New Roman" panose="02020603050405020304" pitchFamily="18" charset="0"/>
              </a:rPr>
              <a:t>变差</a:t>
            </a:r>
            <a:r>
              <a:rPr lang="zh-CN" altLang="en-US" dirty="0">
                <a:latin typeface="Times New Roman" panose="02020603050405020304" pitchFamily="18" charset="0"/>
              </a:rPr>
              <a:t>。变差来源于两个方面</a:t>
            </a:r>
          </a:p>
          <a:p>
            <a:pPr marL="1219200" lvl="1" indent="-533400" algn="just">
              <a:defRPr/>
            </a:pPr>
            <a:r>
              <a:rPr lang="zh-CN" altLang="en-US" dirty="0">
                <a:latin typeface="Times New Roman" panose="02020603050405020304" pitchFamily="18" charset="0"/>
              </a:rPr>
              <a:t>由于自变量 </a:t>
            </a:r>
            <a:r>
              <a:rPr lang="en-US" altLang="zh-CN" i="1" dirty="0">
                <a:latin typeface="Times New Roman" panose="02020603050405020304" pitchFamily="18" charset="0"/>
              </a:rPr>
              <a:t>x </a:t>
            </a:r>
            <a:r>
              <a:rPr lang="zh-CN" altLang="en-US" dirty="0">
                <a:latin typeface="Times New Roman" panose="02020603050405020304" pitchFamily="18" charset="0"/>
              </a:rPr>
              <a:t>的取值不同造成的</a:t>
            </a:r>
          </a:p>
          <a:p>
            <a:pPr marL="1219200" lvl="1" indent="-533400" algn="just">
              <a:defRPr/>
            </a:pPr>
            <a:r>
              <a:rPr lang="zh-CN" altLang="en-US" dirty="0">
                <a:latin typeface="Times New Roman" panose="02020603050405020304" pitchFamily="18" charset="0"/>
              </a:rPr>
              <a:t>除 </a:t>
            </a:r>
            <a:r>
              <a:rPr lang="en-US" altLang="zh-CN" i="1" dirty="0">
                <a:latin typeface="Times New Roman" panose="02020603050405020304" pitchFamily="18" charset="0"/>
              </a:rPr>
              <a:t>x </a:t>
            </a:r>
            <a:r>
              <a:rPr lang="zh-CN" altLang="en-US" dirty="0">
                <a:latin typeface="Times New Roman" panose="02020603050405020304" pitchFamily="18" charset="0"/>
              </a:rPr>
              <a:t>以外的其他因素</a:t>
            </a:r>
            <a:r>
              <a:rPr lang="en-US" altLang="zh-CN" dirty="0">
                <a:latin typeface="Times New Roman" panose="02020603050405020304" pitchFamily="18" charset="0"/>
              </a:rPr>
              <a:t>(</a:t>
            </a:r>
            <a:r>
              <a:rPr lang="zh-CN" altLang="en-US" dirty="0">
                <a:latin typeface="Times New Roman" panose="02020603050405020304" pitchFamily="18" charset="0"/>
              </a:rPr>
              <a:t>如</a:t>
            </a:r>
            <a:r>
              <a:rPr lang="en-US" altLang="zh-CN" i="1" dirty="0">
                <a:latin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</a:rPr>
              <a:t>对</a:t>
            </a:r>
            <a:r>
              <a:rPr lang="en-US" altLang="zh-CN" i="1" dirty="0">
                <a:latin typeface="Times New Roman" panose="02020603050405020304" pitchFamily="18" charset="0"/>
              </a:rPr>
              <a:t>y</a:t>
            </a:r>
            <a:r>
              <a:rPr lang="zh-CN" altLang="en-US" dirty="0">
                <a:latin typeface="Times New Roman" panose="02020603050405020304" pitchFamily="18" charset="0"/>
              </a:rPr>
              <a:t>的非线性影响、测量误差等</a:t>
            </a:r>
            <a:r>
              <a:rPr lang="en-US" altLang="zh-CN" dirty="0"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latin typeface="Times New Roman" panose="02020603050405020304" pitchFamily="18" charset="0"/>
              </a:rPr>
              <a:t>的影响</a:t>
            </a:r>
          </a:p>
          <a:p>
            <a:pPr marL="609600" indent="-609600" algn="just">
              <a:buFontTx/>
              <a:buAutoNum type="arabicPeriod"/>
              <a:defRPr/>
            </a:pPr>
            <a:r>
              <a:rPr lang="zh-CN" altLang="en-US" dirty="0"/>
              <a:t>对一个</a:t>
            </a:r>
            <a:r>
              <a:rPr lang="zh-CN" altLang="en-US" dirty="0">
                <a:latin typeface="Times New Roman" panose="02020603050405020304" pitchFamily="18" charset="0"/>
              </a:rPr>
              <a:t>具体的观测值来说，变差的大小可以通过该实际观测值与其均值之差           来表示</a:t>
            </a:r>
          </a:p>
        </p:txBody>
      </p:sp>
      <p:graphicFrame>
        <p:nvGraphicFramePr>
          <p:cNvPr id="94212" name="Object 5">
            <a:hlinkClick r:id="" action="ppaction://ole?verb=0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3339364"/>
              </p:ext>
            </p:extLst>
          </p:nvPr>
        </p:nvGraphicFramePr>
        <p:xfrm>
          <a:off x="5436096" y="4509120"/>
          <a:ext cx="95726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50546" imgH="182964" progId="Equation.3">
                  <p:embed/>
                </p:oleObj>
              </mc:Choice>
              <mc:Fallback>
                <p:oleObj name="Equation" r:id="rId3" imgW="350546" imgH="182964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6096" y="4509120"/>
                        <a:ext cx="957263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2AA62A"/>
            </a:gs>
            <a:gs pos="100000">
              <a:srgbClr val="134D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55776" y="2204864"/>
            <a:ext cx="4896544" cy="1143000"/>
          </a:xfrm>
        </p:spPr>
        <p:txBody>
          <a:bodyPr anchor="ctr" anchorCtr="0"/>
          <a:lstStyle/>
          <a:p>
            <a:pPr>
              <a:defRPr/>
            </a:pPr>
            <a:r>
              <a:rPr lang="zh-CN" altLang="en-US" sz="4400" dirty="0"/>
              <a:t>变量间的关系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zo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6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-7633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离差的分解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图示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 </a:t>
            </a:r>
          </a:p>
        </p:txBody>
      </p:sp>
      <p:sp>
        <p:nvSpPr>
          <p:cNvPr id="96259" name="Rectangle 65"/>
          <p:cNvSpPr>
            <a:spLocks noChangeArrowheads="1"/>
          </p:cNvSpPr>
          <p:nvPr/>
        </p:nvSpPr>
        <p:spPr bwMode="auto">
          <a:xfrm>
            <a:off x="0" y="1600200"/>
            <a:ext cx="9144000" cy="52578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96260" name="Group 67"/>
          <p:cNvGrpSpPr>
            <a:grpSpLocks/>
          </p:cNvGrpSpPr>
          <p:nvPr/>
        </p:nvGrpSpPr>
        <p:grpSpPr bwMode="auto">
          <a:xfrm>
            <a:off x="931863" y="1778000"/>
            <a:ext cx="7112000" cy="4456113"/>
            <a:chOff x="816" y="1248"/>
            <a:chExt cx="4032" cy="2400"/>
          </a:xfrm>
        </p:grpSpPr>
        <p:sp>
          <p:nvSpPr>
            <p:cNvPr id="96279" name="Line 68"/>
            <p:cNvSpPr>
              <a:spLocks noChangeShapeType="1"/>
            </p:cNvSpPr>
            <p:nvPr/>
          </p:nvSpPr>
          <p:spPr bwMode="auto">
            <a:xfrm>
              <a:off x="816" y="1248"/>
              <a:ext cx="0" cy="24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80" name="Line 69"/>
            <p:cNvSpPr>
              <a:spLocks noChangeShapeType="1"/>
            </p:cNvSpPr>
            <p:nvPr/>
          </p:nvSpPr>
          <p:spPr bwMode="auto">
            <a:xfrm>
              <a:off x="816" y="3648"/>
              <a:ext cx="403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96710" name="Text Box 70"/>
          <p:cNvSpPr txBox="1">
            <a:spLocks noChangeArrowheads="1"/>
          </p:cNvSpPr>
          <p:nvPr/>
        </p:nvSpPr>
        <p:spPr bwMode="auto">
          <a:xfrm>
            <a:off x="7958138" y="5967413"/>
            <a:ext cx="508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800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x</a:t>
            </a:r>
          </a:p>
        </p:txBody>
      </p:sp>
      <p:sp>
        <p:nvSpPr>
          <p:cNvPr id="496711" name="Text Box 71"/>
          <p:cNvSpPr txBox="1">
            <a:spLocks noChangeArrowheads="1"/>
          </p:cNvSpPr>
          <p:nvPr/>
        </p:nvSpPr>
        <p:spPr bwMode="auto">
          <a:xfrm>
            <a:off x="423863" y="1778000"/>
            <a:ext cx="508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800" b="1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y</a:t>
            </a:r>
          </a:p>
        </p:txBody>
      </p:sp>
      <p:sp>
        <p:nvSpPr>
          <p:cNvPr id="96263" name="Line 72"/>
          <p:cNvSpPr>
            <a:spLocks noChangeShapeType="1"/>
          </p:cNvSpPr>
          <p:nvPr/>
        </p:nvSpPr>
        <p:spPr bwMode="auto">
          <a:xfrm flipV="1">
            <a:off x="1016000" y="2401888"/>
            <a:ext cx="6011863" cy="3387725"/>
          </a:xfrm>
          <a:prstGeom prst="line">
            <a:avLst/>
          </a:prstGeom>
          <a:noFill/>
          <a:ln w="57150">
            <a:solidFill>
              <a:srgbClr val="00FFFF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264" name="Line 73"/>
          <p:cNvSpPr>
            <a:spLocks noChangeShapeType="1"/>
          </p:cNvSpPr>
          <p:nvPr/>
        </p:nvSpPr>
        <p:spPr bwMode="auto">
          <a:xfrm>
            <a:off x="4487863" y="2847975"/>
            <a:ext cx="0" cy="169227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>
            <a:outerShdw dist="28398" dir="3806097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265" name="Freeform 74"/>
          <p:cNvSpPr>
            <a:spLocks/>
          </p:cNvSpPr>
          <p:nvPr/>
        </p:nvSpPr>
        <p:spPr bwMode="auto">
          <a:xfrm>
            <a:off x="6773863" y="2579688"/>
            <a:ext cx="454025" cy="244475"/>
          </a:xfrm>
          <a:custGeom>
            <a:avLst/>
            <a:gdLst>
              <a:gd name="T0" fmla="*/ 454025 w 275"/>
              <a:gd name="T1" fmla="*/ 244475 h 122"/>
              <a:gd name="T2" fmla="*/ 303784 w 275"/>
              <a:gd name="T3" fmla="*/ 192374 h 122"/>
              <a:gd name="T4" fmla="*/ 194818 w 275"/>
              <a:gd name="T5" fmla="*/ 60117 h 122"/>
              <a:gd name="T6" fmla="*/ 0 w 275"/>
              <a:gd name="T7" fmla="*/ 8016 h 12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75" h="122">
                <a:moveTo>
                  <a:pt x="275" y="122"/>
                </a:moveTo>
                <a:cubicBezTo>
                  <a:pt x="271" y="121"/>
                  <a:pt x="193" y="103"/>
                  <a:pt x="184" y="96"/>
                </a:cubicBezTo>
                <a:cubicBezTo>
                  <a:pt x="159" y="77"/>
                  <a:pt x="148" y="40"/>
                  <a:pt x="118" y="30"/>
                </a:cubicBezTo>
                <a:cubicBezTo>
                  <a:pt x="27" y="0"/>
                  <a:pt x="67" y="4"/>
                  <a:pt x="0" y="4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266" name="Line 75"/>
          <p:cNvSpPr>
            <a:spLocks noChangeShapeType="1"/>
          </p:cNvSpPr>
          <p:nvPr/>
        </p:nvSpPr>
        <p:spPr bwMode="auto">
          <a:xfrm flipV="1">
            <a:off x="931863" y="4540250"/>
            <a:ext cx="6518275" cy="0"/>
          </a:xfrm>
          <a:prstGeom prst="line">
            <a:avLst/>
          </a:prstGeom>
          <a:noFill/>
          <a:ln w="57150">
            <a:solidFill>
              <a:srgbClr val="FFFFB1"/>
            </a:solidFill>
            <a:round/>
            <a:headEnd/>
            <a:tailEnd/>
          </a:ln>
          <a:effectLst>
            <a:outerShdw dist="28398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6267" name="Group 76"/>
          <p:cNvGrpSpPr>
            <a:grpSpLocks/>
          </p:cNvGrpSpPr>
          <p:nvPr/>
        </p:nvGrpSpPr>
        <p:grpSpPr bwMode="auto">
          <a:xfrm>
            <a:off x="7535863" y="4095750"/>
            <a:ext cx="508000" cy="579438"/>
            <a:chOff x="4560" y="2304"/>
            <a:chExt cx="288" cy="312"/>
          </a:xfrm>
        </p:grpSpPr>
        <p:sp>
          <p:nvSpPr>
            <p:cNvPr id="96277" name="Text Box 77"/>
            <p:cNvSpPr txBox="1">
              <a:spLocks noChangeArrowheads="1"/>
            </p:cNvSpPr>
            <p:nvPr/>
          </p:nvSpPr>
          <p:spPr bwMode="auto">
            <a:xfrm>
              <a:off x="4560" y="2304"/>
              <a:ext cx="288" cy="312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200" b="1" i="1">
                  <a:solidFill>
                    <a:srgbClr val="FFFFB1"/>
                  </a:solidFill>
                  <a:latin typeface="Times New Roman" panose="02020603050405020304" pitchFamily="18" charset="0"/>
                  <a:sym typeface="Wingdings 2" panose="05020102010507070707" pitchFamily="18" charset="2"/>
                </a:rPr>
                <a:t>y</a:t>
              </a:r>
              <a:endParaRPr lang="en-US" altLang="zh-CN" sz="3200" b="1" i="1">
                <a:solidFill>
                  <a:srgbClr val="FFFFB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6278" name="Line 78"/>
            <p:cNvSpPr>
              <a:spLocks noChangeShapeType="1"/>
            </p:cNvSpPr>
            <p:nvPr/>
          </p:nvSpPr>
          <p:spPr bwMode="auto">
            <a:xfrm>
              <a:off x="4656" y="2400"/>
              <a:ext cx="96" cy="0"/>
            </a:xfrm>
            <a:prstGeom prst="line">
              <a:avLst/>
            </a:prstGeom>
            <a:noFill/>
            <a:ln w="28575">
              <a:solidFill>
                <a:srgbClr val="FFFFB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96268" name="Object 79">
            <a:hlinkClick r:id="" action="ppaction://ole?verb=0"/>
          </p:cNvPr>
          <p:cNvGraphicFramePr>
            <a:graphicFrameLocks/>
          </p:cNvGraphicFramePr>
          <p:nvPr/>
        </p:nvGraphicFramePr>
        <p:xfrm>
          <a:off x="6350000" y="2847975"/>
          <a:ext cx="2190750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30699" imgH="243840" progId="Equation.3">
                  <p:embed/>
                </p:oleObj>
              </mc:Choice>
              <mc:Fallback>
                <p:oleObj name="Equation" r:id="rId3" imgW="830699" imgH="243840" progId="Equation.3">
                  <p:embed/>
                  <p:pic>
                    <p:nvPicPr>
                      <p:cNvPr id="0" name="Object 79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0000" y="2847975"/>
                        <a:ext cx="2190750" cy="73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69" name="Object 80">
            <a:hlinkClick r:id="" action="ppaction://ole?verb=0"/>
          </p:cNvPr>
          <p:cNvGraphicFramePr>
            <a:graphicFrameLocks/>
          </p:cNvGraphicFramePr>
          <p:nvPr/>
        </p:nvGraphicFramePr>
        <p:xfrm>
          <a:off x="3103563" y="3455988"/>
          <a:ext cx="963612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58268" imgH="182964" progId="Equation.3">
                  <p:embed/>
                </p:oleObj>
              </mc:Choice>
              <mc:Fallback>
                <p:oleObj name="Equation" r:id="rId5" imgW="358268" imgH="182964" progId="Equation.3">
                  <p:embed/>
                  <p:pic>
                    <p:nvPicPr>
                      <p:cNvPr id="0" name="Object 80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3563" y="3455988"/>
                        <a:ext cx="963612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70" name="Object 84">
            <a:hlinkClick r:id="" action="ppaction://ole?verb=0"/>
          </p:cNvPr>
          <p:cNvGraphicFramePr>
            <a:graphicFrameLocks/>
          </p:cNvGraphicFramePr>
          <p:nvPr/>
        </p:nvGraphicFramePr>
        <p:xfrm>
          <a:off x="4716463" y="2924175"/>
          <a:ext cx="67786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58268" imgH="198099" progId="Equation.3">
                  <p:embed/>
                </p:oleObj>
              </mc:Choice>
              <mc:Fallback>
                <p:oleObj name="Equation" r:id="rId7" imgW="358268" imgH="198099" progId="Equation.3">
                  <p:embed/>
                  <p:pic>
                    <p:nvPicPr>
                      <p:cNvPr id="0" name="Object 84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2924175"/>
                        <a:ext cx="677862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71" name="Object 85">
            <a:hlinkClick r:id="" action="ppaction://ole?verb=0"/>
          </p:cNvPr>
          <p:cNvGraphicFramePr>
            <a:graphicFrameLocks/>
          </p:cNvGraphicFramePr>
          <p:nvPr/>
        </p:nvGraphicFramePr>
        <p:xfrm>
          <a:off x="4716463" y="3916363"/>
          <a:ext cx="73660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9" imgW="350546" imgH="198099" progId="Equation.3">
                  <p:embed/>
                </p:oleObj>
              </mc:Choice>
              <mc:Fallback>
                <p:oleObj name="公式" r:id="rId9" imgW="350546" imgH="198099" progId="Equation.3">
                  <p:embed/>
                  <p:pic>
                    <p:nvPicPr>
                      <p:cNvPr id="0" name="Object 85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3916363"/>
                        <a:ext cx="736600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272" name="Text Box 86"/>
          <p:cNvSpPr txBox="1">
            <a:spLocks noChangeArrowheads="1"/>
          </p:cNvSpPr>
          <p:nvPr/>
        </p:nvSpPr>
        <p:spPr bwMode="auto">
          <a:xfrm>
            <a:off x="4064000" y="2490788"/>
            <a:ext cx="846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hlink"/>
                </a:solidFill>
                <a:sym typeface="Wingdings 2" panose="05020102010507070707" pitchFamily="18" charset="2"/>
              </a:rPr>
              <a:t></a:t>
            </a:r>
            <a:endParaRPr lang="en-US" altLang="zh-CN" dirty="0">
              <a:solidFill>
                <a:schemeClr val="hlink"/>
              </a:solidFill>
            </a:endParaRPr>
          </a:p>
        </p:txBody>
      </p:sp>
      <p:graphicFrame>
        <p:nvGraphicFramePr>
          <p:cNvPr id="96273" name="Object 87">
            <a:hlinkClick r:id="" action="ppaction://ole?verb=0"/>
          </p:cNvPr>
          <p:cNvGraphicFramePr>
            <a:graphicFrameLocks/>
          </p:cNvGraphicFramePr>
          <p:nvPr/>
        </p:nvGraphicFramePr>
        <p:xfrm>
          <a:off x="3895725" y="1955800"/>
          <a:ext cx="1227138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64708" imgH="220969" progId="Equation.3">
                  <p:embed/>
                </p:oleObj>
              </mc:Choice>
              <mc:Fallback>
                <p:oleObj name="Equation" r:id="rId11" imgW="464708" imgH="220969" progId="Equation.3">
                  <p:embed/>
                  <p:pic>
                    <p:nvPicPr>
                      <p:cNvPr id="0" name="Object 87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5725" y="1955800"/>
                        <a:ext cx="1227138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274" name="AutoShape 91"/>
          <p:cNvSpPr>
            <a:spLocks/>
          </p:cNvSpPr>
          <p:nvPr/>
        </p:nvSpPr>
        <p:spPr bwMode="auto">
          <a:xfrm>
            <a:off x="4138613" y="2852738"/>
            <a:ext cx="288925" cy="1584325"/>
          </a:xfrm>
          <a:prstGeom prst="leftBrace">
            <a:avLst>
              <a:gd name="adj1" fmla="val 45696"/>
              <a:gd name="adj2" fmla="val 50000"/>
            </a:avLst>
          </a:prstGeom>
          <a:noFill/>
          <a:ln w="25400">
            <a:solidFill>
              <a:schemeClr val="tx2"/>
            </a:solidFill>
            <a:round/>
            <a:headEnd/>
            <a:tailEnd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96275" name="AutoShape 92"/>
          <p:cNvSpPr>
            <a:spLocks/>
          </p:cNvSpPr>
          <p:nvPr/>
        </p:nvSpPr>
        <p:spPr bwMode="auto">
          <a:xfrm>
            <a:off x="4572000" y="2852738"/>
            <a:ext cx="144463" cy="792162"/>
          </a:xfrm>
          <a:prstGeom prst="rightBrace">
            <a:avLst>
              <a:gd name="adj1" fmla="val 45696"/>
              <a:gd name="adj2" fmla="val 50000"/>
            </a:avLst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96276" name="AutoShape 93"/>
          <p:cNvSpPr>
            <a:spLocks/>
          </p:cNvSpPr>
          <p:nvPr/>
        </p:nvSpPr>
        <p:spPr bwMode="auto">
          <a:xfrm>
            <a:off x="4572000" y="3860800"/>
            <a:ext cx="144463" cy="576263"/>
          </a:xfrm>
          <a:prstGeom prst="rightBrace">
            <a:avLst>
              <a:gd name="adj1" fmla="val 33242"/>
              <a:gd name="adj2" fmla="val 50000"/>
            </a:avLst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" name="Text Box 86">
            <a:extLst>
              <a:ext uri="{FF2B5EF4-FFF2-40B4-BE49-F238E27FC236}">
                <a16:creationId xmlns:a16="http://schemas.microsoft.com/office/drawing/2014/main" id="{9C2E60E3-ACF5-70C3-AA09-2112305656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1888" y="2605089"/>
            <a:ext cx="846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hlink"/>
                </a:solidFill>
                <a:sym typeface="Wingdings 2" panose="05020102010507070707" pitchFamily="18" charset="2"/>
              </a:rPr>
              <a:t></a:t>
            </a:r>
            <a:endParaRPr lang="en-US" altLang="zh-CN" dirty="0">
              <a:solidFill>
                <a:schemeClr val="hlink"/>
              </a:solidFill>
            </a:endParaRPr>
          </a:p>
        </p:txBody>
      </p:sp>
      <p:sp>
        <p:nvSpPr>
          <p:cNvPr id="3" name="Text Box 86">
            <a:extLst>
              <a:ext uri="{FF2B5EF4-FFF2-40B4-BE49-F238E27FC236}">
                <a16:creationId xmlns:a16="http://schemas.microsoft.com/office/drawing/2014/main" id="{CE2C2461-D434-0872-B9AA-76AD2C5386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1487" y="3025210"/>
            <a:ext cx="82449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hlink"/>
                </a:solidFill>
                <a:sym typeface="Wingdings 2" panose="05020102010507070707" pitchFamily="18" charset="2"/>
              </a:rPr>
              <a:t></a:t>
            </a:r>
            <a:endParaRPr lang="en-US" altLang="zh-CN" dirty="0">
              <a:solidFill>
                <a:schemeClr val="hlink"/>
              </a:solidFill>
            </a:endParaRPr>
          </a:p>
        </p:txBody>
      </p:sp>
      <p:sp>
        <p:nvSpPr>
          <p:cNvPr id="4" name="Text Box 86">
            <a:extLst>
              <a:ext uri="{FF2B5EF4-FFF2-40B4-BE49-F238E27FC236}">
                <a16:creationId xmlns:a16="http://schemas.microsoft.com/office/drawing/2014/main" id="{E35B3C52-0318-6E5E-A723-725B4DF912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1238" y="3471863"/>
            <a:ext cx="846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hlink"/>
                </a:solidFill>
                <a:sym typeface="Wingdings 2" panose="05020102010507070707" pitchFamily="18" charset="2"/>
              </a:rPr>
              <a:t></a:t>
            </a:r>
            <a:endParaRPr lang="en-US" altLang="zh-CN" dirty="0">
              <a:solidFill>
                <a:schemeClr val="hlink"/>
              </a:solidFill>
            </a:endParaRPr>
          </a:p>
        </p:txBody>
      </p:sp>
      <p:sp>
        <p:nvSpPr>
          <p:cNvPr id="5" name="Text Box 86">
            <a:extLst>
              <a:ext uri="{FF2B5EF4-FFF2-40B4-BE49-F238E27FC236}">
                <a16:creationId xmlns:a16="http://schemas.microsoft.com/office/drawing/2014/main" id="{02C9BA2E-3AFF-F66D-5929-692716B85C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5861" y="2052790"/>
            <a:ext cx="846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hlink"/>
                </a:solidFill>
                <a:sym typeface="Wingdings 2" panose="05020102010507070707" pitchFamily="18" charset="2"/>
              </a:rPr>
              <a:t></a:t>
            </a:r>
            <a:endParaRPr lang="en-US" altLang="zh-CN" dirty="0">
              <a:solidFill>
                <a:schemeClr val="hlink"/>
              </a:solidFill>
            </a:endParaRPr>
          </a:p>
        </p:txBody>
      </p:sp>
      <p:sp>
        <p:nvSpPr>
          <p:cNvPr id="6" name="Text Box 86">
            <a:extLst>
              <a:ext uri="{FF2B5EF4-FFF2-40B4-BE49-F238E27FC236}">
                <a16:creationId xmlns:a16="http://schemas.microsoft.com/office/drawing/2014/main" id="{C9B32F71-8BEF-0963-EAEF-88D3423648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0608" y="2939027"/>
            <a:ext cx="846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sym typeface="Wingdings 2" panose="05020102010507070707" pitchFamily="18" charset="2"/>
              </a:rPr>
              <a:t>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7" name="Text Box 86">
            <a:extLst>
              <a:ext uri="{FF2B5EF4-FFF2-40B4-BE49-F238E27FC236}">
                <a16:creationId xmlns:a16="http://schemas.microsoft.com/office/drawing/2014/main" id="{71CEC634-1AFF-A6DA-6547-E653E0FFB4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6240" y="2433790"/>
            <a:ext cx="846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hlink"/>
                </a:solidFill>
                <a:sym typeface="Wingdings 2" panose="05020102010507070707" pitchFamily="18" charset="2"/>
              </a:rPr>
              <a:t></a:t>
            </a:r>
            <a:endParaRPr lang="en-US" altLang="zh-CN" dirty="0">
              <a:solidFill>
                <a:schemeClr val="hlink"/>
              </a:solidFill>
            </a:endParaRPr>
          </a:p>
        </p:txBody>
      </p:sp>
      <p:sp>
        <p:nvSpPr>
          <p:cNvPr id="8" name="Text Box 86">
            <a:extLst>
              <a:ext uri="{FF2B5EF4-FFF2-40B4-BE49-F238E27FC236}">
                <a16:creationId xmlns:a16="http://schemas.microsoft.com/office/drawing/2014/main" id="{376FD843-886A-103A-F248-B2065041E7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5710" y="4055498"/>
            <a:ext cx="846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hlink"/>
                </a:solidFill>
                <a:sym typeface="Wingdings 2" panose="05020102010507070707" pitchFamily="18" charset="2"/>
              </a:rPr>
              <a:t></a:t>
            </a:r>
            <a:endParaRPr lang="en-US" altLang="zh-CN" dirty="0">
              <a:solidFill>
                <a:schemeClr val="hlink"/>
              </a:solidFill>
            </a:endParaRPr>
          </a:p>
        </p:txBody>
      </p:sp>
      <p:sp>
        <p:nvSpPr>
          <p:cNvPr id="9" name="Text Box 86">
            <a:extLst>
              <a:ext uri="{FF2B5EF4-FFF2-40B4-BE49-F238E27FC236}">
                <a16:creationId xmlns:a16="http://schemas.microsoft.com/office/drawing/2014/main" id="{1A30A39D-FB81-E0BC-072A-FBE469428D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2475" y="4685789"/>
            <a:ext cx="846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hlink"/>
                </a:solidFill>
                <a:sym typeface="Wingdings 2" panose="05020102010507070707" pitchFamily="18" charset="2"/>
              </a:rPr>
              <a:t></a:t>
            </a:r>
            <a:endParaRPr lang="en-US" altLang="zh-CN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xfrm>
            <a:off x="794792" y="-30297"/>
            <a:ext cx="8011616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变差的分解 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三个平方和的关系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 </a:t>
            </a:r>
          </a:p>
        </p:txBody>
      </p:sp>
      <p:sp>
        <p:nvSpPr>
          <p:cNvPr id="498702" name="Rectangle 14"/>
          <p:cNvSpPr>
            <a:spLocks noChangeArrowheads="1"/>
          </p:cNvSpPr>
          <p:nvPr/>
        </p:nvSpPr>
        <p:spPr bwMode="auto">
          <a:xfrm>
            <a:off x="2844800" y="5084763"/>
            <a:ext cx="3887788" cy="592137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i="1">
                <a:effectLst>
                  <a:outerShdw blurRad="38100" dist="38100" dir="2700000" algn="tl">
                    <a:srgbClr val="000000"/>
                  </a:outerShdw>
                </a:effectLst>
              </a:rPr>
              <a:t>SST</a:t>
            </a:r>
            <a:r>
              <a:rPr lang="en-US" altLang="zh-CN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 = </a:t>
            </a:r>
            <a:r>
              <a:rPr lang="en-US" altLang="zh-CN" sz="3200" i="1">
                <a:effectLst>
                  <a:outerShdw blurRad="38100" dist="38100" dir="2700000" algn="tl">
                    <a:srgbClr val="000000"/>
                  </a:outerShdw>
                </a:effectLst>
              </a:rPr>
              <a:t>SSR</a:t>
            </a:r>
            <a:r>
              <a:rPr lang="en-US" altLang="zh-CN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 + </a:t>
            </a:r>
            <a:r>
              <a:rPr lang="en-US" altLang="zh-CN" sz="3200" i="1">
                <a:effectLst>
                  <a:outerShdw blurRad="38100" dist="38100" dir="2700000" algn="tl">
                    <a:srgbClr val="000000"/>
                  </a:outerShdw>
                </a:effectLst>
              </a:rPr>
              <a:t>SSE</a:t>
            </a:r>
          </a:p>
        </p:txBody>
      </p:sp>
      <p:grpSp>
        <p:nvGrpSpPr>
          <p:cNvPr id="98308" name="Group 37"/>
          <p:cNvGrpSpPr>
            <a:grpSpLocks/>
          </p:cNvGrpSpPr>
          <p:nvPr/>
        </p:nvGrpSpPr>
        <p:grpSpPr bwMode="auto">
          <a:xfrm>
            <a:off x="1219200" y="1700213"/>
            <a:ext cx="7239000" cy="2895600"/>
            <a:chOff x="768" y="1071"/>
            <a:chExt cx="4560" cy="1824"/>
          </a:xfrm>
        </p:grpSpPr>
        <p:graphicFrame>
          <p:nvGraphicFramePr>
            <p:cNvPr id="98309" name="Object 4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768" y="1071"/>
            <a:ext cx="4512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2506871" imgH="426804" progId="Equation.3">
                    <p:embed/>
                  </p:oleObj>
                </mc:Choice>
                <mc:Fallback>
                  <p:oleObj name="Equation" r:id="rId3" imgW="2506871" imgH="426804" progId="Equation.3">
                    <p:embed/>
                    <p:pic>
                      <p:nvPicPr>
                        <p:cNvPr id="0" name="Object 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8" y="1071"/>
                          <a:ext cx="4512" cy="7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>
                          <a:outerShdw dist="17961" dir="2700000" algn="ctr" rotWithShape="0">
                            <a:schemeClr val="bg2"/>
                          </a:outerShdw>
                        </a:effectLst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tx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8310" name="Line 15"/>
            <p:cNvSpPr>
              <a:spLocks noChangeShapeType="1"/>
            </p:cNvSpPr>
            <p:nvPr/>
          </p:nvSpPr>
          <p:spPr bwMode="auto">
            <a:xfrm>
              <a:off x="1536" y="2127"/>
              <a:ext cx="0" cy="288"/>
            </a:xfrm>
            <a:prstGeom prst="line">
              <a:avLst/>
            </a:prstGeom>
            <a:noFill/>
            <a:ln w="28575">
              <a:solidFill>
                <a:srgbClr val="00D8C3"/>
              </a:solidFill>
              <a:round/>
              <a:headEnd type="triangle" w="med" len="med"/>
              <a:tailEnd/>
            </a:ln>
            <a:effectLst>
              <a:outerShdw dist="28398" dir="3806097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8697" name="Rectangle 9"/>
            <p:cNvSpPr>
              <a:spLocks noChangeArrowheads="1"/>
            </p:cNvSpPr>
            <p:nvPr/>
          </p:nvSpPr>
          <p:spPr bwMode="auto">
            <a:xfrm>
              <a:off x="864" y="2337"/>
              <a:ext cx="1344" cy="5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600" b="1" dirty="0">
                  <a:solidFill>
                    <a:srgbClr val="FFFFB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总平方和</a:t>
              </a:r>
            </a:p>
            <a:p>
              <a:pPr algn="ctr">
                <a:defRPr/>
              </a:pPr>
              <a:r>
                <a:rPr lang="en-US" altLang="zh-CN" sz="2600" b="1" dirty="0">
                  <a:solidFill>
                    <a:srgbClr val="FFFFB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(</a:t>
              </a:r>
              <a:r>
                <a:rPr lang="en-US" altLang="zh-CN" sz="2600" b="1" i="1" dirty="0">
                  <a:solidFill>
                    <a:srgbClr val="FFFFB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SST</a:t>
              </a:r>
              <a:r>
                <a:rPr lang="en-US" altLang="zh-CN" sz="2600" b="1" dirty="0">
                  <a:solidFill>
                    <a:srgbClr val="FFFFB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)</a:t>
              </a:r>
              <a:endParaRPr lang="en-US" altLang="zh-CN" sz="2600" b="1" i="1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8312" name="Text Box 19"/>
            <p:cNvSpPr txBox="1">
              <a:spLocks noChangeArrowheads="1"/>
            </p:cNvSpPr>
            <p:nvPr/>
          </p:nvSpPr>
          <p:spPr bwMode="auto">
            <a:xfrm flipV="1">
              <a:off x="940" y="1809"/>
              <a:ext cx="1076" cy="5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0000">
                  <a:solidFill>
                    <a:srgbClr val="00D8C3"/>
                  </a:solidFill>
                  <a:latin typeface="宋体" panose="02010600030101010101" pitchFamily="2" charset="-122"/>
                </a:rPr>
                <a:t>{</a:t>
              </a:r>
            </a:p>
          </p:txBody>
        </p:sp>
        <p:sp>
          <p:nvSpPr>
            <p:cNvPr id="98313" name="Line 16"/>
            <p:cNvSpPr>
              <a:spLocks noChangeShapeType="1"/>
            </p:cNvSpPr>
            <p:nvPr/>
          </p:nvSpPr>
          <p:spPr bwMode="auto">
            <a:xfrm>
              <a:off x="3072" y="2127"/>
              <a:ext cx="0" cy="288"/>
            </a:xfrm>
            <a:prstGeom prst="line">
              <a:avLst/>
            </a:prstGeom>
            <a:noFill/>
            <a:ln w="28575">
              <a:solidFill>
                <a:srgbClr val="00D8C3"/>
              </a:solidFill>
              <a:round/>
              <a:headEnd type="triangle" w="med" len="med"/>
              <a:tailEnd/>
            </a:ln>
            <a:effectLst>
              <a:outerShdw dist="28398" dir="3806097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8698" name="Rectangle 10"/>
            <p:cNvSpPr>
              <a:spLocks noChangeArrowheads="1"/>
            </p:cNvSpPr>
            <p:nvPr/>
          </p:nvSpPr>
          <p:spPr bwMode="auto">
            <a:xfrm>
              <a:off x="2448" y="2337"/>
              <a:ext cx="1248" cy="5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600" b="1">
                  <a:solidFill>
                    <a:srgbClr val="FFFFB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回归平方和</a:t>
              </a:r>
            </a:p>
            <a:p>
              <a:pPr algn="ctr">
                <a:defRPr/>
              </a:pPr>
              <a:r>
                <a:rPr lang="en-US" altLang="zh-CN" sz="2600" b="1">
                  <a:solidFill>
                    <a:srgbClr val="FFFFB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(</a:t>
              </a:r>
              <a:r>
                <a:rPr lang="en-US" altLang="zh-CN" sz="2600" b="1" i="1">
                  <a:solidFill>
                    <a:srgbClr val="FFFFB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SSR</a:t>
              </a:r>
              <a:r>
                <a:rPr lang="en-US" altLang="zh-CN" sz="2600" b="1">
                  <a:solidFill>
                    <a:srgbClr val="FFFFB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)</a:t>
              </a:r>
              <a:endParaRPr lang="en-US" altLang="zh-CN" sz="2600" b="1" i="1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8315" name="Line 17"/>
            <p:cNvSpPr>
              <a:spLocks noChangeShapeType="1"/>
            </p:cNvSpPr>
            <p:nvPr/>
          </p:nvSpPr>
          <p:spPr bwMode="auto">
            <a:xfrm>
              <a:off x="4608" y="2127"/>
              <a:ext cx="0" cy="288"/>
            </a:xfrm>
            <a:prstGeom prst="line">
              <a:avLst/>
            </a:prstGeom>
            <a:noFill/>
            <a:ln w="28575">
              <a:solidFill>
                <a:srgbClr val="00D8C3"/>
              </a:solidFill>
              <a:round/>
              <a:headEnd type="triangle" w="med" len="med"/>
              <a:tailEnd/>
            </a:ln>
            <a:effectLst>
              <a:outerShdw dist="28398" dir="3806097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8699" name="Rectangle 11"/>
            <p:cNvSpPr>
              <a:spLocks noChangeArrowheads="1"/>
            </p:cNvSpPr>
            <p:nvPr/>
          </p:nvSpPr>
          <p:spPr bwMode="auto">
            <a:xfrm>
              <a:off x="3936" y="2337"/>
              <a:ext cx="1392" cy="5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600" b="1">
                  <a:solidFill>
                    <a:srgbClr val="FFFFB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残差平方和</a:t>
              </a:r>
            </a:p>
            <a:p>
              <a:pPr algn="ctr">
                <a:defRPr/>
              </a:pPr>
              <a:r>
                <a:rPr lang="en-US" altLang="zh-CN" sz="2600" b="1">
                  <a:solidFill>
                    <a:srgbClr val="FFFFB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(</a:t>
              </a:r>
              <a:r>
                <a:rPr lang="en-US" altLang="zh-CN" sz="2600" b="1" i="1">
                  <a:solidFill>
                    <a:srgbClr val="FFFFB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SSE</a:t>
              </a:r>
              <a:r>
                <a:rPr lang="en-US" altLang="zh-CN" sz="2600" b="1">
                  <a:solidFill>
                    <a:srgbClr val="FFFFB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)</a:t>
              </a:r>
              <a:endParaRPr lang="en-US" altLang="zh-CN" sz="2600" b="1" i="1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8317" name="Text Box 34"/>
            <p:cNvSpPr txBox="1">
              <a:spLocks noChangeArrowheads="1"/>
            </p:cNvSpPr>
            <p:nvPr/>
          </p:nvSpPr>
          <p:spPr bwMode="auto">
            <a:xfrm flipV="1">
              <a:off x="2476" y="1791"/>
              <a:ext cx="1076" cy="5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0000">
                  <a:solidFill>
                    <a:srgbClr val="00D8C3"/>
                  </a:solidFill>
                  <a:latin typeface="宋体" panose="02010600030101010101" pitchFamily="2" charset="-122"/>
                </a:rPr>
                <a:t>{</a:t>
              </a:r>
            </a:p>
          </p:txBody>
        </p:sp>
        <p:sp>
          <p:nvSpPr>
            <p:cNvPr id="98318" name="Text Box 35"/>
            <p:cNvSpPr txBox="1">
              <a:spLocks noChangeArrowheads="1"/>
            </p:cNvSpPr>
            <p:nvPr/>
          </p:nvSpPr>
          <p:spPr bwMode="auto">
            <a:xfrm flipV="1">
              <a:off x="4012" y="1791"/>
              <a:ext cx="1076" cy="5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0000">
                  <a:solidFill>
                    <a:srgbClr val="00D8C3"/>
                  </a:solidFill>
                  <a:latin typeface="宋体" panose="02010600030101010101" pitchFamily="2" charset="-122"/>
                </a:rPr>
                <a:t>{</a:t>
              </a:r>
            </a:p>
          </p:txBody>
        </p:sp>
      </p:grpSp>
    </p:spTree>
  </p:cSld>
  <p:clrMapOvr>
    <a:masterClrMapping/>
  </p:clrMapOvr>
  <p:transition>
    <p:wipe dir="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1266"/>
            <a:ext cx="78676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变差的分解 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三个平方和的意义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492547" name="Rectangle 3"/>
          <p:cNvSpPr>
            <a:spLocks noGrp="1" noChangeArrowheads="1"/>
          </p:cNvSpPr>
          <p:nvPr>
            <p:ph idx="1"/>
          </p:nvPr>
        </p:nvSpPr>
        <p:spPr>
          <a:xfrm>
            <a:off x="314828" y="1700808"/>
            <a:ext cx="8649660" cy="4968552"/>
          </a:xfrm>
        </p:spPr>
        <p:txBody>
          <a:bodyPr/>
          <a:lstStyle/>
          <a:p>
            <a:pPr marL="609600" indent="-609600" algn="just">
              <a:buFontTx/>
              <a:buAutoNum type="arabicPeriod"/>
              <a:defRPr/>
            </a:pPr>
            <a:r>
              <a:rPr lang="zh-CN" altLang="en-US" sz="2800" b="1" dirty="0"/>
              <a:t>总平方和</a:t>
            </a:r>
            <a:r>
              <a:rPr lang="en-US" altLang="zh-CN" sz="2800" b="1" dirty="0"/>
              <a:t>(</a:t>
            </a:r>
            <a:r>
              <a:rPr lang="en-US" altLang="zh-CN" sz="2800" b="1" i="1" dirty="0"/>
              <a:t>SST—</a:t>
            </a:r>
            <a:r>
              <a:rPr lang="en-US" altLang="zh-CN" sz="2800" b="1" dirty="0"/>
              <a:t>total sum of squares)</a:t>
            </a:r>
            <a:r>
              <a:rPr lang="zh-CN" altLang="en-US" sz="2800" b="1" dirty="0"/>
              <a:t>，总变差</a:t>
            </a:r>
            <a:r>
              <a:rPr lang="en-US" altLang="zh-CN" dirty="0"/>
              <a:t>  </a:t>
            </a:r>
            <a:r>
              <a:rPr lang="zh-CN" altLang="en-US" sz="2400" dirty="0">
                <a:latin typeface="Times New Roman" panose="02020603050405020304" pitchFamily="18" charset="0"/>
              </a:rPr>
              <a:t>反映因变量的 </a:t>
            </a:r>
            <a:r>
              <a:rPr lang="en-US" altLang="zh-CN" sz="2400" i="1" dirty="0">
                <a:latin typeface="Times New Roman" panose="02020603050405020304" pitchFamily="18" charset="0"/>
              </a:rPr>
              <a:t>n </a:t>
            </a:r>
            <a:r>
              <a:rPr lang="zh-CN" altLang="en-US" sz="2400" dirty="0">
                <a:latin typeface="Times New Roman" panose="02020603050405020304" pitchFamily="18" charset="0"/>
              </a:rPr>
              <a:t>个观察值与其均值的总误差</a:t>
            </a:r>
          </a:p>
          <a:p>
            <a:pPr marL="609600" indent="-609600" algn="just">
              <a:buFontTx/>
              <a:buAutoNum type="arabicPeriod"/>
              <a:defRPr/>
            </a:pPr>
            <a:r>
              <a:rPr lang="zh-CN" altLang="en-US" sz="2800" b="1" dirty="0"/>
              <a:t>回归平方和</a:t>
            </a:r>
            <a:r>
              <a:rPr lang="en-US" altLang="zh-CN" sz="2800" b="1" dirty="0"/>
              <a:t>(</a:t>
            </a:r>
            <a:r>
              <a:rPr lang="en-US" altLang="zh-CN" sz="2800" b="1" i="1" dirty="0"/>
              <a:t>SSR</a:t>
            </a:r>
            <a:r>
              <a:rPr lang="en-US" altLang="zh-CN" sz="2800" b="1" dirty="0"/>
              <a:t>—sum of squares of </a:t>
            </a:r>
            <a:r>
              <a:rPr lang="en-US" altLang="zh-CN" sz="2800" b="1" dirty="0" err="1"/>
              <a:t>regressi</a:t>
            </a:r>
            <a:r>
              <a:rPr lang="en-US" altLang="zh-CN" sz="2800" b="1" dirty="0"/>
              <a:t>-on)</a:t>
            </a:r>
            <a:r>
              <a:rPr lang="zh-CN" altLang="en-US" sz="2800" b="1" dirty="0"/>
              <a:t>，回归变差</a:t>
            </a:r>
            <a:endParaRPr lang="en-US" altLang="zh-CN" sz="2800" dirty="0"/>
          </a:p>
          <a:p>
            <a:pPr marL="0" lvl="1" indent="-576000" algn="just">
              <a:defRPr/>
            </a:pPr>
            <a:r>
              <a:rPr lang="zh-CN" altLang="en-US" sz="2400" dirty="0">
                <a:latin typeface="Times New Roman" panose="02020603050405020304" pitchFamily="18" charset="0"/>
              </a:rPr>
              <a:t>        反映自变量 </a:t>
            </a:r>
            <a:r>
              <a:rPr lang="en-US" altLang="zh-CN" sz="2400" i="1" dirty="0">
                <a:latin typeface="Times New Roman" panose="02020603050405020304" pitchFamily="18" charset="0"/>
              </a:rPr>
              <a:t>x </a:t>
            </a:r>
            <a:r>
              <a:rPr lang="zh-CN" altLang="en-US" sz="2400" dirty="0">
                <a:latin typeface="Times New Roman" panose="02020603050405020304" pitchFamily="18" charset="0"/>
              </a:rPr>
              <a:t>的变化对因变量 </a:t>
            </a:r>
            <a:r>
              <a:rPr lang="en-US" altLang="zh-CN" sz="2400" i="1" dirty="0">
                <a:latin typeface="Times New Roman" panose="02020603050405020304" pitchFamily="18" charset="0"/>
              </a:rPr>
              <a:t>y </a:t>
            </a:r>
            <a:r>
              <a:rPr lang="zh-CN" altLang="en-US" sz="2400" dirty="0">
                <a:latin typeface="Times New Roman" panose="02020603050405020304" pitchFamily="18" charset="0"/>
              </a:rPr>
              <a:t>取值变化的影响，或者说，是由于 </a:t>
            </a:r>
            <a:r>
              <a:rPr lang="en-US" altLang="zh-CN" sz="2400" i="1" dirty="0">
                <a:latin typeface="Times New Roman" panose="02020603050405020304" pitchFamily="18" charset="0"/>
              </a:rPr>
              <a:t>x </a:t>
            </a:r>
            <a:r>
              <a:rPr lang="zh-CN" altLang="en-US" sz="2400" dirty="0">
                <a:latin typeface="Times New Roman" panose="02020603050405020304" pitchFamily="18" charset="0"/>
              </a:rPr>
              <a:t>与 </a:t>
            </a:r>
            <a:r>
              <a:rPr lang="en-US" altLang="zh-CN" sz="2400" i="1" dirty="0">
                <a:latin typeface="Times New Roman" panose="02020603050405020304" pitchFamily="18" charset="0"/>
              </a:rPr>
              <a:t>y </a:t>
            </a:r>
            <a:r>
              <a:rPr lang="zh-CN" altLang="en-US" sz="2400" dirty="0">
                <a:latin typeface="Times New Roman" panose="02020603050405020304" pitchFamily="18" charset="0"/>
              </a:rPr>
              <a:t>之间的线性关系引起的 </a:t>
            </a:r>
            <a:r>
              <a:rPr lang="en-US" altLang="zh-CN" sz="2400" i="1" dirty="0">
                <a:latin typeface="Times New Roman" panose="02020603050405020304" pitchFamily="18" charset="0"/>
              </a:rPr>
              <a:t>y </a:t>
            </a:r>
            <a:r>
              <a:rPr lang="zh-CN" altLang="en-US" sz="2400" dirty="0">
                <a:latin typeface="Times New Roman" panose="02020603050405020304" pitchFamily="18" charset="0"/>
              </a:rPr>
              <a:t>的取值变化，也称为可解释的平方和</a:t>
            </a:r>
          </a:p>
          <a:p>
            <a:pPr marL="609600" indent="-609600" algn="just">
              <a:buFontTx/>
              <a:buAutoNum type="arabicPeriod"/>
              <a:defRPr/>
            </a:pPr>
            <a:r>
              <a:rPr lang="zh-CN" altLang="en-US" sz="2800" b="1" dirty="0"/>
              <a:t>残差平方和</a:t>
            </a:r>
            <a:r>
              <a:rPr lang="en-US" altLang="zh-CN" sz="2800" b="1" dirty="0"/>
              <a:t>(</a:t>
            </a:r>
            <a:r>
              <a:rPr lang="en-US" altLang="zh-CN" sz="2800" b="1" i="1" dirty="0"/>
              <a:t>SSE</a:t>
            </a:r>
            <a:r>
              <a:rPr lang="en-US" altLang="zh-CN" sz="2800" b="1" dirty="0">
                <a:latin typeface="Times New Roman" panose="02020603050405020304" pitchFamily="18" charset="0"/>
              </a:rPr>
              <a:t>—</a:t>
            </a:r>
            <a:r>
              <a:rPr lang="en-US" altLang="zh-CN" sz="2800" b="1" dirty="0"/>
              <a:t>sum of squares of error)</a:t>
            </a:r>
            <a:r>
              <a:rPr lang="zh-CN" altLang="en-US" sz="2800" b="1" dirty="0"/>
              <a:t>，剩余变差</a:t>
            </a:r>
            <a:endParaRPr lang="en-US" altLang="zh-CN" sz="2800" b="1" dirty="0"/>
          </a:p>
          <a:p>
            <a:pPr marL="0" lvl="1" indent="-533400" algn="just">
              <a:defRPr/>
            </a:pPr>
            <a:r>
              <a:rPr lang="zh-CN" altLang="en-US" sz="2400" dirty="0">
                <a:latin typeface="Times New Roman" panose="02020603050405020304" pitchFamily="18" charset="0"/>
              </a:rPr>
              <a:t>        反映除 </a:t>
            </a:r>
            <a:r>
              <a:rPr lang="en-US" altLang="zh-CN" sz="2400" i="1" dirty="0">
                <a:latin typeface="Times New Roman" panose="02020603050405020304" pitchFamily="18" charset="0"/>
              </a:rPr>
              <a:t>x </a:t>
            </a:r>
            <a:r>
              <a:rPr lang="zh-CN" altLang="en-US" sz="2400" dirty="0">
                <a:latin typeface="Times New Roman" panose="02020603050405020304" pitchFamily="18" charset="0"/>
              </a:rPr>
              <a:t>以外的其他因素对 </a:t>
            </a:r>
            <a:r>
              <a:rPr lang="en-US" altLang="zh-CN" sz="2400" i="1" dirty="0">
                <a:latin typeface="Times New Roman" panose="02020603050405020304" pitchFamily="18" charset="0"/>
              </a:rPr>
              <a:t>y </a:t>
            </a:r>
            <a:r>
              <a:rPr lang="zh-CN" altLang="en-US" sz="2400" dirty="0">
                <a:latin typeface="Times New Roman" panose="02020603050405020304" pitchFamily="18" charset="0"/>
              </a:rPr>
              <a:t>取值的影响，也称为不可解释的平方和或剩余平方和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2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2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92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2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2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2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92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2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47" grpId="0" build="p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5067"/>
            <a:ext cx="88392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判定系数</a:t>
            </a:r>
            <a:r>
              <a:rPr lang="en-US" altLang="zh-CN" i="1" dirty="0">
                <a:latin typeface="Arial" panose="020B0604020202020204" pitchFamily="34" charset="0"/>
              </a:rPr>
              <a:t>R</a:t>
            </a:r>
            <a:r>
              <a:rPr lang="en-US" altLang="zh-CN" baseline="30000" dirty="0">
                <a:latin typeface="Arial" panose="020B0604020202020204" pitchFamily="34" charset="0"/>
              </a:rPr>
              <a:t>2</a:t>
            </a:r>
            <a:r>
              <a:rPr lang="en-US" altLang="zh-CN" dirty="0">
                <a:latin typeface="Arial" panose="020B0604020202020204" pitchFamily="34" charset="0"/>
              </a:rPr>
              <a:t>  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coefficient of determination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4945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76400"/>
            <a:ext cx="8458200" cy="4848944"/>
          </a:xfrm>
        </p:spPr>
        <p:txBody>
          <a:bodyPr/>
          <a:lstStyle/>
          <a:p>
            <a:pPr marL="609600" indent="-609600">
              <a:spcBef>
                <a:spcPct val="0"/>
              </a:spcBef>
              <a:buFontTx/>
              <a:buAutoNum type="arabicPeriod"/>
              <a:defRPr/>
            </a:pPr>
            <a:r>
              <a:rPr lang="zh-CN" altLang="en-US" sz="3000" dirty="0"/>
              <a:t>回归平方和</a:t>
            </a:r>
            <a:r>
              <a:rPr lang="zh-CN" altLang="en-US" sz="3000" dirty="0">
                <a:latin typeface="Times New Roman" panose="02020603050405020304" pitchFamily="18" charset="0"/>
              </a:rPr>
              <a:t>占总离差平方和的比例</a:t>
            </a:r>
          </a:p>
          <a:p>
            <a:pPr marL="609600" indent="-609600" algn="just">
              <a:buFontTx/>
              <a:buAutoNum type="arabicPeriod"/>
              <a:defRPr/>
            </a:pPr>
            <a:endParaRPr lang="zh-CN" altLang="en-US" sz="3000" dirty="0">
              <a:latin typeface="Times New Roman" panose="02020603050405020304" pitchFamily="18" charset="0"/>
            </a:endParaRPr>
          </a:p>
          <a:p>
            <a:pPr marL="609600" indent="-609600" algn="just">
              <a:buFontTx/>
              <a:buAutoNum type="arabicPeriod"/>
              <a:defRPr/>
            </a:pPr>
            <a:endParaRPr lang="en-US" altLang="zh-CN" sz="26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494596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1255713" y="2133600"/>
          <a:ext cx="5565775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74757" imgH="830738" progId="Equation.3">
                  <p:embed/>
                </p:oleObj>
              </mc:Choice>
              <mc:Fallback>
                <p:oleObj name="Equation" r:id="rId3" imgW="2674757" imgH="830738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lum contrast="-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5713" y="2133600"/>
                        <a:ext cx="5565775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4597" name="Rectangle 5"/>
          <p:cNvSpPr>
            <a:spLocks noChangeArrowheads="1"/>
          </p:cNvSpPr>
          <p:nvPr/>
        </p:nvSpPr>
        <p:spPr bwMode="auto">
          <a:xfrm>
            <a:off x="457200" y="3810000"/>
            <a:ext cx="8229600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buFontTx/>
              <a:buAutoNum type="arabicPeriod" startAt="2"/>
              <a:defRPr/>
            </a:pP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反映回归直线的拟合程度</a:t>
            </a:r>
          </a:p>
          <a:p>
            <a:pPr>
              <a:buFontTx/>
              <a:buAutoNum type="arabicPeriod" startAt="2"/>
              <a:defRPr/>
            </a:pP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取值范围在 </a:t>
            </a:r>
            <a:r>
              <a:rPr lang="en-US" altLang="zh-CN" sz="30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[ 0 , 1 ] </a:t>
            </a: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之间</a:t>
            </a:r>
          </a:p>
          <a:p>
            <a:pPr>
              <a:buFontTx/>
              <a:buAutoNum type="arabicPeriod" startAt="2"/>
              <a:defRPr/>
            </a:pP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en-US" altLang="zh-CN" sz="3000" i="1">
                <a:effectLst>
                  <a:outerShdw blurRad="38100" dist="38100" dir="2700000" algn="tl">
                    <a:srgbClr val="000000"/>
                  </a:outerShdw>
                </a:effectLst>
              </a:rPr>
              <a:t>R</a:t>
            </a:r>
            <a:r>
              <a:rPr lang="en-US" altLang="zh-CN" sz="3000" baseline="30000">
                <a:effectLst>
                  <a:outerShdw blurRad="38100" dist="38100" dir="2700000" algn="tl">
                    <a:srgbClr val="000000"/>
                  </a:outerShdw>
                </a:effectLst>
              </a:rPr>
              <a:t>2 </a:t>
            </a:r>
            <a:r>
              <a:rPr lang="en-US" altLang="zh-CN" sz="3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</a:t>
            </a:r>
            <a:r>
              <a:rPr lang="en-US" altLang="zh-CN" sz="30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1</a:t>
            </a: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，说明回归方程拟合的越好；</a:t>
            </a:r>
            <a:r>
              <a:rPr lang="en-US" altLang="zh-CN" sz="3000" i="1">
                <a:effectLst>
                  <a:outerShdw blurRad="38100" dist="38100" dir="2700000" algn="tl">
                    <a:srgbClr val="000000"/>
                  </a:outerShdw>
                </a:effectLst>
              </a:rPr>
              <a:t>R</a:t>
            </a:r>
            <a:r>
              <a:rPr lang="en-US" altLang="zh-CN" sz="3000" baseline="30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altLang="zh-CN" sz="3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</a:t>
            </a:r>
            <a:r>
              <a:rPr lang="en-US" altLang="zh-CN" sz="30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0</a:t>
            </a: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，说明回归方程拟合的越差</a:t>
            </a:r>
          </a:p>
          <a:p>
            <a:pPr>
              <a:buFontTx/>
              <a:buAutoNum type="arabicPeriod" startAt="2"/>
              <a:defRPr/>
            </a:pP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判定</a:t>
            </a: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系数等于相关系数的平方，即</a:t>
            </a:r>
            <a:r>
              <a:rPr lang="en-US" altLang="zh-CN" sz="3000" i="1">
                <a:effectLst>
                  <a:outerShdw blurRad="38100" dist="38100" dir="2700000" algn="tl">
                    <a:srgbClr val="000000"/>
                  </a:outerShdw>
                </a:effectLst>
              </a:rPr>
              <a:t>R</a:t>
            </a:r>
            <a:r>
              <a:rPr lang="en-US" altLang="zh-CN" sz="3000" baseline="30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</a:rPr>
              <a:t>＝</a:t>
            </a:r>
            <a:r>
              <a:rPr lang="en-US" altLang="zh-CN" sz="3000" i="1">
                <a:effectLst>
                  <a:outerShdw blurRad="38100" dist="38100" dir="2700000" algn="tl">
                    <a:srgbClr val="000000"/>
                  </a:outerShdw>
                </a:effectLst>
              </a:rPr>
              <a:t>r</a:t>
            </a:r>
            <a:r>
              <a:rPr lang="en-US" altLang="zh-CN" sz="3000" baseline="30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4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4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4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4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4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4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4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4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45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45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4595" grpId="0" build="p" autoUpdateAnimBg="0"/>
      <p:bldP spid="494597" grpId="0" build="p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290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188640"/>
            <a:ext cx="7010400" cy="734144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判定系数  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例题分析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780291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752600"/>
            <a:ext cx="8569325" cy="4495800"/>
          </a:xfrm>
        </p:spPr>
        <p:txBody>
          <a:bodyPr/>
          <a:lstStyle/>
          <a:p>
            <a:pPr marL="609600" indent="-609600" algn="just">
              <a:spcBef>
                <a:spcPct val="0"/>
              </a:spcBef>
              <a:defRPr/>
            </a:pPr>
            <a:r>
              <a:rPr lang="en-US" altLang="zh-CN" sz="2600" b="1" dirty="0">
                <a:solidFill>
                  <a:srgbClr val="FFFFB1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en-US" sz="2600" b="1" dirty="0">
                <a:solidFill>
                  <a:srgbClr val="FFFFB1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sz="2600" b="1" dirty="0">
                <a:solidFill>
                  <a:srgbClr val="FFFFB1"/>
                </a:solidFill>
                <a:latin typeface="Times New Roman" panose="02020603050405020304" pitchFamily="18" charset="0"/>
              </a:rPr>
              <a:t>】</a:t>
            </a:r>
            <a:r>
              <a:rPr lang="zh-CN" altLang="en-US" sz="2600" dirty="0">
                <a:latin typeface="Times New Roman" panose="02020603050405020304" pitchFamily="18" charset="0"/>
              </a:rPr>
              <a:t>计算贷款余额对不良贷款回归的判定系数，并解释其意义 </a:t>
            </a:r>
          </a:p>
          <a:p>
            <a:pPr marL="609600" indent="-609600" algn="just">
              <a:spcBef>
                <a:spcPct val="0"/>
              </a:spcBef>
              <a:defRPr/>
            </a:pPr>
            <a:endParaRPr lang="zh-CN" altLang="en-US" sz="2600" dirty="0">
              <a:latin typeface="Times New Roman" panose="02020603050405020304" pitchFamily="18" charset="0"/>
            </a:endParaRPr>
          </a:p>
          <a:p>
            <a:pPr marL="609600" indent="-609600" algn="just">
              <a:spcBef>
                <a:spcPct val="0"/>
              </a:spcBef>
              <a:defRPr/>
            </a:pPr>
            <a:endParaRPr lang="zh-CN" altLang="en-US" sz="2600" dirty="0">
              <a:latin typeface="Times New Roman" panose="02020603050405020304" pitchFamily="18" charset="0"/>
            </a:endParaRPr>
          </a:p>
          <a:p>
            <a:pPr marL="609600" indent="-609600" algn="just">
              <a:spcBef>
                <a:spcPct val="0"/>
              </a:spcBef>
              <a:defRPr/>
            </a:pPr>
            <a:endParaRPr lang="zh-CN" altLang="en-US" sz="2600" dirty="0">
              <a:latin typeface="Times New Roman" panose="02020603050405020304" pitchFamily="18" charset="0"/>
            </a:endParaRPr>
          </a:p>
          <a:p>
            <a:pPr marL="609600" indent="-609600" algn="just">
              <a:spcBef>
                <a:spcPct val="0"/>
              </a:spcBef>
              <a:defRPr/>
            </a:pPr>
            <a:r>
              <a:rPr lang="zh-CN" altLang="en-US" sz="2600" dirty="0"/>
              <a:t>       </a:t>
            </a:r>
            <a:r>
              <a:rPr lang="zh-CN" altLang="en-US" sz="2600" b="1" dirty="0">
                <a:solidFill>
                  <a:srgbClr val="FFFFB1"/>
                </a:solidFill>
              </a:rPr>
              <a:t>判定系数的实际意义是：</a:t>
            </a:r>
            <a:r>
              <a:rPr lang="zh-CN" altLang="en-US" sz="2600" dirty="0">
                <a:solidFill>
                  <a:srgbClr val="FF0000"/>
                </a:solidFill>
              </a:rPr>
              <a:t>在不良贷款取值的变差中，有</a:t>
            </a:r>
            <a:r>
              <a:rPr lang="en-US" altLang="zh-CN" sz="2600" dirty="0">
                <a:solidFill>
                  <a:srgbClr val="FF0000"/>
                </a:solidFill>
              </a:rPr>
              <a:t>71.16%</a:t>
            </a:r>
            <a:r>
              <a:rPr lang="zh-CN" altLang="en-US" sz="2600" dirty="0">
                <a:solidFill>
                  <a:srgbClr val="FF0000"/>
                </a:solidFill>
              </a:rPr>
              <a:t>可以由不良贷款与贷款余额之间的线性关系来解释，或者说，在不良贷款取值的变动中，有</a:t>
            </a:r>
            <a:r>
              <a:rPr lang="en-US" altLang="zh-CN" sz="2600" dirty="0">
                <a:solidFill>
                  <a:srgbClr val="FF0000"/>
                </a:solidFill>
              </a:rPr>
              <a:t>71.16%</a:t>
            </a:r>
            <a:r>
              <a:rPr lang="zh-CN" altLang="en-US" sz="2600" dirty="0">
                <a:solidFill>
                  <a:srgbClr val="FF0000"/>
                </a:solidFill>
              </a:rPr>
              <a:t>是由贷款余额所决定的。也就是说，不良贷款取值的差异有</a:t>
            </a:r>
            <a:r>
              <a:rPr lang="en-US" altLang="zh-CN" sz="2600" dirty="0">
                <a:solidFill>
                  <a:srgbClr val="FF0000"/>
                </a:solidFill>
              </a:rPr>
              <a:t>2/3</a:t>
            </a:r>
            <a:r>
              <a:rPr lang="zh-CN" altLang="en-US" sz="2600" dirty="0">
                <a:solidFill>
                  <a:srgbClr val="FF0000"/>
                </a:solidFill>
              </a:rPr>
              <a:t>以上是由贷款余额决定的。可见贷款余额与不良贷款之间有较强的线性关系。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graphicFrame>
        <p:nvGraphicFramePr>
          <p:cNvPr id="104452" name="Object 6"/>
          <p:cNvGraphicFramePr>
            <a:graphicFrameLocks noChangeAspect="1"/>
          </p:cNvGraphicFramePr>
          <p:nvPr/>
        </p:nvGraphicFramePr>
        <p:xfrm>
          <a:off x="1295400" y="2565400"/>
          <a:ext cx="6858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2636479" imgH="388462" progId="Equation.3">
                  <p:embed/>
                </p:oleObj>
              </mc:Choice>
              <mc:Fallback>
                <p:oleObj r:id="rId3" imgW="2636479" imgH="388462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565400"/>
                        <a:ext cx="68580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78160" y="102187"/>
            <a:ext cx="858768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估计标准误差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(standard error of estimate)</a:t>
            </a:r>
          </a:p>
        </p:txBody>
      </p:sp>
      <p:sp>
        <p:nvSpPr>
          <p:cNvPr id="520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28775"/>
            <a:ext cx="8229600" cy="4968577"/>
          </a:xfrm>
        </p:spPr>
        <p:txBody>
          <a:bodyPr/>
          <a:lstStyle/>
          <a:p>
            <a:pPr marL="609600" indent="-609600" algn="just">
              <a:spcBef>
                <a:spcPct val="0"/>
              </a:spcBef>
              <a:buFontTx/>
              <a:buAutoNum type="arabicPeriod"/>
              <a:defRPr/>
            </a:pPr>
            <a:r>
              <a:rPr lang="zh-CN" altLang="en-US" sz="2800" dirty="0"/>
              <a:t>实际观察值与回归估计值误差平方和的均方根</a:t>
            </a:r>
          </a:p>
          <a:p>
            <a:pPr marL="609600" indent="-609600" algn="just">
              <a:spcBef>
                <a:spcPct val="0"/>
              </a:spcBef>
              <a:buFontTx/>
              <a:buAutoNum type="arabicPeriod"/>
              <a:defRPr/>
            </a:pPr>
            <a:r>
              <a:rPr lang="zh-CN" altLang="en-US" sz="2800" dirty="0"/>
              <a:t>反映实际观察值在回归直线周围的分散状况</a:t>
            </a:r>
          </a:p>
          <a:p>
            <a:pPr marL="609600" indent="-609600" algn="just">
              <a:spcBef>
                <a:spcPct val="0"/>
              </a:spcBef>
              <a:buFontTx/>
              <a:buAutoNum type="arabicPeriod"/>
              <a:defRPr/>
            </a:pPr>
            <a:r>
              <a:rPr lang="zh-CN" altLang="en-US" sz="2800" dirty="0">
                <a:latin typeface="Times New Roman" panose="02020603050405020304" pitchFamily="18" charset="0"/>
              </a:rPr>
              <a:t>是在排除了</a:t>
            </a:r>
            <a:r>
              <a:rPr lang="en-US" altLang="zh-CN" sz="2800" i="1" dirty="0">
                <a:latin typeface="Times New Roman" panose="02020603050405020304" pitchFamily="18" charset="0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</a:rPr>
              <a:t>对</a:t>
            </a:r>
            <a:r>
              <a:rPr lang="en-US" altLang="zh-CN" sz="2800" i="1" dirty="0">
                <a:latin typeface="Times New Roman" panose="02020603050405020304" pitchFamily="18" charset="0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</a:rPr>
              <a:t>的线性影响后，</a:t>
            </a:r>
            <a:r>
              <a:rPr lang="en-US" altLang="zh-CN" sz="2800" i="1" dirty="0">
                <a:latin typeface="Times New Roman" panose="02020603050405020304" pitchFamily="18" charset="0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</a:rPr>
              <a:t>随机波动大小的一个估计量</a:t>
            </a:r>
          </a:p>
          <a:p>
            <a:pPr marL="609600" indent="-609600" algn="just">
              <a:spcBef>
                <a:spcPct val="0"/>
              </a:spcBef>
              <a:buFontTx/>
              <a:buAutoNum type="arabicPeriod"/>
              <a:defRPr/>
            </a:pPr>
            <a:r>
              <a:rPr lang="zh-CN" altLang="en-US" sz="2800" dirty="0"/>
              <a:t>反</a:t>
            </a:r>
            <a:r>
              <a:rPr lang="zh-CN" altLang="en-US" sz="2800" dirty="0">
                <a:latin typeface="Times New Roman" panose="02020603050405020304" pitchFamily="18" charset="0"/>
              </a:rPr>
              <a:t>映用估计的回归方程预测</a:t>
            </a:r>
            <a:r>
              <a:rPr lang="en-US" altLang="zh-CN" sz="2800" i="1" dirty="0">
                <a:latin typeface="Times New Roman" panose="02020603050405020304" pitchFamily="18" charset="0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</a:rPr>
              <a:t>时预测残差的大小</a:t>
            </a:r>
            <a:r>
              <a:rPr lang="zh-CN" altLang="en-US" sz="2800" dirty="0"/>
              <a:t> </a:t>
            </a:r>
          </a:p>
          <a:p>
            <a:pPr marL="609600" indent="-609600" algn="just">
              <a:spcBef>
                <a:spcPct val="0"/>
              </a:spcBef>
              <a:buFontTx/>
              <a:buAutoNum type="arabicPeriod"/>
              <a:defRPr/>
            </a:pPr>
            <a:r>
              <a:rPr lang="zh-CN" altLang="en-US" sz="2800" dirty="0"/>
              <a:t>计算公式为</a:t>
            </a:r>
          </a:p>
        </p:txBody>
      </p:sp>
      <p:graphicFrame>
        <p:nvGraphicFramePr>
          <p:cNvPr id="520196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2144713" y="4221163"/>
          <a:ext cx="4732337" cy="1417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2339321" imgH="655173" progId="Equation.3">
                  <p:embed/>
                </p:oleObj>
              </mc:Choice>
              <mc:Fallback>
                <p:oleObj name="公式" r:id="rId3" imgW="2339321" imgH="655173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lum contrast="-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4713" y="4221163"/>
                        <a:ext cx="4732337" cy="1417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0199" name="Rectangle 7"/>
          <p:cNvSpPr>
            <a:spLocks noChangeArrowheads="1"/>
          </p:cNvSpPr>
          <p:nvPr/>
        </p:nvSpPr>
        <p:spPr bwMode="auto">
          <a:xfrm>
            <a:off x="1475656" y="5805264"/>
            <a:ext cx="57912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注：例题的计算结果为</a:t>
            </a:r>
            <a:r>
              <a:rPr lang="en-US" altLang="zh-CN" sz="2600" b="1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1.9799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0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0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0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0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0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0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20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0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0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0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0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0195" grpId="0" build="p" autoUpdateAnimBg="0"/>
      <p:bldP spid="520199" grpId="0" build="p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2AA62A"/>
            </a:gs>
            <a:gs pos="100000">
              <a:srgbClr val="134D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86000"/>
            <a:ext cx="7772400" cy="1371600"/>
          </a:xfrm>
        </p:spPr>
        <p:txBody>
          <a:bodyPr anchor="ctr" anchorCtr="0"/>
          <a:lstStyle/>
          <a:p>
            <a:pPr>
              <a:defRPr/>
            </a:pPr>
            <a:r>
              <a:rPr lang="zh-CN" altLang="en-US" sz="4400"/>
              <a:t>显著性检验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zoom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线性关系的检验</a:t>
            </a:r>
            <a:endParaRPr lang="zh-CN" altLang="en-US" sz="3600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51609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628775"/>
            <a:ext cx="8382000" cy="4467225"/>
          </a:xfrm>
        </p:spPr>
        <p:txBody>
          <a:bodyPr/>
          <a:lstStyle/>
          <a:p>
            <a:pPr marL="609600" indent="-609600" algn="just">
              <a:spcBef>
                <a:spcPct val="0"/>
              </a:spcBef>
              <a:buFontTx/>
              <a:buAutoNum type="arabicPeriod"/>
              <a:defRPr/>
            </a:pPr>
            <a:r>
              <a:rPr lang="zh-CN" altLang="en-US" dirty="0"/>
              <a:t>检验自变量与因变量之间的线性关系是否显著</a:t>
            </a:r>
          </a:p>
          <a:p>
            <a:pPr marL="609600" indent="-609600" algn="just">
              <a:spcBef>
                <a:spcPct val="0"/>
              </a:spcBef>
              <a:buFontTx/>
              <a:buAutoNum type="arabicPeriod"/>
              <a:defRPr/>
            </a:pPr>
            <a:r>
              <a:rPr lang="zh-CN" altLang="en-US" dirty="0"/>
              <a:t>将回归均方</a:t>
            </a:r>
            <a:r>
              <a:rPr lang="en-US" altLang="zh-CN" dirty="0"/>
              <a:t>(</a:t>
            </a:r>
            <a:r>
              <a:rPr lang="en-US" altLang="zh-CN" i="1" dirty="0"/>
              <a:t>MSR</a:t>
            </a:r>
            <a:r>
              <a:rPr lang="en-US" altLang="zh-CN" dirty="0"/>
              <a:t>)</a:t>
            </a:r>
            <a:r>
              <a:rPr lang="zh-CN" altLang="en-US" dirty="0"/>
              <a:t>同残差均方</a:t>
            </a:r>
            <a:r>
              <a:rPr lang="en-US" altLang="zh-CN" dirty="0"/>
              <a:t>(</a:t>
            </a:r>
            <a:r>
              <a:rPr lang="en-US" altLang="zh-CN" i="1" dirty="0"/>
              <a:t>MSE</a:t>
            </a:r>
            <a:r>
              <a:rPr lang="en-US" altLang="zh-CN" dirty="0"/>
              <a:t>)</a:t>
            </a:r>
            <a:r>
              <a:rPr lang="zh-CN" altLang="en-US" dirty="0"/>
              <a:t>加以比较，应用</a:t>
            </a:r>
            <a:r>
              <a:rPr lang="en-US" altLang="zh-CN" i="1" dirty="0"/>
              <a:t>F</a:t>
            </a:r>
            <a:r>
              <a:rPr lang="zh-CN" altLang="en-US" dirty="0"/>
              <a:t>检验来分析二者之间的差别是否显著</a:t>
            </a:r>
          </a:p>
          <a:p>
            <a:pPr marL="1219200" lvl="1" indent="-533400" algn="just">
              <a:spcBef>
                <a:spcPct val="0"/>
              </a:spcBef>
              <a:buSzTx/>
              <a:buFont typeface="Wingdings" panose="05000000000000000000" pitchFamily="2" charset="2"/>
              <a:buChar char="§"/>
              <a:defRPr/>
            </a:pPr>
            <a:r>
              <a:rPr lang="zh-CN" altLang="en-US" dirty="0">
                <a:cs typeface="Times New Roman" panose="02020603050405020304" pitchFamily="18" charset="0"/>
              </a:rPr>
              <a:t>回归均方：回归平方和</a:t>
            </a:r>
            <a:r>
              <a:rPr lang="en-US" altLang="zh-CN" i="1" dirty="0">
                <a:cs typeface="Times New Roman" panose="02020603050405020304" pitchFamily="18" charset="0"/>
              </a:rPr>
              <a:t>SSR</a:t>
            </a:r>
            <a:r>
              <a:rPr lang="zh-CN" altLang="en-US" dirty="0">
                <a:cs typeface="Times New Roman" panose="02020603050405020304" pitchFamily="18" charset="0"/>
              </a:rPr>
              <a:t>除以相应的自由度</a:t>
            </a:r>
            <a:r>
              <a:rPr lang="en-US" altLang="zh-CN" dirty="0">
                <a:cs typeface="Times New Roman" panose="02020603050405020304" pitchFamily="18" charset="0"/>
              </a:rPr>
              <a:t>(</a:t>
            </a:r>
            <a:r>
              <a:rPr lang="zh-CN" altLang="en-US" dirty="0">
                <a:cs typeface="Times New Roman" panose="02020603050405020304" pitchFamily="18" charset="0"/>
              </a:rPr>
              <a:t>自变量的个数</a:t>
            </a:r>
            <a:r>
              <a:rPr lang="en-US" altLang="zh-CN" i="1" dirty="0">
                <a:cs typeface="Times New Roman" panose="02020603050405020304" pitchFamily="18" charset="0"/>
              </a:rPr>
              <a:t>k</a:t>
            </a:r>
            <a:r>
              <a:rPr lang="en-US" altLang="zh-CN" dirty="0">
                <a:cs typeface="Times New Roman" panose="02020603050405020304" pitchFamily="18" charset="0"/>
              </a:rPr>
              <a:t>) </a:t>
            </a:r>
          </a:p>
          <a:p>
            <a:pPr marL="1219200" lvl="1" indent="-533400" algn="just">
              <a:spcBef>
                <a:spcPct val="0"/>
              </a:spcBef>
              <a:buSzTx/>
              <a:buFont typeface="Wingdings" panose="05000000000000000000" pitchFamily="2" charset="2"/>
              <a:buChar char="§"/>
              <a:defRPr/>
            </a:pPr>
            <a:r>
              <a:rPr lang="zh-CN" altLang="en-US" dirty="0">
                <a:cs typeface="Times New Roman" panose="02020603050405020304" pitchFamily="18" charset="0"/>
              </a:rPr>
              <a:t>残差均方：残差平方和</a:t>
            </a:r>
            <a:r>
              <a:rPr lang="en-US" altLang="zh-CN" i="1" dirty="0">
                <a:cs typeface="Times New Roman" panose="02020603050405020304" pitchFamily="18" charset="0"/>
              </a:rPr>
              <a:t>SSE</a:t>
            </a:r>
            <a:r>
              <a:rPr lang="zh-CN" altLang="en-US" dirty="0">
                <a:cs typeface="Times New Roman" panose="02020603050405020304" pitchFamily="18" charset="0"/>
              </a:rPr>
              <a:t>除以相应的自由度</a:t>
            </a:r>
            <a:r>
              <a:rPr lang="en-US" altLang="zh-CN" dirty="0"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zh-CN" i="1" dirty="0">
                <a:cs typeface="Times New Roman" panose="02020603050405020304" pitchFamily="18" charset="0"/>
                <a:sym typeface="Wingdings" panose="05000000000000000000" pitchFamily="2" charset="2"/>
              </a:rPr>
              <a:t>n</a:t>
            </a:r>
            <a:r>
              <a:rPr lang="en-US" altLang="zh-CN" dirty="0">
                <a:cs typeface="Times New Roman" panose="02020603050405020304" pitchFamily="18" charset="0"/>
                <a:sym typeface="Wingdings" panose="05000000000000000000" pitchFamily="2" charset="2"/>
              </a:rPr>
              <a:t>-</a:t>
            </a:r>
            <a:r>
              <a:rPr lang="en-US" altLang="zh-CN" i="1" dirty="0">
                <a:cs typeface="Times New Roman" panose="02020603050405020304" pitchFamily="18" charset="0"/>
                <a:sym typeface="Wingdings" panose="05000000000000000000" pitchFamily="2" charset="2"/>
              </a:rPr>
              <a:t>k</a:t>
            </a:r>
            <a:r>
              <a:rPr lang="en-US" altLang="zh-CN" dirty="0">
                <a:cs typeface="Times New Roman" panose="02020603050405020304" pitchFamily="18" charset="0"/>
                <a:sym typeface="Wingdings" panose="05000000000000000000" pitchFamily="2" charset="2"/>
              </a:rPr>
              <a:t>-1)</a:t>
            </a:r>
            <a:endParaRPr lang="en-US" altLang="zh-CN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6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6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6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6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6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6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6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6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099" grpId="0" build="p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93660" y="0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线性关系的检验 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检验的步骤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 </a:t>
            </a:r>
          </a:p>
        </p:txBody>
      </p:sp>
      <p:sp>
        <p:nvSpPr>
          <p:cNvPr id="5181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76400"/>
            <a:ext cx="8001000" cy="1981200"/>
          </a:xfrm>
        </p:spPr>
        <p:txBody>
          <a:bodyPr/>
          <a:lstStyle/>
          <a:p>
            <a:pPr marL="609600" indent="-609600" algn="just">
              <a:spcBef>
                <a:spcPct val="0"/>
              </a:spcBef>
              <a:buFontTx/>
              <a:buAutoNum type="arabicPeriod"/>
              <a:defRPr/>
            </a:pPr>
            <a:r>
              <a:rPr lang="zh-CN" altLang="en-US" sz="3000" dirty="0"/>
              <a:t>提出</a:t>
            </a:r>
            <a:r>
              <a:rPr lang="zh-CN" altLang="en-US" sz="3000" dirty="0">
                <a:latin typeface="Times New Roman" panose="02020603050405020304" pitchFamily="18" charset="0"/>
              </a:rPr>
              <a:t>假设</a:t>
            </a:r>
          </a:p>
          <a:p>
            <a:pPr marL="1219200" lvl="1" indent="-533400" algn="just">
              <a:spcBef>
                <a:spcPct val="0"/>
              </a:spcBef>
              <a:defRPr/>
            </a:pPr>
            <a:r>
              <a:rPr lang="en-US" altLang="zh-CN" sz="2600" i="1" dirty="0">
                <a:latin typeface="Times New Roman" panose="02020603050405020304" pitchFamily="18" charset="0"/>
              </a:rPr>
              <a:t>H</a:t>
            </a:r>
            <a:r>
              <a:rPr lang="en-US" altLang="zh-CN" sz="2600" baseline="-25000" dirty="0">
                <a:latin typeface="Times New Roman" panose="02020603050405020304" pitchFamily="18" charset="0"/>
              </a:rPr>
              <a:t>0</a:t>
            </a:r>
            <a:r>
              <a:rPr lang="zh-CN" altLang="en-US" sz="2600" dirty="0">
                <a:latin typeface="Times New Roman" panose="02020603050405020304" pitchFamily="18" charset="0"/>
              </a:rPr>
              <a:t>：</a:t>
            </a:r>
            <a:r>
              <a:rPr lang="zh-CN" altLang="en-US" sz="2600" i="1" dirty="0">
                <a:latin typeface="Times New Roman" panose="02020603050405020304" pitchFamily="18" charset="0"/>
                <a:sym typeface="Symbol" panose="05050102010706020507" pitchFamily="18" charset="2"/>
              </a:rPr>
              <a:t></a:t>
            </a:r>
            <a:r>
              <a:rPr lang="en-US" altLang="zh-CN" sz="26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zh-CN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=0    </a:t>
            </a:r>
            <a:r>
              <a:rPr lang="zh-CN" altLang="en-US" sz="2600" dirty="0">
                <a:latin typeface="Times New Roman" panose="02020603050405020304" pitchFamily="18" charset="0"/>
              </a:rPr>
              <a:t>线性关系不显著       </a:t>
            </a:r>
            <a:r>
              <a:rPr lang="en-US" altLang="zh-CN" sz="2400" i="1" dirty="0">
                <a:latin typeface="Times New Roman" panose="02020603050405020304" pitchFamily="18" charset="0"/>
              </a:rPr>
              <a:t>H</a:t>
            </a:r>
            <a:r>
              <a:rPr lang="en-US" altLang="zh-CN" sz="2400" baseline="-25000" dirty="0"/>
              <a:t>1</a:t>
            </a:r>
            <a:r>
              <a:rPr lang="en-US" altLang="zh-CN" sz="2400" dirty="0"/>
              <a:t>: </a:t>
            </a:r>
            <a:r>
              <a:rPr lang="en-US" altLang="zh-CN" sz="2400" i="1" dirty="0">
                <a:latin typeface="Symbol" panose="05050102010706020507" pitchFamily="18" charset="2"/>
              </a:rPr>
              <a:t>b</a:t>
            </a:r>
            <a:r>
              <a:rPr lang="en-US" altLang="zh-CN" sz="2400" baseline="-25000" dirty="0"/>
              <a:t>1</a:t>
            </a:r>
            <a:r>
              <a:rPr lang="en-US" altLang="zh-CN" sz="2400" dirty="0"/>
              <a:t> </a:t>
            </a:r>
            <a:r>
              <a:rPr lang="en-US" altLang="zh-CN" sz="2400" dirty="0">
                <a:latin typeface="Symbol" panose="05050102010706020507" pitchFamily="18" charset="2"/>
                <a:sym typeface="Symbol" panose="05050102010706020507" pitchFamily="18" charset="2"/>
              </a:rPr>
              <a:t> </a:t>
            </a:r>
            <a:r>
              <a:rPr lang="en-US" altLang="zh-CN" sz="2400" dirty="0"/>
              <a:t>0 </a:t>
            </a:r>
            <a:endParaRPr lang="zh-CN" altLang="en-US" sz="2600" dirty="0">
              <a:latin typeface="Times New Roman" panose="02020603050405020304" pitchFamily="18" charset="0"/>
            </a:endParaRPr>
          </a:p>
          <a:p>
            <a:pPr marL="609600" indent="-609600" algn="just">
              <a:spcBef>
                <a:spcPct val="0"/>
              </a:spcBef>
              <a:defRPr/>
            </a:pPr>
            <a:endParaRPr lang="en-US" altLang="zh-CN" sz="3000" i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518148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1169988" y="3200400"/>
          <a:ext cx="6042025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2331598" imgH="426804" progId="Equation.3">
                  <p:embed/>
                </p:oleObj>
              </mc:Choice>
              <mc:Fallback>
                <p:oleObj name="公式" r:id="rId3" imgW="2331598" imgH="426804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lum contrast="-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9988" y="3200400"/>
                        <a:ext cx="6042025" cy="119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8149" name="Rectangle 5"/>
          <p:cNvSpPr>
            <a:spLocks noChangeArrowheads="1"/>
          </p:cNvSpPr>
          <p:nvPr/>
        </p:nvSpPr>
        <p:spPr bwMode="auto">
          <a:xfrm>
            <a:off x="469900" y="2590800"/>
            <a:ext cx="37211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4572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0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2.   </a:t>
            </a: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计算</a:t>
            </a: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</a:rPr>
              <a:t>检验统计量</a:t>
            </a:r>
            <a:r>
              <a:rPr lang="en-US" altLang="zh-CN" sz="3000" i="1"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</a:p>
        </p:txBody>
      </p:sp>
      <p:sp>
        <p:nvSpPr>
          <p:cNvPr id="518150" name="Rectangle 6"/>
          <p:cNvSpPr>
            <a:spLocks noChangeArrowheads="1"/>
          </p:cNvSpPr>
          <p:nvPr/>
        </p:nvSpPr>
        <p:spPr bwMode="auto">
          <a:xfrm>
            <a:off x="528638" y="4419600"/>
            <a:ext cx="8081962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buFontTx/>
              <a:buAutoNum type="arabicPeriod" startAt="3"/>
              <a:defRPr/>
            </a:pP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确定</a:t>
            </a: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</a:rPr>
              <a:t>显著性水平</a:t>
            </a:r>
            <a:r>
              <a:rPr lang="zh-CN" altLang="en-US" sz="3000" i="1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</a:t>
            </a: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，并根据分子自由度</a:t>
            </a:r>
            <a:r>
              <a:rPr lang="en-US" altLang="zh-CN" sz="30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1</a:t>
            </a: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和分母自由度</a:t>
            </a:r>
            <a:r>
              <a:rPr lang="en-US" altLang="zh-CN" sz="3000" i="1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n</a:t>
            </a:r>
            <a:r>
              <a:rPr lang="en-US" altLang="zh-CN" sz="30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-2</a:t>
            </a: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找出</a:t>
            </a: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临界值</a:t>
            </a:r>
            <a:r>
              <a:rPr lang="en-US" altLang="zh-CN" sz="3000" i="1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F</a:t>
            </a:r>
            <a:r>
              <a:rPr lang="en-US" altLang="zh-CN" sz="3000" baseline="-25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 </a:t>
            </a:r>
            <a:r>
              <a:rPr lang="en-US" altLang="zh-CN" sz="3000" i="1" baseline="-25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</a:t>
            </a:r>
          </a:p>
          <a:p>
            <a:pPr>
              <a:buFontTx/>
              <a:buAutoNum type="arabicPeriod" startAt="3"/>
              <a:defRPr/>
            </a:pP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作</a:t>
            </a: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出决策：若</a:t>
            </a:r>
            <a:r>
              <a:rPr lang="en-US" altLang="zh-CN" sz="3000" i="1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F</a:t>
            </a:r>
            <a:r>
              <a:rPr lang="en-US" altLang="zh-CN" sz="3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&gt;</a:t>
            </a:r>
            <a:r>
              <a:rPr lang="en-US" altLang="zh-CN" sz="3000" i="1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F</a:t>
            </a:r>
            <a:r>
              <a:rPr lang="en-US" altLang="zh-CN" sz="3000" baseline="-25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 </a:t>
            </a:r>
            <a:r>
              <a:rPr lang="en-US" altLang="zh-CN" sz="3000" i="1" baseline="-25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</a:t>
            </a:r>
            <a:r>
              <a:rPr lang="en-US" altLang="zh-CN" sz="3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,</a:t>
            </a: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拒绝</a:t>
            </a:r>
            <a:r>
              <a:rPr lang="en-US" altLang="zh-CN" sz="3000" i="1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altLang="zh-CN" sz="30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0</a:t>
            </a:r>
            <a:r>
              <a:rPr lang="zh-CN" altLang="en-US" sz="30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；</a:t>
            </a: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若</a:t>
            </a:r>
            <a:r>
              <a:rPr lang="en-US" altLang="zh-CN" sz="3000" i="1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F</a:t>
            </a:r>
            <a:r>
              <a:rPr lang="en-US" altLang="zh-CN" sz="300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  <a:sym typeface="Symbol" panose="05050102010706020507" pitchFamily="18" charset="2"/>
              </a:rPr>
              <a:t>&lt;</a:t>
            </a:r>
            <a:r>
              <a:rPr lang="en-US" altLang="zh-CN" sz="3000" i="1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F</a:t>
            </a:r>
            <a:r>
              <a:rPr lang="en-US" altLang="zh-CN" sz="3000" baseline="-25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 </a:t>
            </a:r>
            <a:r>
              <a:rPr lang="en-US" altLang="zh-CN" sz="3000" i="1" baseline="-25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</a:t>
            </a:r>
            <a:r>
              <a:rPr lang="en-US" altLang="zh-CN" sz="3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,</a:t>
            </a: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不拒绝</a:t>
            </a:r>
            <a:r>
              <a:rPr lang="en-US" altLang="zh-CN" sz="3000" i="1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altLang="zh-CN" sz="30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0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8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8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8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8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8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8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18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18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8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18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8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47" grpId="0" build="p" autoUpdateAnimBg="0"/>
      <p:bldP spid="518149" grpId="0" build="p" autoUpdateAnimBg="0"/>
      <p:bldP spid="518150" grpId="0" build="p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0950" y="116632"/>
            <a:ext cx="7010400" cy="929386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线性关系的检验 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例题分析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 </a:t>
            </a:r>
          </a:p>
        </p:txBody>
      </p:sp>
      <p:sp>
        <p:nvSpPr>
          <p:cNvPr id="782339" name="Rectangle 3"/>
          <p:cNvSpPr>
            <a:spLocks noGrp="1" noChangeArrowheads="1"/>
          </p:cNvSpPr>
          <p:nvPr>
            <p:ph idx="1"/>
          </p:nvPr>
        </p:nvSpPr>
        <p:spPr>
          <a:xfrm>
            <a:off x="460117" y="1556792"/>
            <a:ext cx="8153400" cy="2249016"/>
          </a:xfrm>
        </p:spPr>
        <p:txBody>
          <a:bodyPr/>
          <a:lstStyle/>
          <a:p>
            <a:pPr marL="609600" indent="-609600" algn="just">
              <a:spcBef>
                <a:spcPct val="0"/>
              </a:spcBef>
              <a:buFontTx/>
              <a:buAutoNum type="arabicPeriod"/>
              <a:defRPr/>
            </a:pPr>
            <a:r>
              <a:rPr lang="zh-CN" altLang="en-US" sz="3000" dirty="0"/>
              <a:t>提出</a:t>
            </a:r>
            <a:r>
              <a:rPr lang="zh-CN" altLang="en-US" sz="3000" dirty="0">
                <a:latin typeface="Times New Roman" panose="02020603050405020304" pitchFamily="18" charset="0"/>
              </a:rPr>
              <a:t>假设</a:t>
            </a:r>
          </a:p>
          <a:p>
            <a:pPr marL="1219200" lvl="1" indent="-533400" algn="just">
              <a:spcBef>
                <a:spcPct val="0"/>
              </a:spcBef>
              <a:defRPr/>
            </a:pPr>
            <a:r>
              <a:rPr lang="en-US" altLang="zh-CN" sz="2600" i="1" dirty="0">
                <a:latin typeface="Times New Roman" panose="02020603050405020304" pitchFamily="18" charset="0"/>
              </a:rPr>
              <a:t>H</a:t>
            </a:r>
            <a:r>
              <a:rPr lang="en-US" altLang="zh-CN" sz="2600" baseline="-25000" dirty="0">
                <a:latin typeface="Times New Roman" panose="02020603050405020304" pitchFamily="18" charset="0"/>
              </a:rPr>
              <a:t>0</a:t>
            </a:r>
            <a:r>
              <a:rPr lang="zh-CN" altLang="en-US" sz="2600" dirty="0">
                <a:latin typeface="Times New Roman" panose="02020603050405020304" pitchFamily="18" charset="0"/>
              </a:rPr>
              <a:t>：</a:t>
            </a:r>
            <a:r>
              <a:rPr lang="zh-CN" altLang="en-US" sz="2600" i="1" dirty="0">
                <a:latin typeface="Times New Roman" panose="02020603050405020304" pitchFamily="18" charset="0"/>
                <a:sym typeface="Symbol" panose="05050102010706020507" pitchFamily="18" charset="2"/>
              </a:rPr>
              <a:t></a:t>
            </a:r>
            <a:r>
              <a:rPr lang="en-US" altLang="zh-CN" sz="26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zh-CN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=0  </a:t>
            </a:r>
            <a:r>
              <a:rPr lang="zh-CN" altLang="en-US" sz="2600" dirty="0">
                <a:latin typeface="Times New Roman" panose="02020603050405020304" pitchFamily="18" charset="0"/>
                <a:sym typeface="Symbol" panose="05050102010706020507" pitchFamily="18" charset="2"/>
              </a:rPr>
              <a:t>不良贷款与贷款余额之间的线性关系不显著</a:t>
            </a:r>
            <a:endParaRPr lang="en-US" altLang="zh-CN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marL="1219200" lvl="1" indent="-533400" algn="just">
              <a:spcBef>
                <a:spcPct val="0"/>
              </a:spcBef>
              <a:defRPr/>
            </a:pPr>
            <a:r>
              <a:rPr lang="en-US" altLang="zh-CN" sz="2400" i="1" dirty="0">
                <a:latin typeface="Times New Roman" panose="02020603050405020304" pitchFamily="18" charset="0"/>
              </a:rPr>
              <a:t>H</a:t>
            </a:r>
            <a:r>
              <a:rPr lang="en-US" altLang="zh-CN" sz="2400" baseline="-25000" dirty="0"/>
              <a:t>1</a:t>
            </a:r>
            <a:r>
              <a:rPr lang="en-US" altLang="zh-CN" sz="2400" dirty="0"/>
              <a:t>: </a:t>
            </a:r>
            <a:r>
              <a:rPr lang="en-US" altLang="zh-CN" sz="2400" i="1" dirty="0">
                <a:latin typeface="Symbol" panose="05050102010706020507" pitchFamily="18" charset="2"/>
              </a:rPr>
              <a:t>b</a:t>
            </a:r>
            <a:r>
              <a:rPr lang="en-US" altLang="zh-CN" sz="2400" baseline="-25000" dirty="0"/>
              <a:t>1</a:t>
            </a:r>
            <a:r>
              <a:rPr lang="en-US" altLang="zh-CN" sz="2400" dirty="0"/>
              <a:t> </a:t>
            </a:r>
            <a:r>
              <a:rPr lang="en-US" altLang="zh-CN" sz="2400" dirty="0">
                <a:latin typeface="Symbol" panose="05050102010706020507" pitchFamily="18" charset="2"/>
                <a:sym typeface="Symbol" panose="05050102010706020507" pitchFamily="18" charset="2"/>
              </a:rPr>
              <a:t> </a:t>
            </a:r>
            <a:r>
              <a:rPr lang="en-US" altLang="zh-CN" sz="2400" dirty="0"/>
              <a:t>0</a:t>
            </a:r>
            <a:endParaRPr lang="zh-CN" altLang="en-US" sz="2600" dirty="0"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marL="609600" indent="-609600" algn="just">
              <a:spcBef>
                <a:spcPct val="0"/>
              </a:spcBef>
              <a:buFontTx/>
              <a:buAutoNum type="arabicPeriod"/>
              <a:defRPr/>
            </a:pPr>
            <a:r>
              <a:rPr lang="zh-CN" altLang="en-US" sz="3000" dirty="0"/>
              <a:t>计算</a:t>
            </a:r>
            <a:r>
              <a:rPr lang="zh-CN" altLang="en-US" sz="3000" dirty="0">
                <a:latin typeface="Times New Roman" panose="02020603050405020304" pitchFamily="18" charset="0"/>
              </a:rPr>
              <a:t>检验统计量</a:t>
            </a:r>
            <a:r>
              <a:rPr lang="en-US" altLang="zh-CN" sz="3000" i="1" dirty="0">
                <a:latin typeface="Times New Roman" panose="02020603050405020304" pitchFamily="18" charset="0"/>
              </a:rPr>
              <a:t>F</a:t>
            </a:r>
          </a:p>
        </p:txBody>
      </p:sp>
      <p:graphicFrame>
        <p:nvGraphicFramePr>
          <p:cNvPr id="782340" name="Object 4">
            <a:hlinkClick r:id="" action="ppaction://ole?verb=0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7750256"/>
              </p:ext>
            </p:extLst>
          </p:nvPr>
        </p:nvGraphicFramePr>
        <p:xfrm>
          <a:off x="972701" y="3871275"/>
          <a:ext cx="75565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3170020" imgH="426804" progId="Equation.3">
                  <p:embed/>
                </p:oleObj>
              </mc:Choice>
              <mc:Fallback>
                <p:oleObj name="公式" r:id="rId3" imgW="3170020" imgH="426804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lum contrast="-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2701" y="3871275"/>
                        <a:ext cx="75565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2342" name="Rectangle 6"/>
          <p:cNvSpPr>
            <a:spLocks noChangeArrowheads="1"/>
          </p:cNvSpPr>
          <p:nvPr/>
        </p:nvSpPr>
        <p:spPr bwMode="auto">
          <a:xfrm>
            <a:off x="457200" y="5013176"/>
            <a:ext cx="8081963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buFontTx/>
              <a:buAutoNum type="arabicPeriod" startAt="3"/>
              <a:defRPr/>
            </a:pPr>
            <a:r>
              <a:rPr lang="zh-CN" altLang="en-US" sz="3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确定</a:t>
            </a:r>
            <a:r>
              <a:rPr lang="zh-CN" altLang="en-US" sz="3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显著性水平</a:t>
            </a:r>
            <a:r>
              <a:rPr lang="zh-CN" altLang="en-US" sz="3000" i="1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</a:t>
            </a:r>
            <a:r>
              <a:rPr lang="en-US" altLang="zh-CN" sz="3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=0.05</a:t>
            </a:r>
            <a:r>
              <a:rPr lang="zh-CN" altLang="en-US" sz="3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，并根据分子自由度</a:t>
            </a:r>
            <a:r>
              <a:rPr lang="en-US" altLang="zh-CN" sz="3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1</a:t>
            </a:r>
            <a:r>
              <a:rPr lang="zh-CN" altLang="en-US" sz="3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和分母自由度</a:t>
            </a:r>
            <a:r>
              <a:rPr lang="en-US" altLang="zh-CN" sz="3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25-2</a:t>
            </a:r>
            <a:r>
              <a:rPr lang="zh-CN" altLang="en-US" sz="3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找出</a:t>
            </a:r>
            <a:r>
              <a:rPr lang="zh-CN" altLang="en-US" sz="3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临界值</a:t>
            </a:r>
            <a:r>
              <a:rPr lang="en-US" altLang="zh-CN" sz="3000" i="1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F</a:t>
            </a:r>
            <a:r>
              <a:rPr lang="en-US" altLang="zh-CN" sz="3000" baseline="-25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 </a:t>
            </a:r>
            <a:r>
              <a:rPr lang="en-US" altLang="zh-CN" sz="3000" i="1" baseline="-25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</a:t>
            </a:r>
            <a:r>
              <a:rPr lang="en-US" altLang="zh-CN" sz="3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=</a:t>
            </a:r>
            <a:r>
              <a:rPr lang="en-US" altLang="zh-CN" sz="3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4.28</a:t>
            </a:r>
            <a:endParaRPr lang="en-US" altLang="zh-CN" sz="3000" baseline="-25000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sym typeface="Symbol" panose="05050102010706020507" pitchFamily="18" charset="2"/>
            </a:endParaRPr>
          </a:p>
          <a:p>
            <a:pPr>
              <a:buFontTx/>
              <a:buAutoNum type="arabicPeriod" startAt="3"/>
              <a:defRPr/>
            </a:pPr>
            <a:r>
              <a:rPr lang="zh-CN" altLang="en-US" sz="3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作</a:t>
            </a:r>
            <a:r>
              <a:rPr lang="zh-CN" altLang="en-US" sz="3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出决策：若</a:t>
            </a:r>
            <a:r>
              <a:rPr lang="en-US" altLang="zh-CN" sz="3000" i="1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F</a:t>
            </a:r>
            <a:r>
              <a:rPr lang="en-US" altLang="zh-CN" sz="3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&gt;</a:t>
            </a:r>
            <a:r>
              <a:rPr lang="en-US" altLang="zh-CN" sz="3000" i="1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F</a:t>
            </a:r>
            <a:r>
              <a:rPr lang="en-US" altLang="zh-CN" sz="3000" i="1" baseline="-25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 </a:t>
            </a:r>
            <a:r>
              <a:rPr lang="en-US" altLang="zh-CN" sz="3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,</a:t>
            </a:r>
            <a:r>
              <a:rPr lang="zh-CN" altLang="en-US" sz="3000" dirty="0"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拒绝</a:t>
            </a:r>
            <a:r>
              <a:rPr lang="en-US" altLang="zh-CN" sz="30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altLang="zh-CN" sz="3000" baseline="-25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0</a:t>
            </a:r>
            <a:r>
              <a:rPr lang="zh-CN" altLang="en-US" sz="3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，线性关系显著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8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8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8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8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8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8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8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8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82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82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82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82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2339" grpId="0" build="p" autoUpdateAnimBg="0"/>
      <p:bldP spid="782342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1466850" y="38101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函数关系</a:t>
            </a:r>
            <a:endParaRPr lang="zh-CN" altLang="en-US" sz="3600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69017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700213"/>
            <a:ext cx="5181600" cy="4471987"/>
          </a:xfrm>
        </p:spPr>
        <p:txBody>
          <a:bodyPr/>
          <a:lstStyle/>
          <a:p>
            <a:pPr marL="609600" indent="-609600" algn="just">
              <a:buFontTx/>
              <a:buAutoNum type="arabicPeriod"/>
              <a:defRPr/>
            </a:pPr>
            <a:r>
              <a:rPr lang="zh-CN" altLang="en-US" sz="2800" dirty="0"/>
              <a:t>是一一</a:t>
            </a:r>
            <a:r>
              <a:rPr lang="zh-CN" altLang="en-US" sz="2800" dirty="0">
                <a:latin typeface="Times New Roman" panose="02020603050405020304" pitchFamily="18" charset="0"/>
              </a:rPr>
              <a:t>对应的确定关系</a:t>
            </a:r>
          </a:p>
          <a:p>
            <a:pPr marL="609600" indent="-609600" algn="just">
              <a:buFontTx/>
              <a:buAutoNum type="arabicPeriod"/>
              <a:defRPr/>
            </a:pPr>
            <a:r>
              <a:rPr lang="zh-CN" altLang="en-US" sz="2800" dirty="0"/>
              <a:t>设</a:t>
            </a:r>
            <a:r>
              <a:rPr lang="zh-CN" altLang="en-US" sz="2800" dirty="0">
                <a:latin typeface="Times New Roman" panose="02020603050405020304" pitchFamily="18" charset="0"/>
              </a:rPr>
              <a:t>有两个变量 </a:t>
            </a:r>
            <a:r>
              <a:rPr lang="en-US" altLang="zh-CN" sz="2800" i="1" dirty="0">
                <a:latin typeface="Times New Roman" panose="02020603050405020304" pitchFamily="18" charset="0"/>
              </a:rPr>
              <a:t>x </a:t>
            </a:r>
            <a:r>
              <a:rPr lang="zh-CN" altLang="en-US" sz="2800" dirty="0">
                <a:latin typeface="Times New Roman" panose="02020603050405020304" pitchFamily="18" charset="0"/>
              </a:rPr>
              <a:t>和 </a:t>
            </a:r>
            <a:r>
              <a:rPr lang="en-US" altLang="zh-CN" sz="2800" i="1" dirty="0">
                <a:latin typeface="Times New Roman" panose="02020603050405020304" pitchFamily="18" charset="0"/>
              </a:rPr>
              <a:t>y </a:t>
            </a:r>
            <a:r>
              <a:rPr lang="zh-CN" altLang="en-US" sz="2800" dirty="0">
                <a:latin typeface="Times New Roman" panose="02020603050405020304" pitchFamily="18" charset="0"/>
              </a:rPr>
              <a:t>，变量 </a:t>
            </a:r>
            <a:r>
              <a:rPr lang="en-US" altLang="zh-CN" sz="2800" i="1" dirty="0">
                <a:latin typeface="Times New Roman" panose="02020603050405020304" pitchFamily="18" charset="0"/>
              </a:rPr>
              <a:t>y </a:t>
            </a:r>
            <a:r>
              <a:rPr lang="zh-CN" altLang="en-US" sz="2800" dirty="0">
                <a:latin typeface="Times New Roman" panose="02020603050405020304" pitchFamily="18" charset="0"/>
              </a:rPr>
              <a:t>随变量 </a:t>
            </a:r>
            <a:r>
              <a:rPr lang="en-US" altLang="zh-CN" sz="2800" i="1" dirty="0">
                <a:latin typeface="Times New Roman" panose="02020603050405020304" pitchFamily="18" charset="0"/>
              </a:rPr>
              <a:t>x </a:t>
            </a:r>
            <a:r>
              <a:rPr lang="zh-CN" altLang="en-US" sz="2800" dirty="0">
                <a:latin typeface="Times New Roman" panose="02020603050405020304" pitchFamily="18" charset="0"/>
              </a:rPr>
              <a:t>一起变化，并完全依赖于 </a:t>
            </a:r>
            <a:r>
              <a:rPr lang="en-US" altLang="zh-CN" sz="2800" i="1" dirty="0">
                <a:latin typeface="Times New Roman" panose="02020603050405020304" pitchFamily="18" charset="0"/>
              </a:rPr>
              <a:t>x</a:t>
            </a:r>
            <a:r>
              <a:rPr lang="en-US" altLang="zh-CN" sz="2800" i="1" dirty="0"/>
              <a:t> </a:t>
            </a:r>
            <a:r>
              <a:rPr lang="zh-CN" altLang="en-US" sz="2800" dirty="0">
                <a:latin typeface="Times New Roman" panose="02020603050405020304" pitchFamily="18" charset="0"/>
              </a:rPr>
              <a:t>，当变量 </a:t>
            </a:r>
            <a:r>
              <a:rPr lang="en-US" altLang="zh-CN" sz="2800" i="1" dirty="0">
                <a:latin typeface="Times New Roman" panose="02020603050405020304" pitchFamily="18" charset="0"/>
              </a:rPr>
              <a:t>x </a:t>
            </a:r>
            <a:r>
              <a:rPr lang="zh-CN" altLang="en-US" sz="2800" dirty="0">
                <a:latin typeface="Times New Roman" panose="02020603050405020304" pitchFamily="18" charset="0"/>
              </a:rPr>
              <a:t>取某个数值时，</a:t>
            </a:r>
            <a:r>
              <a:rPr lang="zh-CN" altLang="en-US" sz="2800" i="1" dirty="0"/>
              <a:t> </a:t>
            </a:r>
            <a:r>
              <a:rPr lang="en-US" altLang="zh-CN" sz="2800" i="1" dirty="0">
                <a:latin typeface="Times New Roman" panose="02020603050405020304" pitchFamily="18" charset="0"/>
              </a:rPr>
              <a:t>y </a:t>
            </a:r>
            <a:r>
              <a:rPr lang="zh-CN" altLang="en-US" sz="2800" dirty="0">
                <a:latin typeface="Times New Roman" panose="02020603050405020304" pitchFamily="18" charset="0"/>
              </a:rPr>
              <a:t>依确定的关系取相应的值，则称  </a:t>
            </a:r>
            <a:r>
              <a:rPr lang="en-US" altLang="zh-CN" sz="2800" i="1" dirty="0">
                <a:latin typeface="Times New Roman" panose="02020603050405020304" pitchFamily="18" charset="0"/>
              </a:rPr>
              <a:t>y </a:t>
            </a:r>
            <a:r>
              <a:rPr lang="zh-CN" altLang="en-US" sz="2800" dirty="0">
                <a:latin typeface="Times New Roman" panose="02020603050405020304" pitchFamily="18" charset="0"/>
              </a:rPr>
              <a:t>是 </a:t>
            </a:r>
            <a:r>
              <a:rPr lang="en-US" altLang="zh-CN" sz="2800" i="1" dirty="0">
                <a:latin typeface="Times New Roman" panose="02020603050405020304" pitchFamily="18" charset="0"/>
              </a:rPr>
              <a:t>x </a:t>
            </a:r>
            <a:r>
              <a:rPr lang="zh-CN" altLang="en-US" sz="2800" dirty="0">
                <a:latin typeface="Times New Roman" panose="02020603050405020304" pitchFamily="18" charset="0"/>
              </a:rPr>
              <a:t>的函数，记为 </a:t>
            </a:r>
            <a:r>
              <a:rPr lang="en-US" altLang="zh-CN" sz="2800" b="1" i="1" dirty="0">
                <a:solidFill>
                  <a:srgbClr val="FFFFB1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800" b="1" dirty="0">
                <a:solidFill>
                  <a:srgbClr val="FFFFB1"/>
                </a:solidFill>
              </a:rPr>
              <a:t> = </a:t>
            </a:r>
            <a:r>
              <a:rPr lang="en-US" altLang="zh-CN" sz="2800" b="1" i="1" dirty="0">
                <a:solidFill>
                  <a:srgbClr val="FFFFB1"/>
                </a:solidFill>
                <a:latin typeface="Times New Roman" panose="02020603050405020304" pitchFamily="18" charset="0"/>
              </a:rPr>
              <a:t>f </a:t>
            </a:r>
            <a:r>
              <a:rPr lang="en-US" altLang="zh-CN" sz="2800" b="1" dirty="0">
                <a:solidFill>
                  <a:srgbClr val="FFFFB1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FFFFB1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FFB1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</a:rPr>
              <a:t>，其中 </a:t>
            </a:r>
            <a:r>
              <a:rPr lang="en-US" altLang="zh-CN" sz="2800" i="1" dirty="0">
                <a:latin typeface="Times New Roman" panose="02020603050405020304" pitchFamily="18" charset="0"/>
              </a:rPr>
              <a:t>x </a:t>
            </a:r>
            <a:r>
              <a:rPr lang="zh-CN" altLang="en-US" sz="2800" dirty="0">
                <a:latin typeface="Times New Roman" panose="02020603050405020304" pitchFamily="18" charset="0"/>
              </a:rPr>
              <a:t>称为自变量，</a:t>
            </a:r>
            <a:r>
              <a:rPr lang="en-US" altLang="zh-CN" sz="2800" i="1" dirty="0">
                <a:latin typeface="Times New Roman" panose="02020603050405020304" pitchFamily="18" charset="0"/>
              </a:rPr>
              <a:t>y </a:t>
            </a:r>
            <a:r>
              <a:rPr lang="zh-CN" altLang="en-US" sz="2800" dirty="0">
                <a:latin typeface="Times New Roman" panose="02020603050405020304" pitchFamily="18" charset="0"/>
              </a:rPr>
              <a:t>称为因变量</a:t>
            </a:r>
          </a:p>
          <a:p>
            <a:pPr marL="609600" indent="-609600" algn="just">
              <a:buFontTx/>
              <a:buAutoNum type="arabicPeriod"/>
              <a:defRPr/>
            </a:pPr>
            <a:r>
              <a:rPr lang="zh-CN" altLang="en-US" sz="2800" dirty="0"/>
              <a:t>各</a:t>
            </a:r>
            <a:r>
              <a:rPr lang="zh-CN" altLang="en-US" sz="2800" dirty="0">
                <a:latin typeface="Times New Roman" panose="02020603050405020304" pitchFamily="18" charset="0"/>
              </a:rPr>
              <a:t>观测点落在一条线上</a:t>
            </a:r>
            <a:r>
              <a:rPr lang="zh-CN" altLang="en-US" sz="2800" dirty="0"/>
              <a:t> </a:t>
            </a:r>
          </a:p>
        </p:txBody>
      </p:sp>
      <p:grpSp>
        <p:nvGrpSpPr>
          <p:cNvPr id="690231" name="Group 55"/>
          <p:cNvGrpSpPr>
            <a:grpSpLocks/>
          </p:cNvGrpSpPr>
          <p:nvPr/>
        </p:nvGrpSpPr>
        <p:grpSpPr bwMode="auto">
          <a:xfrm>
            <a:off x="5562600" y="2349500"/>
            <a:ext cx="3352800" cy="3429000"/>
            <a:chOff x="3504" y="1824"/>
            <a:chExt cx="2112" cy="2160"/>
          </a:xfrm>
        </p:grpSpPr>
        <p:sp>
          <p:nvSpPr>
            <p:cNvPr id="13317" name="Rectangle 37"/>
            <p:cNvSpPr>
              <a:spLocks noChangeArrowheads="1"/>
            </p:cNvSpPr>
            <p:nvPr/>
          </p:nvSpPr>
          <p:spPr bwMode="auto">
            <a:xfrm>
              <a:off x="3504" y="1824"/>
              <a:ext cx="2112" cy="21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3318" name="Group 38"/>
            <p:cNvGrpSpPr>
              <a:grpSpLocks/>
            </p:cNvGrpSpPr>
            <p:nvPr/>
          </p:nvGrpSpPr>
          <p:grpSpPr bwMode="auto">
            <a:xfrm>
              <a:off x="3504" y="1872"/>
              <a:ext cx="2016" cy="2112"/>
              <a:chOff x="3504" y="1872"/>
              <a:chExt cx="2016" cy="2112"/>
            </a:xfrm>
          </p:grpSpPr>
          <p:grpSp>
            <p:nvGrpSpPr>
              <p:cNvPr id="13319" name="Group 39"/>
              <p:cNvGrpSpPr>
                <a:grpSpLocks/>
              </p:cNvGrpSpPr>
              <p:nvPr/>
            </p:nvGrpSpPr>
            <p:grpSpPr bwMode="auto">
              <a:xfrm>
                <a:off x="3648" y="2160"/>
                <a:ext cx="1824" cy="1536"/>
                <a:chOff x="3648" y="2160"/>
                <a:chExt cx="1824" cy="1536"/>
              </a:xfrm>
            </p:grpSpPr>
            <p:sp>
              <p:nvSpPr>
                <p:cNvPr id="13322" name="Line 40"/>
                <p:cNvSpPr>
                  <a:spLocks noChangeShapeType="1"/>
                </p:cNvSpPr>
                <p:nvPr/>
              </p:nvSpPr>
              <p:spPr bwMode="auto">
                <a:xfrm>
                  <a:off x="3648" y="2160"/>
                  <a:ext cx="0" cy="1536"/>
                </a:xfrm>
                <a:prstGeom prst="line">
                  <a:avLst/>
                </a:prstGeom>
                <a:noFill/>
                <a:ln w="38100">
                  <a:solidFill>
                    <a:srgbClr val="F8F8F8"/>
                  </a:solidFill>
                  <a:round/>
                  <a:headEnd type="triangle" w="med" len="med"/>
                  <a:tailEnd/>
                </a:ln>
                <a:effectLst>
                  <a:outerShdw dist="53882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23" name="Line 41"/>
                <p:cNvSpPr>
                  <a:spLocks noChangeShapeType="1"/>
                </p:cNvSpPr>
                <p:nvPr/>
              </p:nvSpPr>
              <p:spPr bwMode="auto">
                <a:xfrm>
                  <a:off x="3648" y="3696"/>
                  <a:ext cx="1824" cy="0"/>
                </a:xfrm>
                <a:prstGeom prst="line">
                  <a:avLst/>
                </a:prstGeom>
                <a:noFill/>
                <a:ln w="38100">
                  <a:solidFill>
                    <a:srgbClr val="F8F8F8"/>
                  </a:solidFill>
                  <a:round/>
                  <a:headEnd/>
                  <a:tailEnd type="triangle" w="med" len="med"/>
                </a:ln>
                <a:effectLst>
                  <a:outerShdw dist="53882" dir="27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90218" name="Text Box 42"/>
                <p:cNvSpPr txBox="1">
                  <a:spLocks noChangeArrowheads="1"/>
                </p:cNvSpPr>
                <p:nvPr/>
              </p:nvSpPr>
              <p:spPr bwMode="auto">
                <a:xfrm>
                  <a:off x="3694" y="3198"/>
                  <a:ext cx="337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sp>
              <p:nvSpPr>
                <p:cNvPr id="690219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5044" y="2400"/>
                  <a:ext cx="337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altLang="zh-CN">
                      <a:solidFill>
                        <a:schemeClr val="hlink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  <a:sym typeface="Wingdings 2" panose="05020102010507070707" pitchFamily="18" charset="2"/>
                    </a:rPr>
                    <a:t></a:t>
                  </a:r>
                </a:p>
              </p:txBody>
            </p:sp>
            <p:grpSp>
              <p:nvGrpSpPr>
                <p:cNvPr id="13326" name="Group 44"/>
                <p:cNvGrpSpPr>
                  <a:grpSpLocks/>
                </p:cNvGrpSpPr>
                <p:nvPr/>
              </p:nvGrpSpPr>
              <p:grpSpPr bwMode="auto">
                <a:xfrm>
                  <a:off x="3863" y="2500"/>
                  <a:ext cx="1349" cy="886"/>
                  <a:chOff x="3744" y="2544"/>
                  <a:chExt cx="1152" cy="853"/>
                </a:xfrm>
              </p:grpSpPr>
              <p:sp>
                <p:nvSpPr>
                  <p:cNvPr id="690221" name="Text Box 4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64" y="2640"/>
                    <a:ext cx="288" cy="27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690222" name="Text 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609" y="2544"/>
                    <a:ext cx="287" cy="27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690223" name="Text Box 4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21" y="2736"/>
                    <a:ext cx="288" cy="27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690224" name="Text Box 4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76" y="2832"/>
                    <a:ext cx="288" cy="27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690225" name="Text Box 4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033" y="2928"/>
                    <a:ext cx="289" cy="27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690226" name="Text Box 5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44" y="3120"/>
                    <a:ext cx="289" cy="27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690227" name="Text Box 5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89" y="3023"/>
                    <a:ext cx="287" cy="27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</p:grpSp>
            <p:sp>
              <p:nvSpPr>
                <p:cNvPr id="13327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3742" y="2414"/>
                  <a:ext cx="1542" cy="952"/>
                </a:xfrm>
                <a:prstGeom prst="line">
                  <a:avLst/>
                </a:prstGeom>
                <a:noFill/>
                <a:ln w="19050">
                  <a:solidFill>
                    <a:schemeClr val="tx2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chemeClr val="bg2"/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90229" name="Text Box 53"/>
              <p:cNvSpPr txBox="1">
                <a:spLocks noChangeArrowheads="1"/>
              </p:cNvSpPr>
              <p:nvPr/>
            </p:nvSpPr>
            <p:spPr bwMode="auto">
              <a:xfrm>
                <a:off x="5232" y="3696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en-US" altLang="zh-CN" b="1" i="1">
                    <a:solidFill>
                      <a:srgbClr val="F8F8F8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anose="02020603050405020304" pitchFamily="18" charset="0"/>
                  </a:rPr>
                  <a:t>x</a:t>
                </a:r>
              </a:p>
            </p:txBody>
          </p:sp>
          <p:sp>
            <p:nvSpPr>
              <p:cNvPr id="690230" name="Text Box 54"/>
              <p:cNvSpPr txBox="1">
                <a:spLocks noChangeArrowheads="1"/>
              </p:cNvSpPr>
              <p:nvPr/>
            </p:nvSpPr>
            <p:spPr bwMode="auto">
              <a:xfrm>
                <a:off x="3504" y="1872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en-US" altLang="zh-CN" b="1" i="1">
                    <a:solidFill>
                      <a:srgbClr val="F8F8F8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anose="02020603050405020304" pitchFamily="18" charset="0"/>
                  </a:rPr>
                  <a:t>y</a:t>
                </a:r>
              </a:p>
            </p:txBody>
          </p:sp>
        </p:grp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90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0179" grpId="0" build="p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0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线性关系的检验 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方差分析表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 </a:t>
            </a:r>
          </a:p>
        </p:txBody>
      </p:sp>
      <p:sp>
        <p:nvSpPr>
          <p:cNvPr id="513049" name="Text Box 25"/>
          <p:cNvSpPr txBox="1">
            <a:spLocks noChangeArrowheads="1"/>
          </p:cNvSpPr>
          <p:nvPr/>
        </p:nvSpPr>
        <p:spPr bwMode="auto">
          <a:xfrm>
            <a:off x="381000" y="1752600"/>
            <a:ext cx="8305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Excel </a:t>
            </a:r>
            <a:r>
              <a:rPr lang="zh-CN" altLang="en-US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输出的方差分析表</a:t>
            </a:r>
          </a:p>
        </p:txBody>
      </p:sp>
      <p:pic>
        <p:nvPicPr>
          <p:cNvPr id="116740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276475"/>
            <a:ext cx="8135938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741" name="Oval 34"/>
          <p:cNvSpPr>
            <a:spLocks noChangeArrowheads="1"/>
          </p:cNvSpPr>
          <p:nvPr/>
        </p:nvSpPr>
        <p:spPr bwMode="auto">
          <a:xfrm>
            <a:off x="6877050" y="4149725"/>
            <a:ext cx="1798638" cy="647700"/>
          </a:xfrm>
          <a:prstGeom prst="ellips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/>
              <a:t>回归系数的检验</a:t>
            </a:r>
            <a:endParaRPr lang="zh-CN" altLang="en-US" sz="3600" dirty="0">
              <a:solidFill>
                <a:schemeClr val="hlink"/>
              </a:solidFill>
            </a:endParaRPr>
          </a:p>
        </p:txBody>
      </p:sp>
      <p:sp>
        <p:nvSpPr>
          <p:cNvPr id="559112" name="Rectangle 8"/>
          <p:cNvSpPr>
            <a:spLocks noChangeArrowheads="1"/>
          </p:cNvSpPr>
          <p:nvPr/>
        </p:nvSpPr>
        <p:spPr bwMode="auto">
          <a:xfrm>
            <a:off x="609600" y="3357563"/>
            <a:ext cx="8305800" cy="169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  <a:buFontTx/>
              <a:buAutoNum type="arabicPeriod" startAt="3"/>
              <a:defRPr/>
            </a:pP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在一元线性回归中，等价于线性关系的显著性检验</a:t>
            </a:r>
          </a:p>
          <a:p>
            <a:pPr algn="just">
              <a:spcBef>
                <a:spcPct val="50000"/>
              </a:spcBef>
              <a:buFontTx/>
              <a:buAutoNum type="arabicPeriod" startAt="3"/>
              <a:defRPr/>
            </a:pP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采用</a:t>
            </a:r>
            <a:r>
              <a:rPr lang="en-US" altLang="zh-CN" sz="3000" i="1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t</a:t>
            </a:r>
            <a:r>
              <a:rPr lang="zh-CN" altLang="en-US" sz="30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检验</a:t>
            </a:r>
          </a:p>
        </p:txBody>
      </p:sp>
      <p:sp>
        <p:nvSpPr>
          <p:cNvPr id="559114" name="Rectangle 10"/>
          <p:cNvSpPr>
            <a:spLocks noChangeArrowheads="1"/>
          </p:cNvSpPr>
          <p:nvPr/>
        </p:nvSpPr>
        <p:spPr bwMode="auto">
          <a:xfrm>
            <a:off x="609600" y="1628775"/>
            <a:ext cx="80772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buFontTx/>
              <a:buAutoNum type="arabicPeriod"/>
              <a:defRPr/>
            </a:pPr>
            <a:r>
              <a:rPr lang="zh-CN" altLang="en-US" sz="3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检验 </a:t>
            </a:r>
            <a:r>
              <a:rPr lang="en-US" altLang="zh-CN" sz="30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x </a:t>
            </a:r>
            <a:r>
              <a:rPr lang="zh-CN" altLang="en-US" sz="3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与 </a:t>
            </a:r>
            <a:r>
              <a:rPr lang="en-US" altLang="zh-CN" sz="30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y </a:t>
            </a:r>
            <a:r>
              <a:rPr lang="zh-CN" altLang="en-US" sz="3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之间是否具有线性关系，或者说，检验自变量 </a:t>
            </a:r>
            <a:r>
              <a:rPr lang="en-US" altLang="zh-CN" sz="30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x </a:t>
            </a:r>
            <a:r>
              <a:rPr lang="zh-CN" altLang="en-US" sz="3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对因变量 </a:t>
            </a:r>
            <a:r>
              <a:rPr lang="en-US" altLang="zh-CN" sz="30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y </a:t>
            </a:r>
            <a:r>
              <a:rPr lang="zh-CN" altLang="en-US" sz="3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的影响是否显著</a:t>
            </a:r>
          </a:p>
        </p:txBody>
      </p:sp>
      <p:grpSp>
        <p:nvGrpSpPr>
          <p:cNvPr id="559118" name="Group 14"/>
          <p:cNvGrpSpPr>
            <a:grpSpLocks/>
          </p:cNvGrpSpPr>
          <p:nvPr/>
        </p:nvGrpSpPr>
        <p:grpSpPr bwMode="auto">
          <a:xfrm>
            <a:off x="609600" y="2708275"/>
            <a:ext cx="7696200" cy="566738"/>
            <a:chOff x="384" y="1872"/>
            <a:chExt cx="4848" cy="357"/>
          </a:xfrm>
        </p:grpSpPr>
        <p:sp>
          <p:nvSpPr>
            <p:cNvPr id="559111" name="Rectangle 7"/>
            <p:cNvSpPr>
              <a:spLocks noChangeArrowheads="1"/>
            </p:cNvSpPr>
            <p:nvPr/>
          </p:nvSpPr>
          <p:spPr bwMode="auto">
            <a:xfrm>
              <a:off x="384" y="1872"/>
              <a:ext cx="4848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914400" indent="-457200"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371600" indent="-457200"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828800" indent="-457200"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286000" indent="-457200" algn="l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just">
                <a:spcBef>
                  <a:spcPct val="50000"/>
                </a:spcBef>
                <a:buFontTx/>
                <a:buAutoNum type="arabicPeriod" startAt="2"/>
                <a:defRPr/>
              </a:pPr>
              <a:r>
                <a:rPr lang="zh-CN" altLang="en-US" sz="30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理论基础是回归系数 </a:t>
              </a:r>
              <a:r>
                <a:rPr lang="zh-CN" altLang="en-US" sz="3000" i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Symbol" panose="05050102010706020507" pitchFamily="18" charset="2"/>
                </a:rPr>
                <a:t>  </a:t>
              </a:r>
              <a:r>
                <a:rPr lang="zh-CN" altLang="en-US" sz="3000" baseline="-250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  </a:t>
              </a:r>
              <a:r>
                <a:rPr lang="zh-CN" altLang="en-US" sz="30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的抽样分布</a:t>
              </a:r>
            </a:p>
          </p:txBody>
        </p:sp>
        <p:graphicFrame>
          <p:nvGraphicFramePr>
            <p:cNvPr id="118791" name="Object 12"/>
            <p:cNvGraphicFramePr>
              <a:graphicFrameLocks noChangeAspect="1"/>
            </p:cNvGraphicFramePr>
            <p:nvPr/>
          </p:nvGraphicFramePr>
          <p:xfrm>
            <a:off x="2880" y="1872"/>
            <a:ext cx="336" cy="3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67550" imgH="236104" progId="Equation.3">
                    <p:embed/>
                  </p:oleObj>
                </mc:Choice>
                <mc:Fallback>
                  <p:oleObj name="Equation" r:id="rId3" imgW="167550" imgH="236104" progId="Equation.3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80" y="1872"/>
                          <a:ext cx="336" cy="35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>
                          <a:outerShdw dist="17961" dir="2700000" algn="ctr" rotWithShape="0">
                            <a:schemeClr val="bg2"/>
                          </a:outerShdw>
                        </a:effectLst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9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9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9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9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9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9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9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9112" grpId="0" build="p" autoUpdateAnimBg="0"/>
      <p:bldP spid="559114" grpId="0" build="p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50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-33033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回归系数的检验 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检验步骤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 </a:t>
            </a:r>
          </a:p>
        </p:txBody>
      </p:sp>
      <p:sp>
        <p:nvSpPr>
          <p:cNvPr id="616451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1700213"/>
            <a:ext cx="7848600" cy="2201862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eriod"/>
              <a:defRPr/>
            </a:pPr>
            <a:r>
              <a:rPr lang="zh-CN" altLang="en-US" sz="2800" dirty="0"/>
              <a:t>提出假设</a:t>
            </a:r>
          </a:p>
          <a:p>
            <a:pPr marL="1219200" lvl="1" indent="-533400">
              <a:lnSpc>
                <a:spcPct val="90000"/>
              </a:lnSpc>
              <a:defRPr/>
            </a:pPr>
            <a:r>
              <a:rPr lang="en-US" altLang="zh-CN" i="1" dirty="0">
                <a:latin typeface="Times New Roman" panose="02020603050405020304" pitchFamily="18" charset="0"/>
              </a:rPr>
              <a:t>H</a:t>
            </a:r>
            <a:r>
              <a:rPr lang="en-US" altLang="zh-CN" baseline="-25000" dirty="0"/>
              <a:t>0</a:t>
            </a:r>
            <a:r>
              <a:rPr lang="en-US" altLang="zh-CN" dirty="0"/>
              <a:t>: </a:t>
            </a:r>
            <a:r>
              <a:rPr lang="en-US" altLang="zh-CN" i="1" dirty="0">
                <a:latin typeface="Symbol" panose="05050102010706020507" pitchFamily="18" charset="2"/>
              </a:rPr>
              <a:t>b</a:t>
            </a:r>
            <a:r>
              <a:rPr lang="en-US" altLang="zh-CN" baseline="-25000" dirty="0"/>
              <a:t>1 </a:t>
            </a:r>
            <a:r>
              <a:rPr lang="en-US" altLang="zh-CN" dirty="0"/>
              <a:t>= 0 (</a:t>
            </a:r>
            <a:r>
              <a:rPr lang="zh-CN" altLang="en-US" dirty="0"/>
              <a:t>没有线性关系</a:t>
            </a:r>
            <a:r>
              <a:rPr lang="en-US" altLang="zh-CN" dirty="0"/>
              <a:t>) </a:t>
            </a:r>
          </a:p>
          <a:p>
            <a:pPr marL="1219200" lvl="1" indent="-533400">
              <a:lnSpc>
                <a:spcPct val="90000"/>
              </a:lnSpc>
              <a:defRPr/>
            </a:pPr>
            <a:r>
              <a:rPr lang="en-US" altLang="zh-CN" i="1" dirty="0">
                <a:latin typeface="Times New Roman" panose="02020603050405020304" pitchFamily="18" charset="0"/>
              </a:rPr>
              <a:t>H</a:t>
            </a:r>
            <a:r>
              <a:rPr lang="en-US" altLang="zh-CN" baseline="-25000" dirty="0"/>
              <a:t>1</a:t>
            </a:r>
            <a:r>
              <a:rPr lang="en-US" altLang="zh-CN" dirty="0"/>
              <a:t>: </a:t>
            </a:r>
            <a:r>
              <a:rPr lang="en-US" altLang="zh-CN" i="1" dirty="0">
                <a:latin typeface="Symbol" panose="05050102010706020507" pitchFamily="18" charset="2"/>
              </a:rPr>
              <a:t>b</a:t>
            </a:r>
            <a:r>
              <a:rPr lang="en-US" altLang="zh-CN" baseline="-25000" dirty="0"/>
              <a:t>1</a:t>
            </a:r>
            <a:r>
              <a:rPr lang="en-US" altLang="zh-CN" dirty="0"/>
              <a:t> </a:t>
            </a:r>
            <a:r>
              <a:rPr lang="en-US" altLang="zh-CN" dirty="0">
                <a:latin typeface="Symbol" panose="05050102010706020507" pitchFamily="18" charset="2"/>
                <a:sym typeface="Symbol" panose="05050102010706020507" pitchFamily="18" charset="2"/>
              </a:rPr>
              <a:t> </a:t>
            </a:r>
            <a:r>
              <a:rPr lang="en-US" altLang="zh-CN" dirty="0"/>
              <a:t>0 (</a:t>
            </a:r>
            <a:r>
              <a:rPr lang="zh-CN" altLang="en-US" dirty="0"/>
              <a:t>有线性关系</a:t>
            </a:r>
            <a:r>
              <a:rPr lang="en-US" altLang="zh-CN" dirty="0"/>
              <a:t>) 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  <a:defRPr/>
            </a:pPr>
            <a:r>
              <a:rPr lang="zh-CN" altLang="en-US" sz="2800" dirty="0"/>
              <a:t>计算检验的统计量</a:t>
            </a:r>
          </a:p>
        </p:txBody>
      </p:sp>
      <p:sp>
        <p:nvSpPr>
          <p:cNvPr id="616452" name="Rectangle 4"/>
          <p:cNvSpPr>
            <a:spLocks noChangeArrowheads="1"/>
          </p:cNvSpPr>
          <p:nvPr/>
        </p:nvSpPr>
        <p:spPr bwMode="auto">
          <a:xfrm>
            <a:off x="685800" y="5029200"/>
            <a:ext cx="7848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30000"/>
              </a:spcBef>
              <a:buFontTx/>
              <a:buAutoNum type="arabicPeriod" startAt="3"/>
              <a:defRPr/>
            </a:pPr>
            <a:r>
              <a:rPr lang="en-US" altLang="zh-CN" sz="28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确定显著性水平</a:t>
            </a:r>
            <a:r>
              <a:rPr lang="zh-CN" altLang="en-US" sz="28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</a:t>
            </a:r>
            <a:r>
              <a:rPr lang="zh-CN" altLang="en-US" sz="28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，并进行决策 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Clr>
                <a:schemeClr val="hlink"/>
              </a:buClr>
              <a:buSzPct val="135000"/>
              <a:buFont typeface="Wingdings" panose="05000000000000000000" pitchFamily="2" charset="2"/>
              <a:buChar char="§"/>
              <a:defRPr/>
            </a:pPr>
            <a:r>
              <a:rPr lang="zh-CN" altLang="en-US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 </a:t>
            </a:r>
            <a:r>
              <a:rPr lang="en-US" altLang="zh-CN" sz="26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t</a:t>
            </a:r>
            <a:r>
              <a:rPr lang="en-US" altLang="zh-CN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&gt;</a:t>
            </a:r>
            <a:r>
              <a:rPr lang="en-US" altLang="zh-CN" sz="26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t</a:t>
            </a:r>
            <a:r>
              <a:rPr lang="en-US" altLang="zh-CN" sz="2600" baseline="-250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</a:t>
            </a:r>
            <a:r>
              <a:rPr lang="zh-CN" altLang="en-US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，拒绝</a:t>
            </a:r>
            <a:r>
              <a:rPr lang="en-US" altLang="zh-CN" sz="26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H</a:t>
            </a:r>
            <a:r>
              <a:rPr lang="en-US" altLang="zh-CN" sz="2600" baseline="-250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0</a:t>
            </a:r>
            <a:r>
              <a:rPr lang="zh-CN" altLang="en-US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； </a:t>
            </a:r>
            <a:r>
              <a:rPr lang="en-US" altLang="zh-CN" sz="26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t</a:t>
            </a:r>
            <a:r>
              <a:rPr lang="en-US" altLang="zh-CN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&lt;</a:t>
            </a:r>
            <a:r>
              <a:rPr lang="en-US" altLang="zh-CN" sz="26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t</a:t>
            </a:r>
            <a:r>
              <a:rPr lang="en-US" altLang="zh-CN" sz="2600" baseline="-250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</a:t>
            </a:r>
            <a:r>
              <a:rPr lang="zh-CN" altLang="en-US" sz="26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，不拒绝</a:t>
            </a:r>
            <a:r>
              <a:rPr lang="en-US" altLang="zh-CN" sz="26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H</a:t>
            </a:r>
            <a:r>
              <a:rPr lang="en-US" altLang="zh-CN" sz="2600" baseline="-250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0</a:t>
            </a:r>
          </a:p>
        </p:txBody>
      </p:sp>
      <p:graphicFrame>
        <p:nvGraphicFramePr>
          <p:cNvPr id="616453" name="Object 5">
            <a:hlinkClick r:id="" action="ppaction://ole?verb=0"/>
          </p:cNvPr>
          <p:cNvGraphicFramePr>
            <a:graphicFrameLocks/>
          </p:cNvGraphicFramePr>
          <p:nvPr/>
        </p:nvGraphicFramePr>
        <p:xfrm>
          <a:off x="2339975" y="3644900"/>
          <a:ext cx="2232025" cy="129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74469" imgH="502815" progId="Equation.3">
                  <p:embed/>
                </p:oleObj>
              </mc:Choice>
              <mc:Fallback>
                <p:oleObj name="Equation" r:id="rId3" imgW="1074469" imgH="502815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lum contrast="-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3644900"/>
                        <a:ext cx="2232025" cy="1296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/>
              <p:cNvSpPr txBox="1"/>
              <p:nvPr/>
            </p:nvSpPr>
            <p:spPr>
              <a:xfrm>
                <a:off x="5148064" y="3982479"/>
                <a:ext cx="2498826" cy="81887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 i="1">
                              <a:latin typeface="Cambria Math" panose="02040503050406030204" pitchFamily="18" charset="0"/>
                            </a:rPr>
                            <m:t>S</m:t>
                          </m:r>
                        </m:e>
                        <m:sub>
                          <m:acc>
                            <m:accPr>
                              <m:chr m:val="̂"/>
                              <m:ctrlP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CN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acc>
                        </m:sub>
                      </m:sSub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sub>
                          </m:sSub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Sup>
                                    <m:sSubSup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  <m:sup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den>
                                  </m:f>
                                  <m:sSup>
                                    <m:sSup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nary>
                                        <m:naryPr>
                                          <m:chr m:val="∑"/>
                                          <m:subHide m:val="on"/>
                                          <m:supHide m:val="on"/>
                                          <m:ctrlPr>
                                            <a:rPr lang="en-US" altLang="zh-CN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naryPr>
                                        <m:sub/>
                                        <m:sup/>
                                        <m:e>
                                          <m:sSub>
                                            <m:sSubPr>
                                              <m:ctrlP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altLang="zh-CN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  <m:r>
                                            <a:rPr lang="en-US" altLang="zh-CN" b="0" i="1" smtClean="0">
                                              <a:latin typeface="Cambria Math" panose="02040503050406030204" pitchFamily="18" charset="0"/>
                                            </a:rPr>
                                            <m:t>)</m:t>
                                          </m:r>
                                        </m:e>
                                      </m:nary>
                                    </m:e>
                                    <m:sup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rad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3982479"/>
                <a:ext cx="2498826" cy="8188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6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6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16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6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16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6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16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6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16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16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16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451" grpId="0" build="p" autoUpdateAnimBg="0"/>
      <p:bldP spid="616452" grpId="0" build="p" autoUpdateAnimBg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498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-86518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回归系数的检验 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例题分析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61849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700213"/>
            <a:ext cx="8077200" cy="2566987"/>
          </a:xfrm>
        </p:spPr>
        <p:txBody>
          <a:bodyPr/>
          <a:lstStyle/>
          <a:p>
            <a:pPr marL="609600" indent="-609600">
              <a:defRPr/>
            </a:pPr>
            <a:r>
              <a:rPr lang="en-US" altLang="zh-CN" sz="2800" b="1" dirty="0">
                <a:solidFill>
                  <a:schemeClr val="accent2"/>
                </a:solidFill>
                <a:sym typeface="Wingdings 2" panose="05020102010507070707" pitchFamily="18" charset="2"/>
              </a:rPr>
              <a:t></a:t>
            </a:r>
            <a:r>
              <a:rPr lang="zh-CN" altLang="en-US" sz="2800" dirty="0">
                <a:solidFill>
                  <a:srgbClr val="F0F0F0"/>
                </a:solidFill>
              </a:rPr>
              <a:t>对例题的回归系数进行显著性检验</a:t>
            </a:r>
            <a:r>
              <a:rPr lang="en-US" altLang="zh-CN" sz="2800" dirty="0">
                <a:solidFill>
                  <a:srgbClr val="F0F0F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F0F0F0"/>
                </a:solidFill>
                <a:sym typeface="Symbol" panose="05050102010706020507" pitchFamily="18" charset="2"/>
              </a:rPr>
              <a:t></a:t>
            </a:r>
            <a:r>
              <a:rPr lang="zh-CN" altLang="en-US" sz="2800" dirty="0">
                <a:solidFill>
                  <a:srgbClr val="F0F0F0"/>
                </a:solidFill>
                <a:sym typeface="Symbol" panose="05050102010706020507" pitchFamily="18" charset="2"/>
              </a:rPr>
              <a:t>＝</a:t>
            </a:r>
            <a:r>
              <a:rPr lang="en-US" altLang="zh-CN" sz="2800" dirty="0">
                <a:solidFill>
                  <a:srgbClr val="F0F0F0"/>
                </a:solidFill>
                <a:sym typeface="Symbol" panose="05050102010706020507" pitchFamily="18" charset="2"/>
              </a:rPr>
              <a:t>0.05</a:t>
            </a:r>
            <a:r>
              <a:rPr lang="en-US" altLang="zh-CN" sz="2800" dirty="0">
                <a:solidFill>
                  <a:srgbClr val="F0F0F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)</a:t>
            </a:r>
          </a:p>
          <a:p>
            <a:pPr marL="609600" indent="-609600">
              <a:buFontTx/>
              <a:buAutoNum type="arabicPeriod"/>
              <a:defRPr/>
            </a:pPr>
            <a:r>
              <a:rPr lang="zh-CN" altLang="en-US" sz="2800" dirty="0"/>
              <a:t>提出假设</a:t>
            </a:r>
          </a:p>
          <a:p>
            <a:pPr marL="1219200" lvl="1" indent="-533400">
              <a:defRPr/>
            </a:pPr>
            <a:r>
              <a:rPr lang="en-US" altLang="zh-CN" i="1" dirty="0">
                <a:latin typeface="Times New Roman" panose="02020603050405020304" pitchFamily="18" charset="0"/>
              </a:rPr>
              <a:t>H</a:t>
            </a:r>
            <a:r>
              <a:rPr lang="en-US" altLang="zh-CN" baseline="-25000" dirty="0"/>
              <a:t>0</a:t>
            </a:r>
            <a:r>
              <a:rPr lang="zh-CN" altLang="en-US" dirty="0"/>
              <a:t>：</a:t>
            </a:r>
            <a:r>
              <a:rPr lang="en-US" altLang="zh-CN" i="1" dirty="0">
                <a:latin typeface="Symbol" panose="05050102010706020507" pitchFamily="18" charset="2"/>
              </a:rPr>
              <a:t>b</a:t>
            </a:r>
            <a:r>
              <a:rPr lang="en-US" altLang="zh-CN" baseline="-25000" dirty="0"/>
              <a:t>1 </a:t>
            </a:r>
            <a:r>
              <a:rPr lang="en-US" altLang="zh-CN" dirty="0"/>
              <a:t>= 0   </a:t>
            </a:r>
          </a:p>
          <a:p>
            <a:pPr marL="1219200" lvl="1" indent="-533400">
              <a:defRPr/>
            </a:pPr>
            <a:r>
              <a:rPr lang="en-US" altLang="zh-CN" i="1" dirty="0">
                <a:latin typeface="Times New Roman" panose="02020603050405020304" pitchFamily="18" charset="0"/>
              </a:rPr>
              <a:t>H</a:t>
            </a:r>
            <a:r>
              <a:rPr lang="en-US" altLang="zh-CN" baseline="-25000" dirty="0"/>
              <a:t>1</a:t>
            </a:r>
            <a:r>
              <a:rPr lang="zh-CN" altLang="en-US" dirty="0"/>
              <a:t>：</a:t>
            </a:r>
            <a:r>
              <a:rPr lang="en-US" altLang="zh-CN" i="1" dirty="0">
                <a:latin typeface="Symbol" panose="05050102010706020507" pitchFamily="18" charset="2"/>
              </a:rPr>
              <a:t>b</a:t>
            </a:r>
            <a:r>
              <a:rPr lang="en-US" altLang="zh-CN" baseline="-25000" dirty="0"/>
              <a:t>1</a:t>
            </a:r>
            <a:r>
              <a:rPr lang="en-US" altLang="zh-CN" dirty="0"/>
              <a:t> </a:t>
            </a:r>
            <a:r>
              <a:rPr lang="en-US" altLang="zh-CN" dirty="0">
                <a:latin typeface="Symbol" panose="05050102010706020507" pitchFamily="18" charset="2"/>
                <a:sym typeface="Symbol" panose="05050102010706020507" pitchFamily="18" charset="2"/>
              </a:rPr>
              <a:t> </a:t>
            </a:r>
            <a:r>
              <a:rPr lang="en-US" altLang="zh-CN" dirty="0"/>
              <a:t>0   </a:t>
            </a:r>
          </a:p>
          <a:p>
            <a:pPr marL="609600" indent="-609600">
              <a:buFontTx/>
              <a:buAutoNum type="arabicPeriod"/>
              <a:defRPr/>
            </a:pPr>
            <a:r>
              <a:rPr lang="zh-CN" altLang="en-US" sz="2800" dirty="0"/>
              <a:t>计算检验的统计量</a:t>
            </a:r>
          </a:p>
        </p:txBody>
      </p:sp>
      <p:sp>
        <p:nvSpPr>
          <p:cNvPr id="618500" name="Rectangle 4"/>
          <p:cNvSpPr>
            <a:spLocks noChangeArrowheads="1"/>
          </p:cNvSpPr>
          <p:nvPr/>
        </p:nvSpPr>
        <p:spPr bwMode="auto">
          <a:xfrm>
            <a:off x="533400" y="5181600"/>
            <a:ext cx="807720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90000"/>
              </a:lnSpc>
              <a:spcBef>
                <a:spcPct val="30000"/>
              </a:spcBef>
              <a:buFontTx/>
              <a:buAutoNum type="arabicPeriod" startAt="3"/>
              <a:defRPr/>
            </a:pPr>
            <a:r>
              <a:rPr lang="en-US" altLang="zh-CN" sz="28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en-US" altLang="zh-CN" sz="2800" i="1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</a:t>
            </a:r>
            <a:r>
              <a:rPr lang="en-US" altLang="zh-CN" sz="28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=7.533515&gt;</a:t>
            </a:r>
            <a:r>
              <a:rPr lang="en-US" altLang="zh-CN" sz="2800" i="1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</a:t>
            </a:r>
            <a:r>
              <a:rPr lang="en-US" altLang="zh-CN" sz="2800" baseline="-250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</a:t>
            </a:r>
            <a:r>
              <a:rPr lang="en-US" altLang="zh-CN" sz="28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=2.201</a:t>
            </a:r>
            <a:r>
              <a:rPr lang="zh-CN" altLang="en-US" sz="28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，拒绝</a:t>
            </a:r>
            <a:r>
              <a:rPr lang="en-US" altLang="zh-CN" sz="2800" i="1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H</a:t>
            </a:r>
            <a:r>
              <a:rPr lang="en-US" altLang="zh-CN" sz="2800" baseline="-250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0</a:t>
            </a:r>
            <a:r>
              <a:rPr lang="zh-CN" altLang="en-US" sz="28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anose="05050102010706020507" pitchFamily="18" charset="2"/>
              </a:rPr>
              <a:t>，表明</a:t>
            </a:r>
            <a:r>
              <a:rPr lang="zh-CN" altLang="en-US" sz="280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不良贷款与贷款余额之间有显著的线性关系</a:t>
            </a:r>
          </a:p>
        </p:txBody>
      </p:sp>
      <p:graphicFrame>
        <p:nvGraphicFramePr>
          <p:cNvPr id="122885" name="Object 5">
            <a:hlinkClick r:id="" action="ppaction://ole?verb=0"/>
          </p:cNvPr>
          <p:cNvGraphicFramePr>
            <a:graphicFrameLocks/>
          </p:cNvGraphicFramePr>
          <p:nvPr/>
        </p:nvGraphicFramePr>
        <p:xfrm>
          <a:off x="1828800" y="4206875"/>
          <a:ext cx="3629025" cy="95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69732" imgH="388462" progId="Equation.3">
                  <p:embed/>
                </p:oleObj>
              </mc:Choice>
              <mc:Fallback>
                <p:oleObj name="Equation" r:id="rId3" imgW="1569732" imgH="388462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lum contrast="-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206875"/>
                        <a:ext cx="3629025" cy="957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-19178"/>
            <a:ext cx="70104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回归系数的检验 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例题分析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78438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676400"/>
            <a:ext cx="6400800" cy="685800"/>
          </a:xfrm>
        </p:spPr>
        <p:txBody>
          <a:bodyPr/>
          <a:lstStyle/>
          <a:p>
            <a:pPr marL="609600" indent="-609600">
              <a:defRPr/>
            </a:pPr>
            <a:r>
              <a:rPr lang="en-US" altLang="zh-CN" b="1" dirty="0">
                <a:solidFill>
                  <a:schemeClr val="accent2"/>
                </a:solidFill>
                <a:sym typeface="Wingdings 2" panose="05020102010507070707" pitchFamily="18" charset="2"/>
              </a:rPr>
              <a:t></a:t>
            </a:r>
            <a:r>
              <a:rPr lang="en-US" altLang="zh-CN" b="1" i="1" dirty="0">
                <a:solidFill>
                  <a:schemeClr val="hlink"/>
                </a:solidFill>
              </a:rPr>
              <a:t>P </a:t>
            </a:r>
            <a:r>
              <a:rPr lang="zh-CN" altLang="en-US" b="1" dirty="0">
                <a:solidFill>
                  <a:srgbClr val="F0F0F0"/>
                </a:solidFill>
              </a:rPr>
              <a:t>值的应用</a:t>
            </a:r>
            <a:endParaRPr lang="zh-CN" altLang="en-US" b="1" dirty="0"/>
          </a:p>
        </p:txBody>
      </p:sp>
      <p:graphicFrame>
        <p:nvGraphicFramePr>
          <p:cNvPr id="124932" name="Object 6"/>
          <p:cNvGraphicFramePr>
            <a:graphicFrameLocks noChangeAspect="1"/>
          </p:cNvGraphicFramePr>
          <p:nvPr/>
        </p:nvGraphicFramePr>
        <p:xfrm>
          <a:off x="381000" y="2286000"/>
          <a:ext cx="853440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MP 图象" r:id="rId3" imgW="5172797" imgH="847843" progId="Paint.Picture">
                  <p:embed/>
                </p:oleObj>
              </mc:Choice>
              <mc:Fallback>
                <p:oleObj name="BMP 图象" r:id="rId3" imgW="5172797" imgH="847843" progId="Paint.Pictur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286000"/>
                        <a:ext cx="8534400" cy="243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4391" name="Rectangle 7"/>
          <p:cNvSpPr>
            <a:spLocks noChangeArrowheads="1"/>
          </p:cNvSpPr>
          <p:nvPr/>
        </p:nvSpPr>
        <p:spPr bwMode="auto">
          <a:xfrm>
            <a:off x="457200" y="4876800"/>
            <a:ext cx="84582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609600" indent="-6096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1219200" indent="-5334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54305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09750" indent="-3810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09800" indent="-3810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667000" indent="-3810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124200" indent="-3810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581400" indent="-3810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038600" indent="-3810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20000"/>
              </a:spcBef>
              <a:defRPr/>
            </a:pPr>
            <a:r>
              <a:rPr lang="en-US" altLang="zh-CN" sz="28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P</a:t>
            </a:r>
            <a:r>
              <a:rPr lang="en-US" altLang="zh-CN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=0.000000&lt;</a:t>
            </a:r>
            <a:r>
              <a:rPr lang="en-US" altLang="zh-CN" sz="28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</a:t>
            </a:r>
            <a:r>
              <a:rPr lang="en-US" altLang="zh-CN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=0.05</a:t>
            </a:r>
            <a:r>
              <a:rPr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，拒绝原假设，</a:t>
            </a:r>
            <a:r>
              <a:rPr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贷款余额与不良贷款之间有显著的线性关系</a:t>
            </a:r>
          </a:p>
        </p:txBody>
      </p:sp>
      <p:sp>
        <p:nvSpPr>
          <p:cNvPr id="124934" name="Oval 8"/>
          <p:cNvSpPr>
            <a:spLocks noChangeArrowheads="1"/>
          </p:cNvSpPr>
          <p:nvPr/>
        </p:nvSpPr>
        <p:spPr bwMode="auto">
          <a:xfrm>
            <a:off x="7451725" y="4148138"/>
            <a:ext cx="1512888" cy="576262"/>
          </a:xfrm>
          <a:prstGeom prst="ellipse">
            <a:avLst/>
          </a:prstGeom>
          <a:noFill/>
          <a:ln w="317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>
    <p:wipe dir="r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回归分析结果的评价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86793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-37033" y="1268760"/>
            <a:ext cx="9144000" cy="5184576"/>
          </a:xfrm>
        </p:spPr>
        <p:txBody>
          <a:bodyPr/>
          <a:lstStyle/>
          <a:p>
            <a:pPr marL="609600" indent="-609600" algn="just" eaLnBrk="1" hangingPunct="1">
              <a:spcBef>
                <a:spcPct val="0"/>
              </a:spcBef>
              <a:buClr>
                <a:schemeClr val="accent2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sz="2600" dirty="0"/>
              <a:t>建立的模型是否合适？或者说，这个拟合的模型有多</a:t>
            </a:r>
            <a:r>
              <a:rPr lang="zh-CN" altLang="en-US" sz="2600" dirty="0">
                <a:latin typeface="Times New Roman" panose="02020603050405020304" pitchFamily="18" charset="0"/>
              </a:rPr>
              <a:t>“</a:t>
            </a:r>
            <a:r>
              <a:rPr lang="zh-CN" altLang="en-US" sz="2600" dirty="0"/>
              <a:t>好</a:t>
            </a:r>
            <a:r>
              <a:rPr lang="zh-CN" altLang="en-US" sz="2600" dirty="0">
                <a:latin typeface="Times New Roman" panose="02020603050405020304" pitchFamily="18" charset="0"/>
              </a:rPr>
              <a:t>”</a:t>
            </a:r>
            <a:r>
              <a:rPr lang="zh-CN" altLang="en-US" sz="2600" dirty="0"/>
              <a:t>？要回答这些问题，可以从以下几个方面入手：</a:t>
            </a:r>
          </a:p>
          <a:p>
            <a:pPr marL="609600" indent="-609600" algn="just">
              <a:lnSpc>
                <a:spcPct val="90000"/>
              </a:lnSpc>
              <a:spcBef>
                <a:spcPts val="1800"/>
              </a:spcBef>
              <a:buFontTx/>
              <a:buAutoNum type="arabicPeriod"/>
              <a:defRPr/>
            </a:pPr>
            <a:r>
              <a:rPr lang="zh-CN" altLang="en-US" sz="2400" dirty="0"/>
              <a:t>所估计的回归系数</a:t>
            </a:r>
            <a:r>
              <a:rPr lang="zh-CN" altLang="en-US" sz="2400" dirty="0">
                <a:cs typeface="Arial" panose="020B0604020202020204" pitchFamily="34" charset="0"/>
                <a:sym typeface="Symbol" panose="05050102010706020507" pitchFamily="18" charset="2"/>
              </a:rPr>
              <a:t>   </a:t>
            </a:r>
            <a:r>
              <a:rPr lang="zh-CN" altLang="en-US" sz="2400" dirty="0"/>
              <a:t>的符号是否与理论或事先预期相一致</a:t>
            </a:r>
          </a:p>
          <a:p>
            <a:pPr marL="360000" lvl="1" indent="0" algn="just">
              <a:lnSpc>
                <a:spcPct val="90000"/>
              </a:lnSpc>
              <a:defRPr/>
            </a:pPr>
            <a:r>
              <a:rPr lang="zh-CN" altLang="en-US" sz="2000" dirty="0"/>
              <a:t>在不良贷款与贷款余额的回归中，可以预期贷款余额越多，不良贷款也可会越多，也就是说，回归系数的值应该是正的，在上面建立的回归方程中，我们得到的回归系数                 为正值，</a:t>
            </a:r>
          </a:p>
          <a:p>
            <a:pPr marL="609600" indent="-609600" algn="just">
              <a:lnSpc>
                <a:spcPct val="90000"/>
              </a:lnSpc>
              <a:spcBef>
                <a:spcPts val="1800"/>
              </a:spcBef>
              <a:buFontTx/>
              <a:buAutoNum type="arabicPeriod"/>
              <a:defRPr/>
            </a:pPr>
            <a:r>
              <a:rPr lang="zh-CN" altLang="en-US" sz="2400" dirty="0"/>
              <a:t>如果理论上认为</a:t>
            </a:r>
            <a:r>
              <a:rPr lang="en-US" altLang="zh-CN" sz="2400" i="1" dirty="0">
                <a:latin typeface="Times New Roman" panose="02020603050405020304" pitchFamily="18" charset="0"/>
              </a:rPr>
              <a:t>x</a:t>
            </a:r>
            <a:r>
              <a:rPr lang="zh-CN" altLang="en-US" sz="2400" dirty="0"/>
              <a:t>与</a:t>
            </a:r>
            <a:r>
              <a:rPr lang="en-US" altLang="zh-CN" sz="2400" i="1" dirty="0">
                <a:latin typeface="Times New Roman" panose="02020603050405020304" pitchFamily="18" charset="0"/>
              </a:rPr>
              <a:t>y</a:t>
            </a:r>
            <a:r>
              <a:rPr lang="zh-CN" altLang="en-US" sz="2400" dirty="0"/>
              <a:t>之间的关系不仅是正的，而且是统计上显著的，那么所建立的回归方程也应该如此</a:t>
            </a:r>
          </a:p>
          <a:p>
            <a:pPr marL="360000" lvl="1" indent="0" algn="just">
              <a:lnSpc>
                <a:spcPct val="90000"/>
              </a:lnSpc>
              <a:defRPr/>
            </a:pPr>
            <a:r>
              <a:rPr lang="zh-CN" altLang="en-US" sz="2000" dirty="0"/>
              <a:t>在不良贷款与贷款余额的回归中，二者之间为正的线性关系，而且，对回归系数的</a:t>
            </a:r>
            <a:r>
              <a:rPr lang="en-US" altLang="zh-CN" sz="2000" dirty="0"/>
              <a:t>t</a:t>
            </a:r>
            <a:r>
              <a:rPr lang="zh-CN" altLang="en-US" sz="2000" dirty="0"/>
              <a:t>检验结果表明而这之间的线性关系是统计上显著的</a:t>
            </a:r>
            <a:endParaRPr lang="en-US" altLang="zh-CN" sz="2000" dirty="0"/>
          </a:p>
          <a:p>
            <a:pPr marL="609600" indent="-609600" algn="just">
              <a:lnSpc>
                <a:spcPct val="90000"/>
              </a:lnSpc>
              <a:spcBef>
                <a:spcPts val="1800"/>
              </a:spcBef>
              <a:buFontTx/>
              <a:buAutoNum type="arabicPeriod" startAt="3"/>
              <a:defRPr/>
            </a:pPr>
            <a:r>
              <a:rPr lang="zh-CN" altLang="en-US" sz="2400" dirty="0"/>
              <a:t>回归模型在多大程度上解释了因变量</a:t>
            </a:r>
            <a:r>
              <a:rPr lang="en-US" altLang="zh-CN" sz="2400" i="1" dirty="0">
                <a:latin typeface="Times New Roman" panose="02020603050405020304" pitchFamily="18" charset="0"/>
              </a:rPr>
              <a:t>y</a:t>
            </a:r>
            <a:r>
              <a:rPr lang="zh-CN" altLang="en-US" sz="2400" dirty="0"/>
              <a:t>取值的差异？可以用判定系数</a:t>
            </a:r>
            <a:r>
              <a:rPr lang="en-US" altLang="zh-CN" sz="2400" i="1" dirty="0">
                <a:latin typeface="Times New Roman" panose="02020603050405020304" pitchFamily="18" charset="0"/>
              </a:rPr>
              <a:t>R</a:t>
            </a:r>
            <a:r>
              <a:rPr lang="en-US" altLang="zh-CN" sz="2400" baseline="30000" dirty="0"/>
              <a:t>2</a:t>
            </a:r>
            <a:r>
              <a:rPr lang="zh-CN" altLang="en-US" sz="2400" dirty="0"/>
              <a:t>来回答这一问题</a:t>
            </a:r>
          </a:p>
          <a:p>
            <a:pPr marL="360000" lvl="1" indent="0" algn="just">
              <a:lnSpc>
                <a:spcPct val="90000"/>
              </a:lnSpc>
              <a:defRPr/>
            </a:pPr>
            <a:r>
              <a:rPr lang="zh-CN" altLang="en-US" sz="2000" dirty="0"/>
              <a:t>在贷款余额与不良贷款的回归中，得到的</a:t>
            </a:r>
            <a:r>
              <a:rPr lang="en-US" altLang="zh-CN" sz="2000" i="1" dirty="0">
                <a:latin typeface="Times New Roman" panose="02020603050405020304" pitchFamily="18" charset="0"/>
              </a:rPr>
              <a:t>R</a:t>
            </a:r>
            <a:r>
              <a:rPr lang="en-US" altLang="zh-CN" sz="2000" baseline="30000" dirty="0"/>
              <a:t>2</a:t>
            </a:r>
            <a:r>
              <a:rPr lang="en-US" altLang="zh-CN" sz="2000" dirty="0"/>
              <a:t>=71.16%</a:t>
            </a:r>
            <a:r>
              <a:rPr lang="zh-CN" altLang="en-US" sz="2000" dirty="0"/>
              <a:t>，解释了不良贷款变差的</a:t>
            </a:r>
            <a:r>
              <a:rPr lang="en-US" altLang="zh-CN" sz="2000" dirty="0"/>
              <a:t>2/3</a:t>
            </a:r>
            <a:r>
              <a:rPr lang="zh-CN" altLang="en-US" sz="2000" dirty="0"/>
              <a:t>以上，说明拟合的效果还算不错</a:t>
            </a:r>
          </a:p>
          <a:p>
            <a:pPr marL="360000" lvl="1" indent="0" algn="just">
              <a:lnSpc>
                <a:spcPct val="90000"/>
              </a:lnSpc>
              <a:defRPr/>
            </a:pPr>
            <a:endParaRPr lang="en-US" altLang="zh-CN" sz="2000" dirty="0"/>
          </a:p>
        </p:txBody>
      </p:sp>
      <p:graphicFrame>
        <p:nvGraphicFramePr>
          <p:cNvPr id="126980" name="Object 10">
            <a:hlinkClick r:id="" action="ppaction://ole?verb=0"/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071639450"/>
              </p:ext>
            </p:extLst>
          </p:nvPr>
        </p:nvGraphicFramePr>
        <p:xfrm>
          <a:off x="3209962" y="2204864"/>
          <a:ext cx="3587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3" imgW="167550" imgH="236104" progId="Equation.3">
                  <p:embed/>
                </p:oleObj>
              </mc:Choice>
              <mc:Fallback>
                <p:oleObj name="公式" r:id="rId3" imgW="167550" imgH="236104" progId="Equation.3">
                  <p:embed/>
                  <p:pic>
                    <p:nvPicPr>
                      <p:cNvPr id="0" name="Object 10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9962" y="2204864"/>
                        <a:ext cx="358775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81" name="Object 16">
            <a:hlinkClick r:id="" action="ppaction://ole?verb=0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1925437"/>
              </p:ext>
            </p:extLst>
          </p:nvPr>
        </p:nvGraphicFramePr>
        <p:xfrm>
          <a:off x="2590279" y="3233669"/>
          <a:ext cx="19446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公式" r:id="rId5" imgW="891474" imgH="236104" progId="Equation.3">
                  <p:embed/>
                </p:oleObj>
              </mc:Choice>
              <mc:Fallback>
                <p:oleObj name="公式" r:id="rId5" imgW="891474" imgH="236104" progId="Equation.3">
                  <p:embed/>
                  <p:pic>
                    <p:nvPicPr>
                      <p:cNvPr id="0" name="Object 16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279" y="3233669"/>
                        <a:ext cx="1944688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7961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本章小结</a:t>
            </a:r>
          </a:p>
        </p:txBody>
      </p:sp>
      <p:sp>
        <p:nvSpPr>
          <p:cNvPr id="3778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828800"/>
            <a:ext cx="8153400" cy="4343400"/>
          </a:xfrm>
        </p:spPr>
        <p:txBody>
          <a:bodyPr/>
          <a:lstStyle/>
          <a:p>
            <a:pPr marL="609600" indent="-609600" algn="just">
              <a:spcBef>
                <a:spcPct val="30000"/>
              </a:spcBef>
              <a:buFontTx/>
              <a:buAutoNum type="arabicPeriod"/>
              <a:defRPr/>
            </a:pPr>
            <a:r>
              <a:rPr lang="zh-CN" altLang="en-US" b="1" dirty="0"/>
              <a:t>变量间关系的度量</a:t>
            </a:r>
          </a:p>
          <a:p>
            <a:pPr marL="609600" indent="-609600" algn="just">
              <a:spcBef>
                <a:spcPct val="30000"/>
              </a:spcBef>
              <a:buFontTx/>
              <a:buAutoNum type="arabicPeriod"/>
              <a:defRPr/>
            </a:pPr>
            <a:r>
              <a:rPr lang="zh-CN" altLang="en-US" b="1" dirty="0"/>
              <a:t>回归模型、回归方程与估计的回归方程</a:t>
            </a:r>
          </a:p>
          <a:p>
            <a:pPr marL="609600" indent="-609600" algn="just">
              <a:spcBef>
                <a:spcPct val="30000"/>
              </a:spcBef>
              <a:buFontTx/>
              <a:buAutoNum type="arabicPeriod"/>
              <a:defRPr/>
            </a:pPr>
            <a:r>
              <a:rPr lang="zh-CN" altLang="en-US" b="1" dirty="0"/>
              <a:t>回归直线的拟合优度</a:t>
            </a:r>
          </a:p>
          <a:p>
            <a:pPr marL="609600" indent="-609600" algn="just">
              <a:spcBef>
                <a:spcPct val="30000"/>
              </a:spcBef>
              <a:buFontTx/>
              <a:buAutoNum type="arabicPeriod" startAt="4"/>
              <a:defRPr/>
            </a:pPr>
            <a:r>
              <a:rPr lang="zh-CN" altLang="en-US" b="1" dirty="0"/>
              <a:t>回归分析中的显著性检验</a:t>
            </a:r>
          </a:p>
          <a:p>
            <a:pPr marL="609600" indent="-609600" algn="just">
              <a:spcBef>
                <a:spcPct val="30000"/>
              </a:spcBef>
              <a:buFontTx/>
              <a:buAutoNum type="arabicPeriod" startAt="4"/>
              <a:defRPr/>
            </a:pPr>
            <a:r>
              <a:rPr lang="zh-CN" altLang="en-US" b="1" dirty="0"/>
              <a:t>用</a:t>
            </a:r>
            <a:r>
              <a:rPr lang="en-US" altLang="zh-CN" b="1" dirty="0">
                <a:solidFill>
                  <a:schemeClr val="hlink"/>
                </a:solidFill>
              </a:rPr>
              <a:t>Excel </a:t>
            </a:r>
            <a:r>
              <a:rPr lang="zh-CN" altLang="en-US" b="1" dirty="0"/>
              <a:t>进行回归分析</a:t>
            </a:r>
          </a:p>
        </p:txBody>
      </p:sp>
    </p:spTree>
  </p:cSld>
  <p:clrMapOvr>
    <a:masterClrMapping/>
  </p:clrMapOvr>
  <p:transition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2133600" y="685800"/>
            <a:ext cx="5486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>
                <a:latin typeface="Book Antiqua" panose="02040602050305030304" pitchFamily="18" charset="0"/>
              </a:rPr>
              <a:t>结    束</a:t>
            </a:r>
          </a:p>
        </p:txBody>
      </p:sp>
      <p:graphicFrame>
        <p:nvGraphicFramePr>
          <p:cNvPr id="470019" name="Object 3"/>
          <p:cNvGraphicFramePr>
            <a:graphicFrameLocks noChangeAspect="1"/>
          </p:cNvGraphicFramePr>
          <p:nvPr/>
        </p:nvGraphicFramePr>
        <p:xfrm>
          <a:off x="2971800" y="1379538"/>
          <a:ext cx="3848100" cy="547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剪辑" r:id="rId3" imgW="3848100" imgH="5478463" progId="MS_ClipArt_Gallery.2">
                  <p:embed/>
                </p:oleObj>
              </mc:Choice>
              <mc:Fallback>
                <p:oleObj name="剪辑" r:id="rId3" imgW="3848100" imgH="5478463" progId="MS_ClipArt_Gallery.2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1379538"/>
                        <a:ext cx="3848100" cy="5478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6372" name="WordArt 4">
            <a:hlinkHover r:id="" action="ppaction://noaction" highlightClick="1"/>
          </p:cNvPr>
          <p:cNvSpPr>
            <a:spLocks noChangeArrowheads="1" noChangeShapeType="1" noTextEdit="1"/>
          </p:cNvSpPr>
          <p:nvPr/>
        </p:nvSpPr>
        <p:spPr bwMode="auto">
          <a:xfrm>
            <a:off x="5943600" y="3886200"/>
            <a:ext cx="2590800" cy="2209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93"/>
                    </a:gs>
                    <a:gs pos="100000">
                      <a:srgbClr val="767644"/>
                    </a:gs>
                  </a:gsLst>
                  <a:lin ang="5400000" scaled="1"/>
                </a:gradFill>
                <a:cs typeface="Arial" panose="020B0604020202020204" pitchFamily="34" charset="0"/>
              </a:rPr>
              <a:t>THANKS</a:t>
            </a:r>
            <a:endParaRPr lang="zh-CN" altLang="en-US" sz="3600" kern="10">
              <a:ln w="9525">
                <a:solidFill>
                  <a:schemeClr val="tx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93"/>
                  </a:gs>
                  <a:gs pos="100000">
                    <a:srgbClr val="767644"/>
                  </a:gs>
                </a:gsLst>
                <a:lin ang="5400000" scaled="1"/>
              </a:gradFill>
              <a:cs typeface="Arial" panose="020B0604020202020204" pitchFamily="34" charset="0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70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70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12998"/>
            <a:ext cx="6858000" cy="106680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函数关系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几个例子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386052" name="Text Box 4"/>
          <p:cNvSpPr txBox="1">
            <a:spLocks noChangeArrowheads="1"/>
          </p:cNvSpPr>
          <p:nvPr/>
        </p:nvSpPr>
        <p:spPr bwMode="auto">
          <a:xfrm>
            <a:off x="468313" y="1700213"/>
            <a:ext cx="8305800" cy="477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某种商品的销售额</a:t>
            </a:r>
            <a:r>
              <a:rPr lang="en-US" altLang="zh-CN" sz="32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y</a:t>
            </a:r>
            <a:r>
              <a: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与销售量</a:t>
            </a:r>
            <a:r>
              <a:rPr lang="en-US" altLang="zh-CN" sz="32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x</a:t>
            </a:r>
            <a:r>
              <a: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之间的关系可表示为 </a:t>
            </a:r>
            <a:r>
              <a:rPr lang="en-US" altLang="zh-CN" sz="3200" b="1" i="1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y </a:t>
            </a:r>
            <a:r>
              <a:rPr lang="en-US" altLang="zh-CN" sz="3200" b="1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= </a:t>
            </a:r>
            <a:r>
              <a:rPr lang="en-US" altLang="zh-CN" sz="3200" b="1" i="1" dirty="0" err="1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px</a:t>
            </a:r>
            <a:r>
              <a:rPr lang="en-US" altLang="zh-CN" sz="3200" b="1" i="1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 </a:t>
            </a:r>
            <a:r>
              <a:rPr lang="en-US" altLang="zh-CN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(</a:t>
            </a:r>
            <a:r>
              <a:rPr lang="en-US" altLang="zh-CN" sz="32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p </a:t>
            </a:r>
            <a:r>
              <a: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为单价</a:t>
            </a:r>
            <a:r>
              <a:rPr lang="en-US" altLang="zh-CN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)</a:t>
            </a:r>
          </a:p>
          <a:p>
            <a:pPr algn="just">
              <a:spcBef>
                <a:spcPct val="5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圆的面积</a:t>
            </a:r>
            <a:r>
              <a:rPr lang="en-US" altLang="zh-CN" sz="32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S</a:t>
            </a:r>
            <a:r>
              <a: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与半径</a:t>
            </a:r>
            <a:r>
              <a:rPr lang="en-US" altLang="zh-CN" sz="32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R</a:t>
            </a:r>
            <a:r>
              <a: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之间的关系可表示为</a:t>
            </a:r>
            <a:r>
              <a:rPr lang="en-US" altLang="zh-CN" sz="3200" b="1" i="1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S</a:t>
            </a:r>
            <a:r>
              <a:rPr lang="en-US" altLang="zh-CN" sz="3200" b="1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=</a:t>
            </a:r>
            <a:r>
              <a:rPr lang="en-US" altLang="zh-CN" sz="3200" b="1" i="1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  <a:sym typeface="Symbol" panose="05050102010706020507" pitchFamily="18" charset="2"/>
              </a:rPr>
              <a:t>R</a:t>
            </a:r>
            <a:r>
              <a:rPr lang="en-US" altLang="zh-CN" sz="3200" b="1" i="1" baseline="30000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  <a:sym typeface="Symbol" panose="05050102010706020507" pitchFamily="18" charset="2"/>
              </a:rPr>
              <a:t>2</a:t>
            </a:r>
            <a:r>
              <a:rPr lang="en-US" altLang="zh-CN" sz="3200" b="1" i="1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 </a:t>
            </a:r>
          </a:p>
          <a:p>
            <a:pPr algn="just">
              <a:spcBef>
                <a:spcPct val="5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企业的原材料消耗额</a:t>
            </a:r>
            <a:r>
              <a:rPr lang="en-US" altLang="zh-CN" sz="32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y</a:t>
            </a:r>
            <a:r>
              <a: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与产量</a:t>
            </a:r>
            <a:r>
              <a:rPr lang="en-US" altLang="zh-CN" sz="32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x</a:t>
            </a:r>
            <a:r>
              <a:rPr lang="en-US" altLang="zh-CN" sz="3200" baseline="-250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1</a:t>
            </a:r>
            <a:r>
              <a:rPr lang="en-US" altLang="zh-CN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 </a:t>
            </a:r>
            <a:r>
              <a: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、单位产量消耗</a:t>
            </a:r>
            <a:r>
              <a:rPr lang="en-US" altLang="zh-CN" sz="32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x</a:t>
            </a:r>
            <a:r>
              <a:rPr lang="en-US" altLang="zh-CN" sz="3200" baseline="-250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2</a:t>
            </a:r>
            <a:r>
              <a:rPr lang="en-US" altLang="zh-CN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 </a:t>
            </a:r>
            <a:r>
              <a: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、原材料价格</a:t>
            </a:r>
            <a:r>
              <a:rPr lang="en-US" altLang="zh-CN" sz="32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x</a:t>
            </a:r>
            <a:r>
              <a:rPr lang="en-US" altLang="zh-CN" sz="3200" baseline="-250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3</a:t>
            </a:r>
            <a:r>
              <a:rPr lang="zh-CN" alt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之间的关系可表示为</a:t>
            </a:r>
          </a:p>
          <a:p>
            <a:pPr lvl="1" algn="just"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lang="zh-CN" altLang="en-US" sz="3200" b="1" i="1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 </a:t>
            </a:r>
            <a:r>
              <a:rPr lang="en-US" altLang="zh-CN" sz="3200" b="1" i="1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y </a:t>
            </a:r>
            <a:r>
              <a:rPr lang="en-US" altLang="zh-CN" sz="3200" b="1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= f(</a:t>
            </a:r>
            <a:r>
              <a:rPr lang="en-US" altLang="zh-CN" sz="3200" b="1" i="1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x</a:t>
            </a:r>
            <a:r>
              <a:rPr lang="en-US" altLang="zh-CN" sz="3200" b="1" baseline="-25000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1 </a:t>
            </a:r>
            <a:r>
              <a:rPr lang="en-US" altLang="zh-CN" sz="3200" b="1" i="1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x</a:t>
            </a:r>
            <a:r>
              <a:rPr lang="en-US" altLang="zh-CN" sz="3200" b="1" baseline="-25000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2 </a:t>
            </a:r>
            <a:r>
              <a:rPr lang="en-US" altLang="zh-CN" sz="3200" b="1" i="1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x</a:t>
            </a:r>
            <a:r>
              <a:rPr lang="en-US" altLang="zh-CN" sz="3200" b="1" baseline="-25000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3</a:t>
            </a:r>
            <a:r>
              <a:rPr lang="en-US" altLang="zh-CN" sz="3200" b="1" i="1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 </a:t>
            </a:r>
            <a:r>
              <a:rPr lang="en-US" altLang="zh-CN" sz="3200" b="1" dirty="0">
                <a:solidFill>
                  <a:srgbClr val="FFFFB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)</a:t>
            </a:r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92994" y="76596"/>
            <a:ext cx="6781800" cy="72787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相关关系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correlation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388099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773238"/>
            <a:ext cx="5040313" cy="4246562"/>
          </a:xfrm>
        </p:spPr>
        <p:txBody>
          <a:bodyPr/>
          <a:lstStyle/>
          <a:p>
            <a:pPr marL="609600" indent="-609600" algn="just">
              <a:buFontTx/>
              <a:buAutoNum type="arabicPeriod"/>
              <a:defRPr/>
            </a:pPr>
            <a:r>
              <a:rPr lang="zh-CN" altLang="en-US" sz="3000" dirty="0"/>
              <a:t>变量间关系不能用函数关系精确表达</a:t>
            </a:r>
          </a:p>
          <a:p>
            <a:pPr marL="609600" indent="-609600" algn="just">
              <a:buFontTx/>
              <a:buAutoNum type="arabicPeriod"/>
              <a:defRPr/>
            </a:pPr>
            <a:r>
              <a:rPr lang="zh-CN" altLang="en-US" sz="3000" dirty="0"/>
              <a:t>一个变量的取值不能由另一个变量唯一确定</a:t>
            </a:r>
          </a:p>
          <a:p>
            <a:pPr marL="609600" indent="-609600" algn="just">
              <a:buFontTx/>
              <a:buAutoNum type="arabicPeriod"/>
              <a:defRPr/>
            </a:pPr>
            <a:r>
              <a:rPr lang="zh-CN" altLang="en-US" sz="3000" dirty="0"/>
              <a:t>当变量</a:t>
            </a:r>
            <a:r>
              <a:rPr lang="zh-CN" altLang="en-US" sz="3000" dirty="0">
                <a:latin typeface="Times New Roman" panose="02020603050405020304" pitchFamily="18" charset="0"/>
              </a:rPr>
              <a:t> </a:t>
            </a:r>
            <a:r>
              <a:rPr lang="en-US" altLang="zh-CN" sz="3000" i="1" dirty="0">
                <a:latin typeface="Times New Roman" panose="02020603050405020304" pitchFamily="18" charset="0"/>
              </a:rPr>
              <a:t>x </a:t>
            </a:r>
            <a:r>
              <a:rPr lang="zh-CN" altLang="en-US" sz="3000" dirty="0">
                <a:latin typeface="Times New Roman" panose="02020603050405020304" pitchFamily="18" charset="0"/>
              </a:rPr>
              <a:t>取某个值时，变量 </a:t>
            </a:r>
            <a:r>
              <a:rPr lang="en-US" altLang="zh-CN" sz="3000" i="1" dirty="0">
                <a:latin typeface="Times New Roman" panose="02020603050405020304" pitchFamily="18" charset="0"/>
              </a:rPr>
              <a:t>y </a:t>
            </a:r>
            <a:r>
              <a:rPr lang="zh-CN" altLang="en-US" sz="3000" dirty="0">
                <a:latin typeface="Times New Roman" panose="02020603050405020304" pitchFamily="18" charset="0"/>
              </a:rPr>
              <a:t>的取值可能有几个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marL="609600" indent="-609600" algn="just">
              <a:buFontTx/>
              <a:buAutoNum type="arabicPeriod"/>
              <a:defRPr/>
            </a:pPr>
            <a:r>
              <a:rPr lang="zh-CN" altLang="en-US" sz="3000" dirty="0"/>
              <a:t>各观测</a:t>
            </a:r>
            <a:r>
              <a:rPr lang="zh-CN" altLang="en-US" sz="3000" dirty="0">
                <a:latin typeface="Times New Roman" panose="02020603050405020304" pitchFamily="18" charset="0"/>
              </a:rPr>
              <a:t>点分布在直线周围</a:t>
            </a:r>
            <a:r>
              <a:rPr lang="zh-CN" altLang="en-US" sz="3000" dirty="0"/>
              <a:t> </a:t>
            </a:r>
          </a:p>
          <a:p>
            <a:pPr marL="609600" indent="-609600" algn="just">
              <a:buFontTx/>
              <a:buAutoNum type="arabicPeriod"/>
              <a:defRPr/>
            </a:pPr>
            <a:endParaRPr lang="zh-CN" altLang="en-US" sz="3000" dirty="0">
              <a:latin typeface="Times New Roman" panose="02020603050405020304" pitchFamily="18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E3B120A-D687-E2BE-AF40-032854DC026C}"/>
              </a:ext>
            </a:extLst>
          </p:cNvPr>
          <p:cNvGrpSpPr/>
          <p:nvPr/>
        </p:nvGrpSpPr>
        <p:grpSpPr>
          <a:xfrm>
            <a:off x="5383213" y="1876425"/>
            <a:ext cx="3581400" cy="3352800"/>
            <a:chOff x="5383213" y="1876425"/>
            <a:chExt cx="3581400" cy="3352800"/>
          </a:xfrm>
        </p:grpSpPr>
        <p:grpSp>
          <p:nvGrpSpPr>
            <p:cNvPr id="388151" name="Group 55"/>
            <p:cNvGrpSpPr>
              <a:grpSpLocks/>
            </p:cNvGrpSpPr>
            <p:nvPr/>
          </p:nvGrpSpPr>
          <p:grpSpPr bwMode="auto">
            <a:xfrm>
              <a:off x="5383213" y="1876425"/>
              <a:ext cx="3581400" cy="3352800"/>
              <a:chOff x="3360" y="1776"/>
              <a:chExt cx="2256" cy="2112"/>
            </a:xfrm>
          </p:grpSpPr>
          <p:sp>
            <p:nvSpPr>
              <p:cNvPr id="17413" name="Rectangle 38"/>
              <p:cNvSpPr>
                <a:spLocks noChangeArrowheads="1"/>
              </p:cNvSpPr>
              <p:nvPr/>
            </p:nvSpPr>
            <p:spPr bwMode="auto">
              <a:xfrm>
                <a:off x="3408" y="1776"/>
                <a:ext cx="2208" cy="21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ctr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ctr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ctr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ctr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dirty="0"/>
              </a:p>
            </p:txBody>
          </p:sp>
          <p:grpSp>
            <p:nvGrpSpPr>
              <p:cNvPr id="17414" name="Group 39"/>
              <p:cNvGrpSpPr>
                <a:grpSpLocks/>
              </p:cNvGrpSpPr>
              <p:nvPr/>
            </p:nvGrpSpPr>
            <p:grpSpPr bwMode="auto">
              <a:xfrm>
                <a:off x="3360" y="2016"/>
                <a:ext cx="2208" cy="1872"/>
                <a:chOff x="3360" y="1776"/>
                <a:chExt cx="2208" cy="1872"/>
              </a:xfrm>
            </p:grpSpPr>
            <p:grpSp>
              <p:nvGrpSpPr>
                <p:cNvPr id="17415" name="Group 40"/>
                <p:cNvGrpSpPr>
                  <a:grpSpLocks/>
                </p:cNvGrpSpPr>
                <p:nvPr/>
              </p:nvGrpSpPr>
              <p:grpSpPr bwMode="auto">
                <a:xfrm>
                  <a:off x="3648" y="1776"/>
                  <a:ext cx="1920" cy="1536"/>
                  <a:chOff x="3552" y="1776"/>
                  <a:chExt cx="1920" cy="1536"/>
                </a:xfrm>
              </p:grpSpPr>
              <p:sp>
                <p:nvSpPr>
                  <p:cNvPr id="17418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1776"/>
                    <a:ext cx="0" cy="1536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 type="triangle" w="med" len="med"/>
                    <a:tailEnd/>
                  </a:ln>
                  <a:effectLst>
                    <a:outerShdw dist="28398" dir="3806097" algn="ctr" rotWithShape="0">
                      <a:schemeClr val="bg2"/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19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3312"/>
                    <a:ext cx="192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>
                    <a:outerShdw dist="28398" dir="3806097" algn="ctr" rotWithShape="0">
                      <a:schemeClr val="bg2"/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8139" name="Text Box 4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00" y="2814"/>
                    <a:ext cx="355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28398" dir="3806097" algn="ctr" rotWithShape="0">
                      <a:schemeClr val="bg2"/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 sz="2800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388140" name="Text Box 4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021" y="2016"/>
                    <a:ext cx="355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28398" dir="3806097" algn="ctr" rotWithShape="0">
                      <a:schemeClr val="bg2"/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 sz="2800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388141" name="Text Box 4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656" y="2304"/>
                    <a:ext cx="355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28398" dir="3806097" algn="ctr" rotWithShape="0">
                      <a:schemeClr val="bg2"/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 sz="2800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388142" name="Text 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71" y="2136"/>
                    <a:ext cx="355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28398" dir="3806097" algn="ctr" rotWithShape="0">
                      <a:schemeClr val="bg2"/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 sz="2800" dirty="0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388143" name="Text Box 4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16" y="2160"/>
                    <a:ext cx="355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28398" dir="3806097" algn="ctr" rotWithShape="0">
                      <a:schemeClr val="bg2"/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 sz="2800" dirty="0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388144" name="Text Box 4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11" y="2415"/>
                    <a:ext cx="355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28398" dir="3806097" algn="ctr" rotWithShape="0">
                      <a:schemeClr val="bg2"/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 sz="2800" dirty="0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388145" name="Text Box 4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24" y="2592"/>
                    <a:ext cx="354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28398" dir="3806097" algn="ctr" rotWithShape="0">
                      <a:schemeClr val="bg2"/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 sz="2800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388146" name="Text Box 5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44" y="2640"/>
                    <a:ext cx="356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28398" dir="3806097" algn="ctr" rotWithShape="0">
                      <a:schemeClr val="bg2"/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 sz="2800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388147" name="Text Box 5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36" y="2736"/>
                    <a:ext cx="354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28398" dir="3806097" algn="ctr" rotWithShape="0">
                      <a:schemeClr val="bg2"/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defRPr/>
                    </a:pPr>
                    <a:r>
                      <a:rPr lang="en-US" altLang="zh-CN" sz="2800"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sym typeface="Wingdings 2" panose="05020102010507070707" pitchFamily="18" charset="2"/>
                      </a:rPr>
                      <a:t></a:t>
                    </a:r>
                  </a:p>
                </p:txBody>
              </p:sp>
              <p:sp>
                <p:nvSpPr>
                  <p:cNvPr id="17429" name="Line 5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600" y="2112"/>
                    <a:ext cx="1717" cy="947"/>
                  </a:xfrm>
                  <a:prstGeom prst="line">
                    <a:avLst/>
                  </a:prstGeom>
                  <a:noFill/>
                  <a:ln w="28575">
                    <a:solidFill>
                      <a:schemeClr val="tx2"/>
                    </a:solidFill>
                    <a:round/>
                    <a:headEnd/>
                    <a:tailEnd/>
                  </a:ln>
                  <a:effectLst>
                    <a:outerShdw dist="17961" dir="8100000" algn="ctr" rotWithShape="0">
                      <a:schemeClr val="bg2"/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88149" name="Text Box 53"/>
                <p:cNvSpPr txBox="1">
                  <a:spLocks noChangeArrowheads="1"/>
                </p:cNvSpPr>
                <p:nvPr/>
              </p:nvSpPr>
              <p:spPr bwMode="auto">
                <a:xfrm>
                  <a:off x="5232" y="3360"/>
                  <a:ext cx="288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en-US" altLang="zh-CN" b="1" i="1"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</a:rPr>
                    <a:t>x</a:t>
                  </a:r>
                </a:p>
              </p:txBody>
            </p:sp>
            <p:sp>
              <p:nvSpPr>
                <p:cNvPr id="388150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3360" y="1776"/>
                  <a:ext cx="288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en-US" altLang="zh-CN" b="1" i="1"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panose="02020603050405020304" pitchFamily="18" charset="0"/>
                    </a:rPr>
                    <a:t>y</a:t>
                  </a:r>
                </a:p>
              </p:txBody>
            </p:sp>
          </p:grpSp>
        </p:grpSp>
        <p:sp>
          <p:nvSpPr>
            <p:cNvPr id="2" name="Text Box 47">
              <a:extLst>
                <a:ext uri="{FF2B5EF4-FFF2-40B4-BE49-F238E27FC236}">
                  <a16:creationId xmlns:a16="http://schemas.microsoft.com/office/drawing/2014/main" id="{3EFA25E1-2E84-9195-A308-D8134A4803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43763" y="3431381"/>
              <a:ext cx="563563" cy="519113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800" dirty="0">
                  <a:solidFill>
                    <a:schemeClr val="hlin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  <a:sym typeface="Wingdings 2" panose="05020102010507070707" pitchFamily="18" charset="2"/>
                </a:rPr>
                <a:t></a:t>
              </a: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8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8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8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8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8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8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8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8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8099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5231" y="116632"/>
            <a:ext cx="6858000" cy="680120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Arial" panose="020B0604020202020204" pitchFamily="34" charset="0"/>
              </a:rPr>
              <a:t>相关关系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dirty="0">
                <a:solidFill>
                  <a:schemeClr val="hlink"/>
                </a:solidFill>
                <a:latin typeface="Arial" panose="020B0604020202020204" pitchFamily="34" charset="0"/>
              </a:rPr>
              <a:t>几个例子</a:t>
            </a:r>
            <a:r>
              <a:rPr lang="en-US" altLang="zh-CN" sz="3600" dirty="0">
                <a:solidFill>
                  <a:schemeClr val="hlink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692228" name="Text Box 4"/>
          <p:cNvSpPr txBox="1">
            <a:spLocks noChangeArrowheads="1"/>
          </p:cNvSpPr>
          <p:nvPr/>
        </p:nvSpPr>
        <p:spPr bwMode="auto">
          <a:xfrm>
            <a:off x="468313" y="1700213"/>
            <a:ext cx="8351837" cy="399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1" algn="just">
              <a:spcBef>
                <a:spcPct val="5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zh-CN" altLang="en-US" sz="32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父亲身高</a:t>
            </a:r>
            <a:r>
              <a:rPr lang="en-US" altLang="zh-CN" sz="32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32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与子女身高</a:t>
            </a:r>
            <a:r>
              <a:rPr lang="en-US" altLang="zh-CN" sz="32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32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之间的关系</a:t>
            </a:r>
          </a:p>
          <a:p>
            <a:pPr lvl="1" algn="just">
              <a:spcBef>
                <a:spcPct val="5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zh-CN" altLang="en-US" sz="32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收入水平</a:t>
            </a:r>
            <a:r>
              <a:rPr lang="en-US" altLang="zh-CN" sz="32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32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与受教育程度</a:t>
            </a:r>
            <a:r>
              <a:rPr lang="en-US" altLang="zh-CN" sz="32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32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之间的关系</a:t>
            </a:r>
          </a:p>
          <a:p>
            <a:pPr lvl="1" algn="just">
              <a:spcBef>
                <a:spcPct val="5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zh-CN" altLang="en-US" sz="32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粮食单位面积产量</a:t>
            </a:r>
            <a:r>
              <a:rPr lang="en-US" altLang="zh-CN" sz="32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32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与施肥量</a:t>
            </a:r>
            <a:r>
              <a:rPr lang="en-US" altLang="zh-CN" sz="32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3200" baseline="-250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、降雨量</a:t>
            </a:r>
            <a:r>
              <a:rPr lang="en-US" altLang="zh-CN" sz="32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3200" baseline="-250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、温度</a:t>
            </a:r>
            <a:r>
              <a:rPr lang="en-US" altLang="zh-CN" sz="32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3200" baseline="-250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之间的关系</a:t>
            </a:r>
          </a:p>
          <a:p>
            <a:pPr lvl="1" algn="just">
              <a:spcBef>
                <a:spcPct val="5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zh-CN" altLang="en-US" sz="32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商品的消费量</a:t>
            </a:r>
            <a:r>
              <a:rPr lang="en-US" altLang="zh-CN" sz="32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32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与居民收入</a:t>
            </a:r>
            <a:r>
              <a:rPr lang="en-US" altLang="zh-CN" sz="32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32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之间的关系</a:t>
            </a:r>
          </a:p>
          <a:p>
            <a:pPr lvl="1" algn="just">
              <a:spcBef>
                <a:spcPct val="5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zh-CN" altLang="en-US" sz="32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商品销售额</a:t>
            </a:r>
            <a:r>
              <a:rPr lang="en-US" altLang="zh-CN" sz="32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32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与广告费支出</a:t>
            </a:r>
            <a:r>
              <a:rPr lang="en-US" altLang="zh-CN" sz="3200" i="1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3200" dirty="0">
                <a:solidFill>
                  <a:srgbClr val="F0F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之间的关系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66TGp_simple_dark_v2">
  <a:themeElements>
    <a:clrScheme name="166TGp_simple_dark_v2 2">
      <a:dk1>
        <a:srgbClr val="0F4334"/>
      </a:dk1>
      <a:lt1>
        <a:srgbClr val="FFFFFF"/>
      </a:lt1>
      <a:dk2>
        <a:srgbClr val="2C7F92"/>
      </a:dk2>
      <a:lt2>
        <a:srgbClr val="F0F7BD"/>
      </a:lt2>
      <a:accent1>
        <a:srgbClr val="B2B838"/>
      </a:accent1>
      <a:accent2>
        <a:srgbClr val="E68B30"/>
      </a:accent2>
      <a:accent3>
        <a:srgbClr val="ACC0C7"/>
      </a:accent3>
      <a:accent4>
        <a:srgbClr val="DADADA"/>
      </a:accent4>
      <a:accent5>
        <a:srgbClr val="D5D8AE"/>
      </a:accent5>
      <a:accent6>
        <a:srgbClr val="D07D2A"/>
      </a:accent6>
      <a:hlink>
        <a:srgbClr val="3FB180"/>
      </a:hlink>
      <a:folHlink>
        <a:srgbClr val="3BA7E3"/>
      </a:folHlink>
    </a:clrScheme>
    <a:fontScheme name="166TGp_simple_dark_v2">
      <a:majorFont>
        <a:latin typeface="微软雅黑"/>
        <a:ea typeface="微软雅黑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66TGp_simple_dark_v2 1">
        <a:dk1>
          <a:srgbClr val="000066"/>
        </a:dk1>
        <a:lt1>
          <a:srgbClr val="FFFFFF"/>
        </a:lt1>
        <a:dk2>
          <a:srgbClr val="006699"/>
        </a:dk2>
        <a:lt2>
          <a:srgbClr val="EEE378"/>
        </a:lt2>
        <a:accent1>
          <a:srgbClr val="69C828"/>
        </a:accent1>
        <a:accent2>
          <a:srgbClr val="E68B30"/>
        </a:accent2>
        <a:accent3>
          <a:srgbClr val="AAB8CA"/>
        </a:accent3>
        <a:accent4>
          <a:srgbClr val="DADADA"/>
        </a:accent4>
        <a:accent5>
          <a:srgbClr val="B9E0AC"/>
        </a:accent5>
        <a:accent6>
          <a:srgbClr val="D07D2A"/>
        </a:accent6>
        <a:hlink>
          <a:srgbClr val="0FAAE1"/>
        </a:hlink>
        <a:folHlink>
          <a:srgbClr val="547FE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6TGp_simple_dark_v2 2">
        <a:dk1>
          <a:srgbClr val="0F4334"/>
        </a:dk1>
        <a:lt1>
          <a:srgbClr val="FFFFFF"/>
        </a:lt1>
        <a:dk2>
          <a:srgbClr val="2C7F92"/>
        </a:dk2>
        <a:lt2>
          <a:srgbClr val="F0F7BD"/>
        </a:lt2>
        <a:accent1>
          <a:srgbClr val="B2B838"/>
        </a:accent1>
        <a:accent2>
          <a:srgbClr val="E68B30"/>
        </a:accent2>
        <a:accent3>
          <a:srgbClr val="ACC0C7"/>
        </a:accent3>
        <a:accent4>
          <a:srgbClr val="DADADA"/>
        </a:accent4>
        <a:accent5>
          <a:srgbClr val="D5D8AE"/>
        </a:accent5>
        <a:accent6>
          <a:srgbClr val="D07D2A"/>
        </a:accent6>
        <a:hlink>
          <a:srgbClr val="3FB180"/>
        </a:hlink>
        <a:folHlink>
          <a:srgbClr val="3BA7E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6TGp_simple_dark_v2 3">
        <a:dk1>
          <a:srgbClr val="281472"/>
        </a:dk1>
        <a:lt1>
          <a:srgbClr val="FFFFFF"/>
        </a:lt1>
        <a:dk2>
          <a:srgbClr val="2B64D5"/>
        </a:dk2>
        <a:lt2>
          <a:srgbClr val="F0F7BD"/>
        </a:lt2>
        <a:accent1>
          <a:srgbClr val="C0C0C0"/>
        </a:accent1>
        <a:accent2>
          <a:srgbClr val="5DB42C"/>
        </a:accent2>
        <a:accent3>
          <a:srgbClr val="ACB8E7"/>
        </a:accent3>
        <a:accent4>
          <a:srgbClr val="DADADA"/>
        </a:accent4>
        <a:accent5>
          <a:srgbClr val="DCDCDC"/>
        </a:accent5>
        <a:accent6>
          <a:srgbClr val="53A327"/>
        </a:accent6>
        <a:hlink>
          <a:srgbClr val="288FC8"/>
        </a:hlink>
        <a:folHlink>
          <a:srgbClr val="4F71C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第5章 假设检验 [兼容模式]" id="{3DB1333E-B9EF-4CFF-B02A-10A7FA556295}" vid="{4C5BCBC4-D49B-4675-9F27-0E8A75ECA42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17772</TotalTime>
  <Pages>125</Pages>
  <Words>3347</Words>
  <Application>Microsoft Office PowerPoint</Application>
  <PresentationFormat>全屏显示(4:3)</PresentationFormat>
  <Paragraphs>408</Paragraphs>
  <Slides>67</Slides>
  <Notes>59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67</vt:i4>
      </vt:variant>
    </vt:vector>
  </HeadingPairs>
  <TitlesOfParts>
    <vt:vector size="86" baseType="lpstr">
      <vt:lpstr>Wingdings</vt:lpstr>
      <vt:lpstr>Symbol</vt:lpstr>
      <vt:lpstr>微软雅黑</vt:lpstr>
      <vt:lpstr>Times New Roman</vt:lpstr>
      <vt:lpstr>黑体</vt:lpstr>
      <vt:lpstr>宋体</vt:lpstr>
      <vt:lpstr>Arial</vt:lpstr>
      <vt:lpstr>Book Antiqua</vt:lpstr>
      <vt:lpstr>Cambria Math</vt:lpstr>
      <vt:lpstr>Wingdings 3</vt:lpstr>
      <vt:lpstr>166TGp_simple_dark_v2</vt:lpstr>
      <vt:lpstr>MS Org Chart</vt:lpstr>
      <vt:lpstr>剪辑</vt:lpstr>
      <vt:lpstr>图表</vt:lpstr>
      <vt:lpstr>Equation</vt:lpstr>
      <vt:lpstr>公式</vt:lpstr>
      <vt:lpstr>Chart</vt:lpstr>
      <vt:lpstr>Equation.3</vt:lpstr>
      <vt:lpstr>BMP 图象</vt:lpstr>
      <vt:lpstr>第3章   一元线性回归</vt:lpstr>
      <vt:lpstr>第3章   一元线性回归</vt:lpstr>
      <vt:lpstr>学习目标</vt:lpstr>
      <vt:lpstr>PowerPoint 演示文稿</vt:lpstr>
      <vt:lpstr>变量间的关系</vt:lpstr>
      <vt:lpstr>函数关系</vt:lpstr>
      <vt:lpstr>函数关系(几个例子)</vt:lpstr>
      <vt:lpstr>相关关系(correlation)</vt:lpstr>
      <vt:lpstr>相关关系(几个例子)</vt:lpstr>
      <vt:lpstr>相关关系(类型)</vt:lpstr>
      <vt:lpstr>相关关系的描述与测度 (散点图)</vt:lpstr>
      <vt:lpstr>相关分析及其假定</vt:lpstr>
      <vt:lpstr>散点图(scatter diagram)</vt:lpstr>
      <vt:lpstr>散点图(例题分析)</vt:lpstr>
      <vt:lpstr>散点图(例题分析)</vt:lpstr>
      <vt:lpstr>散点图(不良贷款对其他变量的散点图)</vt:lpstr>
      <vt:lpstr>相关关系的描述与测度 (相关系数)</vt:lpstr>
      <vt:lpstr>相关系数(correlation coefficient)</vt:lpstr>
      <vt:lpstr>相关系数 (计算公式)</vt:lpstr>
      <vt:lpstr>相关系数的性质</vt:lpstr>
      <vt:lpstr>相关系数的性质</vt:lpstr>
      <vt:lpstr>相关系数的经验解释</vt:lpstr>
      <vt:lpstr>相关系数(例题分析)</vt:lpstr>
      <vt:lpstr>相关系数的显著性检验</vt:lpstr>
      <vt:lpstr>相关系数的显著性检验(检验的步骤)</vt:lpstr>
      <vt:lpstr>相关系数的显著性检验(例题分析)</vt:lpstr>
      <vt:lpstr>PowerPoint 演示文稿</vt:lpstr>
      <vt:lpstr>PowerPoint 演示文稿</vt:lpstr>
      <vt:lpstr>相关系数的显著性检验(例题分析)</vt:lpstr>
      <vt:lpstr>PowerPoint 演示文稿</vt:lpstr>
      <vt:lpstr>PowerPoint 演示文稿</vt:lpstr>
      <vt:lpstr>PowerPoint 演示文稿</vt:lpstr>
      <vt:lpstr>什么是回归分析？(Regression)</vt:lpstr>
      <vt:lpstr>回归模型的类型</vt:lpstr>
      <vt:lpstr>一元线性回归模型</vt:lpstr>
      <vt:lpstr>一元线性回归</vt:lpstr>
      <vt:lpstr>回归模型(regression model)</vt:lpstr>
      <vt:lpstr>一元线性回归模型</vt:lpstr>
      <vt:lpstr>回归方程 (regression equation)</vt:lpstr>
      <vt:lpstr>估计的回归方程(estimated regression equation)</vt:lpstr>
      <vt:lpstr>参数的最小二乘估计</vt:lpstr>
      <vt:lpstr>最小二乘估计(method of least squares )</vt:lpstr>
      <vt:lpstr>Karl Gauss的最小化图</vt:lpstr>
      <vt:lpstr>最小二乘法 (    和    的计算公式)</vt:lpstr>
      <vt:lpstr>估计方程的求法(例题分析)</vt:lpstr>
      <vt:lpstr>估计方程的求法(例题分析)</vt:lpstr>
      <vt:lpstr>用Excel进行回归分析</vt:lpstr>
      <vt:lpstr>回归直线的拟合优度</vt:lpstr>
      <vt:lpstr>变差</vt:lpstr>
      <vt:lpstr>离差的分解(图示) </vt:lpstr>
      <vt:lpstr>变差的分解 (三个平方和的关系) </vt:lpstr>
      <vt:lpstr>变差的分解 (三个平方和的意义)</vt:lpstr>
      <vt:lpstr>判定系数R2  (coefficient of determination)</vt:lpstr>
      <vt:lpstr>判定系数  (例题分析)</vt:lpstr>
      <vt:lpstr>估计标准误差(standard error of estimate)</vt:lpstr>
      <vt:lpstr>显著性检验</vt:lpstr>
      <vt:lpstr>线性关系的检验</vt:lpstr>
      <vt:lpstr>线性关系的检验 (检验的步骤) </vt:lpstr>
      <vt:lpstr>线性关系的检验 (例题分析) </vt:lpstr>
      <vt:lpstr>线性关系的检验 (方差分析表) </vt:lpstr>
      <vt:lpstr>回归系数的检验</vt:lpstr>
      <vt:lpstr>回归系数的检验 (检验步骤) </vt:lpstr>
      <vt:lpstr>回归系数的检验 (例题分析)</vt:lpstr>
      <vt:lpstr>回归系数的检验 (例题分析)</vt:lpstr>
      <vt:lpstr>回归分析结果的评价</vt:lpstr>
      <vt:lpstr>本章小结</vt:lpstr>
      <vt:lpstr>PowerPoint 演示文稿</vt:lpstr>
    </vt:vector>
  </TitlesOfParts>
  <Company>_x0016__x0002__x000b_tѧͳ_x0006_ϵ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第十章  相关与回归分析</dc:title>
  <dc:subject>统计学—PowerPoint</dc:subject>
  <dc:creator>贾俊平</dc:creator>
  <cp:keywords/>
  <dc:description/>
  <cp:lastModifiedBy>qhx18351850268@outlook.com</cp:lastModifiedBy>
  <cp:revision>875</cp:revision>
  <cp:lastPrinted>1995-07-04T22:12:30Z</cp:lastPrinted>
  <dcterms:created xsi:type="dcterms:W3CDTF">1995-07-14T16:13:14Z</dcterms:created>
  <dcterms:modified xsi:type="dcterms:W3CDTF">2023-05-15T01:30:54Z</dcterms:modified>
</cp:coreProperties>
</file>