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x-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303" r:id="rId3"/>
    <p:sldId id="273" r:id="rId4"/>
    <p:sldId id="274" r:id="rId5"/>
    <p:sldId id="275" r:id="rId6"/>
    <p:sldId id="260" r:id="rId7"/>
    <p:sldId id="276" r:id="rId8"/>
    <p:sldId id="261" r:id="rId9"/>
    <p:sldId id="262" r:id="rId10"/>
    <p:sldId id="277" r:id="rId11"/>
    <p:sldId id="278" r:id="rId12"/>
    <p:sldId id="307" r:id="rId13"/>
    <p:sldId id="279" r:id="rId14"/>
    <p:sldId id="281" r:id="rId15"/>
    <p:sldId id="308" r:id="rId16"/>
    <p:sldId id="287" r:id="rId17"/>
    <p:sldId id="284" r:id="rId18"/>
    <p:sldId id="285" r:id="rId19"/>
    <p:sldId id="309" r:id="rId20"/>
    <p:sldId id="286" r:id="rId21"/>
    <p:sldId id="264" r:id="rId22"/>
    <p:sldId id="265" r:id="rId23"/>
    <p:sldId id="266" r:id="rId24"/>
    <p:sldId id="267" r:id="rId25"/>
    <p:sldId id="310" r:id="rId26"/>
    <p:sldId id="268" r:id="rId27"/>
    <p:sldId id="290" r:id="rId28"/>
    <p:sldId id="291" r:id="rId29"/>
    <p:sldId id="311" r:id="rId30"/>
    <p:sldId id="288" r:id="rId31"/>
    <p:sldId id="312" r:id="rId32"/>
    <p:sldId id="296" r:id="rId33"/>
    <p:sldId id="302" r:id="rId34"/>
    <p:sldId id="313" r:id="rId35"/>
    <p:sldId id="292" r:id="rId36"/>
    <p:sldId id="289" r:id="rId37"/>
    <p:sldId id="314" r:id="rId38"/>
    <p:sldId id="315" r:id="rId39"/>
    <p:sldId id="316" r:id="rId40"/>
    <p:sldId id="317" r:id="rId41"/>
    <p:sldId id="320" r:id="rId42"/>
    <p:sldId id="318" r:id="rId43"/>
    <p:sldId id="321" r:id="rId44"/>
    <p:sldId id="319" r:id="rId45"/>
    <p:sldId id="298" r:id="rId46"/>
    <p:sldId id="337" r:id="rId47"/>
    <p:sldId id="299" r:id="rId48"/>
    <p:sldId id="323" r:id="rId49"/>
    <p:sldId id="326" r:id="rId50"/>
    <p:sldId id="327" r:id="rId51"/>
    <p:sldId id="328" r:id="rId52"/>
    <p:sldId id="329" r:id="rId53"/>
    <p:sldId id="338" r:id="rId54"/>
    <p:sldId id="324" r:id="rId55"/>
    <p:sldId id="330" r:id="rId56"/>
    <p:sldId id="332" r:id="rId57"/>
    <p:sldId id="339" r:id="rId58"/>
    <p:sldId id="325" r:id="rId59"/>
    <p:sldId id="333" r:id="rId60"/>
    <p:sldId id="335" r:id="rId61"/>
    <p:sldId id="304" r:id="rId62"/>
    <p:sldId id="340" r:id="rId63"/>
    <p:sldId id="341" r:id="rId64"/>
    <p:sldId id="305" r:id="rId65"/>
    <p:sldId id="271" r:id="rId66"/>
    <p:sldId id="342" r:id="rId67"/>
    <p:sldId id="343" r:id="rId68"/>
    <p:sldId id="346" r:id="rId69"/>
  </p:sldIdLst>
  <p:sldSz cx="9144000" cy="6858000" type="screen4x3"/>
  <p:notesSz cx="6858000" cy="9144000"/>
  <p:defaultTextStyle>
    <a:defPPr>
      <a:defRPr lang="zh-CN"/>
    </a:defPPr>
    <a:lvl1pPr algn="l" rtl="0" eaLnBrk="0" fontAlgn="base" hangingPunct="0">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32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32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32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32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333300"/>
    <a:srgbClr val="663300"/>
    <a:srgbClr val="4B2F37"/>
    <a:srgbClr val="A31C0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077"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68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Rectangle 2"/>
          <p:cNvSpPr>
            <a:spLocks noGrp="1" noRot="1" noChangeArrowheads="1"/>
          </p:cNvSpPr>
          <p:nvPr>
            <p:ph type="ctrTitle"/>
          </p:nvPr>
        </p:nvSpPr>
        <p:spPr>
          <a:xfrm>
            <a:off x="685800" y="2286000"/>
            <a:ext cx="7772400" cy="1143000"/>
          </a:xfrm>
        </p:spPr>
        <p:txBody>
          <a:bodyPr/>
          <a:lstStyle>
            <a:lvl1pPr>
              <a:defRPr/>
            </a:lvl1pPr>
          </a:lstStyle>
          <a:p>
            <a:pPr lvl="0"/>
            <a:r>
              <a:rPr lang="zh-CN" altLang="en-US" noProof="0"/>
              <a:t>单击此处编辑母版标题样式</a:t>
            </a:r>
          </a:p>
        </p:txBody>
      </p:sp>
      <p:sp>
        <p:nvSpPr>
          <p:cNvPr id="24579" name="Rectangle 3"/>
          <p:cNvSpPr>
            <a:spLocks noGrp="1" noRot="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zh-CN" altLang="en-US" noProof="0"/>
              <a:t>单击此处编辑母版副标题样式</a:t>
            </a:r>
          </a:p>
        </p:txBody>
      </p:sp>
      <p:sp>
        <p:nvSpPr>
          <p:cNvPr id="4" name="Rectangle 4">
            <a:extLst>
              <a:ext uri="{FF2B5EF4-FFF2-40B4-BE49-F238E27FC236}">
                <a16:creationId xmlns:a16="http://schemas.microsoft.com/office/drawing/2014/main" id="{D287B156-5BC0-4640-8BD2-CA73C7846986}"/>
              </a:ext>
            </a:extLst>
          </p:cNvPr>
          <p:cNvSpPr>
            <a:spLocks noGrp="1" noChangeArrowheads="1"/>
          </p:cNvSpPr>
          <p:nvPr>
            <p:ph type="dt" sz="half" idx="10"/>
          </p:nvPr>
        </p:nvSpPr>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3489115A-7EBA-4A9D-9420-76C34D6C37F8}"/>
              </a:ext>
            </a:extLst>
          </p:cNvPr>
          <p:cNvSpPr>
            <a:spLocks noGrp="1" noChangeArrowheads="1"/>
          </p:cNvSpPr>
          <p:nvPr>
            <p:ph type="ftr" sz="quarter" idx="11"/>
          </p:nvPr>
        </p:nvSpPr>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6589E88-414D-4CD7-AB3B-1838A8D4F8B6}"/>
              </a:ext>
            </a:extLst>
          </p:cNvPr>
          <p:cNvSpPr>
            <a:spLocks noGrp="1" noChangeArrowheads="1"/>
          </p:cNvSpPr>
          <p:nvPr>
            <p:ph type="sldNum" sz="quarter" idx="12"/>
          </p:nvPr>
        </p:nvSpPr>
        <p:spPr/>
        <p:txBody>
          <a:bodyPr/>
          <a:lstStyle>
            <a:lvl1pPr>
              <a:defRPr/>
            </a:lvl1pPr>
          </a:lstStyle>
          <a:p>
            <a:pPr>
              <a:defRPr/>
            </a:pPr>
            <a:fld id="{3BE832EC-0E8A-467D-B8AE-16834F6420D7}" type="slidenum">
              <a:rPr lang="en-US" altLang="zh-CN"/>
              <a:pPr>
                <a:defRPr/>
              </a:pPr>
              <a:t>‹#›</a:t>
            </a:fld>
            <a:endParaRPr lang="en-US" altLang="zh-CN"/>
          </a:p>
        </p:txBody>
      </p:sp>
    </p:spTree>
    <p:extLst>
      <p:ext uri="{BB962C8B-B14F-4D97-AF65-F5344CB8AC3E}">
        <p14:creationId xmlns:p14="http://schemas.microsoft.com/office/powerpoint/2010/main" val="2094364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7F61AD46-5B90-4833-B3EC-0AA5575158D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3CB4E17A-D77D-41A8-90C4-BDDBD4F7F2F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68E8F18C-004D-42E0-A762-8174470525E7}"/>
              </a:ext>
            </a:extLst>
          </p:cNvPr>
          <p:cNvSpPr>
            <a:spLocks noGrp="1" noChangeArrowheads="1"/>
          </p:cNvSpPr>
          <p:nvPr>
            <p:ph type="sldNum" sz="quarter" idx="12"/>
          </p:nvPr>
        </p:nvSpPr>
        <p:spPr>
          <a:ln/>
        </p:spPr>
        <p:txBody>
          <a:bodyPr/>
          <a:lstStyle>
            <a:lvl1pPr>
              <a:defRPr/>
            </a:lvl1pPr>
          </a:lstStyle>
          <a:p>
            <a:pPr>
              <a:defRPr/>
            </a:pPr>
            <a:fld id="{51943935-39F7-4DF7-96AE-0B846EF7D09E}" type="slidenum">
              <a:rPr lang="en-US" altLang="zh-CN"/>
              <a:pPr>
                <a:defRPr/>
              </a:pPr>
              <a:t>‹#›</a:t>
            </a:fld>
            <a:endParaRPr lang="en-US" altLang="zh-CN"/>
          </a:p>
        </p:txBody>
      </p:sp>
    </p:spTree>
    <p:extLst>
      <p:ext uri="{BB962C8B-B14F-4D97-AF65-F5344CB8AC3E}">
        <p14:creationId xmlns:p14="http://schemas.microsoft.com/office/powerpoint/2010/main" val="4051302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609600"/>
            <a:ext cx="2135187" cy="54895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01625" y="609600"/>
            <a:ext cx="6253163" cy="54895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037941AD-A29C-4E0E-ABCD-B514EEAB661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EAD13D9-8698-4DAE-88F8-9988457A074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8A050EED-5B5C-4A30-8A6B-A070F5E7E541}"/>
              </a:ext>
            </a:extLst>
          </p:cNvPr>
          <p:cNvSpPr>
            <a:spLocks noGrp="1" noChangeArrowheads="1"/>
          </p:cNvSpPr>
          <p:nvPr>
            <p:ph type="sldNum" sz="quarter" idx="12"/>
          </p:nvPr>
        </p:nvSpPr>
        <p:spPr>
          <a:ln/>
        </p:spPr>
        <p:txBody>
          <a:bodyPr/>
          <a:lstStyle>
            <a:lvl1pPr>
              <a:defRPr/>
            </a:lvl1pPr>
          </a:lstStyle>
          <a:p>
            <a:pPr>
              <a:defRPr/>
            </a:pPr>
            <a:fld id="{A10B6BD7-95CA-457D-A89E-56A3505463E6}" type="slidenum">
              <a:rPr lang="en-US" altLang="zh-CN"/>
              <a:pPr>
                <a:defRPr/>
              </a:pPr>
              <a:t>‹#›</a:t>
            </a:fld>
            <a:endParaRPr lang="en-US" altLang="zh-CN"/>
          </a:p>
        </p:txBody>
      </p:sp>
    </p:spTree>
    <p:extLst>
      <p:ext uri="{BB962C8B-B14F-4D97-AF65-F5344CB8AC3E}">
        <p14:creationId xmlns:p14="http://schemas.microsoft.com/office/powerpoint/2010/main" val="3362827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301625" y="609600"/>
            <a:ext cx="8540750" cy="1143000"/>
          </a:xfrm>
        </p:spPr>
        <p:txBody>
          <a:bodyPr/>
          <a:lstStyle/>
          <a:p>
            <a:r>
              <a:rPr lang="zh-CN" altLang="en-US"/>
              <a:t>单击此处编辑母版标题样式</a:t>
            </a:r>
          </a:p>
        </p:txBody>
      </p:sp>
      <p:sp>
        <p:nvSpPr>
          <p:cNvPr id="3" name="图表占位符 2"/>
          <p:cNvSpPr>
            <a:spLocks noGrp="1"/>
          </p:cNvSpPr>
          <p:nvPr>
            <p:ph type="chart" idx="1"/>
          </p:nvPr>
        </p:nvSpPr>
        <p:spPr>
          <a:xfrm>
            <a:off x="301625" y="1905000"/>
            <a:ext cx="8540750" cy="4194175"/>
          </a:xfrm>
        </p:spPr>
        <p:txBody>
          <a:bodyPr/>
          <a:lstStyle/>
          <a:p>
            <a:pPr lvl="0"/>
            <a:endParaRPr lang="zh-CN" altLang="en-US" noProof="0"/>
          </a:p>
        </p:txBody>
      </p:sp>
      <p:sp>
        <p:nvSpPr>
          <p:cNvPr id="4" name="Rectangle 4">
            <a:extLst>
              <a:ext uri="{FF2B5EF4-FFF2-40B4-BE49-F238E27FC236}">
                <a16:creationId xmlns:a16="http://schemas.microsoft.com/office/drawing/2014/main" id="{9B92D418-812F-4781-A874-18ADF1C45F5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F5DF6C79-645D-4404-8032-9677E9C31B0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B3C001E-A5B4-44A1-9FAF-EC84B8E4B161}"/>
              </a:ext>
            </a:extLst>
          </p:cNvPr>
          <p:cNvSpPr>
            <a:spLocks noGrp="1" noChangeArrowheads="1"/>
          </p:cNvSpPr>
          <p:nvPr>
            <p:ph type="sldNum" sz="quarter" idx="12"/>
          </p:nvPr>
        </p:nvSpPr>
        <p:spPr>
          <a:ln/>
        </p:spPr>
        <p:txBody>
          <a:bodyPr/>
          <a:lstStyle>
            <a:lvl1pPr>
              <a:defRPr/>
            </a:lvl1pPr>
          </a:lstStyle>
          <a:p>
            <a:pPr>
              <a:defRPr/>
            </a:pPr>
            <a:fld id="{45D9F8AB-0D5E-450F-B180-57E9E4DA9812}" type="slidenum">
              <a:rPr lang="en-US" altLang="zh-CN"/>
              <a:pPr>
                <a:defRPr/>
              </a:pPr>
              <a:t>‹#›</a:t>
            </a:fld>
            <a:endParaRPr lang="en-US" altLang="zh-CN"/>
          </a:p>
        </p:txBody>
      </p:sp>
    </p:spTree>
    <p:extLst>
      <p:ext uri="{BB962C8B-B14F-4D97-AF65-F5344CB8AC3E}">
        <p14:creationId xmlns:p14="http://schemas.microsoft.com/office/powerpoint/2010/main" val="2831446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609600"/>
            <a:ext cx="8540750"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301625" y="1905000"/>
            <a:ext cx="4194175" cy="41941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905000"/>
            <a:ext cx="4194175" cy="20208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78288"/>
            <a:ext cx="4194175" cy="202088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ACD9952A-072F-4ED9-9D50-0286C2F25DE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3B48D6B1-532B-4D1E-8824-B05828F5725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7A70A72F-42BD-4553-81FC-69799D321961}"/>
              </a:ext>
            </a:extLst>
          </p:cNvPr>
          <p:cNvSpPr>
            <a:spLocks noGrp="1" noChangeArrowheads="1"/>
          </p:cNvSpPr>
          <p:nvPr>
            <p:ph type="sldNum" sz="quarter" idx="12"/>
          </p:nvPr>
        </p:nvSpPr>
        <p:spPr>
          <a:ln/>
        </p:spPr>
        <p:txBody>
          <a:bodyPr/>
          <a:lstStyle>
            <a:lvl1pPr>
              <a:defRPr/>
            </a:lvl1pPr>
          </a:lstStyle>
          <a:p>
            <a:pPr>
              <a:defRPr/>
            </a:pPr>
            <a:fld id="{54B5B922-96B8-48EB-9DDC-6372102E47C0}" type="slidenum">
              <a:rPr lang="en-US" altLang="zh-CN"/>
              <a:pPr>
                <a:defRPr/>
              </a:pPr>
              <a:t>‹#›</a:t>
            </a:fld>
            <a:endParaRPr lang="en-US" altLang="zh-CN"/>
          </a:p>
        </p:txBody>
      </p:sp>
    </p:spTree>
    <p:extLst>
      <p:ext uri="{BB962C8B-B14F-4D97-AF65-F5344CB8AC3E}">
        <p14:creationId xmlns:p14="http://schemas.microsoft.com/office/powerpoint/2010/main" val="24404157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609600"/>
            <a:ext cx="8540750" cy="1143000"/>
          </a:xfrm>
        </p:spPr>
        <p:txBody>
          <a:bodyPr/>
          <a:lstStyle/>
          <a:p>
            <a:r>
              <a:rPr lang="zh-CN" altLang="en-US"/>
              <a:t>单击此处编辑母版标题样式</a:t>
            </a:r>
          </a:p>
        </p:txBody>
      </p:sp>
      <p:sp>
        <p:nvSpPr>
          <p:cNvPr id="3" name="内容占位符 2"/>
          <p:cNvSpPr>
            <a:spLocks noGrp="1"/>
          </p:cNvSpPr>
          <p:nvPr>
            <p:ph sz="half" idx="1"/>
          </p:nvPr>
        </p:nvSpPr>
        <p:spPr>
          <a:xfrm>
            <a:off x="301625" y="1905000"/>
            <a:ext cx="4194175" cy="41941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905000"/>
            <a:ext cx="4194175" cy="20208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78288"/>
            <a:ext cx="4194175" cy="202088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9EECB006-8056-4E86-B5D8-6F394A79428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0FBF65A0-A261-4EB5-B36A-BFE7E308FEF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A680C024-44D4-4366-963A-9B724B2F37CE}"/>
              </a:ext>
            </a:extLst>
          </p:cNvPr>
          <p:cNvSpPr>
            <a:spLocks noGrp="1" noChangeArrowheads="1"/>
          </p:cNvSpPr>
          <p:nvPr>
            <p:ph type="sldNum" sz="quarter" idx="12"/>
          </p:nvPr>
        </p:nvSpPr>
        <p:spPr>
          <a:ln/>
        </p:spPr>
        <p:txBody>
          <a:bodyPr/>
          <a:lstStyle>
            <a:lvl1pPr>
              <a:defRPr/>
            </a:lvl1pPr>
          </a:lstStyle>
          <a:p>
            <a:pPr>
              <a:defRPr/>
            </a:pPr>
            <a:fld id="{238B485F-E76B-4F97-82A8-DCB9478CAA2F}" type="slidenum">
              <a:rPr lang="en-US" altLang="zh-CN"/>
              <a:pPr>
                <a:defRPr/>
              </a:pPr>
              <a:t>‹#›</a:t>
            </a:fld>
            <a:endParaRPr lang="en-US" altLang="zh-CN"/>
          </a:p>
        </p:txBody>
      </p:sp>
    </p:spTree>
    <p:extLst>
      <p:ext uri="{BB962C8B-B14F-4D97-AF65-F5344CB8AC3E}">
        <p14:creationId xmlns:p14="http://schemas.microsoft.com/office/powerpoint/2010/main" val="1297089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3A28E311-2D15-49F4-BCE3-45E03E3D24E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1244D59C-9E46-4BFE-9319-2323C18BAA4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AE205AAF-6AF8-4709-B9A0-531FB05262BE}"/>
              </a:ext>
            </a:extLst>
          </p:cNvPr>
          <p:cNvSpPr>
            <a:spLocks noGrp="1" noChangeArrowheads="1"/>
          </p:cNvSpPr>
          <p:nvPr>
            <p:ph type="sldNum" sz="quarter" idx="12"/>
          </p:nvPr>
        </p:nvSpPr>
        <p:spPr>
          <a:ln/>
        </p:spPr>
        <p:txBody>
          <a:bodyPr/>
          <a:lstStyle>
            <a:lvl1pPr>
              <a:defRPr/>
            </a:lvl1pPr>
          </a:lstStyle>
          <a:p>
            <a:pPr>
              <a:defRPr/>
            </a:pPr>
            <a:fld id="{F9C117AF-817C-4D61-B720-9D1D84EA5FBD}" type="slidenum">
              <a:rPr lang="en-US" altLang="zh-CN"/>
              <a:pPr>
                <a:defRPr/>
              </a:pPr>
              <a:t>‹#›</a:t>
            </a:fld>
            <a:endParaRPr lang="en-US" altLang="zh-CN"/>
          </a:p>
        </p:txBody>
      </p:sp>
    </p:spTree>
    <p:extLst>
      <p:ext uri="{BB962C8B-B14F-4D97-AF65-F5344CB8AC3E}">
        <p14:creationId xmlns:p14="http://schemas.microsoft.com/office/powerpoint/2010/main" val="86176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7388747C-29A3-410E-90F3-3652B376D0AA}"/>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9AD46ED5-274E-4866-8178-459DDE41FFC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D2154D63-6A54-4C6F-84F9-6BC072950620}"/>
              </a:ext>
            </a:extLst>
          </p:cNvPr>
          <p:cNvSpPr>
            <a:spLocks noGrp="1" noChangeArrowheads="1"/>
          </p:cNvSpPr>
          <p:nvPr>
            <p:ph type="sldNum" sz="quarter" idx="12"/>
          </p:nvPr>
        </p:nvSpPr>
        <p:spPr>
          <a:ln/>
        </p:spPr>
        <p:txBody>
          <a:bodyPr/>
          <a:lstStyle>
            <a:lvl1pPr>
              <a:defRPr/>
            </a:lvl1pPr>
          </a:lstStyle>
          <a:p>
            <a:pPr>
              <a:defRPr/>
            </a:pPr>
            <a:fld id="{705B5809-BC49-40E4-A7B3-46D753CDC4C3}" type="slidenum">
              <a:rPr lang="en-US" altLang="zh-CN"/>
              <a:pPr>
                <a:defRPr/>
              </a:pPr>
              <a:t>‹#›</a:t>
            </a:fld>
            <a:endParaRPr lang="en-US" altLang="zh-CN"/>
          </a:p>
        </p:txBody>
      </p:sp>
    </p:spTree>
    <p:extLst>
      <p:ext uri="{BB962C8B-B14F-4D97-AF65-F5344CB8AC3E}">
        <p14:creationId xmlns:p14="http://schemas.microsoft.com/office/powerpoint/2010/main" val="2897969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01625" y="1905000"/>
            <a:ext cx="4194175" cy="41941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05000"/>
            <a:ext cx="4194175" cy="41941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D4A613B6-B825-4050-BBA2-537198D1081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9395B46E-E138-4F9C-AF16-D341A882AEC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AD002701-FED9-4324-AD27-387E34EBC295}"/>
              </a:ext>
            </a:extLst>
          </p:cNvPr>
          <p:cNvSpPr>
            <a:spLocks noGrp="1" noChangeArrowheads="1"/>
          </p:cNvSpPr>
          <p:nvPr>
            <p:ph type="sldNum" sz="quarter" idx="12"/>
          </p:nvPr>
        </p:nvSpPr>
        <p:spPr>
          <a:ln/>
        </p:spPr>
        <p:txBody>
          <a:bodyPr/>
          <a:lstStyle>
            <a:lvl1pPr>
              <a:defRPr/>
            </a:lvl1pPr>
          </a:lstStyle>
          <a:p>
            <a:pPr>
              <a:defRPr/>
            </a:pPr>
            <a:fld id="{1F594D74-352E-4394-9E1F-1280E9C3094F}" type="slidenum">
              <a:rPr lang="en-US" altLang="zh-CN"/>
              <a:pPr>
                <a:defRPr/>
              </a:pPr>
              <a:t>‹#›</a:t>
            </a:fld>
            <a:endParaRPr lang="en-US" altLang="zh-CN"/>
          </a:p>
        </p:txBody>
      </p:sp>
    </p:spTree>
    <p:extLst>
      <p:ext uri="{BB962C8B-B14F-4D97-AF65-F5344CB8AC3E}">
        <p14:creationId xmlns:p14="http://schemas.microsoft.com/office/powerpoint/2010/main" val="1726763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D7A21EC8-A231-4C9E-B06C-ADBC20153B8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4CBCA97E-FA29-4E3D-8C68-107F1C599F4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0FAB99BB-9375-450E-9E63-79D5D83CE064}"/>
              </a:ext>
            </a:extLst>
          </p:cNvPr>
          <p:cNvSpPr>
            <a:spLocks noGrp="1" noChangeArrowheads="1"/>
          </p:cNvSpPr>
          <p:nvPr>
            <p:ph type="sldNum" sz="quarter" idx="12"/>
          </p:nvPr>
        </p:nvSpPr>
        <p:spPr>
          <a:ln/>
        </p:spPr>
        <p:txBody>
          <a:bodyPr/>
          <a:lstStyle>
            <a:lvl1pPr>
              <a:defRPr/>
            </a:lvl1pPr>
          </a:lstStyle>
          <a:p>
            <a:pPr>
              <a:defRPr/>
            </a:pPr>
            <a:fld id="{A3331BC3-7122-4D96-B557-1A7294656D6F}" type="slidenum">
              <a:rPr lang="en-US" altLang="zh-CN"/>
              <a:pPr>
                <a:defRPr/>
              </a:pPr>
              <a:t>‹#›</a:t>
            </a:fld>
            <a:endParaRPr lang="en-US" altLang="zh-CN"/>
          </a:p>
        </p:txBody>
      </p:sp>
    </p:spTree>
    <p:extLst>
      <p:ext uri="{BB962C8B-B14F-4D97-AF65-F5344CB8AC3E}">
        <p14:creationId xmlns:p14="http://schemas.microsoft.com/office/powerpoint/2010/main" val="2702099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C7A6FC5B-B407-4D5C-AFA0-0D4A9943703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2331D644-5EF3-4326-92D3-8AF4A7E0E59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86542F62-D17F-4E5A-9296-45A44FD43A00}"/>
              </a:ext>
            </a:extLst>
          </p:cNvPr>
          <p:cNvSpPr>
            <a:spLocks noGrp="1" noChangeArrowheads="1"/>
          </p:cNvSpPr>
          <p:nvPr>
            <p:ph type="sldNum" sz="quarter" idx="12"/>
          </p:nvPr>
        </p:nvSpPr>
        <p:spPr>
          <a:ln/>
        </p:spPr>
        <p:txBody>
          <a:bodyPr/>
          <a:lstStyle>
            <a:lvl1pPr>
              <a:defRPr/>
            </a:lvl1pPr>
          </a:lstStyle>
          <a:p>
            <a:pPr>
              <a:defRPr/>
            </a:pPr>
            <a:fld id="{82586B58-7CB9-43AA-98D6-578BDDBD6B75}" type="slidenum">
              <a:rPr lang="en-US" altLang="zh-CN"/>
              <a:pPr>
                <a:defRPr/>
              </a:pPr>
              <a:t>‹#›</a:t>
            </a:fld>
            <a:endParaRPr lang="en-US" altLang="zh-CN"/>
          </a:p>
        </p:txBody>
      </p:sp>
    </p:spTree>
    <p:extLst>
      <p:ext uri="{BB962C8B-B14F-4D97-AF65-F5344CB8AC3E}">
        <p14:creationId xmlns:p14="http://schemas.microsoft.com/office/powerpoint/2010/main" val="2390607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D7B8CE7-9DA9-4391-A0C7-9A7033EBDE1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A431D7F4-EB8F-4551-94CA-A6E844FAC973}"/>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C708E38D-198F-4E25-B895-841F861990F0}"/>
              </a:ext>
            </a:extLst>
          </p:cNvPr>
          <p:cNvSpPr>
            <a:spLocks noGrp="1" noChangeArrowheads="1"/>
          </p:cNvSpPr>
          <p:nvPr>
            <p:ph type="sldNum" sz="quarter" idx="12"/>
          </p:nvPr>
        </p:nvSpPr>
        <p:spPr>
          <a:ln/>
        </p:spPr>
        <p:txBody>
          <a:bodyPr/>
          <a:lstStyle>
            <a:lvl1pPr>
              <a:defRPr/>
            </a:lvl1pPr>
          </a:lstStyle>
          <a:p>
            <a:pPr>
              <a:defRPr/>
            </a:pPr>
            <a:fld id="{1977A8D6-2FCF-41B9-859B-B695DEBF19DB}" type="slidenum">
              <a:rPr lang="en-US" altLang="zh-CN"/>
              <a:pPr>
                <a:defRPr/>
              </a:pPr>
              <a:t>‹#›</a:t>
            </a:fld>
            <a:endParaRPr lang="en-US" altLang="zh-CN"/>
          </a:p>
        </p:txBody>
      </p:sp>
    </p:spTree>
    <p:extLst>
      <p:ext uri="{BB962C8B-B14F-4D97-AF65-F5344CB8AC3E}">
        <p14:creationId xmlns:p14="http://schemas.microsoft.com/office/powerpoint/2010/main" val="2833060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9291587D-2A8A-4FE1-9224-BCA4B9FD6EE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64C5FDDB-8AAD-4B9C-93C4-1C02B8541F3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05CCBB1B-3E98-4EA3-BF57-E9A3461C9D4D}"/>
              </a:ext>
            </a:extLst>
          </p:cNvPr>
          <p:cNvSpPr>
            <a:spLocks noGrp="1" noChangeArrowheads="1"/>
          </p:cNvSpPr>
          <p:nvPr>
            <p:ph type="sldNum" sz="quarter" idx="12"/>
          </p:nvPr>
        </p:nvSpPr>
        <p:spPr>
          <a:ln/>
        </p:spPr>
        <p:txBody>
          <a:bodyPr/>
          <a:lstStyle>
            <a:lvl1pPr>
              <a:defRPr/>
            </a:lvl1pPr>
          </a:lstStyle>
          <a:p>
            <a:pPr>
              <a:defRPr/>
            </a:pPr>
            <a:fld id="{B2618FD4-781B-4A2A-886C-1B6A1378AC09}" type="slidenum">
              <a:rPr lang="en-US" altLang="zh-CN"/>
              <a:pPr>
                <a:defRPr/>
              </a:pPr>
              <a:t>‹#›</a:t>
            </a:fld>
            <a:endParaRPr lang="en-US" altLang="zh-CN"/>
          </a:p>
        </p:txBody>
      </p:sp>
    </p:spTree>
    <p:extLst>
      <p:ext uri="{BB962C8B-B14F-4D97-AF65-F5344CB8AC3E}">
        <p14:creationId xmlns:p14="http://schemas.microsoft.com/office/powerpoint/2010/main" val="547999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6AFFB89C-5CF5-4047-B9EC-3D7E049B99E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D352E15D-D3DF-4408-8CA5-A443F091659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0CF30690-AE17-44C1-95EA-368C70EFE627}"/>
              </a:ext>
            </a:extLst>
          </p:cNvPr>
          <p:cNvSpPr>
            <a:spLocks noGrp="1" noChangeArrowheads="1"/>
          </p:cNvSpPr>
          <p:nvPr>
            <p:ph type="sldNum" sz="quarter" idx="12"/>
          </p:nvPr>
        </p:nvSpPr>
        <p:spPr>
          <a:ln/>
        </p:spPr>
        <p:txBody>
          <a:bodyPr/>
          <a:lstStyle>
            <a:lvl1pPr>
              <a:defRPr/>
            </a:lvl1pPr>
          </a:lstStyle>
          <a:p>
            <a:pPr>
              <a:defRPr/>
            </a:pPr>
            <a:fld id="{AAC8C5F2-7618-4095-A5E3-6C2FDA463B01}" type="slidenum">
              <a:rPr lang="en-US" altLang="zh-CN"/>
              <a:pPr>
                <a:defRPr/>
              </a:pPr>
              <a:t>‹#›</a:t>
            </a:fld>
            <a:endParaRPr lang="en-US" altLang="zh-CN"/>
          </a:p>
        </p:txBody>
      </p:sp>
    </p:spTree>
    <p:extLst>
      <p:ext uri="{BB962C8B-B14F-4D97-AF65-F5344CB8AC3E}">
        <p14:creationId xmlns:p14="http://schemas.microsoft.com/office/powerpoint/2010/main" val="1971804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4B2D37C-A2D3-4B01-A1CA-399B04EB81AC}"/>
              </a:ext>
            </a:extLst>
          </p:cNvPr>
          <p:cNvSpPr>
            <a:spLocks noGrp="1" noRot="1" noChangeArrowheads="1"/>
          </p:cNvSpPr>
          <p:nvPr>
            <p:ph type="title"/>
          </p:nvPr>
        </p:nvSpPr>
        <p:spPr bwMode="auto">
          <a:xfrm>
            <a:off x="301625" y="609600"/>
            <a:ext cx="85407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973A74F3-6158-466A-BFC7-E110FFC48B6F}"/>
              </a:ext>
            </a:extLst>
          </p:cNvPr>
          <p:cNvSpPr>
            <a:spLocks noGrp="1" noRot="1" noChangeArrowheads="1"/>
          </p:cNvSpPr>
          <p:nvPr>
            <p:ph type="body" idx="1"/>
          </p:nvPr>
        </p:nvSpPr>
        <p:spPr bwMode="auto">
          <a:xfrm>
            <a:off x="301625" y="1905000"/>
            <a:ext cx="8540750"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3556" name="Rectangle 4">
            <a:extLst>
              <a:ext uri="{FF2B5EF4-FFF2-40B4-BE49-F238E27FC236}">
                <a16:creationId xmlns:a16="http://schemas.microsoft.com/office/drawing/2014/main" id="{267B71D2-570E-4A7F-B8B7-FA301ED3292B}"/>
              </a:ext>
            </a:extLst>
          </p:cNvPr>
          <p:cNvSpPr>
            <a:spLocks noGrp="1" noChangeArrowheads="1"/>
          </p:cNvSpPr>
          <p:nvPr>
            <p:ph type="dt" sz="half" idx="2"/>
          </p:nvPr>
        </p:nvSpPr>
        <p:spPr bwMode="auto">
          <a:xfrm>
            <a:off x="301625" y="6245225"/>
            <a:ext cx="22891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23557" name="Rectangle 5">
            <a:extLst>
              <a:ext uri="{FF2B5EF4-FFF2-40B4-BE49-F238E27FC236}">
                <a16:creationId xmlns:a16="http://schemas.microsoft.com/office/drawing/2014/main" id="{181891EA-0545-456D-ADA3-83F811FA82CE}"/>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23558" name="Rectangle 6">
            <a:extLst>
              <a:ext uri="{FF2B5EF4-FFF2-40B4-BE49-F238E27FC236}">
                <a16:creationId xmlns:a16="http://schemas.microsoft.com/office/drawing/2014/main" id="{1087665B-7F65-44AA-93FC-989AEC10543A}"/>
              </a:ext>
            </a:extLst>
          </p:cNvPr>
          <p:cNvSpPr>
            <a:spLocks noGrp="1" noChangeArrowheads="1"/>
          </p:cNvSpPr>
          <p:nvPr>
            <p:ph type="sldNum" sz="quarter" idx="4"/>
          </p:nvPr>
        </p:nvSpPr>
        <p:spPr bwMode="auto">
          <a:xfrm>
            <a:off x="6553200" y="6245225"/>
            <a:ext cx="22891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69170872-ECBE-42E5-907F-DEE50901446A}"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23"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v"/>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5000"/>
        <a:buFont typeface="Wingdings" panose="05000000000000000000" pitchFamily="2" charset="2"/>
        <a:buChar char="v"/>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www.dabaoku.com/gif/renwu/011/web/001a.ht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3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 Target="slide19.xml"/><Relationship Id="rId1" Type="http://schemas.openxmlformats.org/officeDocument/2006/relationships/slideLayout" Target="../slideLayouts/slideLayout6.xml"/><Relationship Id="rId4" Type="http://schemas.openxmlformats.org/officeDocument/2006/relationships/slide" Target="slide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 Target="slide50.xml"/><Relationship Id="rId7" Type="http://schemas.openxmlformats.org/officeDocument/2006/relationships/slide" Target="slide52.xml"/><Relationship Id="rId2" Type="http://schemas.openxmlformats.org/officeDocument/2006/relationships/slide" Target="slide51.xml"/><Relationship Id="rId1" Type="http://schemas.openxmlformats.org/officeDocument/2006/relationships/slideLayout" Target="../slideLayouts/slideLayout7.xml"/><Relationship Id="rId6" Type="http://schemas.openxmlformats.org/officeDocument/2006/relationships/slide" Target="slide19.xml"/><Relationship Id="rId5" Type="http://schemas.openxmlformats.org/officeDocument/2006/relationships/image" Target="../media/image9.png"/><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56.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slide" Target="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 Target="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6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 Target="slide6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hyperlink" Target="http://www.dabaoku.com/gif/renwu/029/web/001a.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AA0F94CC-759F-4CA1-821B-82629A6FF78F}"/>
              </a:ext>
            </a:extLst>
          </p:cNvPr>
          <p:cNvSpPr>
            <a:spLocks noGrp="1" noRot="1" noChangeArrowheads="1"/>
          </p:cNvSpPr>
          <p:nvPr>
            <p:ph type="ctrTitle"/>
          </p:nvPr>
        </p:nvSpPr>
        <p:spPr/>
        <p:txBody>
          <a:bodyPr/>
          <a:lstStyle/>
          <a:p>
            <a:pPr eaLnBrk="1" hangingPunct="1"/>
            <a:r>
              <a:rPr lang="zh-CN" altLang="en-US" sz="5400" b="1"/>
              <a:t>第六章 完全竞争市场</a:t>
            </a:r>
            <a:r>
              <a:rPr lang="zh-CN" altLang="en-US"/>
              <a:t> </a:t>
            </a:r>
          </a:p>
        </p:txBody>
      </p:sp>
      <p:sp>
        <p:nvSpPr>
          <p:cNvPr id="3075" name="Rectangle 3">
            <a:extLst>
              <a:ext uri="{FF2B5EF4-FFF2-40B4-BE49-F238E27FC236}">
                <a16:creationId xmlns:a16="http://schemas.microsoft.com/office/drawing/2014/main" id="{BCF3611C-9D91-4082-9F62-ED13A9658718}"/>
              </a:ext>
            </a:extLst>
          </p:cNvPr>
          <p:cNvSpPr>
            <a:spLocks noGrp="1" noRot="1" noChangeArrowheads="1"/>
          </p:cNvSpPr>
          <p:nvPr>
            <p:ph type="subTitle" idx="1"/>
          </p:nvPr>
        </p:nvSpPr>
        <p:spPr/>
        <p:txBody>
          <a:bodyPr/>
          <a:lstStyle/>
          <a:p>
            <a:pPr eaLnBrk="1" hangingPunct="1"/>
            <a:r>
              <a:rPr lang="en-US" altLang="zh-CN" sz="2400" b="1"/>
              <a:t>perfect competition market </a:t>
            </a:r>
          </a:p>
        </p:txBody>
      </p:sp>
      <p:pic>
        <p:nvPicPr>
          <p:cNvPr id="3076" name="Picture 9" descr="001a">
            <a:hlinkClick r:id="rId2"/>
            <a:extLst>
              <a:ext uri="{FF2B5EF4-FFF2-40B4-BE49-F238E27FC236}">
                <a16:creationId xmlns:a16="http://schemas.microsoft.com/office/drawing/2014/main" id="{0E5238E2-D9A0-4BF5-840E-4AA6328B0E83}"/>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4221163"/>
            <a:ext cx="2160587"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92870493-79F3-44E4-B0F4-1BEE63A8E216}"/>
              </a:ext>
            </a:extLst>
          </p:cNvPr>
          <p:cNvSpPr>
            <a:spLocks noChangeArrowheads="1"/>
          </p:cNvSpPr>
          <p:nvPr/>
        </p:nvSpPr>
        <p:spPr bwMode="auto">
          <a:xfrm>
            <a:off x="4953000" y="2743200"/>
            <a:ext cx="3657600" cy="3200400"/>
          </a:xfrm>
          <a:prstGeom prst="rect">
            <a:avLst/>
          </a:prstGeom>
          <a:solidFill>
            <a:srgbClr val="FFF7FD"/>
          </a:solidFill>
          <a:ln w="9525">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12291" name="Rectangle 3">
            <a:hlinkClick r:id="" action="ppaction://hlinkshowjump?jump=nextslide"/>
            <a:extLst>
              <a:ext uri="{FF2B5EF4-FFF2-40B4-BE49-F238E27FC236}">
                <a16:creationId xmlns:a16="http://schemas.microsoft.com/office/drawing/2014/main" id="{BCAD987B-89A9-4EE9-B37B-B2E8EC1F5652}"/>
              </a:ext>
            </a:extLst>
          </p:cNvPr>
          <p:cNvSpPr>
            <a:spLocks noChangeArrowheads="1"/>
          </p:cNvSpPr>
          <p:nvPr/>
        </p:nvSpPr>
        <p:spPr bwMode="auto">
          <a:xfrm>
            <a:off x="609600" y="2743200"/>
            <a:ext cx="3657600" cy="3200400"/>
          </a:xfrm>
          <a:prstGeom prst="rect">
            <a:avLst/>
          </a:prstGeom>
          <a:solidFill>
            <a:srgbClr val="FFF9F3"/>
          </a:solidFill>
          <a:ln w="9525">
            <a:solidFill>
              <a:srgbClr val="FFCC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33796" name="Line 4">
            <a:extLst>
              <a:ext uri="{FF2B5EF4-FFF2-40B4-BE49-F238E27FC236}">
                <a16:creationId xmlns:a16="http://schemas.microsoft.com/office/drawing/2014/main" id="{B16C5D0A-6BB8-4F51-946B-A73C6E335D69}"/>
              </a:ext>
            </a:extLst>
          </p:cNvPr>
          <p:cNvSpPr>
            <a:spLocks noChangeShapeType="1"/>
          </p:cNvSpPr>
          <p:nvPr/>
        </p:nvSpPr>
        <p:spPr bwMode="auto">
          <a:xfrm>
            <a:off x="1066800" y="4038600"/>
            <a:ext cx="5715000" cy="0"/>
          </a:xfrm>
          <a:prstGeom prst="line">
            <a:avLst/>
          </a:prstGeom>
          <a:noFill/>
          <a:ln w="9525" cap="rnd">
            <a:solidFill>
              <a:schemeClr val="accent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3797" name="Rectangle 5">
            <a:extLst>
              <a:ext uri="{FF2B5EF4-FFF2-40B4-BE49-F238E27FC236}">
                <a16:creationId xmlns:a16="http://schemas.microsoft.com/office/drawing/2014/main" id="{8895B1CB-BA14-407E-92BA-13C29391F0BB}"/>
              </a:ext>
            </a:extLst>
          </p:cNvPr>
          <p:cNvSpPr>
            <a:spLocks noChangeArrowheads="1"/>
          </p:cNvSpPr>
          <p:nvPr/>
        </p:nvSpPr>
        <p:spPr bwMode="auto">
          <a:xfrm>
            <a:off x="609600" y="2133600"/>
            <a:ext cx="3733800" cy="60960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dist" eaLnBrk="1" hangingPunct="1">
              <a:defRPr/>
            </a:pPr>
            <a:r>
              <a:rPr kumimoji="1" lang="zh-CN" altLang="en-US" sz="2800">
                <a:solidFill>
                  <a:srgbClr val="000000"/>
                </a:solidFill>
                <a:effectLst>
                  <a:outerShdw blurRad="38100" dist="38100" dir="2700000" algn="tl">
                    <a:srgbClr val="C0C0C0"/>
                  </a:outerShdw>
                </a:effectLst>
                <a:latin typeface="楷体_GB2312" pitchFamily="49" charset="-122"/>
                <a:ea typeface="楷体_GB2312" pitchFamily="49" charset="-122"/>
              </a:rPr>
              <a:t>完全竞争厂商</a:t>
            </a:r>
          </a:p>
        </p:txBody>
      </p:sp>
      <p:sp>
        <p:nvSpPr>
          <p:cNvPr id="33798" name="Rectangle 6">
            <a:extLst>
              <a:ext uri="{FF2B5EF4-FFF2-40B4-BE49-F238E27FC236}">
                <a16:creationId xmlns:a16="http://schemas.microsoft.com/office/drawing/2014/main" id="{DB19FF9F-9E8F-4799-B5A9-05FE75A6477E}"/>
              </a:ext>
            </a:extLst>
          </p:cNvPr>
          <p:cNvSpPr>
            <a:spLocks noChangeArrowheads="1"/>
          </p:cNvSpPr>
          <p:nvPr/>
        </p:nvSpPr>
        <p:spPr bwMode="auto">
          <a:xfrm>
            <a:off x="4953000" y="2133600"/>
            <a:ext cx="3657600" cy="60960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dist" eaLnBrk="1" hangingPunct="1">
              <a:defRPr/>
            </a:pPr>
            <a:r>
              <a:rPr kumimoji="1" lang="zh-CN" altLang="en-US" sz="2800">
                <a:solidFill>
                  <a:srgbClr val="000000"/>
                </a:solidFill>
                <a:effectLst>
                  <a:outerShdw blurRad="38100" dist="38100" dir="2700000" algn="tl">
                    <a:srgbClr val="C0C0C0"/>
                  </a:outerShdw>
                </a:effectLst>
                <a:latin typeface="楷体_GB2312" pitchFamily="49" charset="-122"/>
                <a:ea typeface="楷体_GB2312" pitchFamily="49" charset="-122"/>
              </a:rPr>
              <a:t>完全竞争市场</a:t>
            </a:r>
          </a:p>
        </p:txBody>
      </p:sp>
      <p:sp>
        <p:nvSpPr>
          <p:cNvPr id="12295" name="Line 7">
            <a:extLst>
              <a:ext uri="{FF2B5EF4-FFF2-40B4-BE49-F238E27FC236}">
                <a16:creationId xmlns:a16="http://schemas.microsoft.com/office/drawing/2014/main" id="{60F4F037-03DB-4397-8242-DE3E9244658B}"/>
              </a:ext>
            </a:extLst>
          </p:cNvPr>
          <p:cNvSpPr>
            <a:spLocks noChangeShapeType="1"/>
          </p:cNvSpPr>
          <p:nvPr/>
        </p:nvSpPr>
        <p:spPr bwMode="auto">
          <a:xfrm flipV="1">
            <a:off x="1066800" y="3048000"/>
            <a:ext cx="0" cy="2209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2296" name="Rectangle 8">
            <a:extLst>
              <a:ext uri="{FF2B5EF4-FFF2-40B4-BE49-F238E27FC236}">
                <a16:creationId xmlns:a16="http://schemas.microsoft.com/office/drawing/2014/main" id="{BF93A331-6A59-4C2A-8B40-B6299B7863DC}"/>
              </a:ext>
            </a:extLst>
          </p:cNvPr>
          <p:cNvSpPr>
            <a:spLocks noChangeArrowheads="1"/>
          </p:cNvSpPr>
          <p:nvPr/>
        </p:nvSpPr>
        <p:spPr bwMode="auto">
          <a:xfrm>
            <a:off x="685800" y="29718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12297" name="Line 9">
            <a:extLst>
              <a:ext uri="{FF2B5EF4-FFF2-40B4-BE49-F238E27FC236}">
                <a16:creationId xmlns:a16="http://schemas.microsoft.com/office/drawing/2014/main" id="{70A929A5-966E-46FD-9D8D-D0A4450AFF2D}"/>
              </a:ext>
            </a:extLst>
          </p:cNvPr>
          <p:cNvSpPr>
            <a:spLocks noChangeShapeType="1"/>
          </p:cNvSpPr>
          <p:nvPr/>
        </p:nvSpPr>
        <p:spPr bwMode="auto">
          <a:xfrm>
            <a:off x="1066800" y="5257800"/>
            <a:ext cx="26670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2298" name="Rectangle 10">
            <a:extLst>
              <a:ext uri="{FF2B5EF4-FFF2-40B4-BE49-F238E27FC236}">
                <a16:creationId xmlns:a16="http://schemas.microsoft.com/office/drawing/2014/main" id="{6CE85BB8-EFD0-4CC8-861D-1F3A6D5305F5}"/>
              </a:ext>
            </a:extLst>
          </p:cNvPr>
          <p:cNvSpPr>
            <a:spLocks noChangeArrowheads="1"/>
          </p:cNvSpPr>
          <p:nvPr/>
        </p:nvSpPr>
        <p:spPr bwMode="auto">
          <a:xfrm>
            <a:off x="3276600" y="5334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12299" name="Rectangle 11">
            <a:extLst>
              <a:ext uri="{FF2B5EF4-FFF2-40B4-BE49-F238E27FC236}">
                <a16:creationId xmlns:a16="http://schemas.microsoft.com/office/drawing/2014/main" id="{A73DABB8-4579-43DA-AA1F-DA86FAFAE6D1}"/>
              </a:ext>
            </a:extLst>
          </p:cNvPr>
          <p:cNvSpPr>
            <a:spLocks noChangeArrowheads="1"/>
          </p:cNvSpPr>
          <p:nvPr/>
        </p:nvSpPr>
        <p:spPr bwMode="auto">
          <a:xfrm>
            <a:off x="685800" y="52578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33804" name="Rectangle 12">
            <a:extLst>
              <a:ext uri="{FF2B5EF4-FFF2-40B4-BE49-F238E27FC236}">
                <a16:creationId xmlns:a16="http://schemas.microsoft.com/office/drawing/2014/main" id="{8C789763-CD9D-463C-ADE7-4392A62CF1FB}"/>
              </a:ext>
            </a:extLst>
          </p:cNvPr>
          <p:cNvSpPr>
            <a:spLocks noChangeArrowheads="1"/>
          </p:cNvSpPr>
          <p:nvPr/>
        </p:nvSpPr>
        <p:spPr bwMode="auto">
          <a:xfrm>
            <a:off x="609600" y="38862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9900"/>
                </a:solidFill>
                <a:effectLst>
                  <a:outerShdw blurRad="38100" dist="38100" dir="2700000" algn="tl">
                    <a:srgbClr val="C0C0C0"/>
                  </a:outerShdw>
                </a:effectLst>
                <a:latin typeface="Times New Roman" panose="02020603050405020304" pitchFamily="18" charset="0"/>
              </a:rPr>
              <a:t>P</a:t>
            </a:r>
            <a:r>
              <a:rPr kumimoji="1" lang="en-US" altLang="zh-CN" sz="1200" b="1">
                <a:solidFill>
                  <a:srgbClr val="009900"/>
                </a:solidFill>
                <a:effectLst>
                  <a:outerShdw blurRad="38100" dist="38100" dir="2700000" algn="tl">
                    <a:srgbClr val="C0C0C0"/>
                  </a:outerShdw>
                </a:effectLst>
                <a:latin typeface="Times New Roman" panose="02020603050405020304" pitchFamily="18" charset="0"/>
              </a:rPr>
              <a:t>0</a:t>
            </a:r>
          </a:p>
        </p:txBody>
      </p:sp>
      <p:sp>
        <p:nvSpPr>
          <p:cNvPr id="33805" name="Line 13">
            <a:extLst>
              <a:ext uri="{FF2B5EF4-FFF2-40B4-BE49-F238E27FC236}">
                <a16:creationId xmlns:a16="http://schemas.microsoft.com/office/drawing/2014/main" id="{27419271-E33E-4F43-8031-C1A83D23FBF6}"/>
              </a:ext>
            </a:extLst>
          </p:cNvPr>
          <p:cNvSpPr>
            <a:spLocks noChangeShapeType="1"/>
          </p:cNvSpPr>
          <p:nvPr/>
        </p:nvSpPr>
        <p:spPr bwMode="auto">
          <a:xfrm>
            <a:off x="1066800" y="4038600"/>
            <a:ext cx="2362200" cy="0"/>
          </a:xfrm>
          <a:prstGeom prst="line">
            <a:avLst/>
          </a:prstGeom>
          <a:noFill/>
          <a:ln w="38100">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3806" name="Rectangle 14">
            <a:extLst>
              <a:ext uri="{FF2B5EF4-FFF2-40B4-BE49-F238E27FC236}">
                <a16:creationId xmlns:a16="http://schemas.microsoft.com/office/drawing/2014/main" id="{F36634DB-2651-4B3C-8E4F-B7ADF816AF1B}"/>
              </a:ext>
            </a:extLst>
          </p:cNvPr>
          <p:cNvSpPr>
            <a:spLocks noChangeArrowheads="1"/>
          </p:cNvSpPr>
          <p:nvPr/>
        </p:nvSpPr>
        <p:spPr bwMode="auto">
          <a:xfrm>
            <a:off x="3276600" y="36576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9900"/>
                </a:solidFill>
                <a:effectLst>
                  <a:outerShdw blurRad="38100" dist="38100" dir="2700000" algn="tl">
                    <a:srgbClr val="C0C0C0"/>
                  </a:outerShdw>
                </a:effectLst>
                <a:latin typeface="Times New Roman" panose="02020603050405020304" pitchFamily="18" charset="0"/>
              </a:rPr>
              <a:t>d</a:t>
            </a:r>
            <a:endParaRPr kumimoji="1" lang="en-US" altLang="zh-CN" sz="1200" b="1">
              <a:solidFill>
                <a:srgbClr val="009900"/>
              </a:solidFill>
              <a:effectLst>
                <a:outerShdw blurRad="38100" dist="38100" dir="2700000" algn="tl">
                  <a:srgbClr val="C0C0C0"/>
                </a:outerShdw>
              </a:effectLst>
              <a:latin typeface="Times New Roman" panose="02020603050405020304" pitchFamily="18" charset="0"/>
            </a:endParaRPr>
          </a:p>
        </p:txBody>
      </p:sp>
      <p:sp>
        <p:nvSpPr>
          <p:cNvPr id="12303" name="Line 15">
            <a:extLst>
              <a:ext uri="{FF2B5EF4-FFF2-40B4-BE49-F238E27FC236}">
                <a16:creationId xmlns:a16="http://schemas.microsoft.com/office/drawing/2014/main" id="{483BD781-C8B9-49A2-B890-661417A87FDF}"/>
              </a:ext>
            </a:extLst>
          </p:cNvPr>
          <p:cNvSpPr>
            <a:spLocks noChangeShapeType="1"/>
          </p:cNvSpPr>
          <p:nvPr/>
        </p:nvSpPr>
        <p:spPr bwMode="auto">
          <a:xfrm flipV="1">
            <a:off x="5486400" y="3048000"/>
            <a:ext cx="0" cy="2209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2304" name="Rectangle 16">
            <a:extLst>
              <a:ext uri="{FF2B5EF4-FFF2-40B4-BE49-F238E27FC236}">
                <a16:creationId xmlns:a16="http://schemas.microsoft.com/office/drawing/2014/main" id="{E2904483-8FB3-4B92-A5D1-128212A9A090}"/>
              </a:ext>
            </a:extLst>
          </p:cNvPr>
          <p:cNvSpPr>
            <a:spLocks noChangeArrowheads="1"/>
          </p:cNvSpPr>
          <p:nvPr/>
        </p:nvSpPr>
        <p:spPr bwMode="auto">
          <a:xfrm>
            <a:off x="5105400" y="29718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12305" name="Line 17">
            <a:extLst>
              <a:ext uri="{FF2B5EF4-FFF2-40B4-BE49-F238E27FC236}">
                <a16:creationId xmlns:a16="http://schemas.microsoft.com/office/drawing/2014/main" id="{43266437-1627-4E7D-B438-DD5E51575DBC}"/>
              </a:ext>
            </a:extLst>
          </p:cNvPr>
          <p:cNvSpPr>
            <a:spLocks noChangeShapeType="1"/>
          </p:cNvSpPr>
          <p:nvPr/>
        </p:nvSpPr>
        <p:spPr bwMode="auto">
          <a:xfrm>
            <a:off x="5486400" y="5257800"/>
            <a:ext cx="26670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2306" name="Rectangle 18">
            <a:extLst>
              <a:ext uri="{FF2B5EF4-FFF2-40B4-BE49-F238E27FC236}">
                <a16:creationId xmlns:a16="http://schemas.microsoft.com/office/drawing/2014/main" id="{7F519710-B0AC-467D-A7AD-F73E6ED814B1}"/>
              </a:ext>
            </a:extLst>
          </p:cNvPr>
          <p:cNvSpPr>
            <a:spLocks noChangeArrowheads="1"/>
          </p:cNvSpPr>
          <p:nvPr/>
        </p:nvSpPr>
        <p:spPr bwMode="auto">
          <a:xfrm>
            <a:off x="7696200" y="5334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12307" name="Rectangle 19">
            <a:extLst>
              <a:ext uri="{FF2B5EF4-FFF2-40B4-BE49-F238E27FC236}">
                <a16:creationId xmlns:a16="http://schemas.microsoft.com/office/drawing/2014/main" id="{C2A3C86F-70CC-46FF-9F3E-EE5BEF3C1E56}"/>
              </a:ext>
            </a:extLst>
          </p:cNvPr>
          <p:cNvSpPr>
            <a:spLocks noChangeArrowheads="1"/>
          </p:cNvSpPr>
          <p:nvPr/>
        </p:nvSpPr>
        <p:spPr bwMode="auto">
          <a:xfrm>
            <a:off x="5105400" y="52578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33812" name="Rectangle 20">
            <a:extLst>
              <a:ext uri="{FF2B5EF4-FFF2-40B4-BE49-F238E27FC236}">
                <a16:creationId xmlns:a16="http://schemas.microsoft.com/office/drawing/2014/main" id="{00818B2D-19B7-4A44-915B-B2F04CE210B7}"/>
              </a:ext>
            </a:extLst>
          </p:cNvPr>
          <p:cNvSpPr>
            <a:spLocks noChangeArrowheads="1"/>
          </p:cNvSpPr>
          <p:nvPr/>
        </p:nvSpPr>
        <p:spPr bwMode="auto">
          <a:xfrm>
            <a:off x="4953000" y="38862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P</a:t>
            </a:r>
            <a:r>
              <a:rPr kumimoji="1" lang="en-US" altLang="zh-CN" sz="1200" b="1">
                <a:solidFill>
                  <a:srgbClr val="CC9900"/>
                </a:solidFill>
                <a:effectLst>
                  <a:outerShdw blurRad="38100" dist="38100" dir="2700000" algn="tl">
                    <a:srgbClr val="C0C0C0"/>
                  </a:outerShdw>
                </a:effectLst>
                <a:latin typeface="Times New Roman" panose="02020603050405020304" pitchFamily="18" charset="0"/>
              </a:rPr>
              <a:t>0</a:t>
            </a:r>
          </a:p>
        </p:txBody>
      </p:sp>
      <p:sp>
        <p:nvSpPr>
          <p:cNvPr id="33813" name="Line 21">
            <a:extLst>
              <a:ext uri="{FF2B5EF4-FFF2-40B4-BE49-F238E27FC236}">
                <a16:creationId xmlns:a16="http://schemas.microsoft.com/office/drawing/2014/main" id="{086AD4C0-5882-423C-801F-F669957526D3}"/>
              </a:ext>
            </a:extLst>
          </p:cNvPr>
          <p:cNvSpPr>
            <a:spLocks noChangeShapeType="1"/>
          </p:cNvSpPr>
          <p:nvPr/>
        </p:nvSpPr>
        <p:spPr bwMode="auto">
          <a:xfrm>
            <a:off x="6019800" y="3429000"/>
            <a:ext cx="1752600" cy="1447800"/>
          </a:xfrm>
          <a:prstGeom prst="line">
            <a:avLst/>
          </a:prstGeom>
          <a:noFill/>
          <a:ln w="317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3814" name="Line 22">
            <a:extLst>
              <a:ext uri="{FF2B5EF4-FFF2-40B4-BE49-F238E27FC236}">
                <a16:creationId xmlns:a16="http://schemas.microsoft.com/office/drawing/2014/main" id="{072DBC60-F6FC-4DC3-9E85-FD8396E0571B}"/>
              </a:ext>
            </a:extLst>
          </p:cNvPr>
          <p:cNvSpPr>
            <a:spLocks noChangeShapeType="1"/>
          </p:cNvSpPr>
          <p:nvPr/>
        </p:nvSpPr>
        <p:spPr bwMode="auto">
          <a:xfrm flipV="1">
            <a:off x="5943600" y="3276600"/>
            <a:ext cx="1752600" cy="1447800"/>
          </a:xfrm>
          <a:prstGeom prst="line">
            <a:avLst/>
          </a:prstGeom>
          <a:noFill/>
          <a:ln w="317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3815" name="Line 23">
            <a:extLst>
              <a:ext uri="{FF2B5EF4-FFF2-40B4-BE49-F238E27FC236}">
                <a16:creationId xmlns:a16="http://schemas.microsoft.com/office/drawing/2014/main" id="{82BF2527-6DC1-40DB-85AC-9FAD6F5E54A3}"/>
              </a:ext>
            </a:extLst>
          </p:cNvPr>
          <p:cNvSpPr>
            <a:spLocks noChangeShapeType="1"/>
          </p:cNvSpPr>
          <p:nvPr/>
        </p:nvSpPr>
        <p:spPr bwMode="auto">
          <a:xfrm>
            <a:off x="6781800" y="4038600"/>
            <a:ext cx="0" cy="1219200"/>
          </a:xfrm>
          <a:prstGeom prst="line">
            <a:avLst/>
          </a:prstGeom>
          <a:noFill/>
          <a:ln w="9525" cap="rnd">
            <a:solidFill>
              <a:schemeClr val="accent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3816" name="Rectangle 24">
            <a:extLst>
              <a:ext uri="{FF2B5EF4-FFF2-40B4-BE49-F238E27FC236}">
                <a16:creationId xmlns:a16="http://schemas.microsoft.com/office/drawing/2014/main" id="{926E8FAD-98CE-45F0-AED2-1B6F065AD329}"/>
              </a:ext>
            </a:extLst>
          </p:cNvPr>
          <p:cNvSpPr>
            <a:spLocks noChangeArrowheads="1"/>
          </p:cNvSpPr>
          <p:nvPr/>
        </p:nvSpPr>
        <p:spPr bwMode="auto">
          <a:xfrm>
            <a:off x="6324600" y="5334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Q</a:t>
            </a:r>
            <a:r>
              <a:rPr kumimoji="1" lang="en-US" altLang="zh-CN" sz="1200" b="1">
                <a:solidFill>
                  <a:srgbClr val="CC9900"/>
                </a:solidFill>
                <a:effectLst>
                  <a:outerShdw blurRad="38100" dist="38100" dir="2700000" algn="tl">
                    <a:srgbClr val="C0C0C0"/>
                  </a:outerShdw>
                </a:effectLst>
                <a:latin typeface="Times New Roman" panose="02020603050405020304" pitchFamily="18" charset="0"/>
              </a:rPr>
              <a:t>0</a:t>
            </a:r>
          </a:p>
        </p:txBody>
      </p:sp>
      <p:sp>
        <p:nvSpPr>
          <p:cNvPr id="33817" name="Rectangle 25">
            <a:extLst>
              <a:ext uri="{FF2B5EF4-FFF2-40B4-BE49-F238E27FC236}">
                <a16:creationId xmlns:a16="http://schemas.microsoft.com/office/drawing/2014/main" id="{10606D40-2EA8-4950-A6A9-FF93BB5CA708}"/>
              </a:ext>
            </a:extLst>
          </p:cNvPr>
          <p:cNvSpPr>
            <a:spLocks noChangeArrowheads="1"/>
          </p:cNvSpPr>
          <p:nvPr/>
        </p:nvSpPr>
        <p:spPr bwMode="auto">
          <a:xfrm>
            <a:off x="7772400" y="4572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CC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D</a:t>
            </a:r>
            <a:endParaRPr kumimoji="1" lang="en-US" altLang="zh-CN" sz="1200" b="1">
              <a:solidFill>
                <a:srgbClr val="CC9900"/>
              </a:solidFill>
              <a:effectLst>
                <a:outerShdw blurRad="38100" dist="38100" dir="2700000" algn="tl">
                  <a:srgbClr val="C0C0C0"/>
                </a:outerShdw>
              </a:effectLst>
              <a:latin typeface="Times New Roman" panose="02020603050405020304" pitchFamily="18" charset="0"/>
            </a:endParaRPr>
          </a:p>
        </p:txBody>
      </p:sp>
      <p:sp>
        <p:nvSpPr>
          <p:cNvPr id="33818" name="Rectangle 26">
            <a:extLst>
              <a:ext uri="{FF2B5EF4-FFF2-40B4-BE49-F238E27FC236}">
                <a16:creationId xmlns:a16="http://schemas.microsoft.com/office/drawing/2014/main" id="{3237720D-9AE3-4E20-8FB8-64C903EC0DFF}"/>
              </a:ext>
            </a:extLst>
          </p:cNvPr>
          <p:cNvSpPr>
            <a:spLocks noChangeArrowheads="1"/>
          </p:cNvSpPr>
          <p:nvPr/>
        </p:nvSpPr>
        <p:spPr bwMode="auto">
          <a:xfrm>
            <a:off x="7696200" y="3048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CC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S</a:t>
            </a:r>
            <a:endParaRPr kumimoji="1" lang="en-US" altLang="zh-CN" sz="1200" b="1">
              <a:solidFill>
                <a:srgbClr val="CC9900"/>
              </a:solidFill>
              <a:effectLst>
                <a:outerShdw blurRad="38100" dist="38100" dir="2700000" algn="tl">
                  <a:srgbClr val="C0C0C0"/>
                </a:outerShdw>
              </a:effectLst>
              <a:latin typeface="Times New Roman" panose="02020603050405020304" pitchFamily="18" charset="0"/>
            </a:endParaRPr>
          </a:p>
        </p:txBody>
      </p:sp>
      <p:sp>
        <p:nvSpPr>
          <p:cNvPr id="12315" name="Line 27">
            <a:extLst>
              <a:ext uri="{FF2B5EF4-FFF2-40B4-BE49-F238E27FC236}">
                <a16:creationId xmlns:a16="http://schemas.microsoft.com/office/drawing/2014/main" id="{7A57A0C2-DE07-4F68-ABE4-3FDFBAE8D10B}"/>
              </a:ext>
            </a:extLst>
          </p:cNvPr>
          <p:cNvSpPr>
            <a:spLocks noChangeShapeType="1"/>
          </p:cNvSpPr>
          <p:nvPr/>
        </p:nvSpPr>
        <p:spPr bwMode="auto">
          <a:xfrm>
            <a:off x="609600" y="1828800"/>
            <a:ext cx="7924800" cy="0"/>
          </a:xfrm>
          <a:prstGeom prst="line">
            <a:avLst/>
          </a:prstGeom>
          <a:noFill/>
          <a:ln w="6350">
            <a:solidFill>
              <a:srgbClr val="009900"/>
            </a:solidFill>
            <a:round/>
            <a:headEnd/>
            <a:tailEnd/>
          </a:ln>
          <a:effectLst>
            <a:prstShdw prst="shdw17" dist="17961" dir="2700000">
              <a:srgbClr val="005C00"/>
            </a:prstShdw>
          </a:effectLst>
          <a:extLst>
            <a:ext uri="{909E8E84-426E-40DD-AFC4-6F175D3DCCD1}">
              <a14:hiddenFill xmlns:a14="http://schemas.microsoft.com/office/drawing/2010/main">
                <a:noFill/>
              </a14:hiddenFill>
            </a:ext>
          </a:extLst>
        </p:spPr>
        <p:txBody>
          <a:bodyPr lIns="90000" tIns="46800" rIns="90000" bIns="46800" anchor="ctr"/>
          <a:lstStyle/>
          <a:p>
            <a:endParaRPr lang="zh-CN" altLang="en-US"/>
          </a:p>
        </p:txBody>
      </p:sp>
      <p:sp>
        <p:nvSpPr>
          <p:cNvPr id="33820" name="Rectangle 28">
            <a:extLst>
              <a:ext uri="{FF2B5EF4-FFF2-40B4-BE49-F238E27FC236}">
                <a16:creationId xmlns:a16="http://schemas.microsoft.com/office/drawing/2014/main" id="{900CC878-463C-415A-BEA9-E9F658E5C873}"/>
              </a:ext>
            </a:extLst>
          </p:cNvPr>
          <p:cNvSpPr>
            <a:spLocks noChangeArrowheads="1"/>
          </p:cNvSpPr>
          <p:nvPr/>
        </p:nvSpPr>
        <p:spPr bwMode="auto">
          <a:xfrm>
            <a:off x="2411413" y="1066800"/>
            <a:ext cx="4824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b="1">
                <a:solidFill>
                  <a:srgbClr val="336600"/>
                </a:solidFill>
                <a:effectLst>
                  <a:outerShdw blurRad="38100" dist="38100" dir="2700000" algn="tl">
                    <a:srgbClr val="C0C0C0"/>
                  </a:outerShdw>
                </a:effectLst>
                <a:latin typeface="华文新魏" panose="02010800040101010101" pitchFamily="2" charset="-122"/>
                <a:ea typeface="华文新魏" panose="02010800040101010101" pitchFamily="2" charset="-122"/>
              </a:rPr>
              <a:t>完全竞争厂商的需求曲线</a:t>
            </a: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3814"/>
                                        </p:tgtEl>
                                        <p:attrNameLst>
                                          <p:attrName>style.visibility</p:attrName>
                                        </p:attrNameLst>
                                      </p:cBhvr>
                                      <p:to>
                                        <p:strVal val="visible"/>
                                      </p:to>
                                    </p:set>
                                    <p:animEffect transition="in" filter="wipe(left)">
                                      <p:cBhvr>
                                        <p:cTn id="7" dur="500"/>
                                        <p:tgtEl>
                                          <p:spTgt spid="33814"/>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3818"/>
                                        </p:tgtEl>
                                        <p:attrNameLst>
                                          <p:attrName>style.visibility</p:attrName>
                                        </p:attrNameLst>
                                      </p:cBhvr>
                                      <p:to>
                                        <p:strVal val="visible"/>
                                      </p:to>
                                    </p:set>
                                    <p:animEffect transition="in" filter="dissolve">
                                      <p:cBhvr>
                                        <p:cTn id="11" dur="500"/>
                                        <p:tgtEl>
                                          <p:spTgt spid="3381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nodeType="clickEffect">
                                  <p:stCondLst>
                                    <p:cond delay="0"/>
                                  </p:stCondLst>
                                  <p:childTnLst>
                                    <p:set>
                                      <p:cBhvr>
                                        <p:cTn id="15" dur="1" fill="hold">
                                          <p:stCondLst>
                                            <p:cond delay="0"/>
                                          </p:stCondLst>
                                        </p:cTn>
                                        <p:tgtEl>
                                          <p:spTgt spid="33813"/>
                                        </p:tgtEl>
                                        <p:attrNameLst>
                                          <p:attrName>style.visibility</p:attrName>
                                        </p:attrNameLst>
                                      </p:cBhvr>
                                      <p:to>
                                        <p:strVal val="visible"/>
                                      </p:to>
                                    </p:set>
                                    <p:animEffect transition="in" filter="wipe(up)">
                                      <p:cBhvr>
                                        <p:cTn id="16" dur="500"/>
                                        <p:tgtEl>
                                          <p:spTgt spid="33813"/>
                                        </p:tgtEl>
                                      </p:cBhvr>
                                    </p:animEffect>
                                  </p:childTnLst>
                                </p:cTn>
                              </p:par>
                            </p:childTnLst>
                          </p:cTn>
                        </p:par>
                        <p:par>
                          <p:cTn id="17" fill="hold" nodeType="afterGroup">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33817"/>
                                        </p:tgtEl>
                                        <p:attrNameLst>
                                          <p:attrName>style.visibility</p:attrName>
                                        </p:attrNameLst>
                                      </p:cBhvr>
                                      <p:to>
                                        <p:strVal val="visible"/>
                                      </p:to>
                                    </p:set>
                                    <p:animEffect transition="in" filter="dissolve">
                                      <p:cBhvr>
                                        <p:cTn id="20" dur="500"/>
                                        <p:tgtEl>
                                          <p:spTgt spid="3381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nodeType="clickEffect">
                                  <p:stCondLst>
                                    <p:cond delay="0"/>
                                  </p:stCondLst>
                                  <p:childTnLst>
                                    <p:set>
                                      <p:cBhvr>
                                        <p:cTn id="24" dur="1" fill="hold">
                                          <p:stCondLst>
                                            <p:cond delay="0"/>
                                          </p:stCondLst>
                                        </p:cTn>
                                        <p:tgtEl>
                                          <p:spTgt spid="33815"/>
                                        </p:tgtEl>
                                        <p:attrNameLst>
                                          <p:attrName>style.visibility</p:attrName>
                                        </p:attrNameLst>
                                      </p:cBhvr>
                                      <p:to>
                                        <p:strVal val="visible"/>
                                      </p:to>
                                    </p:set>
                                    <p:animEffect transition="in" filter="wipe(up)">
                                      <p:cBhvr>
                                        <p:cTn id="25" dur="500"/>
                                        <p:tgtEl>
                                          <p:spTgt spid="33815"/>
                                        </p:tgtEl>
                                      </p:cBhvr>
                                    </p:animEffec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33816"/>
                                        </p:tgtEl>
                                        <p:attrNameLst>
                                          <p:attrName>style.visibility</p:attrName>
                                        </p:attrNameLst>
                                      </p:cBhvr>
                                      <p:to>
                                        <p:strVal val="visible"/>
                                      </p:to>
                                    </p:set>
                                    <p:animEffect transition="in" filter="dissolve">
                                      <p:cBhvr>
                                        <p:cTn id="29" dur="500"/>
                                        <p:tgtEl>
                                          <p:spTgt spid="3381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2" fill="hold" nodeType="clickEffect">
                                  <p:stCondLst>
                                    <p:cond delay="0"/>
                                  </p:stCondLst>
                                  <p:childTnLst>
                                    <p:set>
                                      <p:cBhvr>
                                        <p:cTn id="33" dur="1" fill="hold">
                                          <p:stCondLst>
                                            <p:cond delay="0"/>
                                          </p:stCondLst>
                                        </p:cTn>
                                        <p:tgtEl>
                                          <p:spTgt spid="33796"/>
                                        </p:tgtEl>
                                        <p:attrNameLst>
                                          <p:attrName>style.visibility</p:attrName>
                                        </p:attrNameLst>
                                      </p:cBhvr>
                                      <p:to>
                                        <p:strVal val="visible"/>
                                      </p:to>
                                    </p:set>
                                    <p:animEffect transition="in" filter="wipe(right)">
                                      <p:cBhvr>
                                        <p:cTn id="34" dur="500"/>
                                        <p:tgtEl>
                                          <p:spTgt spid="33796"/>
                                        </p:tgtEl>
                                      </p:cBhvr>
                                    </p:animEffect>
                                  </p:childTnLst>
                                  <p:subTnLst>
                                    <p:animClr clrSpc="rgb" dir="cw">
                                      <p:cBhvr override="childStyle">
                                        <p:cTn dur="1" fill="hold" display="0" masterRel="nextClick" afterEffect="1"/>
                                        <p:tgtEl>
                                          <p:spTgt spid="33796"/>
                                        </p:tgtEl>
                                        <p:attrNameLst>
                                          <p:attrName>ppt_c</p:attrName>
                                        </p:attrNameLst>
                                      </p:cBhvr>
                                      <p:to>
                                        <a:srgbClr val="FFC183"/>
                                      </p:to>
                                    </p:animClr>
                                  </p:subTnLst>
                                </p:cTn>
                              </p:par>
                            </p:childTnLst>
                          </p:cTn>
                        </p:par>
                        <p:par>
                          <p:cTn id="35" fill="hold" nodeType="afterGroup">
                            <p:stCondLst>
                              <p:cond delay="500"/>
                            </p:stCondLst>
                            <p:childTnLst>
                              <p:par>
                                <p:cTn id="36" presetID="9" presetClass="entr" presetSubtype="0" fill="hold" grpId="0" nodeType="afterEffect">
                                  <p:stCondLst>
                                    <p:cond delay="0"/>
                                  </p:stCondLst>
                                  <p:childTnLst>
                                    <p:set>
                                      <p:cBhvr>
                                        <p:cTn id="37" dur="1" fill="hold">
                                          <p:stCondLst>
                                            <p:cond delay="0"/>
                                          </p:stCondLst>
                                        </p:cTn>
                                        <p:tgtEl>
                                          <p:spTgt spid="33812"/>
                                        </p:tgtEl>
                                        <p:attrNameLst>
                                          <p:attrName>style.visibility</p:attrName>
                                        </p:attrNameLst>
                                      </p:cBhvr>
                                      <p:to>
                                        <p:strVal val="visible"/>
                                      </p:to>
                                    </p:set>
                                    <p:animEffect transition="in" filter="dissolve">
                                      <p:cBhvr>
                                        <p:cTn id="38" dur="500"/>
                                        <p:tgtEl>
                                          <p:spTgt spid="33812"/>
                                        </p:tgtEl>
                                      </p:cBhvr>
                                    </p:animEffect>
                                  </p:childTnLst>
                                </p:cTn>
                              </p:par>
                            </p:childTnLst>
                          </p:cTn>
                        </p:par>
                        <p:par>
                          <p:cTn id="39" fill="hold" nodeType="afterGroup">
                            <p:stCondLst>
                              <p:cond delay="1000"/>
                            </p:stCondLst>
                            <p:childTnLst>
                              <p:par>
                                <p:cTn id="40" presetID="9" presetClass="entr" presetSubtype="0" fill="hold" grpId="0" nodeType="afterEffect">
                                  <p:stCondLst>
                                    <p:cond delay="0"/>
                                  </p:stCondLst>
                                  <p:childTnLst>
                                    <p:set>
                                      <p:cBhvr>
                                        <p:cTn id="41" dur="1" fill="hold">
                                          <p:stCondLst>
                                            <p:cond delay="0"/>
                                          </p:stCondLst>
                                        </p:cTn>
                                        <p:tgtEl>
                                          <p:spTgt spid="33804"/>
                                        </p:tgtEl>
                                        <p:attrNameLst>
                                          <p:attrName>style.visibility</p:attrName>
                                        </p:attrNameLst>
                                      </p:cBhvr>
                                      <p:to>
                                        <p:strVal val="visible"/>
                                      </p:to>
                                    </p:set>
                                    <p:animEffect transition="in" filter="dissolve">
                                      <p:cBhvr>
                                        <p:cTn id="42" dur="500"/>
                                        <p:tgtEl>
                                          <p:spTgt spid="3380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33805"/>
                                        </p:tgtEl>
                                        <p:attrNameLst>
                                          <p:attrName>style.visibility</p:attrName>
                                        </p:attrNameLst>
                                      </p:cBhvr>
                                      <p:to>
                                        <p:strVal val="visible"/>
                                      </p:to>
                                    </p:set>
                                    <p:animEffect transition="in" filter="wipe(left)">
                                      <p:cBhvr>
                                        <p:cTn id="47" dur="500"/>
                                        <p:tgtEl>
                                          <p:spTgt spid="3380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3806"/>
                                        </p:tgtEl>
                                        <p:attrNameLst>
                                          <p:attrName>style.visibility</p:attrName>
                                        </p:attrNameLst>
                                      </p:cBhvr>
                                      <p:to>
                                        <p:strVal val="visible"/>
                                      </p:to>
                                    </p:set>
                                    <p:animEffect transition="in" filter="dissolve">
                                      <p:cBhvr>
                                        <p:cTn id="52" dur="5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4" grpId="0" autoUpdateAnimBg="0"/>
      <p:bldP spid="33806" grpId="0" autoUpdateAnimBg="0"/>
      <p:bldP spid="33812" grpId="0" autoUpdateAnimBg="0"/>
      <p:bldP spid="33816" grpId="0" autoUpdateAnimBg="0"/>
      <p:bldP spid="33817" grpId="0" autoUpdateAnimBg="0"/>
      <p:bldP spid="3381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819CBB7-05D8-4009-BDF2-0BFA5BEDAD41}"/>
              </a:ext>
            </a:extLst>
          </p:cNvPr>
          <p:cNvSpPr>
            <a:spLocks noChangeArrowheads="1"/>
          </p:cNvSpPr>
          <p:nvPr/>
        </p:nvSpPr>
        <p:spPr bwMode="auto">
          <a:xfrm>
            <a:off x="4932363" y="2708275"/>
            <a:ext cx="3657600" cy="3200400"/>
          </a:xfrm>
          <a:prstGeom prst="rect">
            <a:avLst/>
          </a:prstGeom>
          <a:solidFill>
            <a:srgbClr val="FFF7FD"/>
          </a:solidFill>
          <a:ln w="9525">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13315" name="Rectangle 3">
            <a:hlinkClick r:id="" action="ppaction://hlinkshowjump?jump=nextslide"/>
            <a:extLst>
              <a:ext uri="{FF2B5EF4-FFF2-40B4-BE49-F238E27FC236}">
                <a16:creationId xmlns:a16="http://schemas.microsoft.com/office/drawing/2014/main" id="{CFC93F57-98DA-403B-8750-B3B3EFF20F45}"/>
              </a:ext>
            </a:extLst>
          </p:cNvPr>
          <p:cNvSpPr>
            <a:spLocks noChangeArrowheads="1"/>
          </p:cNvSpPr>
          <p:nvPr/>
        </p:nvSpPr>
        <p:spPr bwMode="auto">
          <a:xfrm>
            <a:off x="609600" y="2743200"/>
            <a:ext cx="3657600" cy="3200400"/>
          </a:xfrm>
          <a:prstGeom prst="rect">
            <a:avLst/>
          </a:prstGeom>
          <a:solidFill>
            <a:srgbClr val="FFF9F3"/>
          </a:solidFill>
          <a:ln w="9525">
            <a:solidFill>
              <a:srgbClr val="FFCC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35844" name="Line 4">
            <a:extLst>
              <a:ext uri="{FF2B5EF4-FFF2-40B4-BE49-F238E27FC236}">
                <a16:creationId xmlns:a16="http://schemas.microsoft.com/office/drawing/2014/main" id="{438D2A32-8066-4251-97D7-CB986BA2A652}"/>
              </a:ext>
            </a:extLst>
          </p:cNvPr>
          <p:cNvSpPr>
            <a:spLocks noChangeShapeType="1"/>
          </p:cNvSpPr>
          <p:nvPr/>
        </p:nvSpPr>
        <p:spPr bwMode="auto">
          <a:xfrm>
            <a:off x="1066800" y="4038600"/>
            <a:ext cx="5715000" cy="0"/>
          </a:xfrm>
          <a:prstGeom prst="line">
            <a:avLst/>
          </a:prstGeom>
          <a:noFill/>
          <a:ln w="9525" cap="rnd">
            <a:solidFill>
              <a:schemeClr val="accent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45" name="Rectangle 5">
            <a:extLst>
              <a:ext uri="{FF2B5EF4-FFF2-40B4-BE49-F238E27FC236}">
                <a16:creationId xmlns:a16="http://schemas.microsoft.com/office/drawing/2014/main" id="{DFB42049-7793-4361-9B8C-92090E97F27E}"/>
              </a:ext>
            </a:extLst>
          </p:cNvPr>
          <p:cNvSpPr>
            <a:spLocks noChangeArrowheads="1"/>
          </p:cNvSpPr>
          <p:nvPr/>
        </p:nvSpPr>
        <p:spPr bwMode="auto">
          <a:xfrm>
            <a:off x="609600" y="2133600"/>
            <a:ext cx="3733800" cy="60960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dist" eaLnBrk="1" hangingPunct="1">
              <a:defRPr/>
            </a:pPr>
            <a:r>
              <a:rPr kumimoji="1" lang="zh-CN" altLang="en-US" sz="2800">
                <a:solidFill>
                  <a:srgbClr val="009900"/>
                </a:solidFill>
                <a:effectLst>
                  <a:outerShdw blurRad="38100" dist="38100" dir="2700000" algn="tl">
                    <a:srgbClr val="C0C0C0"/>
                  </a:outerShdw>
                </a:effectLst>
                <a:latin typeface="楷体_GB2312" pitchFamily="49" charset="-122"/>
                <a:ea typeface="楷体_GB2312" pitchFamily="49" charset="-122"/>
              </a:rPr>
              <a:t>完全竞争厂商</a:t>
            </a:r>
          </a:p>
        </p:txBody>
      </p:sp>
      <p:sp>
        <p:nvSpPr>
          <p:cNvPr id="35846" name="Rectangle 6">
            <a:extLst>
              <a:ext uri="{FF2B5EF4-FFF2-40B4-BE49-F238E27FC236}">
                <a16:creationId xmlns:a16="http://schemas.microsoft.com/office/drawing/2014/main" id="{14F6E026-0C8F-4C6C-9261-3A9AE4355771}"/>
              </a:ext>
            </a:extLst>
          </p:cNvPr>
          <p:cNvSpPr>
            <a:spLocks noChangeArrowheads="1"/>
          </p:cNvSpPr>
          <p:nvPr/>
        </p:nvSpPr>
        <p:spPr bwMode="auto">
          <a:xfrm>
            <a:off x="4953000" y="2133600"/>
            <a:ext cx="3657600" cy="60960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dist" eaLnBrk="1" hangingPunct="1">
              <a:defRPr/>
            </a:pPr>
            <a:r>
              <a:rPr kumimoji="1" lang="zh-CN" altLang="en-US" sz="2800">
                <a:solidFill>
                  <a:srgbClr val="CC9900"/>
                </a:solidFill>
                <a:effectLst>
                  <a:outerShdw blurRad="38100" dist="38100" dir="2700000" algn="tl">
                    <a:srgbClr val="C0C0C0"/>
                  </a:outerShdw>
                </a:effectLst>
                <a:latin typeface="楷体_GB2312" pitchFamily="49" charset="-122"/>
                <a:ea typeface="楷体_GB2312" pitchFamily="49" charset="-122"/>
              </a:rPr>
              <a:t>完全竞争市场</a:t>
            </a:r>
          </a:p>
        </p:txBody>
      </p:sp>
      <p:sp>
        <p:nvSpPr>
          <p:cNvPr id="13319" name="Line 7">
            <a:extLst>
              <a:ext uri="{FF2B5EF4-FFF2-40B4-BE49-F238E27FC236}">
                <a16:creationId xmlns:a16="http://schemas.microsoft.com/office/drawing/2014/main" id="{8C146291-7383-4BFF-90C2-160FFA7AA935}"/>
              </a:ext>
            </a:extLst>
          </p:cNvPr>
          <p:cNvSpPr>
            <a:spLocks noChangeShapeType="1"/>
          </p:cNvSpPr>
          <p:nvPr/>
        </p:nvSpPr>
        <p:spPr bwMode="auto">
          <a:xfrm flipV="1">
            <a:off x="1066800" y="3048000"/>
            <a:ext cx="0" cy="2209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3320" name="Rectangle 8">
            <a:extLst>
              <a:ext uri="{FF2B5EF4-FFF2-40B4-BE49-F238E27FC236}">
                <a16:creationId xmlns:a16="http://schemas.microsoft.com/office/drawing/2014/main" id="{53BD6220-5B84-46B3-B143-E7A59709744B}"/>
              </a:ext>
            </a:extLst>
          </p:cNvPr>
          <p:cNvSpPr>
            <a:spLocks noChangeArrowheads="1"/>
          </p:cNvSpPr>
          <p:nvPr/>
        </p:nvSpPr>
        <p:spPr bwMode="auto">
          <a:xfrm>
            <a:off x="685800" y="29718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13321" name="Line 9">
            <a:extLst>
              <a:ext uri="{FF2B5EF4-FFF2-40B4-BE49-F238E27FC236}">
                <a16:creationId xmlns:a16="http://schemas.microsoft.com/office/drawing/2014/main" id="{DEF6E48C-8E92-4B48-93BD-D50D93968AB6}"/>
              </a:ext>
            </a:extLst>
          </p:cNvPr>
          <p:cNvSpPr>
            <a:spLocks noChangeShapeType="1"/>
          </p:cNvSpPr>
          <p:nvPr/>
        </p:nvSpPr>
        <p:spPr bwMode="auto">
          <a:xfrm>
            <a:off x="1066800" y="5257800"/>
            <a:ext cx="26670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3322" name="Rectangle 10">
            <a:extLst>
              <a:ext uri="{FF2B5EF4-FFF2-40B4-BE49-F238E27FC236}">
                <a16:creationId xmlns:a16="http://schemas.microsoft.com/office/drawing/2014/main" id="{35333B85-7C0B-4E51-BA34-DF0280AE5F4F}"/>
              </a:ext>
            </a:extLst>
          </p:cNvPr>
          <p:cNvSpPr>
            <a:spLocks noChangeArrowheads="1"/>
          </p:cNvSpPr>
          <p:nvPr/>
        </p:nvSpPr>
        <p:spPr bwMode="auto">
          <a:xfrm>
            <a:off x="3276600" y="5334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13323" name="Rectangle 11">
            <a:extLst>
              <a:ext uri="{FF2B5EF4-FFF2-40B4-BE49-F238E27FC236}">
                <a16:creationId xmlns:a16="http://schemas.microsoft.com/office/drawing/2014/main" id="{71BF0743-B556-444E-90AE-500217407954}"/>
              </a:ext>
            </a:extLst>
          </p:cNvPr>
          <p:cNvSpPr>
            <a:spLocks noChangeArrowheads="1"/>
          </p:cNvSpPr>
          <p:nvPr/>
        </p:nvSpPr>
        <p:spPr bwMode="auto">
          <a:xfrm>
            <a:off x="685800" y="52578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35852" name="Rectangle 12">
            <a:extLst>
              <a:ext uri="{FF2B5EF4-FFF2-40B4-BE49-F238E27FC236}">
                <a16:creationId xmlns:a16="http://schemas.microsoft.com/office/drawing/2014/main" id="{E2975DD9-A068-4711-AEA1-7202EC1D12DC}"/>
              </a:ext>
            </a:extLst>
          </p:cNvPr>
          <p:cNvSpPr>
            <a:spLocks noChangeArrowheads="1"/>
          </p:cNvSpPr>
          <p:nvPr/>
        </p:nvSpPr>
        <p:spPr bwMode="auto">
          <a:xfrm>
            <a:off x="609600" y="38862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9900"/>
                </a:solidFill>
                <a:effectLst>
                  <a:outerShdw blurRad="38100" dist="38100" dir="2700000" algn="tl">
                    <a:srgbClr val="C0C0C0"/>
                  </a:outerShdw>
                </a:effectLst>
                <a:latin typeface="Times New Roman" panose="02020603050405020304" pitchFamily="18" charset="0"/>
              </a:rPr>
              <a:t>P</a:t>
            </a:r>
            <a:r>
              <a:rPr kumimoji="1" lang="en-US" altLang="zh-CN" sz="1200" b="1">
                <a:solidFill>
                  <a:srgbClr val="009900"/>
                </a:solidFill>
                <a:effectLst>
                  <a:outerShdw blurRad="38100" dist="38100" dir="2700000" algn="tl">
                    <a:srgbClr val="C0C0C0"/>
                  </a:outerShdw>
                </a:effectLst>
                <a:latin typeface="Times New Roman" panose="02020603050405020304" pitchFamily="18" charset="0"/>
              </a:rPr>
              <a:t>1</a:t>
            </a:r>
          </a:p>
        </p:txBody>
      </p:sp>
      <p:sp>
        <p:nvSpPr>
          <p:cNvPr id="35853" name="Line 13">
            <a:extLst>
              <a:ext uri="{FF2B5EF4-FFF2-40B4-BE49-F238E27FC236}">
                <a16:creationId xmlns:a16="http://schemas.microsoft.com/office/drawing/2014/main" id="{86BE4E84-EF04-4425-9F4B-AFDF30246ED3}"/>
              </a:ext>
            </a:extLst>
          </p:cNvPr>
          <p:cNvSpPr>
            <a:spLocks noChangeShapeType="1"/>
          </p:cNvSpPr>
          <p:nvPr/>
        </p:nvSpPr>
        <p:spPr bwMode="auto">
          <a:xfrm>
            <a:off x="1066800" y="4038600"/>
            <a:ext cx="2362200" cy="0"/>
          </a:xfrm>
          <a:prstGeom prst="line">
            <a:avLst/>
          </a:prstGeom>
          <a:noFill/>
          <a:ln w="38100">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54" name="Rectangle 14">
            <a:extLst>
              <a:ext uri="{FF2B5EF4-FFF2-40B4-BE49-F238E27FC236}">
                <a16:creationId xmlns:a16="http://schemas.microsoft.com/office/drawing/2014/main" id="{D47A3649-3967-40D4-9D2C-C805316B7B78}"/>
              </a:ext>
            </a:extLst>
          </p:cNvPr>
          <p:cNvSpPr>
            <a:spLocks noChangeArrowheads="1"/>
          </p:cNvSpPr>
          <p:nvPr/>
        </p:nvSpPr>
        <p:spPr bwMode="auto">
          <a:xfrm>
            <a:off x="3276600" y="36576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9900"/>
                </a:solidFill>
                <a:effectLst>
                  <a:outerShdw blurRad="38100" dist="38100" dir="2700000" algn="tl">
                    <a:srgbClr val="C0C0C0"/>
                  </a:outerShdw>
                </a:effectLst>
                <a:latin typeface="Times New Roman" panose="02020603050405020304" pitchFamily="18" charset="0"/>
              </a:rPr>
              <a:t>d</a:t>
            </a:r>
            <a:r>
              <a:rPr kumimoji="1" lang="en-US" altLang="zh-CN" sz="2400" b="1" baseline="-25000">
                <a:solidFill>
                  <a:srgbClr val="009900"/>
                </a:solidFill>
                <a:effectLst>
                  <a:outerShdw blurRad="38100" dist="38100" dir="2700000" algn="tl">
                    <a:srgbClr val="C0C0C0"/>
                  </a:outerShdw>
                </a:effectLst>
                <a:latin typeface="Times New Roman" panose="02020603050405020304" pitchFamily="18" charset="0"/>
              </a:rPr>
              <a:t>1</a:t>
            </a:r>
            <a:endParaRPr kumimoji="1" lang="en-US" altLang="zh-CN" sz="1200" b="1">
              <a:solidFill>
                <a:srgbClr val="009900"/>
              </a:solidFill>
              <a:effectLst>
                <a:outerShdw blurRad="38100" dist="38100" dir="2700000" algn="tl">
                  <a:srgbClr val="C0C0C0"/>
                </a:outerShdw>
              </a:effectLst>
              <a:latin typeface="Times New Roman" panose="02020603050405020304" pitchFamily="18" charset="0"/>
            </a:endParaRPr>
          </a:p>
        </p:txBody>
      </p:sp>
      <p:sp>
        <p:nvSpPr>
          <p:cNvPr id="13327" name="Line 15">
            <a:extLst>
              <a:ext uri="{FF2B5EF4-FFF2-40B4-BE49-F238E27FC236}">
                <a16:creationId xmlns:a16="http://schemas.microsoft.com/office/drawing/2014/main" id="{8A95663A-B0B2-45F8-ABE3-E24081EB3B26}"/>
              </a:ext>
            </a:extLst>
          </p:cNvPr>
          <p:cNvSpPr>
            <a:spLocks noChangeShapeType="1"/>
          </p:cNvSpPr>
          <p:nvPr/>
        </p:nvSpPr>
        <p:spPr bwMode="auto">
          <a:xfrm flipV="1">
            <a:off x="5486400" y="3048000"/>
            <a:ext cx="0" cy="2209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3328" name="Rectangle 16">
            <a:extLst>
              <a:ext uri="{FF2B5EF4-FFF2-40B4-BE49-F238E27FC236}">
                <a16:creationId xmlns:a16="http://schemas.microsoft.com/office/drawing/2014/main" id="{1D9D7E6A-8F31-4096-8306-1F185EFD886D}"/>
              </a:ext>
            </a:extLst>
          </p:cNvPr>
          <p:cNvSpPr>
            <a:spLocks noChangeArrowheads="1"/>
          </p:cNvSpPr>
          <p:nvPr/>
        </p:nvSpPr>
        <p:spPr bwMode="auto">
          <a:xfrm>
            <a:off x="5105400" y="29718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13329" name="Line 17">
            <a:extLst>
              <a:ext uri="{FF2B5EF4-FFF2-40B4-BE49-F238E27FC236}">
                <a16:creationId xmlns:a16="http://schemas.microsoft.com/office/drawing/2014/main" id="{B1DB80F9-29E0-4E93-86FD-0AE32C330CD5}"/>
              </a:ext>
            </a:extLst>
          </p:cNvPr>
          <p:cNvSpPr>
            <a:spLocks noChangeShapeType="1"/>
          </p:cNvSpPr>
          <p:nvPr/>
        </p:nvSpPr>
        <p:spPr bwMode="auto">
          <a:xfrm>
            <a:off x="5486400" y="5257800"/>
            <a:ext cx="26670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3330" name="Rectangle 18">
            <a:extLst>
              <a:ext uri="{FF2B5EF4-FFF2-40B4-BE49-F238E27FC236}">
                <a16:creationId xmlns:a16="http://schemas.microsoft.com/office/drawing/2014/main" id="{6F4BF569-4D47-48E0-98F9-79821161387A}"/>
              </a:ext>
            </a:extLst>
          </p:cNvPr>
          <p:cNvSpPr>
            <a:spLocks noChangeArrowheads="1"/>
          </p:cNvSpPr>
          <p:nvPr/>
        </p:nvSpPr>
        <p:spPr bwMode="auto">
          <a:xfrm>
            <a:off x="7696200" y="5334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13331" name="Rectangle 19">
            <a:extLst>
              <a:ext uri="{FF2B5EF4-FFF2-40B4-BE49-F238E27FC236}">
                <a16:creationId xmlns:a16="http://schemas.microsoft.com/office/drawing/2014/main" id="{3B8CFB20-3055-4A66-A7DA-3E1C0CD5252C}"/>
              </a:ext>
            </a:extLst>
          </p:cNvPr>
          <p:cNvSpPr>
            <a:spLocks noChangeArrowheads="1"/>
          </p:cNvSpPr>
          <p:nvPr/>
        </p:nvSpPr>
        <p:spPr bwMode="auto">
          <a:xfrm>
            <a:off x="5105400" y="52578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35860" name="Rectangle 20">
            <a:extLst>
              <a:ext uri="{FF2B5EF4-FFF2-40B4-BE49-F238E27FC236}">
                <a16:creationId xmlns:a16="http://schemas.microsoft.com/office/drawing/2014/main" id="{02DA36DC-4B56-4D61-AFE0-D383BEF7D886}"/>
              </a:ext>
            </a:extLst>
          </p:cNvPr>
          <p:cNvSpPr>
            <a:spLocks noChangeArrowheads="1"/>
          </p:cNvSpPr>
          <p:nvPr/>
        </p:nvSpPr>
        <p:spPr bwMode="auto">
          <a:xfrm>
            <a:off x="4953000" y="38862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P</a:t>
            </a:r>
            <a:r>
              <a:rPr kumimoji="1" lang="en-US" altLang="zh-CN" sz="1200" b="1">
                <a:solidFill>
                  <a:srgbClr val="CC9900"/>
                </a:solidFill>
                <a:effectLst>
                  <a:outerShdw blurRad="38100" dist="38100" dir="2700000" algn="tl">
                    <a:srgbClr val="C0C0C0"/>
                  </a:outerShdw>
                </a:effectLst>
                <a:latin typeface="Times New Roman" panose="02020603050405020304" pitchFamily="18" charset="0"/>
              </a:rPr>
              <a:t>1</a:t>
            </a:r>
          </a:p>
        </p:txBody>
      </p:sp>
      <p:sp>
        <p:nvSpPr>
          <p:cNvPr id="35861" name="Line 21">
            <a:extLst>
              <a:ext uri="{FF2B5EF4-FFF2-40B4-BE49-F238E27FC236}">
                <a16:creationId xmlns:a16="http://schemas.microsoft.com/office/drawing/2014/main" id="{1A6BC208-29F4-46EC-BF52-9BB0DE97CF79}"/>
              </a:ext>
            </a:extLst>
          </p:cNvPr>
          <p:cNvSpPr>
            <a:spLocks noChangeShapeType="1"/>
          </p:cNvSpPr>
          <p:nvPr/>
        </p:nvSpPr>
        <p:spPr bwMode="auto">
          <a:xfrm>
            <a:off x="6019800" y="3429000"/>
            <a:ext cx="1752600" cy="1447800"/>
          </a:xfrm>
          <a:prstGeom prst="line">
            <a:avLst/>
          </a:prstGeom>
          <a:noFill/>
          <a:ln w="317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62" name="Line 22">
            <a:extLst>
              <a:ext uri="{FF2B5EF4-FFF2-40B4-BE49-F238E27FC236}">
                <a16:creationId xmlns:a16="http://schemas.microsoft.com/office/drawing/2014/main" id="{524CA797-293D-4786-8692-5E148C01486D}"/>
              </a:ext>
            </a:extLst>
          </p:cNvPr>
          <p:cNvSpPr>
            <a:spLocks noChangeShapeType="1"/>
          </p:cNvSpPr>
          <p:nvPr/>
        </p:nvSpPr>
        <p:spPr bwMode="auto">
          <a:xfrm flipV="1">
            <a:off x="5943600" y="3276600"/>
            <a:ext cx="1752600" cy="1447800"/>
          </a:xfrm>
          <a:prstGeom prst="line">
            <a:avLst/>
          </a:prstGeom>
          <a:noFill/>
          <a:ln w="317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63" name="Line 23">
            <a:extLst>
              <a:ext uri="{FF2B5EF4-FFF2-40B4-BE49-F238E27FC236}">
                <a16:creationId xmlns:a16="http://schemas.microsoft.com/office/drawing/2014/main" id="{72951E85-E792-4D09-A32C-C5F1829400CB}"/>
              </a:ext>
            </a:extLst>
          </p:cNvPr>
          <p:cNvSpPr>
            <a:spLocks noChangeShapeType="1"/>
          </p:cNvSpPr>
          <p:nvPr/>
        </p:nvSpPr>
        <p:spPr bwMode="auto">
          <a:xfrm>
            <a:off x="6781800" y="4038600"/>
            <a:ext cx="0" cy="1219200"/>
          </a:xfrm>
          <a:prstGeom prst="line">
            <a:avLst/>
          </a:prstGeom>
          <a:noFill/>
          <a:ln w="9525" cap="rnd">
            <a:solidFill>
              <a:schemeClr val="accent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64" name="Rectangle 24">
            <a:extLst>
              <a:ext uri="{FF2B5EF4-FFF2-40B4-BE49-F238E27FC236}">
                <a16:creationId xmlns:a16="http://schemas.microsoft.com/office/drawing/2014/main" id="{FA9058F9-D874-49CC-9D52-B6D486DF1A85}"/>
              </a:ext>
            </a:extLst>
          </p:cNvPr>
          <p:cNvSpPr>
            <a:spLocks noChangeArrowheads="1"/>
          </p:cNvSpPr>
          <p:nvPr/>
        </p:nvSpPr>
        <p:spPr bwMode="auto">
          <a:xfrm>
            <a:off x="6324600" y="5334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Q</a:t>
            </a:r>
            <a:r>
              <a:rPr kumimoji="1" lang="en-US" altLang="zh-CN" sz="1200" b="1">
                <a:solidFill>
                  <a:srgbClr val="CC9900"/>
                </a:solidFill>
                <a:effectLst>
                  <a:outerShdw blurRad="38100" dist="38100" dir="2700000" algn="tl">
                    <a:srgbClr val="C0C0C0"/>
                  </a:outerShdw>
                </a:effectLst>
                <a:latin typeface="Times New Roman" panose="02020603050405020304" pitchFamily="18" charset="0"/>
              </a:rPr>
              <a:t>1</a:t>
            </a:r>
          </a:p>
        </p:txBody>
      </p:sp>
      <p:sp>
        <p:nvSpPr>
          <p:cNvPr id="35865" name="Rectangle 25">
            <a:extLst>
              <a:ext uri="{FF2B5EF4-FFF2-40B4-BE49-F238E27FC236}">
                <a16:creationId xmlns:a16="http://schemas.microsoft.com/office/drawing/2014/main" id="{0AA82194-0950-4326-B8C1-7A6E4F273F9B}"/>
              </a:ext>
            </a:extLst>
          </p:cNvPr>
          <p:cNvSpPr>
            <a:spLocks noChangeArrowheads="1"/>
          </p:cNvSpPr>
          <p:nvPr/>
        </p:nvSpPr>
        <p:spPr bwMode="auto">
          <a:xfrm>
            <a:off x="7772400" y="4572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CC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D</a:t>
            </a:r>
            <a:r>
              <a:rPr kumimoji="1" lang="en-US" altLang="zh-CN" sz="2400" b="1" baseline="-25000">
                <a:solidFill>
                  <a:srgbClr val="CC9900"/>
                </a:solidFill>
                <a:effectLst>
                  <a:outerShdw blurRad="38100" dist="38100" dir="2700000" algn="tl">
                    <a:srgbClr val="C0C0C0"/>
                  </a:outerShdw>
                </a:effectLst>
                <a:latin typeface="Times New Roman" panose="02020603050405020304" pitchFamily="18" charset="0"/>
              </a:rPr>
              <a:t>1</a:t>
            </a:r>
            <a:endParaRPr kumimoji="1" lang="en-US" altLang="zh-CN" sz="1200" b="1">
              <a:solidFill>
                <a:srgbClr val="CC9900"/>
              </a:solidFill>
              <a:effectLst>
                <a:outerShdw blurRad="38100" dist="38100" dir="2700000" algn="tl">
                  <a:srgbClr val="C0C0C0"/>
                </a:outerShdw>
              </a:effectLst>
              <a:latin typeface="Times New Roman" panose="02020603050405020304" pitchFamily="18" charset="0"/>
            </a:endParaRPr>
          </a:p>
        </p:txBody>
      </p:sp>
      <p:sp>
        <p:nvSpPr>
          <p:cNvPr id="35866" name="Rectangle 26">
            <a:extLst>
              <a:ext uri="{FF2B5EF4-FFF2-40B4-BE49-F238E27FC236}">
                <a16:creationId xmlns:a16="http://schemas.microsoft.com/office/drawing/2014/main" id="{ABFD6347-F8A0-40CE-8B54-15A479D41F3C}"/>
              </a:ext>
            </a:extLst>
          </p:cNvPr>
          <p:cNvSpPr>
            <a:spLocks noChangeArrowheads="1"/>
          </p:cNvSpPr>
          <p:nvPr/>
        </p:nvSpPr>
        <p:spPr bwMode="auto">
          <a:xfrm>
            <a:off x="7696200" y="3048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CC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S</a:t>
            </a:r>
            <a:r>
              <a:rPr kumimoji="1" lang="en-US" altLang="zh-CN" sz="2400" b="1" baseline="-25000">
                <a:solidFill>
                  <a:srgbClr val="CC9900"/>
                </a:solidFill>
                <a:effectLst>
                  <a:outerShdw blurRad="38100" dist="38100" dir="2700000" algn="tl">
                    <a:srgbClr val="C0C0C0"/>
                  </a:outerShdw>
                </a:effectLst>
                <a:latin typeface="Times New Roman" panose="02020603050405020304" pitchFamily="18" charset="0"/>
              </a:rPr>
              <a:t>1</a:t>
            </a:r>
            <a:endParaRPr kumimoji="1" lang="en-US" altLang="zh-CN" sz="1200" b="1">
              <a:solidFill>
                <a:srgbClr val="CC9900"/>
              </a:solidFill>
              <a:effectLst>
                <a:outerShdw blurRad="38100" dist="38100" dir="2700000" algn="tl">
                  <a:srgbClr val="C0C0C0"/>
                </a:outerShdw>
              </a:effectLst>
              <a:latin typeface="Times New Roman" panose="02020603050405020304" pitchFamily="18" charset="0"/>
            </a:endParaRPr>
          </a:p>
        </p:txBody>
      </p:sp>
      <p:sp>
        <p:nvSpPr>
          <p:cNvPr id="13339" name="Line 27">
            <a:extLst>
              <a:ext uri="{FF2B5EF4-FFF2-40B4-BE49-F238E27FC236}">
                <a16:creationId xmlns:a16="http://schemas.microsoft.com/office/drawing/2014/main" id="{9549F996-C6B8-4CC6-BA14-61BA4F34EB95}"/>
              </a:ext>
            </a:extLst>
          </p:cNvPr>
          <p:cNvSpPr>
            <a:spLocks noChangeShapeType="1"/>
          </p:cNvSpPr>
          <p:nvPr/>
        </p:nvSpPr>
        <p:spPr bwMode="auto">
          <a:xfrm>
            <a:off x="609600" y="1828800"/>
            <a:ext cx="7924800" cy="0"/>
          </a:xfrm>
          <a:prstGeom prst="line">
            <a:avLst/>
          </a:prstGeom>
          <a:noFill/>
          <a:ln w="6350">
            <a:solidFill>
              <a:srgbClr val="009900"/>
            </a:solidFill>
            <a:round/>
            <a:headEnd/>
            <a:tailEnd/>
          </a:ln>
          <a:effectLst>
            <a:prstShdw prst="shdw17" dist="17961" dir="2700000">
              <a:srgbClr val="005C00"/>
            </a:prstShdw>
          </a:effectLst>
          <a:extLst>
            <a:ext uri="{909E8E84-426E-40DD-AFC4-6F175D3DCCD1}">
              <a14:hiddenFill xmlns:a14="http://schemas.microsoft.com/office/drawing/2010/main">
                <a:noFill/>
              </a14:hiddenFill>
            </a:ext>
          </a:extLst>
        </p:spPr>
        <p:txBody>
          <a:bodyPr lIns="90000" tIns="46800" rIns="90000" bIns="46800" anchor="ctr"/>
          <a:lstStyle/>
          <a:p>
            <a:endParaRPr lang="zh-CN" altLang="en-US"/>
          </a:p>
        </p:txBody>
      </p:sp>
      <p:sp>
        <p:nvSpPr>
          <p:cNvPr id="35868" name="Rectangle 28">
            <a:extLst>
              <a:ext uri="{FF2B5EF4-FFF2-40B4-BE49-F238E27FC236}">
                <a16:creationId xmlns:a16="http://schemas.microsoft.com/office/drawing/2014/main" id="{70BCEF61-E8BD-4A1D-99C3-D37B187661E7}"/>
              </a:ext>
            </a:extLst>
          </p:cNvPr>
          <p:cNvSpPr>
            <a:spLocks noChangeArrowheads="1"/>
          </p:cNvSpPr>
          <p:nvPr/>
        </p:nvSpPr>
        <p:spPr bwMode="auto">
          <a:xfrm>
            <a:off x="2195513" y="692150"/>
            <a:ext cx="4824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b="1">
                <a:solidFill>
                  <a:srgbClr val="336600"/>
                </a:solidFill>
                <a:effectLst>
                  <a:outerShdw blurRad="38100" dist="38100" dir="2700000" algn="tl">
                    <a:srgbClr val="C0C0C0"/>
                  </a:outerShdw>
                </a:effectLst>
                <a:latin typeface="华文新魏" panose="02010800040101010101" pitchFamily="2" charset="-122"/>
                <a:ea typeface="华文新魏" panose="02010800040101010101" pitchFamily="2" charset="-122"/>
              </a:rPr>
              <a:t>完全竞争厂商的需求曲线</a:t>
            </a:r>
          </a:p>
        </p:txBody>
      </p:sp>
      <p:sp>
        <p:nvSpPr>
          <p:cNvPr id="35869" name="Line 29">
            <a:extLst>
              <a:ext uri="{FF2B5EF4-FFF2-40B4-BE49-F238E27FC236}">
                <a16:creationId xmlns:a16="http://schemas.microsoft.com/office/drawing/2014/main" id="{A90D09BE-EBB7-44D5-A812-DBCA5E35508F}"/>
              </a:ext>
            </a:extLst>
          </p:cNvPr>
          <p:cNvSpPr>
            <a:spLocks noChangeShapeType="1"/>
          </p:cNvSpPr>
          <p:nvPr/>
        </p:nvSpPr>
        <p:spPr bwMode="auto">
          <a:xfrm>
            <a:off x="6372225" y="2997200"/>
            <a:ext cx="1752600" cy="1447800"/>
          </a:xfrm>
          <a:prstGeom prst="line">
            <a:avLst/>
          </a:prstGeom>
          <a:noFill/>
          <a:ln w="317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70" name="Rectangle 30">
            <a:extLst>
              <a:ext uri="{FF2B5EF4-FFF2-40B4-BE49-F238E27FC236}">
                <a16:creationId xmlns:a16="http://schemas.microsoft.com/office/drawing/2014/main" id="{9C637833-7161-42B6-A530-91642144309F}"/>
              </a:ext>
            </a:extLst>
          </p:cNvPr>
          <p:cNvSpPr>
            <a:spLocks noChangeArrowheads="1"/>
          </p:cNvSpPr>
          <p:nvPr/>
        </p:nvSpPr>
        <p:spPr bwMode="auto">
          <a:xfrm>
            <a:off x="7956550" y="4005263"/>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CC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D</a:t>
            </a:r>
            <a:r>
              <a:rPr kumimoji="1" lang="en-US" altLang="zh-CN" sz="2400" b="1" baseline="-25000">
                <a:solidFill>
                  <a:srgbClr val="CC9900"/>
                </a:solidFill>
                <a:effectLst>
                  <a:outerShdw blurRad="38100" dist="38100" dir="2700000" algn="tl">
                    <a:srgbClr val="C0C0C0"/>
                  </a:outerShdw>
                </a:effectLst>
                <a:latin typeface="Times New Roman" panose="02020603050405020304" pitchFamily="18" charset="0"/>
              </a:rPr>
              <a:t>2</a:t>
            </a:r>
            <a:endParaRPr kumimoji="1" lang="en-US" altLang="zh-CN" sz="1200" b="1">
              <a:solidFill>
                <a:srgbClr val="CC9900"/>
              </a:solidFill>
              <a:effectLst>
                <a:outerShdw blurRad="38100" dist="38100" dir="2700000" algn="tl">
                  <a:srgbClr val="C0C0C0"/>
                </a:outerShdw>
              </a:effectLst>
              <a:latin typeface="Times New Roman" panose="02020603050405020304" pitchFamily="18" charset="0"/>
            </a:endParaRPr>
          </a:p>
        </p:txBody>
      </p:sp>
      <p:sp>
        <p:nvSpPr>
          <p:cNvPr id="35871" name="Line 31">
            <a:extLst>
              <a:ext uri="{FF2B5EF4-FFF2-40B4-BE49-F238E27FC236}">
                <a16:creationId xmlns:a16="http://schemas.microsoft.com/office/drawing/2014/main" id="{55668013-27E1-437F-BD6B-0699CC3F463E}"/>
              </a:ext>
            </a:extLst>
          </p:cNvPr>
          <p:cNvSpPr>
            <a:spLocks noChangeShapeType="1"/>
          </p:cNvSpPr>
          <p:nvPr/>
        </p:nvSpPr>
        <p:spPr bwMode="auto">
          <a:xfrm flipV="1">
            <a:off x="5651500" y="2997200"/>
            <a:ext cx="1752600" cy="1447800"/>
          </a:xfrm>
          <a:prstGeom prst="line">
            <a:avLst/>
          </a:prstGeom>
          <a:noFill/>
          <a:ln w="317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72" name="Rectangle 32">
            <a:extLst>
              <a:ext uri="{FF2B5EF4-FFF2-40B4-BE49-F238E27FC236}">
                <a16:creationId xmlns:a16="http://schemas.microsoft.com/office/drawing/2014/main" id="{C022D564-18BA-4C4F-9866-DCD2B1F1BEAC}"/>
              </a:ext>
            </a:extLst>
          </p:cNvPr>
          <p:cNvSpPr>
            <a:spLocks noChangeArrowheads="1"/>
          </p:cNvSpPr>
          <p:nvPr/>
        </p:nvSpPr>
        <p:spPr bwMode="auto">
          <a:xfrm>
            <a:off x="7235825" y="27813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CC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S</a:t>
            </a:r>
            <a:r>
              <a:rPr kumimoji="1" lang="en-US" altLang="zh-CN" sz="2400" b="1" baseline="-25000">
                <a:solidFill>
                  <a:srgbClr val="CC9900"/>
                </a:solidFill>
                <a:effectLst>
                  <a:outerShdw blurRad="38100" dist="38100" dir="2700000" algn="tl">
                    <a:srgbClr val="C0C0C0"/>
                  </a:outerShdw>
                </a:effectLst>
                <a:latin typeface="Times New Roman" panose="02020603050405020304" pitchFamily="18" charset="0"/>
              </a:rPr>
              <a:t>2</a:t>
            </a:r>
            <a:endParaRPr kumimoji="1" lang="en-US" altLang="zh-CN" sz="1200" b="1">
              <a:solidFill>
                <a:srgbClr val="CC9900"/>
              </a:solidFill>
              <a:effectLst>
                <a:outerShdw blurRad="38100" dist="38100" dir="2700000" algn="tl">
                  <a:srgbClr val="C0C0C0"/>
                </a:outerShdw>
              </a:effectLst>
              <a:latin typeface="Times New Roman" panose="02020603050405020304" pitchFamily="18" charset="0"/>
            </a:endParaRPr>
          </a:p>
        </p:txBody>
      </p:sp>
      <p:sp>
        <p:nvSpPr>
          <p:cNvPr id="35873" name="Line 33">
            <a:extLst>
              <a:ext uri="{FF2B5EF4-FFF2-40B4-BE49-F238E27FC236}">
                <a16:creationId xmlns:a16="http://schemas.microsoft.com/office/drawing/2014/main" id="{0844A154-91DC-4ED4-878F-84E8A93ABD1B}"/>
              </a:ext>
            </a:extLst>
          </p:cNvPr>
          <p:cNvSpPr>
            <a:spLocks noChangeShapeType="1"/>
          </p:cNvSpPr>
          <p:nvPr/>
        </p:nvSpPr>
        <p:spPr bwMode="auto">
          <a:xfrm>
            <a:off x="1116013" y="3429000"/>
            <a:ext cx="5715000" cy="0"/>
          </a:xfrm>
          <a:prstGeom prst="line">
            <a:avLst/>
          </a:prstGeom>
          <a:noFill/>
          <a:ln w="9525" cap="rnd">
            <a:solidFill>
              <a:schemeClr val="accent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74" name="Rectangle 34">
            <a:extLst>
              <a:ext uri="{FF2B5EF4-FFF2-40B4-BE49-F238E27FC236}">
                <a16:creationId xmlns:a16="http://schemas.microsoft.com/office/drawing/2014/main" id="{90D08882-1EE4-4AE9-B7ED-4B857230ABD8}"/>
              </a:ext>
            </a:extLst>
          </p:cNvPr>
          <p:cNvSpPr>
            <a:spLocks noChangeArrowheads="1"/>
          </p:cNvSpPr>
          <p:nvPr/>
        </p:nvSpPr>
        <p:spPr bwMode="auto">
          <a:xfrm>
            <a:off x="611188" y="3284538"/>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9900"/>
                </a:solidFill>
                <a:effectLst>
                  <a:outerShdw blurRad="38100" dist="38100" dir="2700000" algn="tl">
                    <a:srgbClr val="C0C0C0"/>
                  </a:outerShdw>
                </a:effectLst>
                <a:latin typeface="Times New Roman" panose="02020603050405020304" pitchFamily="18" charset="0"/>
              </a:rPr>
              <a:t>P</a:t>
            </a:r>
            <a:r>
              <a:rPr kumimoji="1" lang="en-US" altLang="zh-CN" sz="1200" b="1">
                <a:solidFill>
                  <a:srgbClr val="009900"/>
                </a:solidFill>
                <a:effectLst>
                  <a:outerShdw blurRad="38100" dist="38100" dir="2700000" algn="tl">
                    <a:srgbClr val="C0C0C0"/>
                  </a:outerShdw>
                </a:effectLst>
                <a:latin typeface="Times New Roman" panose="02020603050405020304" pitchFamily="18" charset="0"/>
              </a:rPr>
              <a:t>2</a:t>
            </a:r>
          </a:p>
        </p:txBody>
      </p:sp>
      <p:sp>
        <p:nvSpPr>
          <p:cNvPr id="35875" name="Line 35">
            <a:extLst>
              <a:ext uri="{FF2B5EF4-FFF2-40B4-BE49-F238E27FC236}">
                <a16:creationId xmlns:a16="http://schemas.microsoft.com/office/drawing/2014/main" id="{AC4698EB-2546-4CE1-B6AE-0CDC445E8C0F}"/>
              </a:ext>
            </a:extLst>
          </p:cNvPr>
          <p:cNvSpPr>
            <a:spLocks noChangeShapeType="1"/>
          </p:cNvSpPr>
          <p:nvPr/>
        </p:nvSpPr>
        <p:spPr bwMode="auto">
          <a:xfrm>
            <a:off x="1042988" y="3429000"/>
            <a:ext cx="2362200" cy="0"/>
          </a:xfrm>
          <a:prstGeom prst="line">
            <a:avLst/>
          </a:prstGeom>
          <a:noFill/>
          <a:ln w="38100">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5876" name="Rectangle 36">
            <a:extLst>
              <a:ext uri="{FF2B5EF4-FFF2-40B4-BE49-F238E27FC236}">
                <a16:creationId xmlns:a16="http://schemas.microsoft.com/office/drawing/2014/main" id="{1AB4A675-9B0C-48F5-8730-53FEE67153FA}"/>
              </a:ext>
            </a:extLst>
          </p:cNvPr>
          <p:cNvSpPr>
            <a:spLocks noChangeArrowheads="1"/>
          </p:cNvSpPr>
          <p:nvPr/>
        </p:nvSpPr>
        <p:spPr bwMode="auto">
          <a:xfrm>
            <a:off x="3348038" y="3068638"/>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9900"/>
                </a:solidFill>
                <a:effectLst>
                  <a:outerShdw blurRad="38100" dist="38100" dir="2700000" algn="tl">
                    <a:srgbClr val="C0C0C0"/>
                  </a:outerShdw>
                </a:effectLst>
                <a:latin typeface="Times New Roman" panose="02020603050405020304" pitchFamily="18" charset="0"/>
              </a:rPr>
              <a:t>d</a:t>
            </a:r>
            <a:r>
              <a:rPr kumimoji="1" lang="en-US" altLang="zh-CN" sz="2400" b="1" baseline="-25000">
                <a:solidFill>
                  <a:srgbClr val="009900"/>
                </a:solidFill>
                <a:effectLst>
                  <a:outerShdw blurRad="38100" dist="38100" dir="2700000" algn="tl">
                    <a:srgbClr val="C0C0C0"/>
                  </a:outerShdw>
                </a:effectLst>
                <a:latin typeface="Times New Roman" panose="02020603050405020304" pitchFamily="18" charset="0"/>
              </a:rPr>
              <a:t>2</a:t>
            </a:r>
            <a:endParaRPr kumimoji="1" lang="en-US" altLang="zh-CN" sz="1200" b="1">
              <a:solidFill>
                <a:srgbClr val="009900"/>
              </a:solidFill>
              <a:effectLst>
                <a:outerShdw blurRad="38100" dist="38100" dir="2700000" algn="tl">
                  <a:srgbClr val="C0C0C0"/>
                </a:outerShdw>
              </a:effectLst>
              <a:latin typeface="Times New Roman" panose="02020603050405020304" pitchFamily="18" charset="0"/>
            </a:endParaRPr>
          </a:p>
        </p:txBody>
      </p:sp>
      <p:sp>
        <p:nvSpPr>
          <p:cNvPr id="35877" name="Text Box 37">
            <a:extLst>
              <a:ext uri="{FF2B5EF4-FFF2-40B4-BE49-F238E27FC236}">
                <a16:creationId xmlns:a16="http://schemas.microsoft.com/office/drawing/2014/main" id="{8330F987-A296-481B-AABF-9AC52E18ADCC}"/>
              </a:ext>
            </a:extLst>
          </p:cNvPr>
          <p:cNvSpPr txBox="1">
            <a:spLocks noChangeArrowheads="1"/>
          </p:cNvSpPr>
          <p:nvPr/>
        </p:nvSpPr>
        <p:spPr bwMode="auto">
          <a:xfrm>
            <a:off x="323850" y="1484313"/>
            <a:ext cx="8496300" cy="576262"/>
          </a:xfrm>
          <a:prstGeom prst="rect">
            <a:avLst/>
          </a:prstGeom>
          <a:solidFill>
            <a:srgbClr val="FFCC00"/>
          </a:solidFill>
          <a:ln w="3175" algn="ctr">
            <a:solidFill>
              <a:srgbClr val="A5002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a:solidFill>
                  <a:schemeClr val="tx1"/>
                </a:solidFill>
                <a:latin typeface="Arial" panose="020B0604020202020204" pitchFamily="34" charset="0"/>
                <a:ea typeface="宋体" panose="02010600030101010101" pitchFamily="2" charset="-122"/>
              </a:defRPr>
            </a:lvl1pPr>
            <a:lvl2pPr marL="1085850" indent="-455613">
              <a:defRPr sz="3200">
                <a:solidFill>
                  <a:schemeClr val="tx1"/>
                </a:solidFill>
                <a:latin typeface="Arial" panose="020B0604020202020204" pitchFamily="34" charset="0"/>
                <a:ea typeface="宋体" panose="02010600030101010101" pitchFamily="2" charset="-122"/>
              </a:defRPr>
            </a:lvl2pPr>
            <a:lvl3pPr marL="1493838" indent="-228600">
              <a:defRPr sz="3200">
                <a:solidFill>
                  <a:schemeClr val="tx1"/>
                </a:solidFill>
                <a:latin typeface="Arial" panose="020B0604020202020204" pitchFamily="34" charset="0"/>
                <a:ea typeface="宋体" panose="02010600030101010101" pitchFamily="2" charset="-122"/>
              </a:defRPr>
            </a:lvl3pPr>
            <a:lvl4pPr marL="1901825" indent="-228600">
              <a:defRPr sz="3200">
                <a:solidFill>
                  <a:schemeClr val="tx1"/>
                </a:solidFill>
                <a:latin typeface="Arial" panose="020B0604020202020204" pitchFamily="34" charset="0"/>
                <a:ea typeface="宋体" panose="02010600030101010101" pitchFamily="2" charset="-122"/>
              </a:defRPr>
            </a:lvl4pPr>
            <a:lvl5pPr marL="2309813" indent="-228600">
              <a:defRPr sz="3200">
                <a:solidFill>
                  <a:schemeClr val="tx1"/>
                </a:solidFill>
                <a:latin typeface="Arial" panose="020B0604020202020204" pitchFamily="34" charset="0"/>
                <a:ea typeface="宋体" panose="02010600030101010101" pitchFamily="2" charset="-122"/>
              </a:defRPr>
            </a:lvl5pPr>
            <a:lvl6pPr marL="2767013"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3224213"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681413"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4138613"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chemeClr val="hlink"/>
              </a:buClr>
              <a:buSzPct val="75000"/>
              <a:buFont typeface="Wingdings" panose="05000000000000000000" pitchFamily="2" charset="2"/>
              <a:buNone/>
            </a:pPr>
            <a:r>
              <a:rPr lang="zh-CN" altLang="en-US" sz="2400" b="1">
                <a:solidFill>
                  <a:srgbClr val="000066"/>
                </a:solidFill>
              </a:rPr>
              <a:t>消费者和厂商是价格的接收者，并不意味着市场价格固定不变</a:t>
            </a:r>
          </a:p>
        </p:txBody>
      </p:sp>
      <p:sp>
        <p:nvSpPr>
          <p:cNvPr id="35878" name="Text Box 38">
            <a:extLst>
              <a:ext uri="{FF2B5EF4-FFF2-40B4-BE49-F238E27FC236}">
                <a16:creationId xmlns:a16="http://schemas.microsoft.com/office/drawing/2014/main" id="{FEF20B52-15C7-4319-A487-CE0CB6EDF185}"/>
              </a:ext>
            </a:extLst>
          </p:cNvPr>
          <p:cNvSpPr txBox="1">
            <a:spLocks noChangeArrowheads="1"/>
          </p:cNvSpPr>
          <p:nvPr/>
        </p:nvSpPr>
        <p:spPr bwMode="auto">
          <a:xfrm>
            <a:off x="1476375" y="6021388"/>
            <a:ext cx="6192838" cy="576262"/>
          </a:xfrm>
          <a:prstGeom prst="rect">
            <a:avLst/>
          </a:prstGeom>
          <a:solidFill>
            <a:srgbClr val="FFCC00"/>
          </a:solidFill>
          <a:ln w="3175" algn="ctr">
            <a:solidFill>
              <a:srgbClr val="A5002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a:solidFill>
                  <a:schemeClr val="tx1"/>
                </a:solidFill>
                <a:latin typeface="Arial" panose="020B0604020202020204" pitchFamily="34" charset="0"/>
                <a:ea typeface="宋体" panose="02010600030101010101" pitchFamily="2" charset="-122"/>
              </a:defRPr>
            </a:lvl1pPr>
            <a:lvl2pPr marL="1085850" indent="-455613">
              <a:defRPr sz="3200">
                <a:solidFill>
                  <a:schemeClr val="tx1"/>
                </a:solidFill>
                <a:latin typeface="Arial" panose="020B0604020202020204" pitchFamily="34" charset="0"/>
                <a:ea typeface="宋体" panose="02010600030101010101" pitchFamily="2" charset="-122"/>
              </a:defRPr>
            </a:lvl2pPr>
            <a:lvl3pPr marL="1493838" indent="-228600">
              <a:defRPr sz="3200">
                <a:solidFill>
                  <a:schemeClr val="tx1"/>
                </a:solidFill>
                <a:latin typeface="Arial" panose="020B0604020202020204" pitchFamily="34" charset="0"/>
                <a:ea typeface="宋体" panose="02010600030101010101" pitchFamily="2" charset="-122"/>
              </a:defRPr>
            </a:lvl3pPr>
            <a:lvl4pPr marL="1901825" indent="-228600">
              <a:defRPr sz="3200">
                <a:solidFill>
                  <a:schemeClr val="tx1"/>
                </a:solidFill>
                <a:latin typeface="Arial" panose="020B0604020202020204" pitchFamily="34" charset="0"/>
                <a:ea typeface="宋体" panose="02010600030101010101" pitchFamily="2" charset="-122"/>
              </a:defRPr>
            </a:lvl4pPr>
            <a:lvl5pPr marL="2309813" indent="-228600">
              <a:defRPr sz="3200">
                <a:solidFill>
                  <a:schemeClr val="tx1"/>
                </a:solidFill>
                <a:latin typeface="Arial" panose="020B0604020202020204" pitchFamily="34" charset="0"/>
                <a:ea typeface="宋体" panose="02010600030101010101" pitchFamily="2" charset="-122"/>
              </a:defRPr>
            </a:lvl5pPr>
            <a:lvl6pPr marL="2767013"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3224213"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681413"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4138613"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chemeClr val="hlink"/>
              </a:buClr>
              <a:buSzPct val="75000"/>
              <a:buFont typeface="Wingdings" panose="05000000000000000000" pitchFamily="2" charset="2"/>
              <a:buNone/>
            </a:pPr>
            <a:r>
              <a:rPr lang="zh-CN" altLang="en-US" sz="2400" b="1">
                <a:solidFill>
                  <a:srgbClr val="000066"/>
                </a:solidFill>
              </a:rPr>
              <a:t>完全竞争市场价格的变动和厂商的需求曲线</a:t>
            </a: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5877"/>
                                        </p:tgtEl>
                                        <p:attrNameLst>
                                          <p:attrName>style.visibility</p:attrName>
                                        </p:attrNameLst>
                                      </p:cBhvr>
                                      <p:to>
                                        <p:strVal val="visible"/>
                                      </p:to>
                                    </p:set>
                                    <p:animEffect transition="in" filter="diamond(in)">
                                      <p:cBhvr>
                                        <p:cTn id="7" dur="2000"/>
                                        <p:tgtEl>
                                          <p:spTgt spid="358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5862"/>
                                        </p:tgtEl>
                                        <p:attrNameLst>
                                          <p:attrName>style.visibility</p:attrName>
                                        </p:attrNameLst>
                                      </p:cBhvr>
                                      <p:to>
                                        <p:strVal val="visible"/>
                                      </p:to>
                                    </p:set>
                                    <p:animEffect transition="in" filter="wipe(left)">
                                      <p:cBhvr>
                                        <p:cTn id="12" dur="500"/>
                                        <p:tgtEl>
                                          <p:spTgt spid="35862"/>
                                        </p:tgtEl>
                                      </p:cBhvr>
                                    </p:animEffect>
                                  </p:childTnLst>
                                </p:cTn>
                              </p:par>
                            </p:childTnLst>
                          </p:cTn>
                        </p:par>
                        <p:par>
                          <p:cTn id="13" fill="hold" nodeType="afterGroup">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35866"/>
                                        </p:tgtEl>
                                        <p:attrNameLst>
                                          <p:attrName>style.visibility</p:attrName>
                                        </p:attrNameLst>
                                      </p:cBhvr>
                                      <p:to>
                                        <p:strVal val="visible"/>
                                      </p:to>
                                    </p:set>
                                    <p:animEffect transition="in" filter="dissolve">
                                      <p:cBhvr>
                                        <p:cTn id="16" dur="500"/>
                                        <p:tgtEl>
                                          <p:spTgt spid="3586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35861"/>
                                        </p:tgtEl>
                                        <p:attrNameLst>
                                          <p:attrName>style.visibility</p:attrName>
                                        </p:attrNameLst>
                                      </p:cBhvr>
                                      <p:to>
                                        <p:strVal val="visible"/>
                                      </p:to>
                                    </p:set>
                                    <p:animEffect transition="in" filter="wipe(up)">
                                      <p:cBhvr>
                                        <p:cTn id="21" dur="500"/>
                                        <p:tgtEl>
                                          <p:spTgt spid="35861"/>
                                        </p:tgtEl>
                                      </p:cBhvr>
                                    </p:animEffect>
                                  </p:childTnLst>
                                </p:cTn>
                              </p:par>
                            </p:childTnLst>
                          </p:cTn>
                        </p:par>
                        <p:par>
                          <p:cTn id="22" fill="hold" nodeType="afterGroup">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35865"/>
                                        </p:tgtEl>
                                        <p:attrNameLst>
                                          <p:attrName>style.visibility</p:attrName>
                                        </p:attrNameLst>
                                      </p:cBhvr>
                                      <p:to>
                                        <p:strVal val="visible"/>
                                      </p:to>
                                    </p:set>
                                    <p:animEffect transition="in" filter="dissolve">
                                      <p:cBhvr>
                                        <p:cTn id="25" dur="500"/>
                                        <p:tgtEl>
                                          <p:spTgt spid="3586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1" fill="hold" nodeType="clickEffect">
                                  <p:stCondLst>
                                    <p:cond delay="0"/>
                                  </p:stCondLst>
                                  <p:childTnLst>
                                    <p:set>
                                      <p:cBhvr>
                                        <p:cTn id="29" dur="1" fill="hold">
                                          <p:stCondLst>
                                            <p:cond delay="0"/>
                                          </p:stCondLst>
                                        </p:cTn>
                                        <p:tgtEl>
                                          <p:spTgt spid="35863"/>
                                        </p:tgtEl>
                                        <p:attrNameLst>
                                          <p:attrName>style.visibility</p:attrName>
                                        </p:attrNameLst>
                                      </p:cBhvr>
                                      <p:to>
                                        <p:strVal val="visible"/>
                                      </p:to>
                                    </p:set>
                                    <p:animEffect transition="in" filter="wipe(up)">
                                      <p:cBhvr>
                                        <p:cTn id="30" dur="500"/>
                                        <p:tgtEl>
                                          <p:spTgt spid="35863"/>
                                        </p:tgtEl>
                                      </p:cBhvr>
                                    </p:animEffect>
                                  </p:childTnLst>
                                </p:cTn>
                              </p:par>
                            </p:childTnLst>
                          </p:cTn>
                        </p:par>
                        <p:par>
                          <p:cTn id="31" fill="hold" nodeType="afterGroup">
                            <p:stCondLst>
                              <p:cond delay="500"/>
                            </p:stCondLst>
                            <p:childTnLst>
                              <p:par>
                                <p:cTn id="32" presetID="9" presetClass="entr" presetSubtype="0" fill="hold" grpId="0" nodeType="afterEffect">
                                  <p:stCondLst>
                                    <p:cond delay="0"/>
                                  </p:stCondLst>
                                  <p:childTnLst>
                                    <p:set>
                                      <p:cBhvr>
                                        <p:cTn id="33" dur="1" fill="hold">
                                          <p:stCondLst>
                                            <p:cond delay="0"/>
                                          </p:stCondLst>
                                        </p:cTn>
                                        <p:tgtEl>
                                          <p:spTgt spid="35864"/>
                                        </p:tgtEl>
                                        <p:attrNameLst>
                                          <p:attrName>style.visibility</p:attrName>
                                        </p:attrNameLst>
                                      </p:cBhvr>
                                      <p:to>
                                        <p:strVal val="visible"/>
                                      </p:to>
                                    </p:set>
                                    <p:animEffect transition="in" filter="dissolve">
                                      <p:cBhvr>
                                        <p:cTn id="34" dur="500"/>
                                        <p:tgtEl>
                                          <p:spTgt spid="3586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2" fill="hold" nodeType="clickEffect">
                                  <p:stCondLst>
                                    <p:cond delay="0"/>
                                  </p:stCondLst>
                                  <p:childTnLst>
                                    <p:set>
                                      <p:cBhvr>
                                        <p:cTn id="38" dur="1" fill="hold">
                                          <p:stCondLst>
                                            <p:cond delay="0"/>
                                          </p:stCondLst>
                                        </p:cTn>
                                        <p:tgtEl>
                                          <p:spTgt spid="35844"/>
                                        </p:tgtEl>
                                        <p:attrNameLst>
                                          <p:attrName>style.visibility</p:attrName>
                                        </p:attrNameLst>
                                      </p:cBhvr>
                                      <p:to>
                                        <p:strVal val="visible"/>
                                      </p:to>
                                    </p:set>
                                    <p:animEffect transition="in" filter="wipe(right)">
                                      <p:cBhvr>
                                        <p:cTn id="39" dur="500"/>
                                        <p:tgtEl>
                                          <p:spTgt spid="35844"/>
                                        </p:tgtEl>
                                      </p:cBhvr>
                                    </p:animEffect>
                                  </p:childTnLst>
                                  <p:subTnLst>
                                    <p:animClr clrSpc="rgb" dir="cw">
                                      <p:cBhvr override="childStyle">
                                        <p:cTn dur="1" fill="hold" display="0" masterRel="nextClick" afterEffect="1"/>
                                        <p:tgtEl>
                                          <p:spTgt spid="35844"/>
                                        </p:tgtEl>
                                        <p:attrNameLst>
                                          <p:attrName>ppt_c</p:attrName>
                                        </p:attrNameLst>
                                      </p:cBhvr>
                                      <p:to>
                                        <a:srgbClr val="FFC183"/>
                                      </p:to>
                                    </p:animClr>
                                  </p:subTnLst>
                                </p:cTn>
                              </p:par>
                            </p:childTnLst>
                          </p:cTn>
                        </p:par>
                        <p:par>
                          <p:cTn id="40" fill="hold" nodeType="afterGroup">
                            <p:stCondLst>
                              <p:cond delay="500"/>
                            </p:stCondLst>
                            <p:childTnLst>
                              <p:par>
                                <p:cTn id="41" presetID="9" presetClass="entr" presetSubtype="0" fill="hold" grpId="0" nodeType="afterEffect">
                                  <p:stCondLst>
                                    <p:cond delay="0"/>
                                  </p:stCondLst>
                                  <p:childTnLst>
                                    <p:set>
                                      <p:cBhvr>
                                        <p:cTn id="42" dur="1" fill="hold">
                                          <p:stCondLst>
                                            <p:cond delay="0"/>
                                          </p:stCondLst>
                                        </p:cTn>
                                        <p:tgtEl>
                                          <p:spTgt spid="35860"/>
                                        </p:tgtEl>
                                        <p:attrNameLst>
                                          <p:attrName>style.visibility</p:attrName>
                                        </p:attrNameLst>
                                      </p:cBhvr>
                                      <p:to>
                                        <p:strVal val="visible"/>
                                      </p:to>
                                    </p:set>
                                    <p:animEffect transition="in" filter="dissolve">
                                      <p:cBhvr>
                                        <p:cTn id="43" dur="500"/>
                                        <p:tgtEl>
                                          <p:spTgt spid="35860"/>
                                        </p:tgtEl>
                                      </p:cBhvr>
                                    </p:animEffect>
                                  </p:childTnLst>
                                </p:cTn>
                              </p:par>
                            </p:childTnLst>
                          </p:cTn>
                        </p:par>
                        <p:par>
                          <p:cTn id="44" fill="hold" nodeType="afterGroup">
                            <p:stCondLst>
                              <p:cond delay="1000"/>
                            </p:stCondLst>
                            <p:childTnLst>
                              <p:par>
                                <p:cTn id="45" presetID="9" presetClass="entr" presetSubtype="0" fill="hold" grpId="0" nodeType="afterEffect">
                                  <p:stCondLst>
                                    <p:cond delay="0"/>
                                  </p:stCondLst>
                                  <p:childTnLst>
                                    <p:set>
                                      <p:cBhvr>
                                        <p:cTn id="46" dur="1" fill="hold">
                                          <p:stCondLst>
                                            <p:cond delay="0"/>
                                          </p:stCondLst>
                                        </p:cTn>
                                        <p:tgtEl>
                                          <p:spTgt spid="35852"/>
                                        </p:tgtEl>
                                        <p:attrNameLst>
                                          <p:attrName>style.visibility</p:attrName>
                                        </p:attrNameLst>
                                      </p:cBhvr>
                                      <p:to>
                                        <p:strVal val="visible"/>
                                      </p:to>
                                    </p:set>
                                    <p:animEffect transition="in" filter="dissolve">
                                      <p:cBhvr>
                                        <p:cTn id="47" dur="500"/>
                                        <p:tgtEl>
                                          <p:spTgt spid="3585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35853"/>
                                        </p:tgtEl>
                                        <p:attrNameLst>
                                          <p:attrName>style.visibility</p:attrName>
                                        </p:attrNameLst>
                                      </p:cBhvr>
                                      <p:to>
                                        <p:strVal val="visible"/>
                                      </p:to>
                                    </p:set>
                                    <p:animEffect transition="in" filter="wipe(left)">
                                      <p:cBhvr>
                                        <p:cTn id="52" dur="500"/>
                                        <p:tgtEl>
                                          <p:spTgt spid="35853"/>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35854"/>
                                        </p:tgtEl>
                                        <p:attrNameLst>
                                          <p:attrName>style.visibility</p:attrName>
                                        </p:attrNameLst>
                                      </p:cBhvr>
                                      <p:to>
                                        <p:strVal val="visible"/>
                                      </p:to>
                                    </p:set>
                                    <p:animEffect transition="in" filter="dissolve">
                                      <p:cBhvr>
                                        <p:cTn id="57" dur="500"/>
                                        <p:tgtEl>
                                          <p:spTgt spid="35854"/>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1" fill="hold" nodeType="clickEffect">
                                  <p:stCondLst>
                                    <p:cond delay="0"/>
                                  </p:stCondLst>
                                  <p:childTnLst>
                                    <p:set>
                                      <p:cBhvr>
                                        <p:cTn id="61" dur="1" fill="hold">
                                          <p:stCondLst>
                                            <p:cond delay="0"/>
                                          </p:stCondLst>
                                        </p:cTn>
                                        <p:tgtEl>
                                          <p:spTgt spid="35869"/>
                                        </p:tgtEl>
                                        <p:attrNameLst>
                                          <p:attrName>style.visibility</p:attrName>
                                        </p:attrNameLst>
                                      </p:cBhvr>
                                      <p:to>
                                        <p:strVal val="visible"/>
                                      </p:to>
                                    </p:set>
                                    <p:animEffect transition="in" filter="wipe(up)">
                                      <p:cBhvr>
                                        <p:cTn id="62" dur="500"/>
                                        <p:tgtEl>
                                          <p:spTgt spid="35869"/>
                                        </p:tgtEl>
                                      </p:cBhvr>
                                    </p:animEffect>
                                  </p:childTnLst>
                                </p:cTn>
                              </p:par>
                            </p:childTnLst>
                          </p:cTn>
                        </p:par>
                        <p:par>
                          <p:cTn id="63" fill="hold" nodeType="afterGroup">
                            <p:stCondLst>
                              <p:cond delay="500"/>
                            </p:stCondLst>
                            <p:childTnLst>
                              <p:par>
                                <p:cTn id="64" presetID="9" presetClass="entr" presetSubtype="0" fill="hold" grpId="0" nodeType="afterEffect">
                                  <p:stCondLst>
                                    <p:cond delay="0"/>
                                  </p:stCondLst>
                                  <p:childTnLst>
                                    <p:set>
                                      <p:cBhvr>
                                        <p:cTn id="65" dur="1" fill="hold">
                                          <p:stCondLst>
                                            <p:cond delay="0"/>
                                          </p:stCondLst>
                                        </p:cTn>
                                        <p:tgtEl>
                                          <p:spTgt spid="35870"/>
                                        </p:tgtEl>
                                        <p:attrNameLst>
                                          <p:attrName>style.visibility</p:attrName>
                                        </p:attrNameLst>
                                      </p:cBhvr>
                                      <p:to>
                                        <p:strVal val="visible"/>
                                      </p:to>
                                    </p:set>
                                    <p:animEffect transition="in" filter="dissolve">
                                      <p:cBhvr>
                                        <p:cTn id="66" dur="500"/>
                                        <p:tgtEl>
                                          <p:spTgt spid="35870"/>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35871"/>
                                        </p:tgtEl>
                                        <p:attrNameLst>
                                          <p:attrName>style.visibility</p:attrName>
                                        </p:attrNameLst>
                                      </p:cBhvr>
                                      <p:to>
                                        <p:strVal val="visible"/>
                                      </p:to>
                                    </p:set>
                                    <p:animEffect transition="in" filter="wipe(left)">
                                      <p:cBhvr>
                                        <p:cTn id="71" dur="500"/>
                                        <p:tgtEl>
                                          <p:spTgt spid="35871"/>
                                        </p:tgtEl>
                                      </p:cBhvr>
                                    </p:animEffect>
                                  </p:childTnLst>
                                </p:cTn>
                              </p:par>
                            </p:childTnLst>
                          </p:cTn>
                        </p:par>
                        <p:par>
                          <p:cTn id="72" fill="hold" nodeType="afterGroup">
                            <p:stCondLst>
                              <p:cond delay="500"/>
                            </p:stCondLst>
                            <p:childTnLst>
                              <p:par>
                                <p:cTn id="73" presetID="9" presetClass="entr" presetSubtype="0" fill="hold" grpId="0" nodeType="afterEffect">
                                  <p:stCondLst>
                                    <p:cond delay="0"/>
                                  </p:stCondLst>
                                  <p:childTnLst>
                                    <p:set>
                                      <p:cBhvr>
                                        <p:cTn id="74" dur="1" fill="hold">
                                          <p:stCondLst>
                                            <p:cond delay="0"/>
                                          </p:stCondLst>
                                        </p:cTn>
                                        <p:tgtEl>
                                          <p:spTgt spid="35872"/>
                                        </p:tgtEl>
                                        <p:attrNameLst>
                                          <p:attrName>style.visibility</p:attrName>
                                        </p:attrNameLst>
                                      </p:cBhvr>
                                      <p:to>
                                        <p:strVal val="visible"/>
                                      </p:to>
                                    </p:set>
                                    <p:animEffect transition="in" filter="dissolve">
                                      <p:cBhvr>
                                        <p:cTn id="75" dur="500"/>
                                        <p:tgtEl>
                                          <p:spTgt spid="35872"/>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2" fill="hold" nodeType="clickEffect">
                                  <p:stCondLst>
                                    <p:cond delay="0"/>
                                  </p:stCondLst>
                                  <p:childTnLst>
                                    <p:set>
                                      <p:cBhvr>
                                        <p:cTn id="79" dur="1" fill="hold">
                                          <p:stCondLst>
                                            <p:cond delay="0"/>
                                          </p:stCondLst>
                                        </p:cTn>
                                        <p:tgtEl>
                                          <p:spTgt spid="35873"/>
                                        </p:tgtEl>
                                        <p:attrNameLst>
                                          <p:attrName>style.visibility</p:attrName>
                                        </p:attrNameLst>
                                      </p:cBhvr>
                                      <p:to>
                                        <p:strVal val="visible"/>
                                      </p:to>
                                    </p:set>
                                    <p:animEffect transition="in" filter="wipe(right)">
                                      <p:cBhvr>
                                        <p:cTn id="80" dur="500"/>
                                        <p:tgtEl>
                                          <p:spTgt spid="35873"/>
                                        </p:tgtEl>
                                      </p:cBhvr>
                                    </p:animEffect>
                                  </p:childTnLst>
                                  <p:subTnLst>
                                    <p:animClr clrSpc="rgb" dir="cw">
                                      <p:cBhvr override="childStyle">
                                        <p:cTn dur="1" fill="hold" display="0" masterRel="nextClick" afterEffect="1"/>
                                        <p:tgtEl>
                                          <p:spTgt spid="35873"/>
                                        </p:tgtEl>
                                        <p:attrNameLst>
                                          <p:attrName>ppt_c</p:attrName>
                                        </p:attrNameLst>
                                      </p:cBhvr>
                                      <p:to>
                                        <a:srgbClr val="FFC183"/>
                                      </p:to>
                                    </p:animClr>
                                  </p:subTnLst>
                                </p:cTn>
                              </p:par>
                            </p:childTnLst>
                          </p:cTn>
                        </p:par>
                        <p:par>
                          <p:cTn id="81" fill="hold" nodeType="afterGroup">
                            <p:stCondLst>
                              <p:cond delay="500"/>
                            </p:stCondLst>
                            <p:childTnLst>
                              <p:par>
                                <p:cTn id="82" presetID="9" presetClass="entr" presetSubtype="0" fill="hold" grpId="0" nodeType="afterEffect">
                                  <p:stCondLst>
                                    <p:cond delay="0"/>
                                  </p:stCondLst>
                                  <p:childTnLst>
                                    <p:set>
                                      <p:cBhvr>
                                        <p:cTn id="83" dur="1" fill="hold">
                                          <p:stCondLst>
                                            <p:cond delay="0"/>
                                          </p:stCondLst>
                                        </p:cTn>
                                        <p:tgtEl>
                                          <p:spTgt spid="35874"/>
                                        </p:tgtEl>
                                        <p:attrNameLst>
                                          <p:attrName>style.visibility</p:attrName>
                                        </p:attrNameLst>
                                      </p:cBhvr>
                                      <p:to>
                                        <p:strVal val="visible"/>
                                      </p:to>
                                    </p:set>
                                    <p:animEffect transition="in" filter="dissolve">
                                      <p:cBhvr>
                                        <p:cTn id="84" dur="500"/>
                                        <p:tgtEl>
                                          <p:spTgt spid="35874"/>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2" presetClass="entr" presetSubtype="8" fill="hold" nodeType="clickEffect">
                                  <p:stCondLst>
                                    <p:cond delay="0"/>
                                  </p:stCondLst>
                                  <p:childTnLst>
                                    <p:set>
                                      <p:cBhvr>
                                        <p:cTn id="88" dur="1" fill="hold">
                                          <p:stCondLst>
                                            <p:cond delay="0"/>
                                          </p:stCondLst>
                                        </p:cTn>
                                        <p:tgtEl>
                                          <p:spTgt spid="35875"/>
                                        </p:tgtEl>
                                        <p:attrNameLst>
                                          <p:attrName>style.visibility</p:attrName>
                                        </p:attrNameLst>
                                      </p:cBhvr>
                                      <p:to>
                                        <p:strVal val="visible"/>
                                      </p:to>
                                    </p:set>
                                    <p:animEffect transition="in" filter="wipe(left)">
                                      <p:cBhvr>
                                        <p:cTn id="89" dur="500"/>
                                        <p:tgtEl>
                                          <p:spTgt spid="35875"/>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9" presetClass="entr" presetSubtype="0" fill="hold" grpId="0" nodeType="clickEffect">
                                  <p:stCondLst>
                                    <p:cond delay="0"/>
                                  </p:stCondLst>
                                  <p:childTnLst>
                                    <p:set>
                                      <p:cBhvr>
                                        <p:cTn id="93" dur="1" fill="hold">
                                          <p:stCondLst>
                                            <p:cond delay="0"/>
                                          </p:stCondLst>
                                        </p:cTn>
                                        <p:tgtEl>
                                          <p:spTgt spid="35876"/>
                                        </p:tgtEl>
                                        <p:attrNameLst>
                                          <p:attrName>style.visibility</p:attrName>
                                        </p:attrNameLst>
                                      </p:cBhvr>
                                      <p:to>
                                        <p:strVal val="visible"/>
                                      </p:to>
                                    </p:set>
                                    <p:animEffect transition="in" filter="dissolve">
                                      <p:cBhvr>
                                        <p:cTn id="94" dur="500"/>
                                        <p:tgtEl>
                                          <p:spTgt spid="35876"/>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8" presetClass="entr" presetSubtype="16" fill="hold" grpId="0" nodeType="clickEffect">
                                  <p:stCondLst>
                                    <p:cond delay="0"/>
                                  </p:stCondLst>
                                  <p:childTnLst>
                                    <p:set>
                                      <p:cBhvr>
                                        <p:cTn id="98" dur="1" fill="hold">
                                          <p:stCondLst>
                                            <p:cond delay="0"/>
                                          </p:stCondLst>
                                        </p:cTn>
                                        <p:tgtEl>
                                          <p:spTgt spid="35878"/>
                                        </p:tgtEl>
                                        <p:attrNameLst>
                                          <p:attrName>style.visibility</p:attrName>
                                        </p:attrNameLst>
                                      </p:cBhvr>
                                      <p:to>
                                        <p:strVal val="visible"/>
                                      </p:to>
                                    </p:set>
                                    <p:animEffect transition="in" filter="diamond(in)">
                                      <p:cBhvr>
                                        <p:cTn id="99" dur="2000"/>
                                        <p:tgtEl>
                                          <p:spTgt spid="358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2" grpId="0" autoUpdateAnimBg="0"/>
      <p:bldP spid="35854" grpId="0" autoUpdateAnimBg="0"/>
      <p:bldP spid="35860" grpId="0" autoUpdateAnimBg="0"/>
      <p:bldP spid="35864" grpId="0" autoUpdateAnimBg="0"/>
      <p:bldP spid="35865" grpId="0" autoUpdateAnimBg="0"/>
      <p:bldP spid="35866" grpId="0" autoUpdateAnimBg="0"/>
      <p:bldP spid="35870" grpId="0" autoUpdateAnimBg="0"/>
      <p:bldP spid="35872" grpId="0" autoUpdateAnimBg="0"/>
      <p:bldP spid="35874" grpId="0" autoUpdateAnimBg="0"/>
      <p:bldP spid="35876" grpId="0" autoUpdateAnimBg="0"/>
      <p:bldP spid="35877" grpId="0" animBg="1"/>
      <p:bldP spid="35878"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94663505-7AC0-4E49-98BC-154FB6ACAE65}"/>
              </a:ext>
            </a:extLst>
          </p:cNvPr>
          <p:cNvSpPr>
            <a:spLocks noGrp="1" noRot="1" noChangeArrowheads="1"/>
          </p:cNvSpPr>
          <p:nvPr>
            <p:ph type="title"/>
          </p:nvPr>
        </p:nvSpPr>
        <p:spPr>
          <a:xfrm>
            <a:off x="457200" y="704850"/>
            <a:ext cx="8147050" cy="952500"/>
          </a:xfrm>
        </p:spPr>
        <p:txBody>
          <a:bodyPr/>
          <a:lstStyle/>
          <a:p>
            <a:pPr eaLnBrk="1" hangingPunct="1"/>
            <a:r>
              <a:rPr lang="en-US" altLang="zh-CN" sz="4000" b="1">
                <a:solidFill>
                  <a:srgbClr val="000066"/>
                </a:solidFill>
                <a:latin typeface="黑体" panose="02010609060101010101" pitchFamily="49" charset="-122"/>
                <a:ea typeface="黑体" panose="02010609060101010101" pitchFamily="49" charset="-122"/>
              </a:rPr>
              <a:t>3</a:t>
            </a:r>
            <a:r>
              <a:rPr lang="zh-CN" altLang="en-US" sz="4000" b="1">
                <a:solidFill>
                  <a:srgbClr val="000066"/>
                </a:solidFill>
                <a:latin typeface="黑体" panose="02010609060101010101" pitchFamily="49" charset="-122"/>
                <a:ea typeface="黑体" panose="02010609060101010101" pitchFamily="49" charset="-122"/>
              </a:rPr>
              <a:t>、完全竞争厂商的收益曲线</a:t>
            </a:r>
          </a:p>
        </p:txBody>
      </p:sp>
      <p:sp>
        <p:nvSpPr>
          <p:cNvPr id="80899" name="Rectangle 3">
            <a:extLst>
              <a:ext uri="{FF2B5EF4-FFF2-40B4-BE49-F238E27FC236}">
                <a16:creationId xmlns:a16="http://schemas.microsoft.com/office/drawing/2014/main" id="{F8084523-D75C-4390-9160-4B6AC17E6B15}"/>
              </a:ext>
            </a:extLst>
          </p:cNvPr>
          <p:cNvSpPr>
            <a:spLocks noGrp="1" noRot="1" noChangeArrowheads="1"/>
          </p:cNvSpPr>
          <p:nvPr>
            <p:ph type="body" idx="1"/>
          </p:nvPr>
        </p:nvSpPr>
        <p:spPr>
          <a:xfrm>
            <a:off x="468313" y="1700213"/>
            <a:ext cx="8496300" cy="1223962"/>
          </a:xfrm>
          <a:solidFill>
            <a:srgbClr val="FFCC00"/>
          </a:solidFill>
          <a:ln w="76200">
            <a:solidFill>
              <a:srgbClr val="336600"/>
            </a:solidFill>
            <a:miter lim="800000"/>
            <a:headEnd/>
            <a:tailEnd/>
          </a:ln>
        </p:spPr>
        <p:txBody>
          <a:bodyPr/>
          <a:lstStyle/>
          <a:p>
            <a:pPr eaLnBrk="1" hangingPunct="1">
              <a:lnSpc>
                <a:spcPct val="120000"/>
              </a:lnSpc>
              <a:buFont typeface="Wingdings" panose="05000000000000000000" pitchFamily="2" charset="2"/>
              <a:buNone/>
            </a:pPr>
            <a:r>
              <a:rPr lang="en-US" altLang="zh-CN" sz="2800" b="1">
                <a:solidFill>
                  <a:srgbClr val="000066"/>
                </a:solidFill>
              </a:rPr>
              <a:t>1</a:t>
            </a:r>
            <a:r>
              <a:rPr lang="zh-CN" altLang="en-US" sz="2800" b="1">
                <a:solidFill>
                  <a:srgbClr val="000066"/>
                </a:solidFill>
              </a:rPr>
              <a:t>）厂商的收益概念：包括成本和利润。</a:t>
            </a:r>
          </a:p>
          <a:p>
            <a:pPr eaLnBrk="1" hangingPunct="1">
              <a:lnSpc>
                <a:spcPct val="120000"/>
              </a:lnSpc>
              <a:buFont typeface="Wingdings" panose="05000000000000000000" pitchFamily="2" charset="2"/>
              <a:buNone/>
            </a:pPr>
            <a:r>
              <a:rPr lang="zh-CN" altLang="en-US" sz="2800" b="1">
                <a:solidFill>
                  <a:srgbClr val="A50021"/>
                </a:solidFill>
                <a:latin typeface="黑体" panose="02010609060101010101" pitchFamily="49" charset="-122"/>
                <a:ea typeface="黑体" panose="02010609060101010101" pitchFamily="49" charset="-122"/>
              </a:rPr>
              <a:t>收益是出售产品所得到的钱，而不是所赚取的钱。 </a:t>
            </a:r>
          </a:p>
        </p:txBody>
      </p:sp>
      <p:sp>
        <p:nvSpPr>
          <p:cNvPr id="80900" name="Rectangle 4">
            <a:extLst>
              <a:ext uri="{FF2B5EF4-FFF2-40B4-BE49-F238E27FC236}">
                <a16:creationId xmlns:a16="http://schemas.microsoft.com/office/drawing/2014/main" id="{88E37B9D-94FF-41D2-9321-A54703ECFE31}"/>
              </a:ext>
            </a:extLst>
          </p:cNvPr>
          <p:cNvSpPr>
            <a:spLocks noChangeArrowheads="1"/>
          </p:cNvSpPr>
          <p:nvPr/>
        </p:nvSpPr>
        <p:spPr bwMode="auto">
          <a:xfrm>
            <a:off x="468313" y="3141663"/>
            <a:ext cx="7991475" cy="533400"/>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400" b="1">
                <a:latin typeface="Times New Roman" panose="02020603050405020304" pitchFamily="18" charset="0"/>
              </a:rPr>
              <a:t>收益可分为</a:t>
            </a:r>
            <a:r>
              <a:rPr kumimoji="1" lang="zh-CN" altLang="en-US" sz="2400" b="1">
                <a:solidFill>
                  <a:srgbClr val="A50021"/>
                </a:solidFill>
                <a:latin typeface="Times New Roman" panose="02020603050405020304" pitchFamily="18" charset="0"/>
              </a:rPr>
              <a:t>总收益</a:t>
            </a:r>
            <a:r>
              <a:rPr kumimoji="1" lang="en-US" altLang="zh-CN" sz="2400" b="1">
                <a:solidFill>
                  <a:srgbClr val="A50021"/>
                </a:solidFill>
                <a:latin typeface="Times New Roman" panose="02020603050405020304" pitchFamily="18" charset="0"/>
              </a:rPr>
              <a:t>TR</a:t>
            </a:r>
            <a:r>
              <a:rPr kumimoji="1" lang="zh-CN" altLang="en-US" sz="2400" b="1">
                <a:solidFill>
                  <a:srgbClr val="A50021"/>
                </a:solidFill>
                <a:latin typeface="Times New Roman" panose="02020603050405020304" pitchFamily="18" charset="0"/>
              </a:rPr>
              <a:t>、平均收益</a:t>
            </a:r>
            <a:r>
              <a:rPr kumimoji="1" lang="en-US" altLang="zh-CN" sz="2400" b="1">
                <a:solidFill>
                  <a:srgbClr val="A50021"/>
                </a:solidFill>
                <a:latin typeface="Times New Roman" panose="02020603050405020304" pitchFamily="18" charset="0"/>
              </a:rPr>
              <a:t>AR</a:t>
            </a:r>
            <a:r>
              <a:rPr kumimoji="1" lang="zh-CN" altLang="en-US" sz="2400" b="1">
                <a:solidFill>
                  <a:srgbClr val="A50021"/>
                </a:solidFill>
                <a:latin typeface="Times New Roman" panose="02020603050405020304" pitchFamily="18" charset="0"/>
              </a:rPr>
              <a:t>和边际收益</a:t>
            </a:r>
            <a:r>
              <a:rPr kumimoji="1" lang="en-US" altLang="zh-CN" sz="2400" b="1">
                <a:solidFill>
                  <a:srgbClr val="A50021"/>
                </a:solidFill>
                <a:latin typeface="Times New Roman" panose="02020603050405020304" pitchFamily="18" charset="0"/>
              </a:rPr>
              <a:t>MR</a:t>
            </a:r>
          </a:p>
        </p:txBody>
      </p:sp>
      <p:sp>
        <p:nvSpPr>
          <p:cNvPr id="80901" name="Rectangle 5">
            <a:extLst>
              <a:ext uri="{FF2B5EF4-FFF2-40B4-BE49-F238E27FC236}">
                <a16:creationId xmlns:a16="http://schemas.microsoft.com/office/drawing/2014/main" id="{241ED4B0-19C1-4A6B-9AEB-989E846365A5}"/>
              </a:ext>
            </a:extLst>
          </p:cNvPr>
          <p:cNvSpPr>
            <a:spLocks noChangeArrowheads="1"/>
          </p:cNvSpPr>
          <p:nvPr/>
        </p:nvSpPr>
        <p:spPr bwMode="auto">
          <a:xfrm>
            <a:off x="468313" y="3789363"/>
            <a:ext cx="7991475" cy="2511425"/>
          </a:xfrm>
          <a:prstGeom prst="rect">
            <a:avLst/>
          </a:prstGeom>
          <a:solidFill>
            <a:srgbClr val="FFCC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nSpc>
                <a:spcPct val="110000"/>
              </a:lnSpc>
              <a:spcBef>
                <a:spcPct val="0"/>
              </a:spcBef>
              <a:buClrTx/>
              <a:buSzTx/>
              <a:buFontTx/>
              <a:buNone/>
            </a:pPr>
            <a:r>
              <a:rPr kumimoji="1" lang="zh-CN" altLang="en-US" sz="2400" b="1">
                <a:solidFill>
                  <a:srgbClr val="A50021"/>
                </a:solidFill>
                <a:latin typeface="Times New Roman" panose="02020603050405020304" pitchFamily="18" charset="0"/>
              </a:rPr>
              <a:t>总收益</a:t>
            </a:r>
            <a:r>
              <a:rPr kumimoji="1" lang="en-US" altLang="zh-CN" sz="2400" b="1">
                <a:solidFill>
                  <a:srgbClr val="A50021"/>
                </a:solidFill>
                <a:latin typeface="Times New Roman" panose="02020603050405020304" pitchFamily="18" charset="0"/>
              </a:rPr>
              <a:t>TR</a:t>
            </a:r>
            <a:r>
              <a:rPr kumimoji="1" lang="zh-CN" altLang="en-US" sz="2400" b="1">
                <a:solidFill>
                  <a:srgbClr val="A50021"/>
                </a:solidFill>
                <a:latin typeface="Times New Roman" panose="02020603050405020304" pitchFamily="18" charset="0"/>
              </a:rPr>
              <a:t>（</a:t>
            </a:r>
            <a:r>
              <a:rPr kumimoji="1" lang="en-US" altLang="zh-CN" sz="2400" b="1">
                <a:latin typeface="Times New Roman" panose="02020603050405020304" pitchFamily="18" charset="0"/>
              </a:rPr>
              <a:t>Total revenue</a:t>
            </a:r>
            <a:r>
              <a:rPr kumimoji="1" lang="zh-CN" altLang="en-US" sz="2400" b="1">
                <a:latin typeface="Times New Roman" panose="02020603050405020304" pitchFamily="18" charset="0"/>
              </a:rPr>
              <a:t>） </a:t>
            </a:r>
            <a:r>
              <a:rPr kumimoji="1" lang="zh-CN" altLang="en-US" sz="2400" b="1">
                <a:solidFill>
                  <a:srgbClr val="A50021"/>
                </a:solidFill>
                <a:latin typeface="Times New Roman" panose="02020603050405020304" pitchFamily="18" charset="0"/>
              </a:rPr>
              <a:t>：</a:t>
            </a:r>
            <a:r>
              <a:rPr kumimoji="1" lang="zh-CN" altLang="en-US" sz="2400" b="1">
                <a:latin typeface="Times New Roman" panose="02020603050405020304" pitchFamily="18" charset="0"/>
              </a:rPr>
              <a:t>厂商销售一定量的产品所得到的全部收入。      </a:t>
            </a:r>
            <a:r>
              <a:rPr kumimoji="1" lang="en-US" altLang="zh-CN" sz="2400" b="1">
                <a:solidFill>
                  <a:schemeClr val="tx2"/>
                </a:solidFill>
                <a:latin typeface="Times New Roman" panose="02020603050405020304" pitchFamily="18" charset="0"/>
              </a:rPr>
              <a:t>TR </a:t>
            </a:r>
            <a:r>
              <a:rPr kumimoji="1" lang="zh-CN" altLang="en-US" sz="2400" b="1">
                <a:solidFill>
                  <a:schemeClr val="tx2"/>
                </a:solidFill>
                <a:latin typeface="Times New Roman" panose="02020603050405020304" pitchFamily="18" charset="0"/>
              </a:rPr>
              <a:t>＝</a:t>
            </a:r>
            <a:r>
              <a:rPr kumimoji="1" lang="en-US" altLang="zh-CN" sz="2400" b="1">
                <a:solidFill>
                  <a:schemeClr val="tx2"/>
                </a:solidFill>
                <a:latin typeface="Times New Roman" panose="02020603050405020304" pitchFamily="18" charset="0"/>
              </a:rPr>
              <a:t>P·Q</a:t>
            </a:r>
          </a:p>
          <a:p>
            <a:pPr>
              <a:lnSpc>
                <a:spcPct val="110000"/>
              </a:lnSpc>
              <a:spcBef>
                <a:spcPct val="0"/>
              </a:spcBef>
              <a:buClrTx/>
              <a:buSzTx/>
              <a:buFontTx/>
              <a:buNone/>
            </a:pPr>
            <a:r>
              <a:rPr kumimoji="1" lang="zh-CN" altLang="en-US" sz="2400" b="1">
                <a:solidFill>
                  <a:srgbClr val="A50021"/>
                </a:solidFill>
                <a:latin typeface="Times New Roman" panose="02020603050405020304" pitchFamily="18" charset="0"/>
              </a:rPr>
              <a:t>平均收益</a:t>
            </a:r>
            <a:r>
              <a:rPr kumimoji="1" lang="en-US" altLang="zh-CN" sz="2400" b="1">
                <a:solidFill>
                  <a:srgbClr val="A50021"/>
                </a:solidFill>
                <a:latin typeface="Times New Roman" panose="02020603050405020304" pitchFamily="18" charset="0"/>
              </a:rPr>
              <a:t>AR</a:t>
            </a:r>
            <a:r>
              <a:rPr kumimoji="1" lang="zh-CN" altLang="en-US" sz="2400" b="1">
                <a:solidFill>
                  <a:srgbClr val="A50021"/>
                </a:solidFill>
                <a:latin typeface="Times New Roman" panose="02020603050405020304" pitchFamily="18" charset="0"/>
              </a:rPr>
              <a:t>：</a:t>
            </a:r>
            <a:r>
              <a:rPr kumimoji="1" lang="zh-CN" altLang="en-US" sz="2400" b="1">
                <a:latin typeface="Times New Roman" panose="02020603050405020304" pitchFamily="18" charset="0"/>
              </a:rPr>
              <a:t>厂商销售每一单位产品平均所得到的收入。 </a:t>
            </a:r>
            <a:r>
              <a:rPr kumimoji="1" lang="en-US" altLang="zh-CN" sz="2400" b="1">
                <a:latin typeface="Times New Roman" panose="02020603050405020304" pitchFamily="18" charset="0"/>
              </a:rPr>
              <a:t>AR = </a:t>
            </a:r>
            <a:r>
              <a:rPr kumimoji="1" lang="en-US" altLang="zh-CN" sz="2400" b="1">
                <a:solidFill>
                  <a:srgbClr val="9933FF"/>
                </a:solidFill>
                <a:latin typeface="Times New Roman" panose="02020603050405020304" pitchFamily="18" charset="0"/>
              </a:rPr>
              <a:t>TR/Q</a:t>
            </a:r>
            <a:r>
              <a:rPr kumimoji="1" lang="en-US" altLang="zh-CN" sz="2400" b="1">
                <a:latin typeface="Times New Roman" panose="02020603050405020304" pitchFamily="18" charset="0"/>
              </a:rPr>
              <a:t>       </a:t>
            </a:r>
          </a:p>
          <a:p>
            <a:pPr>
              <a:lnSpc>
                <a:spcPct val="110000"/>
              </a:lnSpc>
              <a:spcBef>
                <a:spcPct val="0"/>
              </a:spcBef>
              <a:buClrTx/>
              <a:buSzTx/>
              <a:buFontTx/>
              <a:buNone/>
            </a:pPr>
            <a:r>
              <a:rPr kumimoji="1" lang="zh-CN" altLang="en-US" sz="2400" b="1">
                <a:solidFill>
                  <a:srgbClr val="A50021"/>
                </a:solidFill>
                <a:latin typeface="Times New Roman" panose="02020603050405020304" pitchFamily="18" charset="0"/>
              </a:rPr>
              <a:t>边际收益</a:t>
            </a:r>
            <a:r>
              <a:rPr kumimoji="1" lang="en-US" altLang="zh-CN" sz="2400" b="1">
                <a:solidFill>
                  <a:srgbClr val="A50021"/>
                </a:solidFill>
                <a:latin typeface="Times New Roman" panose="02020603050405020304" pitchFamily="18" charset="0"/>
              </a:rPr>
              <a:t>MR</a:t>
            </a:r>
            <a:r>
              <a:rPr kumimoji="1" lang="zh-CN" altLang="en-US" sz="2400" b="1">
                <a:solidFill>
                  <a:srgbClr val="A50021"/>
                </a:solidFill>
                <a:latin typeface="Times New Roman" panose="02020603050405020304" pitchFamily="18" charset="0"/>
              </a:rPr>
              <a:t>：</a:t>
            </a:r>
            <a:r>
              <a:rPr kumimoji="1" lang="zh-CN" altLang="en-US" sz="2400" b="1">
                <a:latin typeface="Times New Roman" panose="02020603050405020304" pitchFamily="18" charset="0"/>
              </a:rPr>
              <a:t>每增加销售一单位产品所增加的收入。         </a:t>
            </a:r>
            <a:r>
              <a:rPr kumimoji="1" lang="en-US" altLang="zh-CN" sz="2400" b="1">
                <a:latin typeface="Times New Roman" panose="02020603050405020304" pitchFamily="18" charset="0"/>
              </a:rPr>
              <a:t>MR = </a:t>
            </a:r>
            <a:r>
              <a:rPr kumimoji="1" lang="en-US" altLang="zh-CN" sz="2400" b="1">
                <a:solidFill>
                  <a:srgbClr val="9933FF"/>
                </a:solidFill>
                <a:latin typeface="Times New Roman" panose="02020603050405020304" pitchFamily="18" charset="0"/>
                <a:sym typeface="Webdings" panose="05030102010509060703" pitchFamily="18" charset="2"/>
              </a:rPr>
              <a:t>TR/ Q</a:t>
            </a:r>
            <a:endParaRPr kumimoji="1" lang="en-US" altLang="zh-CN" sz="2400" b="1">
              <a:solidFill>
                <a:srgbClr val="0000CC"/>
              </a:solidFill>
              <a:latin typeface="Times New Roman" panose="02020603050405020304" pitchFamily="18" charset="0"/>
              <a:sym typeface="Webdings" panose="05030102010509060703" pitchFamily="18" charset="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80899">
                                            <p:bg/>
                                          </p:spTgt>
                                        </p:tgtEl>
                                        <p:attrNameLst>
                                          <p:attrName>style.visibility</p:attrName>
                                        </p:attrNameLst>
                                      </p:cBhvr>
                                      <p:to>
                                        <p:strVal val="visible"/>
                                      </p:to>
                                    </p:set>
                                    <p:animEffect transition="in" filter="wedge">
                                      <p:cBhvr>
                                        <p:cTn id="7" dur="2000"/>
                                        <p:tgtEl>
                                          <p:spTgt spid="808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80899">
                                            <p:txEl>
                                              <p:pRg st="0" end="0"/>
                                            </p:txEl>
                                          </p:spTgt>
                                        </p:tgtEl>
                                        <p:attrNameLst>
                                          <p:attrName>style.visibility</p:attrName>
                                        </p:attrNameLst>
                                      </p:cBhvr>
                                      <p:to>
                                        <p:strVal val="visible"/>
                                      </p:to>
                                    </p:set>
                                    <p:animEffect transition="in" filter="wedge">
                                      <p:cBhvr>
                                        <p:cTn id="12" dur="2000"/>
                                        <p:tgtEl>
                                          <p:spTgt spid="808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80899">
                                            <p:txEl>
                                              <p:pRg st="1" end="1"/>
                                            </p:txEl>
                                          </p:spTgt>
                                        </p:tgtEl>
                                        <p:attrNameLst>
                                          <p:attrName>style.visibility</p:attrName>
                                        </p:attrNameLst>
                                      </p:cBhvr>
                                      <p:to>
                                        <p:strVal val="visible"/>
                                      </p:to>
                                    </p:set>
                                    <p:animEffect transition="in" filter="wedge">
                                      <p:cBhvr>
                                        <p:cTn id="17" dur="2000"/>
                                        <p:tgtEl>
                                          <p:spTgt spid="8089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0900"/>
                                        </p:tgtEl>
                                        <p:attrNameLst>
                                          <p:attrName>style.visibility</p:attrName>
                                        </p:attrNameLst>
                                      </p:cBhvr>
                                      <p:to>
                                        <p:strVal val="visible"/>
                                      </p:to>
                                    </p:set>
                                    <p:animEffect transition="in" filter="blinds(horizontal)">
                                      <p:cBhvr>
                                        <p:cTn id="22" dur="500"/>
                                        <p:tgtEl>
                                          <p:spTgt spid="8090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0901">
                                            <p:txEl>
                                              <p:pRg st="0" end="0"/>
                                            </p:txEl>
                                          </p:spTgt>
                                        </p:tgtEl>
                                        <p:attrNameLst>
                                          <p:attrName>style.visibility</p:attrName>
                                        </p:attrNameLst>
                                      </p:cBhvr>
                                      <p:to>
                                        <p:strVal val="visible"/>
                                      </p:to>
                                    </p:set>
                                    <p:animEffect transition="in" filter="blinds(horizontal)">
                                      <p:cBhvr>
                                        <p:cTn id="27" dur="500"/>
                                        <p:tgtEl>
                                          <p:spTgt spid="80901">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nodeType="clickEffect">
                                  <p:stCondLst>
                                    <p:cond delay="0"/>
                                  </p:stCondLst>
                                  <p:childTnLst>
                                    <p:set>
                                      <p:cBhvr>
                                        <p:cTn id="31" dur="1" fill="hold">
                                          <p:stCondLst>
                                            <p:cond delay="0"/>
                                          </p:stCondLst>
                                        </p:cTn>
                                        <p:tgtEl>
                                          <p:spTgt spid="80901">
                                            <p:txEl>
                                              <p:pRg st="1" end="1"/>
                                            </p:txEl>
                                          </p:spTgt>
                                        </p:tgtEl>
                                        <p:attrNameLst>
                                          <p:attrName>style.visibility</p:attrName>
                                        </p:attrNameLst>
                                      </p:cBhvr>
                                      <p:to>
                                        <p:strVal val="visible"/>
                                      </p:to>
                                    </p:set>
                                    <p:anim calcmode="lin" valueType="num">
                                      <p:cBhvr additive="base">
                                        <p:cTn id="32" dur="500" fill="hold"/>
                                        <p:tgtEl>
                                          <p:spTgt spid="80901">
                                            <p:txEl>
                                              <p:pRg st="1" end="1"/>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8090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nodeType="clickEffect">
                                  <p:stCondLst>
                                    <p:cond delay="0"/>
                                  </p:stCondLst>
                                  <p:childTnLst>
                                    <p:set>
                                      <p:cBhvr>
                                        <p:cTn id="37" dur="1" fill="hold">
                                          <p:stCondLst>
                                            <p:cond delay="0"/>
                                          </p:stCondLst>
                                        </p:cTn>
                                        <p:tgtEl>
                                          <p:spTgt spid="80901">
                                            <p:txEl>
                                              <p:pRg st="2" end="2"/>
                                            </p:txEl>
                                          </p:spTgt>
                                        </p:tgtEl>
                                        <p:attrNameLst>
                                          <p:attrName>style.visibility</p:attrName>
                                        </p:attrNameLst>
                                      </p:cBhvr>
                                      <p:to>
                                        <p:strVal val="visible"/>
                                      </p:to>
                                    </p:set>
                                    <p:anim calcmode="lin" valueType="num">
                                      <p:cBhvr additive="base">
                                        <p:cTn id="38" dur="500" fill="hold"/>
                                        <p:tgtEl>
                                          <p:spTgt spid="80901">
                                            <p:txEl>
                                              <p:pRg st="2" end="2"/>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8090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animBg="1"/>
      <p:bldP spid="8090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ED0BDB-CA5C-4540-9784-1F25B16BAD8B}"/>
              </a:ext>
            </a:extLst>
          </p:cNvPr>
          <p:cNvSpPr>
            <a:spLocks noGrp="1" noRot="1" noChangeArrowheads="1"/>
          </p:cNvSpPr>
          <p:nvPr>
            <p:ph type="title"/>
          </p:nvPr>
        </p:nvSpPr>
        <p:spPr>
          <a:xfrm>
            <a:off x="323850" y="260350"/>
            <a:ext cx="8540750" cy="647700"/>
          </a:xfrm>
        </p:spPr>
        <p:txBody>
          <a:bodyPr/>
          <a:lstStyle/>
          <a:p>
            <a:pPr eaLnBrk="1" hangingPunct="1"/>
            <a:r>
              <a:rPr lang="en-US" altLang="zh-CN" sz="3600" b="1"/>
              <a:t>2</a:t>
            </a:r>
            <a:r>
              <a:rPr lang="zh-CN" altLang="en-US" sz="3600" b="1"/>
              <a:t>）完全竞争厂商的收益曲线</a:t>
            </a:r>
          </a:p>
        </p:txBody>
      </p:sp>
      <p:sp>
        <p:nvSpPr>
          <p:cNvPr id="36875" name="Rectangle 11">
            <a:extLst>
              <a:ext uri="{FF2B5EF4-FFF2-40B4-BE49-F238E27FC236}">
                <a16:creationId xmlns:a16="http://schemas.microsoft.com/office/drawing/2014/main" id="{E1A5B9F5-E41A-4FA5-8051-3D9A70A258BB}"/>
              </a:ext>
            </a:extLst>
          </p:cNvPr>
          <p:cNvSpPr>
            <a:spLocks noChangeArrowheads="1"/>
          </p:cNvSpPr>
          <p:nvPr/>
        </p:nvSpPr>
        <p:spPr bwMode="auto">
          <a:xfrm>
            <a:off x="250825" y="4581525"/>
            <a:ext cx="4826000" cy="898525"/>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rgbClr val="000000"/>
                </a:solidFill>
                <a:latin typeface="Times New Roman" panose="02020603050405020304" pitchFamily="18" charset="0"/>
              </a:rPr>
              <a:t>AR = MR = P</a:t>
            </a:r>
          </a:p>
          <a:p>
            <a:pPr eaLnBrk="1" hangingPunct="1">
              <a:spcBef>
                <a:spcPct val="0"/>
              </a:spcBef>
              <a:buClrTx/>
              <a:buSzTx/>
              <a:buFontTx/>
              <a:buNone/>
            </a:pPr>
            <a:endParaRPr kumimoji="1" lang="en-US" altLang="zh-CN" sz="2400" b="1">
              <a:solidFill>
                <a:srgbClr val="000000"/>
              </a:solidFill>
              <a:latin typeface="Times New Roman" panose="02020603050405020304" pitchFamily="18" charset="0"/>
            </a:endParaRPr>
          </a:p>
        </p:txBody>
      </p:sp>
      <p:sp>
        <p:nvSpPr>
          <p:cNvPr id="15364" name="Line 12">
            <a:extLst>
              <a:ext uri="{FF2B5EF4-FFF2-40B4-BE49-F238E27FC236}">
                <a16:creationId xmlns:a16="http://schemas.microsoft.com/office/drawing/2014/main" id="{C3276C0E-8BE9-48BA-8F27-FF0459BA8D06}"/>
              </a:ext>
            </a:extLst>
          </p:cNvPr>
          <p:cNvSpPr>
            <a:spLocks noChangeShapeType="1"/>
          </p:cNvSpPr>
          <p:nvPr/>
        </p:nvSpPr>
        <p:spPr bwMode="auto">
          <a:xfrm flipV="1">
            <a:off x="5711825" y="3883025"/>
            <a:ext cx="0" cy="2362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65" name="Line 13">
            <a:extLst>
              <a:ext uri="{FF2B5EF4-FFF2-40B4-BE49-F238E27FC236}">
                <a16:creationId xmlns:a16="http://schemas.microsoft.com/office/drawing/2014/main" id="{AFBDD605-BECD-4283-86BD-55DB06517E2D}"/>
              </a:ext>
            </a:extLst>
          </p:cNvPr>
          <p:cNvSpPr>
            <a:spLocks noChangeShapeType="1"/>
          </p:cNvSpPr>
          <p:nvPr/>
        </p:nvSpPr>
        <p:spPr bwMode="auto">
          <a:xfrm>
            <a:off x="5711825" y="6245225"/>
            <a:ext cx="2209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878" name="Line 14">
            <a:extLst>
              <a:ext uri="{FF2B5EF4-FFF2-40B4-BE49-F238E27FC236}">
                <a16:creationId xmlns:a16="http://schemas.microsoft.com/office/drawing/2014/main" id="{0E9A8061-2A89-44C0-92EC-E4320883557E}"/>
              </a:ext>
            </a:extLst>
          </p:cNvPr>
          <p:cNvSpPr>
            <a:spLocks noChangeShapeType="1"/>
          </p:cNvSpPr>
          <p:nvPr/>
        </p:nvSpPr>
        <p:spPr bwMode="auto">
          <a:xfrm>
            <a:off x="5711825" y="5254625"/>
            <a:ext cx="2057400" cy="0"/>
          </a:xfrm>
          <a:prstGeom prst="line">
            <a:avLst/>
          </a:prstGeom>
          <a:noFill/>
          <a:ln w="28575">
            <a:solidFill>
              <a:srgbClr val="66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67" name="Text Box 15">
            <a:extLst>
              <a:ext uri="{FF2B5EF4-FFF2-40B4-BE49-F238E27FC236}">
                <a16:creationId xmlns:a16="http://schemas.microsoft.com/office/drawing/2014/main" id="{36D8905E-A6C1-4E11-AB60-6411741ACC59}"/>
              </a:ext>
            </a:extLst>
          </p:cNvPr>
          <p:cNvSpPr txBox="1">
            <a:spLocks noChangeArrowheads="1"/>
          </p:cNvSpPr>
          <p:nvPr/>
        </p:nvSpPr>
        <p:spPr bwMode="auto">
          <a:xfrm>
            <a:off x="5254625" y="5026025"/>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rgbClr val="660033"/>
                </a:solidFill>
                <a:latin typeface="Times New Roman" panose="02020603050405020304" pitchFamily="18" charset="0"/>
              </a:rPr>
              <a:t>P</a:t>
            </a:r>
            <a:r>
              <a:rPr kumimoji="1" lang="en-US" altLang="zh-CN" sz="1600">
                <a:solidFill>
                  <a:srgbClr val="660033"/>
                </a:solidFill>
                <a:latin typeface="Times New Roman" panose="02020603050405020304" pitchFamily="18" charset="0"/>
              </a:rPr>
              <a:t>0</a:t>
            </a:r>
          </a:p>
        </p:txBody>
      </p:sp>
      <p:sp>
        <p:nvSpPr>
          <p:cNvPr id="36880" name="Text Box 16">
            <a:extLst>
              <a:ext uri="{FF2B5EF4-FFF2-40B4-BE49-F238E27FC236}">
                <a16:creationId xmlns:a16="http://schemas.microsoft.com/office/drawing/2014/main" id="{32D895A1-F19F-4B23-BBD6-2E961CE3F0F2}"/>
              </a:ext>
            </a:extLst>
          </p:cNvPr>
          <p:cNvSpPr txBox="1">
            <a:spLocks noChangeArrowheads="1"/>
          </p:cNvSpPr>
          <p:nvPr/>
        </p:nvSpPr>
        <p:spPr bwMode="auto">
          <a:xfrm>
            <a:off x="7343775" y="4868863"/>
            <a:ext cx="1800225" cy="831850"/>
          </a:xfrm>
          <a:prstGeom prst="rect">
            <a:avLst/>
          </a:prstGeom>
          <a:solidFill>
            <a:srgbClr val="FFCC00"/>
          </a:solidFill>
          <a:ln w="9525">
            <a:solidFill>
              <a:srgbClr val="A5002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a:solidFill>
                  <a:srgbClr val="660033"/>
                </a:solidFill>
                <a:latin typeface="Times New Roman" panose="02020603050405020304" pitchFamily="18" charset="0"/>
              </a:rPr>
              <a:t>d</a:t>
            </a:r>
          </a:p>
          <a:p>
            <a:pPr algn="ctr" eaLnBrk="1" hangingPunct="1">
              <a:spcBef>
                <a:spcPct val="0"/>
              </a:spcBef>
              <a:buClrTx/>
              <a:buSzTx/>
              <a:buFontTx/>
              <a:buNone/>
            </a:pPr>
            <a:r>
              <a:rPr kumimoji="1" lang="en-US" altLang="zh-CN" sz="2400">
                <a:solidFill>
                  <a:srgbClr val="660033"/>
                </a:solidFill>
                <a:latin typeface="Times New Roman" panose="02020603050405020304" pitchFamily="18" charset="0"/>
              </a:rPr>
              <a:t>AR=MR=P</a:t>
            </a:r>
          </a:p>
        </p:txBody>
      </p:sp>
      <p:sp>
        <p:nvSpPr>
          <p:cNvPr id="15369" name="Text Box 17">
            <a:extLst>
              <a:ext uri="{FF2B5EF4-FFF2-40B4-BE49-F238E27FC236}">
                <a16:creationId xmlns:a16="http://schemas.microsoft.com/office/drawing/2014/main" id="{FE81FFF2-7F0F-4A0C-9748-474449674469}"/>
              </a:ext>
            </a:extLst>
          </p:cNvPr>
          <p:cNvSpPr txBox="1">
            <a:spLocks noChangeArrowheads="1"/>
          </p:cNvSpPr>
          <p:nvPr/>
        </p:nvSpPr>
        <p:spPr bwMode="auto">
          <a:xfrm>
            <a:off x="5483225" y="342582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P</a:t>
            </a:r>
          </a:p>
        </p:txBody>
      </p:sp>
      <p:sp>
        <p:nvSpPr>
          <p:cNvPr id="15370" name="Text Box 18">
            <a:extLst>
              <a:ext uri="{FF2B5EF4-FFF2-40B4-BE49-F238E27FC236}">
                <a16:creationId xmlns:a16="http://schemas.microsoft.com/office/drawing/2014/main" id="{B4F268DA-CE2D-4FFB-B473-19B90FDECC5D}"/>
              </a:ext>
            </a:extLst>
          </p:cNvPr>
          <p:cNvSpPr txBox="1">
            <a:spLocks noChangeArrowheads="1"/>
          </p:cNvSpPr>
          <p:nvPr/>
        </p:nvSpPr>
        <p:spPr bwMode="auto">
          <a:xfrm>
            <a:off x="7921625" y="60166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Q</a:t>
            </a:r>
          </a:p>
        </p:txBody>
      </p:sp>
      <p:sp>
        <p:nvSpPr>
          <p:cNvPr id="15371" name="Freeform 19">
            <a:extLst>
              <a:ext uri="{FF2B5EF4-FFF2-40B4-BE49-F238E27FC236}">
                <a16:creationId xmlns:a16="http://schemas.microsoft.com/office/drawing/2014/main" id="{B69EE8AE-A853-41B4-AE77-B020CFC1A5FC}"/>
              </a:ext>
            </a:extLst>
          </p:cNvPr>
          <p:cNvSpPr>
            <a:spLocks/>
          </p:cNvSpPr>
          <p:nvPr/>
        </p:nvSpPr>
        <p:spPr bwMode="auto">
          <a:xfrm>
            <a:off x="5940425" y="4492625"/>
            <a:ext cx="1371600" cy="1371600"/>
          </a:xfrm>
          <a:custGeom>
            <a:avLst/>
            <a:gdLst>
              <a:gd name="T0" fmla="*/ 0 w 816"/>
              <a:gd name="T1" fmla="*/ 2147483646 h 912"/>
              <a:gd name="T2" fmla="*/ 2147483646 w 816"/>
              <a:gd name="T3" fmla="*/ 2147483646 h 912"/>
              <a:gd name="T4" fmla="*/ 2147483646 w 816"/>
              <a:gd name="T5" fmla="*/ 0 h 912"/>
              <a:gd name="T6" fmla="*/ 0 60000 65536"/>
              <a:gd name="T7" fmla="*/ 0 60000 65536"/>
              <a:gd name="T8" fmla="*/ 0 60000 65536"/>
            </a:gdLst>
            <a:ahLst/>
            <a:cxnLst>
              <a:cxn ang="T6">
                <a:pos x="T0" y="T1"/>
              </a:cxn>
              <a:cxn ang="T7">
                <a:pos x="T2" y="T3"/>
              </a:cxn>
              <a:cxn ang="T8">
                <a:pos x="T4" y="T5"/>
              </a:cxn>
            </a:cxnLst>
            <a:rect l="0" t="0" r="r" b="b"/>
            <a:pathLst>
              <a:path w="816" h="912">
                <a:moveTo>
                  <a:pt x="0" y="912"/>
                </a:moveTo>
                <a:cubicBezTo>
                  <a:pt x="244" y="676"/>
                  <a:pt x="488" y="440"/>
                  <a:pt x="624" y="288"/>
                </a:cubicBezTo>
                <a:cubicBezTo>
                  <a:pt x="760" y="136"/>
                  <a:pt x="784" y="48"/>
                  <a:pt x="816" y="0"/>
                </a:cubicBezTo>
              </a:path>
            </a:pathLst>
          </a:custGeom>
          <a:noFill/>
          <a:ln w="60325" cap="rnd" cmpd="sng">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2" name="Freeform 20">
            <a:extLst>
              <a:ext uri="{FF2B5EF4-FFF2-40B4-BE49-F238E27FC236}">
                <a16:creationId xmlns:a16="http://schemas.microsoft.com/office/drawing/2014/main" id="{1908F3E0-2985-4EBE-B0B7-534C4DD7A876}"/>
              </a:ext>
            </a:extLst>
          </p:cNvPr>
          <p:cNvSpPr>
            <a:spLocks/>
          </p:cNvSpPr>
          <p:nvPr/>
        </p:nvSpPr>
        <p:spPr bwMode="auto">
          <a:xfrm>
            <a:off x="6092825" y="4568825"/>
            <a:ext cx="1035050" cy="1393825"/>
          </a:xfrm>
          <a:custGeom>
            <a:avLst/>
            <a:gdLst>
              <a:gd name="T0" fmla="*/ 0 w 720"/>
              <a:gd name="T1" fmla="*/ 0 h 912"/>
              <a:gd name="T2" fmla="*/ 2147483646 w 720"/>
              <a:gd name="T3" fmla="*/ 2147483646 h 912"/>
              <a:gd name="T4" fmla="*/ 2147483646 w 720"/>
              <a:gd name="T5" fmla="*/ 2147483646 h 912"/>
              <a:gd name="T6" fmla="*/ 0 60000 65536"/>
              <a:gd name="T7" fmla="*/ 0 60000 65536"/>
              <a:gd name="T8" fmla="*/ 0 60000 65536"/>
            </a:gdLst>
            <a:ahLst/>
            <a:cxnLst>
              <a:cxn ang="T6">
                <a:pos x="T0" y="T1"/>
              </a:cxn>
              <a:cxn ang="T7">
                <a:pos x="T2" y="T3"/>
              </a:cxn>
              <a:cxn ang="T8">
                <a:pos x="T4" y="T5"/>
              </a:cxn>
            </a:cxnLst>
            <a:rect l="0" t="0" r="r" b="b"/>
            <a:pathLst>
              <a:path w="720" h="912">
                <a:moveTo>
                  <a:pt x="0" y="0"/>
                </a:moveTo>
                <a:cubicBezTo>
                  <a:pt x="228" y="312"/>
                  <a:pt x="456" y="624"/>
                  <a:pt x="576" y="768"/>
                </a:cubicBezTo>
                <a:cubicBezTo>
                  <a:pt x="696" y="912"/>
                  <a:pt x="696" y="848"/>
                  <a:pt x="720" y="864"/>
                </a:cubicBezTo>
              </a:path>
            </a:pathLst>
          </a:custGeom>
          <a:noFill/>
          <a:ln w="57150" cap="rnd" cmpd="sng">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3" name="Text Box 21">
            <a:extLst>
              <a:ext uri="{FF2B5EF4-FFF2-40B4-BE49-F238E27FC236}">
                <a16:creationId xmlns:a16="http://schemas.microsoft.com/office/drawing/2014/main" id="{E39BD851-1047-4361-AD4D-C563E54FD3F4}"/>
              </a:ext>
            </a:extLst>
          </p:cNvPr>
          <p:cNvSpPr txBox="1">
            <a:spLocks noChangeArrowheads="1"/>
          </p:cNvSpPr>
          <p:nvPr/>
        </p:nvSpPr>
        <p:spPr bwMode="auto">
          <a:xfrm>
            <a:off x="5924550" y="40767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D</a:t>
            </a:r>
          </a:p>
        </p:txBody>
      </p:sp>
      <p:sp>
        <p:nvSpPr>
          <p:cNvPr id="15374" name="Text Box 22">
            <a:extLst>
              <a:ext uri="{FF2B5EF4-FFF2-40B4-BE49-F238E27FC236}">
                <a16:creationId xmlns:a16="http://schemas.microsoft.com/office/drawing/2014/main" id="{3CD6D916-C126-4E37-B03C-A100B0EAECBE}"/>
              </a:ext>
            </a:extLst>
          </p:cNvPr>
          <p:cNvSpPr txBox="1">
            <a:spLocks noChangeArrowheads="1"/>
          </p:cNvSpPr>
          <p:nvPr/>
        </p:nvSpPr>
        <p:spPr bwMode="auto">
          <a:xfrm>
            <a:off x="7219950" y="40767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S</a:t>
            </a:r>
          </a:p>
        </p:txBody>
      </p:sp>
      <p:sp>
        <p:nvSpPr>
          <p:cNvPr id="15375" name="Text Box 23">
            <a:extLst>
              <a:ext uri="{FF2B5EF4-FFF2-40B4-BE49-F238E27FC236}">
                <a16:creationId xmlns:a16="http://schemas.microsoft.com/office/drawing/2014/main" id="{E988429B-E6AF-4424-8145-722EDBF14F16}"/>
              </a:ext>
            </a:extLst>
          </p:cNvPr>
          <p:cNvSpPr txBox="1">
            <a:spLocks noChangeArrowheads="1"/>
          </p:cNvSpPr>
          <p:nvPr/>
        </p:nvSpPr>
        <p:spPr bwMode="auto">
          <a:xfrm>
            <a:off x="6473825" y="4797425"/>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E</a:t>
            </a:r>
          </a:p>
        </p:txBody>
      </p:sp>
      <p:sp>
        <p:nvSpPr>
          <p:cNvPr id="15376" name="Rectangle 25">
            <a:extLst>
              <a:ext uri="{FF2B5EF4-FFF2-40B4-BE49-F238E27FC236}">
                <a16:creationId xmlns:a16="http://schemas.microsoft.com/office/drawing/2014/main" id="{0E155AED-E012-4CD4-AF4A-E48BC7AFDE1D}"/>
              </a:ext>
            </a:extLst>
          </p:cNvPr>
          <p:cNvSpPr>
            <a:spLocks noChangeArrowheads="1"/>
          </p:cNvSpPr>
          <p:nvPr/>
        </p:nvSpPr>
        <p:spPr bwMode="auto">
          <a:xfrm>
            <a:off x="4500563" y="1268413"/>
            <a:ext cx="3529012" cy="1150937"/>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b="1">
                <a:solidFill>
                  <a:srgbClr val="000000"/>
                </a:solidFill>
              </a:rPr>
              <a:t>TR = P * Q</a:t>
            </a:r>
          </a:p>
        </p:txBody>
      </p:sp>
      <p:sp>
        <p:nvSpPr>
          <p:cNvPr id="36890" name="Oval 26">
            <a:extLst>
              <a:ext uri="{FF2B5EF4-FFF2-40B4-BE49-F238E27FC236}">
                <a16:creationId xmlns:a16="http://schemas.microsoft.com/office/drawing/2014/main" id="{44C51B36-6402-47AB-8817-C33EACFCC7CD}"/>
              </a:ext>
            </a:extLst>
          </p:cNvPr>
          <p:cNvSpPr>
            <a:spLocks noChangeArrowheads="1"/>
          </p:cNvSpPr>
          <p:nvPr/>
        </p:nvSpPr>
        <p:spPr bwMode="auto">
          <a:xfrm>
            <a:off x="539750" y="1125538"/>
            <a:ext cx="3527425" cy="1943100"/>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800" b="1"/>
              <a:t>AR = </a:t>
            </a:r>
            <a:r>
              <a:rPr kumimoji="1" lang="en-US" altLang="zh-CN" sz="2800" b="1">
                <a:solidFill>
                  <a:srgbClr val="9933FF"/>
                </a:solidFill>
              </a:rPr>
              <a:t>TR/Q</a:t>
            </a:r>
          </a:p>
          <a:p>
            <a:pPr algn="ctr" eaLnBrk="1" hangingPunct="1">
              <a:spcBef>
                <a:spcPct val="0"/>
              </a:spcBef>
              <a:buClrTx/>
              <a:buSzTx/>
              <a:buFontTx/>
              <a:buNone/>
            </a:pPr>
            <a:r>
              <a:rPr kumimoji="1" lang="zh-CN" altLang="en-US" sz="2800" b="1">
                <a:solidFill>
                  <a:srgbClr val="9933FF"/>
                </a:solidFill>
              </a:rPr>
              <a:t>＝</a:t>
            </a:r>
            <a:r>
              <a:rPr kumimoji="1" lang="en-US" altLang="zh-CN" sz="2800" b="1">
                <a:solidFill>
                  <a:srgbClr val="9933FF"/>
                </a:solidFill>
              </a:rPr>
              <a:t>P</a:t>
            </a:r>
          </a:p>
        </p:txBody>
      </p:sp>
      <p:sp>
        <p:nvSpPr>
          <p:cNvPr id="36891" name="AutoShape 27">
            <a:extLst>
              <a:ext uri="{FF2B5EF4-FFF2-40B4-BE49-F238E27FC236}">
                <a16:creationId xmlns:a16="http://schemas.microsoft.com/office/drawing/2014/main" id="{5FBC8801-F589-4450-8C90-9E335CD11EEB}"/>
              </a:ext>
            </a:extLst>
          </p:cNvPr>
          <p:cNvSpPr>
            <a:spLocks noChangeArrowheads="1"/>
          </p:cNvSpPr>
          <p:nvPr/>
        </p:nvSpPr>
        <p:spPr bwMode="auto">
          <a:xfrm>
            <a:off x="4427538" y="2636838"/>
            <a:ext cx="3673475" cy="1008062"/>
          </a:xfrm>
          <a:prstGeom prst="roundRect">
            <a:avLst>
              <a:gd name="adj" fmla="val 16667"/>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a:lnSpc>
                <a:spcPct val="110000"/>
              </a:lnSpc>
              <a:spcBef>
                <a:spcPct val="0"/>
              </a:spcBef>
              <a:buClrTx/>
              <a:buSzTx/>
              <a:buFontTx/>
              <a:buNone/>
            </a:pPr>
            <a:endParaRPr kumimoji="1" lang="en-US" altLang="zh-CN" sz="2800" b="1"/>
          </a:p>
          <a:p>
            <a:pPr algn="ctr">
              <a:lnSpc>
                <a:spcPct val="110000"/>
              </a:lnSpc>
              <a:spcBef>
                <a:spcPct val="0"/>
              </a:spcBef>
              <a:buClrTx/>
              <a:buSzTx/>
              <a:buFontTx/>
              <a:buNone/>
            </a:pPr>
            <a:r>
              <a:rPr kumimoji="1" lang="en-US" altLang="zh-CN" sz="2800" b="1"/>
              <a:t>MR = </a:t>
            </a:r>
            <a:r>
              <a:rPr kumimoji="1" lang="en-US" altLang="zh-CN" sz="2800" b="1">
                <a:solidFill>
                  <a:srgbClr val="9933FF"/>
                </a:solidFill>
                <a:sym typeface="Webdings" panose="05030102010509060703" pitchFamily="18" charset="2"/>
              </a:rPr>
              <a:t>TR/ Q</a:t>
            </a:r>
          </a:p>
          <a:p>
            <a:pPr algn="ctr">
              <a:lnSpc>
                <a:spcPct val="110000"/>
              </a:lnSpc>
              <a:spcBef>
                <a:spcPct val="0"/>
              </a:spcBef>
              <a:buClrTx/>
              <a:buSzTx/>
              <a:buFontTx/>
              <a:buNone/>
            </a:pPr>
            <a:r>
              <a:rPr kumimoji="1" lang="zh-CN" altLang="en-US" sz="2800" b="1">
                <a:solidFill>
                  <a:srgbClr val="9933FF"/>
                </a:solidFill>
                <a:sym typeface="Webdings" panose="05030102010509060703" pitchFamily="18" charset="2"/>
              </a:rPr>
              <a:t>＝</a:t>
            </a:r>
            <a:r>
              <a:rPr kumimoji="1" lang="en-US" altLang="zh-CN" sz="2800" b="1">
                <a:solidFill>
                  <a:srgbClr val="9933FF"/>
                </a:solidFill>
                <a:sym typeface="Webdings" panose="05030102010509060703" pitchFamily="18" charset="2"/>
              </a:rPr>
              <a:t>P</a:t>
            </a:r>
            <a:endParaRPr kumimoji="1" lang="en-US" altLang="zh-CN" sz="2800" b="1">
              <a:solidFill>
                <a:srgbClr val="0000CC"/>
              </a:solidFill>
              <a:sym typeface="Webdings" panose="05030102010509060703" pitchFamily="18" charset="2"/>
            </a:endParaRPr>
          </a:p>
          <a:p>
            <a:pPr algn="ctr" eaLnBrk="1" hangingPunct="1">
              <a:spcBef>
                <a:spcPct val="0"/>
              </a:spcBef>
              <a:buClrTx/>
              <a:buSzTx/>
              <a:buFontTx/>
              <a:buNone/>
            </a:pP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6890">
                                            <p:txEl>
                                              <p:pRg st="1" end="1"/>
                                            </p:txEl>
                                          </p:spTgt>
                                        </p:tgtEl>
                                        <p:attrNameLst>
                                          <p:attrName>style.visibility</p:attrName>
                                        </p:attrNameLst>
                                      </p:cBhvr>
                                      <p:to>
                                        <p:strVal val="visible"/>
                                      </p:to>
                                    </p:set>
                                    <p:anim calcmode="lin" valueType="num">
                                      <p:cBhvr additive="base">
                                        <p:cTn id="7" dur="500" fill="hold"/>
                                        <p:tgtEl>
                                          <p:spTgt spid="3689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36891">
                                            <p:txEl>
                                              <p:pRg st="2" end="2"/>
                                            </p:txEl>
                                          </p:spTgt>
                                        </p:tgtEl>
                                        <p:attrNameLst>
                                          <p:attrName>style.visibility</p:attrName>
                                        </p:attrNameLst>
                                      </p:cBhvr>
                                      <p:to>
                                        <p:strVal val="visible"/>
                                      </p:to>
                                    </p:set>
                                    <p:animEffect transition="in" filter="blinds(horizontal)">
                                      <p:cBhvr>
                                        <p:cTn id="13" dur="500"/>
                                        <p:tgtEl>
                                          <p:spTgt spid="36891">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6875"/>
                                        </p:tgtEl>
                                        <p:attrNameLst>
                                          <p:attrName>style.visibility</p:attrName>
                                        </p:attrNameLst>
                                      </p:cBhvr>
                                      <p:to>
                                        <p:strVal val="visible"/>
                                      </p:to>
                                    </p:set>
                                    <p:animEffect transition="in" filter="blinds(horizontal)">
                                      <p:cBhvr>
                                        <p:cTn id="18" dur="500"/>
                                        <p:tgtEl>
                                          <p:spTgt spid="3687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36878"/>
                                        </p:tgtEl>
                                        <p:attrNameLst>
                                          <p:attrName>style.visibility</p:attrName>
                                        </p:attrNameLst>
                                      </p:cBhvr>
                                      <p:to>
                                        <p:strVal val="visible"/>
                                      </p:to>
                                    </p:set>
                                    <p:animEffect transition="in" filter="blinds(horizontal)">
                                      <p:cBhvr>
                                        <p:cTn id="23" dur="500"/>
                                        <p:tgtEl>
                                          <p:spTgt spid="3687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6880"/>
                                        </p:tgtEl>
                                        <p:attrNameLst>
                                          <p:attrName>style.visibility</p:attrName>
                                        </p:attrNameLst>
                                      </p:cBhvr>
                                      <p:to>
                                        <p:strVal val="visible"/>
                                      </p:to>
                                    </p:set>
                                    <p:animEffect transition="in" filter="blinds(horizontal)">
                                      <p:cBhvr>
                                        <p:cTn id="28" dur="500"/>
                                        <p:tgtEl>
                                          <p:spTgt spid="368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5" grpId="0" animBg="1"/>
      <p:bldP spid="3688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hlinkClick r:id="" action="ppaction://hlinkshowjump?jump=previousslide"/>
            <a:extLst>
              <a:ext uri="{FF2B5EF4-FFF2-40B4-BE49-F238E27FC236}">
                <a16:creationId xmlns:a16="http://schemas.microsoft.com/office/drawing/2014/main" id="{B19255B7-A91A-49EE-97BD-1C4A232FDA80}"/>
              </a:ext>
            </a:extLst>
          </p:cNvPr>
          <p:cNvSpPr>
            <a:spLocks noChangeArrowheads="1"/>
          </p:cNvSpPr>
          <p:nvPr/>
        </p:nvSpPr>
        <p:spPr bwMode="auto">
          <a:xfrm>
            <a:off x="395288" y="1989138"/>
            <a:ext cx="4114800" cy="3517900"/>
          </a:xfrm>
          <a:prstGeom prst="rect">
            <a:avLst/>
          </a:prstGeom>
          <a:solidFill>
            <a:srgbClr val="FFF7EF"/>
          </a:solidFill>
          <a:ln w="9525">
            <a:solidFill>
              <a:srgbClr val="FF7F7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16387" name="Rectangle 3">
            <a:hlinkClick r:id="" action="ppaction://hlinkshowjump?jump=previousslide"/>
            <a:extLst>
              <a:ext uri="{FF2B5EF4-FFF2-40B4-BE49-F238E27FC236}">
                <a16:creationId xmlns:a16="http://schemas.microsoft.com/office/drawing/2014/main" id="{F9E22360-7A43-4C41-85CC-65721B75CB0D}"/>
              </a:ext>
            </a:extLst>
          </p:cNvPr>
          <p:cNvSpPr>
            <a:spLocks noChangeArrowheads="1"/>
          </p:cNvSpPr>
          <p:nvPr/>
        </p:nvSpPr>
        <p:spPr bwMode="auto">
          <a:xfrm>
            <a:off x="4572000" y="1989138"/>
            <a:ext cx="4114800" cy="3505200"/>
          </a:xfrm>
          <a:prstGeom prst="rect">
            <a:avLst/>
          </a:prstGeom>
          <a:solidFill>
            <a:srgbClr val="F0FEFD"/>
          </a:solidFill>
          <a:ln w="9525">
            <a:solidFill>
              <a:srgbClr val="FF7F7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16388" name="Line 4">
            <a:extLst>
              <a:ext uri="{FF2B5EF4-FFF2-40B4-BE49-F238E27FC236}">
                <a16:creationId xmlns:a16="http://schemas.microsoft.com/office/drawing/2014/main" id="{930BEB22-F92D-48D9-A547-9853ED41DBC4}"/>
              </a:ext>
            </a:extLst>
          </p:cNvPr>
          <p:cNvSpPr>
            <a:spLocks noChangeShapeType="1"/>
          </p:cNvSpPr>
          <p:nvPr/>
        </p:nvSpPr>
        <p:spPr bwMode="auto">
          <a:xfrm flipV="1">
            <a:off x="5105400" y="2743200"/>
            <a:ext cx="0" cy="2590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6389" name="Rectangle 5">
            <a:extLst>
              <a:ext uri="{FF2B5EF4-FFF2-40B4-BE49-F238E27FC236}">
                <a16:creationId xmlns:a16="http://schemas.microsoft.com/office/drawing/2014/main" id="{0E98B668-47B8-4994-9343-16620C6B37A9}"/>
              </a:ext>
            </a:extLst>
          </p:cNvPr>
          <p:cNvSpPr>
            <a:spLocks noChangeArrowheads="1"/>
          </p:cNvSpPr>
          <p:nvPr/>
        </p:nvSpPr>
        <p:spPr bwMode="auto">
          <a:xfrm>
            <a:off x="4724400" y="26670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R</a:t>
            </a:r>
          </a:p>
        </p:txBody>
      </p:sp>
      <p:sp>
        <p:nvSpPr>
          <p:cNvPr id="16390" name="Line 6">
            <a:extLst>
              <a:ext uri="{FF2B5EF4-FFF2-40B4-BE49-F238E27FC236}">
                <a16:creationId xmlns:a16="http://schemas.microsoft.com/office/drawing/2014/main" id="{CECD6B91-CECD-4C51-BF5E-8C559CE291E2}"/>
              </a:ext>
            </a:extLst>
          </p:cNvPr>
          <p:cNvSpPr>
            <a:spLocks noChangeShapeType="1"/>
          </p:cNvSpPr>
          <p:nvPr/>
        </p:nvSpPr>
        <p:spPr bwMode="auto">
          <a:xfrm>
            <a:off x="5105400" y="5334000"/>
            <a:ext cx="28194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6391" name="Rectangle 7">
            <a:extLst>
              <a:ext uri="{FF2B5EF4-FFF2-40B4-BE49-F238E27FC236}">
                <a16:creationId xmlns:a16="http://schemas.microsoft.com/office/drawing/2014/main" id="{9AAAF4F1-AA34-42E8-8410-4DB8843065A3}"/>
              </a:ext>
            </a:extLst>
          </p:cNvPr>
          <p:cNvSpPr>
            <a:spLocks noChangeArrowheads="1"/>
          </p:cNvSpPr>
          <p:nvPr/>
        </p:nvSpPr>
        <p:spPr bwMode="auto">
          <a:xfrm>
            <a:off x="7924800" y="51816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16392" name="Rectangle 8">
            <a:extLst>
              <a:ext uri="{FF2B5EF4-FFF2-40B4-BE49-F238E27FC236}">
                <a16:creationId xmlns:a16="http://schemas.microsoft.com/office/drawing/2014/main" id="{3FF62166-2647-41CF-91F8-00538713808E}"/>
              </a:ext>
            </a:extLst>
          </p:cNvPr>
          <p:cNvSpPr>
            <a:spLocks noChangeArrowheads="1"/>
          </p:cNvSpPr>
          <p:nvPr/>
        </p:nvSpPr>
        <p:spPr bwMode="auto">
          <a:xfrm>
            <a:off x="4724400" y="51816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16393" name="Line 9">
            <a:extLst>
              <a:ext uri="{FF2B5EF4-FFF2-40B4-BE49-F238E27FC236}">
                <a16:creationId xmlns:a16="http://schemas.microsoft.com/office/drawing/2014/main" id="{ABD13522-CF60-4665-8698-769A35B1A02F}"/>
              </a:ext>
            </a:extLst>
          </p:cNvPr>
          <p:cNvSpPr>
            <a:spLocks noChangeShapeType="1"/>
          </p:cNvSpPr>
          <p:nvPr/>
        </p:nvSpPr>
        <p:spPr bwMode="auto">
          <a:xfrm flipV="1">
            <a:off x="5105400" y="3352800"/>
            <a:ext cx="2438400" cy="1981200"/>
          </a:xfrm>
          <a:prstGeom prst="line">
            <a:avLst/>
          </a:prstGeom>
          <a:noFill/>
          <a:ln w="38100">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40970" name="Rectangle 10">
            <a:extLst>
              <a:ext uri="{FF2B5EF4-FFF2-40B4-BE49-F238E27FC236}">
                <a16:creationId xmlns:a16="http://schemas.microsoft.com/office/drawing/2014/main" id="{CF6C48D0-57F9-4F95-8666-7FF6022F9CA3}"/>
              </a:ext>
            </a:extLst>
          </p:cNvPr>
          <p:cNvSpPr>
            <a:spLocks noChangeArrowheads="1"/>
          </p:cNvSpPr>
          <p:nvPr/>
        </p:nvSpPr>
        <p:spPr bwMode="auto">
          <a:xfrm>
            <a:off x="7620000" y="31242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9900"/>
                </a:solidFill>
                <a:effectLst>
                  <a:outerShdw blurRad="38100" dist="38100" dir="2700000" algn="tl">
                    <a:srgbClr val="C0C0C0"/>
                  </a:outerShdw>
                </a:effectLst>
                <a:latin typeface="Times New Roman" panose="02020603050405020304" pitchFamily="18" charset="0"/>
              </a:rPr>
              <a:t>TR</a:t>
            </a:r>
            <a:endParaRPr kumimoji="1" lang="en-US" altLang="zh-CN" sz="1200" b="1">
              <a:solidFill>
                <a:srgbClr val="009900"/>
              </a:solidFill>
              <a:effectLst>
                <a:outerShdw blurRad="38100" dist="38100" dir="2700000" algn="tl">
                  <a:srgbClr val="C0C0C0"/>
                </a:outerShdw>
              </a:effectLst>
              <a:latin typeface="Times New Roman" panose="02020603050405020304" pitchFamily="18" charset="0"/>
            </a:endParaRPr>
          </a:p>
        </p:txBody>
      </p:sp>
      <p:sp>
        <p:nvSpPr>
          <p:cNvPr id="16395" name="Rectangle 11">
            <a:extLst>
              <a:ext uri="{FF2B5EF4-FFF2-40B4-BE49-F238E27FC236}">
                <a16:creationId xmlns:a16="http://schemas.microsoft.com/office/drawing/2014/main" id="{C513AE68-FB92-4C88-89F5-F8633B91C30A}"/>
              </a:ext>
            </a:extLst>
          </p:cNvPr>
          <p:cNvSpPr>
            <a:spLocks noChangeArrowheads="1"/>
          </p:cNvSpPr>
          <p:nvPr/>
        </p:nvSpPr>
        <p:spPr bwMode="auto">
          <a:xfrm>
            <a:off x="685800" y="33528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r>
              <a:rPr kumimoji="1" lang="en-US" altLang="zh-CN" sz="1200" b="1">
                <a:latin typeface="Times New Roman" panose="02020603050405020304" pitchFamily="18" charset="0"/>
              </a:rPr>
              <a:t>0</a:t>
            </a:r>
          </a:p>
        </p:txBody>
      </p:sp>
      <p:sp>
        <p:nvSpPr>
          <p:cNvPr id="16396" name="Line 12">
            <a:extLst>
              <a:ext uri="{FF2B5EF4-FFF2-40B4-BE49-F238E27FC236}">
                <a16:creationId xmlns:a16="http://schemas.microsoft.com/office/drawing/2014/main" id="{D0F4195C-1217-4DE9-87AA-6811F966BC2E}"/>
              </a:ext>
            </a:extLst>
          </p:cNvPr>
          <p:cNvSpPr>
            <a:spLocks noChangeShapeType="1"/>
          </p:cNvSpPr>
          <p:nvPr/>
        </p:nvSpPr>
        <p:spPr bwMode="auto">
          <a:xfrm>
            <a:off x="1143000" y="3505200"/>
            <a:ext cx="2362200" cy="0"/>
          </a:xfrm>
          <a:prstGeom prst="line">
            <a:avLst/>
          </a:prstGeom>
          <a:noFill/>
          <a:ln w="57150">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16397" name="Rectangle 13">
            <a:extLst>
              <a:ext uri="{FF2B5EF4-FFF2-40B4-BE49-F238E27FC236}">
                <a16:creationId xmlns:a16="http://schemas.microsoft.com/office/drawing/2014/main" id="{D57E0812-BA9F-4A72-8C83-04DCF7EF8611}"/>
              </a:ext>
            </a:extLst>
          </p:cNvPr>
          <p:cNvSpPr>
            <a:spLocks noChangeArrowheads="1"/>
          </p:cNvSpPr>
          <p:nvPr/>
        </p:nvSpPr>
        <p:spPr bwMode="auto">
          <a:xfrm>
            <a:off x="3352800" y="31242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solidFill>
                  <a:srgbClr val="FF0000"/>
                </a:solidFill>
                <a:latin typeface="Times New Roman" panose="02020603050405020304" pitchFamily="18" charset="0"/>
              </a:rPr>
              <a:t>d</a:t>
            </a:r>
            <a:endParaRPr kumimoji="1" lang="en-US" altLang="zh-CN" sz="1200" b="1">
              <a:solidFill>
                <a:srgbClr val="FF0000"/>
              </a:solidFill>
              <a:latin typeface="Times New Roman" panose="02020603050405020304" pitchFamily="18" charset="0"/>
            </a:endParaRPr>
          </a:p>
        </p:txBody>
      </p:sp>
      <p:sp>
        <p:nvSpPr>
          <p:cNvPr id="16398" name="Rectangle 14">
            <a:extLst>
              <a:ext uri="{FF2B5EF4-FFF2-40B4-BE49-F238E27FC236}">
                <a16:creationId xmlns:a16="http://schemas.microsoft.com/office/drawing/2014/main" id="{91F936EF-BBD8-4816-8E90-C4D51879CE94}"/>
              </a:ext>
            </a:extLst>
          </p:cNvPr>
          <p:cNvSpPr>
            <a:spLocks noChangeArrowheads="1"/>
          </p:cNvSpPr>
          <p:nvPr/>
        </p:nvSpPr>
        <p:spPr bwMode="auto">
          <a:xfrm>
            <a:off x="1752600" y="3733800"/>
            <a:ext cx="1235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FF0000"/>
                </a:solidFill>
                <a:latin typeface="Times New Roman" panose="02020603050405020304" pitchFamily="18" charset="0"/>
              </a:rPr>
              <a:t>AR=MR=P</a:t>
            </a:r>
          </a:p>
        </p:txBody>
      </p:sp>
      <p:sp>
        <p:nvSpPr>
          <p:cNvPr id="16399" name="Line 15">
            <a:extLst>
              <a:ext uri="{FF2B5EF4-FFF2-40B4-BE49-F238E27FC236}">
                <a16:creationId xmlns:a16="http://schemas.microsoft.com/office/drawing/2014/main" id="{9E190952-1370-4F11-8A71-FB9726582546}"/>
              </a:ext>
            </a:extLst>
          </p:cNvPr>
          <p:cNvSpPr>
            <a:spLocks noChangeShapeType="1"/>
          </p:cNvSpPr>
          <p:nvPr/>
        </p:nvSpPr>
        <p:spPr bwMode="auto">
          <a:xfrm flipV="1">
            <a:off x="1143000" y="2743200"/>
            <a:ext cx="0" cy="2590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6400" name="Rectangle 16">
            <a:extLst>
              <a:ext uri="{FF2B5EF4-FFF2-40B4-BE49-F238E27FC236}">
                <a16:creationId xmlns:a16="http://schemas.microsoft.com/office/drawing/2014/main" id="{72EC5CE8-09E0-42DF-B2DC-FDEA8D99665B}"/>
              </a:ext>
            </a:extLst>
          </p:cNvPr>
          <p:cNvSpPr>
            <a:spLocks noChangeArrowheads="1"/>
          </p:cNvSpPr>
          <p:nvPr/>
        </p:nvSpPr>
        <p:spPr bwMode="auto">
          <a:xfrm>
            <a:off x="762000" y="26670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R</a:t>
            </a:r>
          </a:p>
        </p:txBody>
      </p:sp>
      <p:sp>
        <p:nvSpPr>
          <p:cNvPr id="16401" name="Line 17">
            <a:extLst>
              <a:ext uri="{FF2B5EF4-FFF2-40B4-BE49-F238E27FC236}">
                <a16:creationId xmlns:a16="http://schemas.microsoft.com/office/drawing/2014/main" id="{A30D1AB9-BB1D-4853-9EE4-51DF1C0DB0F6}"/>
              </a:ext>
            </a:extLst>
          </p:cNvPr>
          <p:cNvSpPr>
            <a:spLocks noChangeShapeType="1"/>
          </p:cNvSpPr>
          <p:nvPr/>
        </p:nvSpPr>
        <p:spPr bwMode="auto">
          <a:xfrm>
            <a:off x="1143000" y="5334000"/>
            <a:ext cx="28194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6402" name="Rectangle 18">
            <a:extLst>
              <a:ext uri="{FF2B5EF4-FFF2-40B4-BE49-F238E27FC236}">
                <a16:creationId xmlns:a16="http://schemas.microsoft.com/office/drawing/2014/main" id="{DFE2080A-94DB-4F8C-9CEB-4B585B95BA0F}"/>
              </a:ext>
            </a:extLst>
          </p:cNvPr>
          <p:cNvSpPr>
            <a:spLocks noChangeArrowheads="1"/>
          </p:cNvSpPr>
          <p:nvPr/>
        </p:nvSpPr>
        <p:spPr bwMode="auto">
          <a:xfrm>
            <a:off x="3962400" y="51816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16403" name="Rectangle 19">
            <a:extLst>
              <a:ext uri="{FF2B5EF4-FFF2-40B4-BE49-F238E27FC236}">
                <a16:creationId xmlns:a16="http://schemas.microsoft.com/office/drawing/2014/main" id="{DC284EA4-96A4-4CC5-B3EB-C6C2A94D61E4}"/>
              </a:ext>
            </a:extLst>
          </p:cNvPr>
          <p:cNvSpPr>
            <a:spLocks noChangeArrowheads="1"/>
          </p:cNvSpPr>
          <p:nvPr/>
        </p:nvSpPr>
        <p:spPr bwMode="auto">
          <a:xfrm>
            <a:off x="762000" y="51816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40980" name="Line 20">
            <a:extLst>
              <a:ext uri="{FF2B5EF4-FFF2-40B4-BE49-F238E27FC236}">
                <a16:creationId xmlns:a16="http://schemas.microsoft.com/office/drawing/2014/main" id="{5B697CB1-8CD8-477E-A034-8CC4FB13AB54}"/>
              </a:ext>
            </a:extLst>
          </p:cNvPr>
          <p:cNvSpPr>
            <a:spLocks noChangeShapeType="1"/>
          </p:cNvSpPr>
          <p:nvPr/>
        </p:nvSpPr>
        <p:spPr bwMode="auto">
          <a:xfrm>
            <a:off x="611188" y="1484313"/>
            <a:ext cx="7924800" cy="0"/>
          </a:xfrm>
          <a:prstGeom prst="line">
            <a:avLst/>
          </a:prstGeom>
          <a:noFill/>
          <a:ln w="6350">
            <a:solidFill>
              <a:schemeClr val="hlink"/>
            </a:solidFill>
            <a:round/>
            <a:headEnd/>
            <a:tailEnd/>
          </a:ln>
          <a:effectLst>
            <a:prstShdw prst="shdw17" dist="17961" dir="2700000">
              <a:schemeClr val="hlink">
                <a:gamma/>
                <a:shade val="60000"/>
                <a:invGamma/>
              </a:schemeClr>
            </a:prstShdw>
          </a:effectLst>
          <a:extLst>
            <a:ext uri="{909E8E84-426E-40DD-AFC4-6F175D3DCCD1}">
              <a14:hiddenFill xmlns:a14="http://schemas.microsoft.com/office/drawing/2010/main">
                <a:noFill/>
              </a14:hiddenFill>
            </a:ext>
          </a:extLst>
        </p:spPr>
        <p:txBody>
          <a:bodyPr lIns="90000" tIns="46800" rIns="90000" bIns="46800" anchor="ctr"/>
          <a:lstStyle/>
          <a:p>
            <a:pPr eaLnBrk="1" hangingPunct="1">
              <a:defRPr/>
            </a:pPr>
            <a:endParaRPr lang="zh-CN" altLang="en-US"/>
          </a:p>
        </p:txBody>
      </p:sp>
      <p:sp>
        <p:nvSpPr>
          <p:cNvPr id="40981" name="Rectangle 21">
            <a:extLst>
              <a:ext uri="{FF2B5EF4-FFF2-40B4-BE49-F238E27FC236}">
                <a16:creationId xmlns:a16="http://schemas.microsoft.com/office/drawing/2014/main" id="{FF74DB34-88B5-4A31-9351-F9578ABAA284}"/>
              </a:ext>
            </a:extLst>
          </p:cNvPr>
          <p:cNvSpPr>
            <a:spLocks noChangeArrowheads="1"/>
          </p:cNvSpPr>
          <p:nvPr/>
        </p:nvSpPr>
        <p:spPr bwMode="auto">
          <a:xfrm>
            <a:off x="2484438" y="692150"/>
            <a:ext cx="4824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b="1">
                <a:solidFill>
                  <a:srgbClr val="000000"/>
                </a:solidFill>
                <a:effectLst>
                  <a:outerShdw blurRad="38100" dist="38100" dir="2700000" algn="tl">
                    <a:srgbClr val="C0C0C0"/>
                  </a:outerShdw>
                </a:effectLst>
                <a:latin typeface="华文新魏" panose="02010800040101010101" pitchFamily="2" charset="-122"/>
                <a:ea typeface="华文新魏" panose="02010800040101010101" pitchFamily="2" charset="-122"/>
              </a:rPr>
              <a:t>完全竞争厂商的收益曲线</a:t>
            </a:r>
          </a:p>
        </p:txBody>
      </p:sp>
      <p:sp>
        <p:nvSpPr>
          <p:cNvPr id="40983" name="Text Box 23">
            <a:extLst>
              <a:ext uri="{FF2B5EF4-FFF2-40B4-BE49-F238E27FC236}">
                <a16:creationId xmlns:a16="http://schemas.microsoft.com/office/drawing/2014/main" id="{A29E6116-654B-4542-A857-AE7E7CCE01AB}"/>
              </a:ext>
            </a:extLst>
          </p:cNvPr>
          <p:cNvSpPr txBox="1">
            <a:spLocks noChangeArrowheads="1"/>
          </p:cNvSpPr>
          <p:nvPr/>
        </p:nvSpPr>
        <p:spPr bwMode="auto">
          <a:xfrm>
            <a:off x="395288" y="5661025"/>
            <a:ext cx="8280400" cy="898525"/>
          </a:xfrm>
          <a:prstGeom prst="rect">
            <a:avLst/>
          </a:prstGeom>
          <a:solidFill>
            <a:srgbClr val="FFCC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rgbClr val="000000"/>
                </a:solidFill>
                <a:latin typeface="Times New Roman" panose="02020603050405020304" pitchFamily="18" charset="0"/>
              </a:rPr>
              <a:t>注意：完全竞争厂商的平均收益曲线、边际收益曲线和需求曲线重合</a:t>
            </a: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0983"/>
                                        </p:tgtEl>
                                        <p:attrNameLst>
                                          <p:attrName>style.visibility</p:attrName>
                                        </p:attrNameLst>
                                      </p:cBhvr>
                                      <p:to>
                                        <p:strVal val="visible"/>
                                      </p:to>
                                    </p:set>
                                    <p:animEffect transition="in" filter="wedge">
                                      <p:cBhvr>
                                        <p:cTn id="7" dur="2000"/>
                                        <p:tgtEl>
                                          <p:spTgt spid="409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217241FF-6296-452D-AD42-1F51FE9CCCAF}"/>
              </a:ext>
            </a:extLst>
          </p:cNvPr>
          <p:cNvSpPr>
            <a:spLocks noGrp="1" noRot="1" noChangeArrowheads="1"/>
          </p:cNvSpPr>
          <p:nvPr>
            <p:ph type="title"/>
          </p:nvPr>
        </p:nvSpPr>
        <p:spPr>
          <a:xfrm>
            <a:off x="250825" y="549275"/>
            <a:ext cx="8540750" cy="1143000"/>
          </a:xfrm>
        </p:spPr>
        <p:txBody>
          <a:bodyPr/>
          <a:lstStyle/>
          <a:p>
            <a:pPr eaLnBrk="1" hangingPunct="1"/>
            <a:r>
              <a:rPr lang="zh-CN" altLang="en-US"/>
              <a:t>三、厂商利润最大化的条件</a:t>
            </a:r>
          </a:p>
        </p:txBody>
      </p:sp>
      <p:sp>
        <p:nvSpPr>
          <p:cNvPr id="17411" name="Rectangle 4">
            <a:extLst>
              <a:ext uri="{FF2B5EF4-FFF2-40B4-BE49-F238E27FC236}">
                <a16:creationId xmlns:a16="http://schemas.microsoft.com/office/drawing/2014/main" id="{B026DF55-3835-41A5-8C53-2EBB62BBCD91}"/>
              </a:ext>
            </a:extLst>
          </p:cNvPr>
          <p:cNvSpPr>
            <a:spLocks noChangeArrowheads="1"/>
          </p:cNvSpPr>
          <p:nvPr/>
        </p:nvSpPr>
        <p:spPr bwMode="auto">
          <a:xfrm>
            <a:off x="250825" y="1916113"/>
            <a:ext cx="8137525" cy="1728787"/>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latin typeface="隶书" panose="02010509060101010101" pitchFamily="49" charset="-122"/>
                <a:ea typeface="隶书" panose="02010509060101010101" pitchFamily="49" charset="-122"/>
              </a:rPr>
              <a:t>利润（</a:t>
            </a:r>
            <a:r>
              <a:rPr lang="en-US" altLang="zh-CN">
                <a:solidFill>
                  <a:srgbClr val="000000"/>
                </a:solidFill>
                <a:latin typeface="隶书" panose="02010509060101010101" pitchFamily="49" charset="-122"/>
                <a:ea typeface="隶书" panose="02010509060101010101" pitchFamily="49" charset="-122"/>
              </a:rPr>
              <a:t>π</a:t>
            </a:r>
            <a:r>
              <a:rPr lang="zh-CN" altLang="en-US">
                <a:solidFill>
                  <a:srgbClr val="000000"/>
                </a:solidFill>
                <a:latin typeface="隶书" panose="02010509060101010101" pitchFamily="49" charset="-122"/>
                <a:ea typeface="隶书" panose="02010509060101010101" pitchFamily="49" charset="-122"/>
              </a:rPr>
              <a:t>）＝</a:t>
            </a:r>
          </a:p>
          <a:p>
            <a:pPr algn="ctr" eaLnBrk="1" hangingPunct="1">
              <a:spcBef>
                <a:spcPct val="0"/>
              </a:spcBef>
              <a:buClrTx/>
              <a:buSzTx/>
              <a:buFontTx/>
              <a:buNone/>
            </a:pPr>
            <a:r>
              <a:rPr lang="zh-CN" altLang="en-US">
                <a:solidFill>
                  <a:srgbClr val="000000"/>
                </a:solidFill>
                <a:latin typeface="隶书" panose="02010509060101010101" pitchFamily="49" charset="-122"/>
                <a:ea typeface="隶书" panose="02010509060101010101" pitchFamily="49" charset="-122"/>
              </a:rPr>
              <a:t>总收益（</a:t>
            </a:r>
            <a:r>
              <a:rPr lang="en-US" altLang="zh-CN">
                <a:solidFill>
                  <a:srgbClr val="000000"/>
                </a:solidFill>
                <a:latin typeface="隶书" panose="02010509060101010101" pitchFamily="49" charset="-122"/>
                <a:ea typeface="隶书" panose="02010509060101010101" pitchFamily="49" charset="-122"/>
              </a:rPr>
              <a:t>TR</a:t>
            </a:r>
            <a:r>
              <a:rPr lang="zh-CN" altLang="en-US">
                <a:solidFill>
                  <a:srgbClr val="000000"/>
                </a:solidFill>
                <a:latin typeface="隶书" panose="02010509060101010101" pitchFamily="49" charset="-122"/>
                <a:ea typeface="隶书" panose="02010509060101010101" pitchFamily="49" charset="-122"/>
              </a:rPr>
              <a:t>）－总成本（</a:t>
            </a:r>
            <a:r>
              <a:rPr lang="en-US" altLang="zh-CN">
                <a:solidFill>
                  <a:srgbClr val="000000"/>
                </a:solidFill>
                <a:latin typeface="隶书" panose="02010509060101010101" pitchFamily="49" charset="-122"/>
                <a:ea typeface="隶书" panose="02010509060101010101" pitchFamily="49" charset="-122"/>
              </a:rPr>
              <a:t>TC</a:t>
            </a:r>
            <a:r>
              <a:rPr lang="zh-CN" altLang="en-US">
                <a:solidFill>
                  <a:srgbClr val="000000"/>
                </a:solidFill>
                <a:latin typeface="隶书" panose="02010509060101010101" pitchFamily="49" charset="-122"/>
                <a:ea typeface="隶书" panose="02010509060101010101" pitchFamily="49" charset="-122"/>
              </a:rPr>
              <a:t>）</a:t>
            </a:r>
          </a:p>
        </p:txBody>
      </p:sp>
      <p:sp>
        <p:nvSpPr>
          <p:cNvPr id="81925" name="Rectangle 5">
            <a:extLst>
              <a:ext uri="{FF2B5EF4-FFF2-40B4-BE49-F238E27FC236}">
                <a16:creationId xmlns:a16="http://schemas.microsoft.com/office/drawing/2014/main" id="{450FD2F4-B84B-4F81-878D-DF12F6967679}"/>
              </a:ext>
            </a:extLst>
          </p:cNvPr>
          <p:cNvSpPr>
            <a:spLocks noGrp="1" noRot="1" noChangeArrowheads="1"/>
          </p:cNvSpPr>
          <p:nvPr>
            <p:ph type="body" idx="1"/>
          </p:nvPr>
        </p:nvSpPr>
        <p:spPr>
          <a:xfrm>
            <a:off x="827088" y="4149725"/>
            <a:ext cx="6840537" cy="1439863"/>
          </a:xfrm>
          <a:solidFill>
            <a:srgbClr val="FFCC00"/>
          </a:solidFill>
          <a:ln w="76200">
            <a:solidFill>
              <a:srgbClr val="336600"/>
            </a:solidFill>
            <a:miter lim="800000"/>
            <a:headEnd/>
            <a:tailEnd/>
          </a:ln>
        </p:spPr>
        <p:txBody>
          <a:bodyPr/>
          <a:lstStyle/>
          <a:p>
            <a:pPr eaLnBrk="1" hangingPunct="1"/>
            <a:r>
              <a:rPr lang="zh-CN" altLang="en-US" b="1">
                <a:solidFill>
                  <a:srgbClr val="000000"/>
                </a:solidFill>
              </a:rPr>
              <a:t>利润最大化的原则：</a:t>
            </a:r>
            <a:r>
              <a:rPr lang="en-US" altLang="zh-CN" b="1">
                <a:solidFill>
                  <a:srgbClr val="000000"/>
                </a:solidFill>
              </a:rPr>
              <a:t>MR=MC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81925"/>
                                        </p:tgtEl>
                                        <p:attrNameLst>
                                          <p:attrName>style.visibility</p:attrName>
                                        </p:attrNameLst>
                                      </p:cBhvr>
                                      <p:to>
                                        <p:strVal val="visible"/>
                                      </p:to>
                                    </p:set>
                                    <p:animEffect transition="in" filter="wedge">
                                      <p:cBhvr>
                                        <p:cTn id="7" dur="500"/>
                                        <p:tgtEl>
                                          <p:spTgt spid="81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777DD431-C7D1-48F8-B0D0-AF347B2C8A01}"/>
              </a:ext>
            </a:extLst>
          </p:cNvPr>
          <p:cNvSpPr>
            <a:spLocks noGrp="1" noRot="1" noChangeArrowheads="1"/>
          </p:cNvSpPr>
          <p:nvPr>
            <p:ph type="title"/>
          </p:nvPr>
        </p:nvSpPr>
        <p:spPr/>
        <p:txBody>
          <a:bodyPr/>
          <a:lstStyle/>
          <a:p>
            <a:pPr eaLnBrk="1" hangingPunct="1"/>
            <a:r>
              <a:rPr lang="en-US" altLang="zh-CN"/>
              <a:t>1</a:t>
            </a:r>
            <a:r>
              <a:rPr lang="zh-CN" altLang="en-US"/>
              <a:t>、利润最大化原则的数学证明</a:t>
            </a:r>
          </a:p>
        </p:txBody>
      </p:sp>
      <p:graphicFrame>
        <p:nvGraphicFramePr>
          <p:cNvPr id="47112" name="Object 8">
            <a:extLst>
              <a:ext uri="{FF2B5EF4-FFF2-40B4-BE49-F238E27FC236}">
                <a16:creationId xmlns:a16="http://schemas.microsoft.com/office/drawing/2014/main" id="{AB483586-9DA8-4463-B4F2-8D85425070BC}"/>
              </a:ext>
            </a:extLst>
          </p:cNvPr>
          <p:cNvGraphicFramePr>
            <a:graphicFrameLocks noChangeAspect="1"/>
          </p:cNvGraphicFramePr>
          <p:nvPr>
            <p:ph sz="half" idx="1"/>
          </p:nvPr>
        </p:nvGraphicFramePr>
        <p:xfrm>
          <a:off x="395288" y="1916113"/>
          <a:ext cx="8280400" cy="598487"/>
        </p:xfrm>
        <a:graphic>
          <a:graphicData uri="http://schemas.openxmlformats.org/presentationml/2006/ole">
            <mc:AlternateContent xmlns:mc="http://schemas.openxmlformats.org/markup-compatibility/2006">
              <mc:Choice xmlns:v="urn:schemas-microsoft-com:vml" Requires="v">
                <p:oleObj spid="_x0000_s18440" name="公式" r:id="rId3" imgW="2971800" imgH="215900" progId="Equation.3">
                  <p:embed/>
                </p:oleObj>
              </mc:Choice>
              <mc:Fallback>
                <p:oleObj name="公式" r:id="rId3" imgW="2971800" imgH="2159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1916113"/>
                        <a:ext cx="8280400" cy="598487"/>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14" name="Object 10">
            <a:extLst>
              <a:ext uri="{FF2B5EF4-FFF2-40B4-BE49-F238E27FC236}">
                <a16:creationId xmlns:a16="http://schemas.microsoft.com/office/drawing/2014/main" id="{5759EC66-C400-4E75-A075-28CA441973B7}"/>
              </a:ext>
            </a:extLst>
          </p:cNvPr>
          <p:cNvGraphicFramePr>
            <a:graphicFrameLocks noChangeAspect="1"/>
          </p:cNvGraphicFramePr>
          <p:nvPr>
            <p:ph sz="quarter" idx="2"/>
          </p:nvPr>
        </p:nvGraphicFramePr>
        <p:xfrm>
          <a:off x="395288" y="2781300"/>
          <a:ext cx="7488237" cy="2808288"/>
        </p:xfrm>
        <a:graphic>
          <a:graphicData uri="http://schemas.openxmlformats.org/presentationml/2006/ole">
            <mc:AlternateContent xmlns:mc="http://schemas.openxmlformats.org/markup-compatibility/2006">
              <mc:Choice xmlns:v="urn:schemas-microsoft-com:vml" Requires="v">
                <p:oleObj spid="_x0000_s18441" name="公式" r:id="rId5" imgW="2374900" imgH="889000" progId="Equation.3">
                  <p:embed/>
                </p:oleObj>
              </mc:Choice>
              <mc:Fallback>
                <p:oleObj name="公式" r:id="rId5" imgW="2374900" imgH="88900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288" y="2781300"/>
                        <a:ext cx="7488237" cy="2808288"/>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16" name="Object 12">
            <a:extLst>
              <a:ext uri="{FF2B5EF4-FFF2-40B4-BE49-F238E27FC236}">
                <a16:creationId xmlns:a16="http://schemas.microsoft.com/office/drawing/2014/main" id="{0408D527-3EF4-449F-9281-06477462CDD0}"/>
              </a:ext>
            </a:extLst>
          </p:cNvPr>
          <p:cNvGraphicFramePr>
            <a:graphicFrameLocks noChangeAspect="1"/>
          </p:cNvGraphicFramePr>
          <p:nvPr>
            <p:ph sz="quarter" idx="3"/>
          </p:nvPr>
        </p:nvGraphicFramePr>
        <p:xfrm>
          <a:off x="395288" y="5949950"/>
          <a:ext cx="3744912" cy="584200"/>
        </p:xfrm>
        <a:graphic>
          <a:graphicData uri="http://schemas.openxmlformats.org/presentationml/2006/ole">
            <mc:AlternateContent xmlns:mc="http://schemas.openxmlformats.org/markup-compatibility/2006">
              <mc:Choice xmlns:v="urn:schemas-microsoft-com:vml" Requires="v">
                <p:oleObj spid="_x0000_s18442" name="公式" r:id="rId7" imgW="1383699" imgH="215806" progId="Equation.3">
                  <p:embed/>
                </p:oleObj>
              </mc:Choice>
              <mc:Fallback>
                <p:oleObj name="公式" r:id="rId7" imgW="1383699" imgH="215806" progId="Equation.3">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288" y="5949950"/>
                        <a:ext cx="3744912" cy="584200"/>
                      </a:xfrm>
                      <a:prstGeom prst="rect">
                        <a:avLst/>
                      </a:prstGeom>
                      <a:solidFill>
                        <a:srgbClr val="FFFF00"/>
                      </a:solidFill>
                      <a:ln>
                        <a:noFill/>
                      </a:ln>
                      <a:effectLst/>
                      <a:extLst>
                        <a:ext uri="{91240B29-F687-4F45-9708-019B960494DF}">
                          <a14:hiddenLine xmlns:a14="http://schemas.microsoft.com/office/drawing/2010/main" w="9525" cap="flat" cmpd="sng" algn="ctr">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8" name="Text Box 14">
            <a:extLst>
              <a:ext uri="{FF2B5EF4-FFF2-40B4-BE49-F238E27FC236}">
                <a16:creationId xmlns:a16="http://schemas.microsoft.com/office/drawing/2014/main" id="{666F736C-CE69-44FF-A5ED-FC004433B1ED}"/>
              </a:ext>
            </a:extLst>
          </p:cNvPr>
          <p:cNvSpPr txBox="1">
            <a:spLocks noChangeArrowheads="1"/>
          </p:cNvSpPr>
          <p:nvPr/>
        </p:nvSpPr>
        <p:spPr bwMode="auto">
          <a:xfrm>
            <a:off x="4500563" y="609282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zh-CN" sz="1800"/>
          </a:p>
        </p:txBody>
      </p:sp>
      <p:sp>
        <p:nvSpPr>
          <p:cNvPr id="47119" name="Text Box 15">
            <a:extLst>
              <a:ext uri="{FF2B5EF4-FFF2-40B4-BE49-F238E27FC236}">
                <a16:creationId xmlns:a16="http://schemas.microsoft.com/office/drawing/2014/main" id="{089758A5-D840-41DF-BACC-44E24F859253}"/>
              </a:ext>
            </a:extLst>
          </p:cNvPr>
          <p:cNvSpPr txBox="1">
            <a:spLocks noChangeArrowheads="1"/>
          </p:cNvSpPr>
          <p:nvPr/>
        </p:nvSpPr>
        <p:spPr bwMode="auto">
          <a:xfrm>
            <a:off x="4211638" y="6021388"/>
            <a:ext cx="3889375" cy="431800"/>
          </a:xfrm>
          <a:prstGeom prst="rect">
            <a:avLst/>
          </a:prstGeom>
          <a:solidFill>
            <a:srgbClr val="FFFF00"/>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000" b="1">
                <a:solidFill>
                  <a:srgbClr val="000000"/>
                </a:solidFill>
              </a:rPr>
              <a:t>二阶条件应该小于零，这里省去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7112"/>
                                        </p:tgtEl>
                                        <p:attrNameLst>
                                          <p:attrName>style.visibility</p:attrName>
                                        </p:attrNameLst>
                                      </p:cBhvr>
                                      <p:to>
                                        <p:strVal val="visible"/>
                                      </p:to>
                                    </p:set>
                                    <p:anim calcmode="lin" valueType="num">
                                      <p:cBhvr additive="base">
                                        <p:cTn id="7" dur="500" fill="hold"/>
                                        <p:tgtEl>
                                          <p:spTgt spid="47112"/>
                                        </p:tgtEl>
                                        <p:attrNameLst>
                                          <p:attrName>ppt_x</p:attrName>
                                        </p:attrNameLst>
                                      </p:cBhvr>
                                      <p:tavLst>
                                        <p:tav tm="0">
                                          <p:val>
                                            <p:strVal val="#ppt_x"/>
                                          </p:val>
                                        </p:tav>
                                        <p:tav tm="100000">
                                          <p:val>
                                            <p:strVal val="#ppt_x"/>
                                          </p:val>
                                        </p:tav>
                                      </p:tavLst>
                                    </p:anim>
                                    <p:anim calcmode="lin" valueType="num">
                                      <p:cBhvr additive="base">
                                        <p:cTn id="8" dur="500" fill="hold"/>
                                        <p:tgtEl>
                                          <p:spTgt spid="4711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nodeType="clickEffect">
                                  <p:stCondLst>
                                    <p:cond delay="0"/>
                                  </p:stCondLst>
                                  <p:childTnLst>
                                    <p:set>
                                      <p:cBhvr>
                                        <p:cTn id="12" dur="1" fill="hold">
                                          <p:stCondLst>
                                            <p:cond delay="0"/>
                                          </p:stCondLst>
                                        </p:cTn>
                                        <p:tgtEl>
                                          <p:spTgt spid="47114"/>
                                        </p:tgtEl>
                                        <p:attrNameLst>
                                          <p:attrName>style.visibility</p:attrName>
                                        </p:attrNameLst>
                                      </p:cBhvr>
                                      <p:to>
                                        <p:strVal val="visible"/>
                                      </p:to>
                                    </p:set>
                                    <p:animEffect transition="in" filter="diamond(in)">
                                      <p:cBhvr>
                                        <p:cTn id="13" dur="2000"/>
                                        <p:tgtEl>
                                          <p:spTgt spid="4711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47116"/>
                                        </p:tgtEl>
                                        <p:attrNameLst>
                                          <p:attrName>style.visibility</p:attrName>
                                        </p:attrNameLst>
                                      </p:cBhvr>
                                      <p:to>
                                        <p:strVal val="visible"/>
                                      </p:to>
                                    </p:set>
                                    <p:animEffect transition="in" filter="box(in)">
                                      <p:cBhvr>
                                        <p:cTn id="18" dur="500"/>
                                        <p:tgtEl>
                                          <p:spTgt spid="4711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7119"/>
                                        </p:tgtEl>
                                        <p:attrNameLst>
                                          <p:attrName>style.visibility</p:attrName>
                                        </p:attrNameLst>
                                      </p:cBhvr>
                                      <p:to>
                                        <p:strVal val="visible"/>
                                      </p:to>
                                    </p:set>
                                    <p:animEffect transition="in" filter="blinds(horizontal)">
                                      <p:cBhvr>
                                        <p:cTn id="23" dur="500"/>
                                        <p:tgtEl>
                                          <p:spTgt spid="47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9"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62D3F347-729B-44D2-AD9D-487D412A0B01}"/>
              </a:ext>
            </a:extLst>
          </p:cNvPr>
          <p:cNvSpPr>
            <a:spLocks noGrp="1" noRot="1" noChangeArrowheads="1"/>
          </p:cNvSpPr>
          <p:nvPr>
            <p:ph type="title"/>
          </p:nvPr>
        </p:nvSpPr>
        <p:spPr>
          <a:xfrm>
            <a:off x="611188" y="846138"/>
            <a:ext cx="7764462" cy="757237"/>
          </a:xfrm>
          <a:solidFill>
            <a:srgbClr val="FFCC00"/>
          </a:solidFill>
          <a:ln w="76200">
            <a:solidFill>
              <a:srgbClr val="336600"/>
            </a:solidFill>
            <a:miter lim="800000"/>
            <a:headEnd/>
            <a:tailEnd/>
          </a:ln>
        </p:spPr>
        <p:txBody>
          <a:bodyPr/>
          <a:lstStyle/>
          <a:p>
            <a:pPr eaLnBrk="1" hangingPunct="1"/>
            <a:r>
              <a:rPr lang="en-US" altLang="zh-CN" sz="4000" b="1">
                <a:solidFill>
                  <a:srgbClr val="800000"/>
                </a:solidFill>
                <a:latin typeface="华文新魏" panose="02010800040101010101" pitchFamily="2" charset="-122"/>
                <a:ea typeface="华文新魏" panose="02010800040101010101" pitchFamily="2" charset="-122"/>
              </a:rPr>
              <a:t>2</a:t>
            </a:r>
            <a:r>
              <a:rPr lang="zh-CN" altLang="en-US" sz="4000" b="1">
                <a:solidFill>
                  <a:srgbClr val="800000"/>
                </a:solidFill>
                <a:latin typeface="华文新魏" panose="02010800040101010101" pitchFamily="2" charset="-122"/>
                <a:ea typeface="华文新魏" panose="02010800040101010101" pitchFamily="2" charset="-122"/>
              </a:rPr>
              <a:t>、利润最大化的原则的文字说明</a:t>
            </a:r>
            <a:endParaRPr lang="zh-CN" altLang="en-US" sz="3600" b="1">
              <a:solidFill>
                <a:srgbClr val="800000"/>
              </a:solidFill>
              <a:latin typeface="华文新魏" panose="02010800040101010101" pitchFamily="2" charset="-122"/>
              <a:ea typeface="华文新魏" panose="02010800040101010101" pitchFamily="2" charset="-122"/>
            </a:endParaRPr>
          </a:p>
        </p:txBody>
      </p:sp>
      <p:sp>
        <p:nvSpPr>
          <p:cNvPr id="44035" name="Rectangle 3">
            <a:extLst>
              <a:ext uri="{FF2B5EF4-FFF2-40B4-BE49-F238E27FC236}">
                <a16:creationId xmlns:a16="http://schemas.microsoft.com/office/drawing/2014/main" id="{A2AF3A70-C6DE-4549-9F95-280F836BC7F4}"/>
              </a:ext>
            </a:extLst>
          </p:cNvPr>
          <p:cNvSpPr>
            <a:spLocks noGrp="1" noRot="1" noChangeArrowheads="1"/>
          </p:cNvSpPr>
          <p:nvPr>
            <p:ph type="body" idx="1"/>
          </p:nvPr>
        </p:nvSpPr>
        <p:spPr>
          <a:xfrm>
            <a:off x="539750" y="1700213"/>
            <a:ext cx="8353425" cy="2881312"/>
          </a:xfrm>
          <a:solidFill>
            <a:srgbClr val="FFCC00"/>
          </a:solidFill>
          <a:ln w="38100" cap="flat" algn="ctr">
            <a:solidFill>
              <a:srgbClr val="CC6600"/>
            </a:solidFill>
            <a:miter lim="800000"/>
            <a:headEnd/>
            <a:tailEnd/>
          </a:ln>
        </p:spPr>
        <p:txBody>
          <a:bodyPr/>
          <a:lstStyle/>
          <a:p>
            <a:pPr eaLnBrk="1" hangingPunct="1">
              <a:lnSpc>
                <a:spcPct val="90000"/>
              </a:lnSpc>
              <a:buClr>
                <a:srgbClr val="3366FF"/>
              </a:buClr>
              <a:buSzPct val="95000"/>
              <a:buFont typeface="Wingdings" panose="05000000000000000000" pitchFamily="2" charset="2"/>
              <a:buNone/>
            </a:pPr>
            <a:r>
              <a:rPr lang="en-US" altLang="zh-CN" sz="2800" b="1">
                <a:solidFill>
                  <a:srgbClr val="000000"/>
                </a:solidFill>
              </a:rPr>
              <a:t>MR&gt;MC </a:t>
            </a:r>
            <a:r>
              <a:rPr lang="zh-CN" altLang="en-US" sz="2800" b="1">
                <a:solidFill>
                  <a:srgbClr val="000000"/>
                </a:solidFill>
              </a:rPr>
              <a:t>，</a:t>
            </a:r>
          </a:p>
          <a:p>
            <a:pPr eaLnBrk="1" hangingPunct="1">
              <a:lnSpc>
                <a:spcPct val="90000"/>
              </a:lnSpc>
              <a:buClr>
                <a:srgbClr val="3366FF"/>
              </a:buClr>
              <a:buSzPct val="95000"/>
              <a:buFont typeface="Wingdings" panose="05000000000000000000" pitchFamily="2" charset="2"/>
              <a:buNone/>
            </a:pPr>
            <a:r>
              <a:rPr lang="zh-CN" altLang="en-US" sz="2800" b="1">
                <a:solidFill>
                  <a:srgbClr val="000000"/>
                </a:solidFill>
              </a:rPr>
              <a:t>每增加一单位产品所增加的收益大于这一单位的成本，厂商有利可图，必然扩大产量；</a:t>
            </a:r>
          </a:p>
          <a:p>
            <a:pPr eaLnBrk="1" hangingPunct="1">
              <a:lnSpc>
                <a:spcPct val="90000"/>
              </a:lnSpc>
              <a:buClr>
                <a:srgbClr val="3366FF"/>
              </a:buClr>
              <a:buSzPct val="95000"/>
              <a:buFont typeface="Wingdings" panose="05000000000000000000" pitchFamily="2" charset="2"/>
              <a:buNone/>
            </a:pPr>
            <a:r>
              <a:rPr lang="en-US" altLang="zh-CN" sz="2800" b="1">
                <a:solidFill>
                  <a:srgbClr val="000000"/>
                </a:solidFill>
              </a:rPr>
              <a:t>MR&lt;MC </a:t>
            </a:r>
            <a:r>
              <a:rPr lang="zh-CN" altLang="en-US" sz="2800" b="1">
                <a:solidFill>
                  <a:srgbClr val="000000"/>
                </a:solidFill>
              </a:rPr>
              <a:t>，</a:t>
            </a:r>
          </a:p>
          <a:p>
            <a:pPr eaLnBrk="1" hangingPunct="1">
              <a:lnSpc>
                <a:spcPct val="90000"/>
              </a:lnSpc>
              <a:buClr>
                <a:srgbClr val="3366FF"/>
              </a:buClr>
              <a:buSzPct val="95000"/>
              <a:buFont typeface="Wingdings" panose="05000000000000000000" pitchFamily="2" charset="2"/>
              <a:buNone/>
            </a:pPr>
            <a:r>
              <a:rPr lang="zh-CN" altLang="en-US" sz="2800" b="1">
                <a:solidFill>
                  <a:srgbClr val="000000"/>
                </a:solidFill>
              </a:rPr>
              <a:t>每增加一单位产品所增加的收益小于这一单位的成本，厂商会亏损，必然减少产量；</a:t>
            </a:r>
          </a:p>
        </p:txBody>
      </p:sp>
      <p:sp>
        <p:nvSpPr>
          <p:cNvPr id="44036" name="Rectangle 4">
            <a:extLst>
              <a:ext uri="{FF2B5EF4-FFF2-40B4-BE49-F238E27FC236}">
                <a16:creationId xmlns:a16="http://schemas.microsoft.com/office/drawing/2014/main" id="{C6EC8440-8BD0-4D22-8EEE-D3E6355265D8}"/>
              </a:ext>
            </a:extLst>
          </p:cNvPr>
          <p:cNvSpPr>
            <a:spLocks noChangeArrowheads="1"/>
          </p:cNvSpPr>
          <p:nvPr/>
        </p:nvSpPr>
        <p:spPr bwMode="auto">
          <a:xfrm>
            <a:off x="900113" y="5013325"/>
            <a:ext cx="7488237" cy="1223963"/>
          </a:xfrm>
          <a:prstGeom prst="rect">
            <a:avLst/>
          </a:prstGeom>
          <a:solidFill>
            <a:srgbClr val="FFCC00"/>
          </a:solidFill>
          <a:ln w="76200">
            <a:solidFill>
              <a:srgbClr val="336600"/>
            </a:solidFill>
            <a:miter lim="800000"/>
            <a:headEnd/>
            <a:tailEnd/>
          </a:ln>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400" b="1">
                <a:solidFill>
                  <a:srgbClr val="000000"/>
                </a:solidFill>
                <a:latin typeface="仿宋_GB2312" panose="02010609030101010101" pitchFamily="49" charset="-122"/>
                <a:ea typeface="仿宋_GB2312" panose="02010609030101010101" pitchFamily="49" charset="-122"/>
              </a:rPr>
              <a:t>只有在</a:t>
            </a:r>
            <a:r>
              <a:rPr lang="en-US" altLang="zh-CN" sz="2400" b="1">
                <a:solidFill>
                  <a:srgbClr val="000000"/>
                </a:solidFill>
                <a:latin typeface="华文新魏" panose="02010800040101010101" pitchFamily="2" charset="-122"/>
                <a:ea typeface="华文新魏" panose="02010800040101010101" pitchFamily="2" charset="-122"/>
              </a:rPr>
              <a:t>MR=MC</a:t>
            </a:r>
            <a:r>
              <a:rPr lang="zh-CN" altLang="en-US" sz="2400" b="1">
                <a:solidFill>
                  <a:srgbClr val="000000"/>
                </a:solidFill>
                <a:latin typeface="仿宋_GB2312" panose="02010609030101010101" pitchFamily="49" charset="-122"/>
                <a:ea typeface="仿宋_GB2312" panose="02010609030101010101" pitchFamily="49" charset="-122"/>
              </a:rPr>
              <a:t>时，厂商既不扩大，也不缩小产量，而是维持产量，表明该赚的利润都赚到，即实现生产者利润最大化。</a:t>
            </a:r>
          </a:p>
          <a:p>
            <a:pPr algn="just" eaLnBrk="1" hangingPunct="1"/>
            <a:endParaRPr lang="en-US" altLang="zh-CN" sz="2400" b="1">
              <a:solidFill>
                <a:srgbClr val="000000"/>
              </a:solidFill>
              <a:latin typeface="仿宋_GB2312" panose="02010609030101010101" pitchFamily="49" charset="-122"/>
              <a:ea typeface="仿宋_GB2312" panose="02010609030101010101" pitchFamily="49"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wedge">
                                      <p:cBhvr>
                                        <p:cTn id="7" dur="2000"/>
                                        <p:tgtEl>
                                          <p:spTgt spid="440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4035">
                                            <p:bg/>
                                          </p:spTgt>
                                        </p:tgtEl>
                                        <p:attrNameLst>
                                          <p:attrName>style.visibility</p:attrName>
                                        </p:attrNameLst>
                                      </p:cBhvr>
                                      <p:to>
                                        <p:strVal val="visible"/>
                                      </p:to>
                                    </p:set>
                                    <p:animEffect transition="in" filter="wedge">
                                      <p:cBhvr>
                                        <p:cTn id="12" dur="2000"/>
                                        <p:tgtEl>
                                          <p:spTgt spid="44035">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44035">
                                            <p:txEl>
                                              <p:pRg st="0" end="0"/>
                                            </p:txEl>
                                          </p:spTgt>
                                        </p:tgtEl>
                                        <p:attrNameLst>
                                          <p:attrName>style.visibility</p:attrName>
                                        </p:attrNameLst>
                                      </p:cBhvr>
                                      <p:to>
                                        <p:strVal val="visible"/>
                                      </p:to>
                                    </p:set>
                                    <p:animEffect transition="in" filter="wedge">
                                      <p:cBhvr>
                                        <p:cTn id="17" dur="2000"/>
                                        <p:tgtEl>
                                          <p:spTgt spid="4403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44035">
                                            <p:txEl>
                                              <p:pRg st="1" end="1"/>
                                            </p:txEl>
                                          </p:spTgt>
                                        </p:tgtEl>
                                        <p:attrNameLst>
                                          <p:attrName>style.visibility</p:attrName>
                                        </p:attrNameLst>
                                      </p:cBhvr>
                                      <p:to>
                                        <p:strVal val="visible"/>
                                      </p:to>
                                    </p:set>
                                    <p:animEffect transition="in" filter="wedge">
                                      <p:cBhvr>
                                        <p:cTn id="22" dur="2000"/>
                                        <p:tgtEl>
                                          <p:spTgt spid="44035">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44035">
                                            <p:txEl>
                                              <p:pRg st="2" end="2"/>
                                            </p:txEl>
                                          </p:spTgt>
                                        </p:tgtEl>
                                        <p:attrNameLst>
                                          <p:attrName>style.visibility</p:attrName>
                                        </p:attrNameLst>
                                      </p:cBhvr>
                                      <p:to>
                                        <p:strVal val="visible"/>
                                      </p:to>
                                    </p:set>
                                    <p:animEffect transition="in" filter="wedge">
                                      <p:cBhvr>
                                        <p:cTn id="27" dur="2000"/>
                                        <p:tgtEl>
                                          <p:spTgt spid="44035">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44035">
                                            <p:txEl>
                                              <p:pRg st="3" end="3"/>
                                            </p:txEl>
                                          </p:spTgt>
                                        </p:tgtEl>
                                        <p:attrNameLst>
                                          <p:attrName>style.visibility</p:attrName>
                                        </p:attrNameLst>
                                      </p:cBhvr>
                                      <p:to>
                                        <p:strVal val="visible"/>
                                      </p:to>
                                    </p:set>
                                    <p:animEffect transition="in" filter="wedge">
                                      <p:cBhvr>
                                        <p:cTn id="32" dur="2000"/>
                                        <p:tgtEl>
                                          <p:spTgt spid="44035">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44036"/>
                                        </p:tgtEl>
                                        <p:attrNameLst>
                                          <p:attrName>style.visibility</p:attrName>
                                        </p:attrNameLst>
                                      </p:cBhvr>
                                      <p:to>
                                        <p:strVal val="visible"/>
                                      </p:to>
                                    </p:set>
                                    <p:animEffect transition="in" filter="wedge">
                                      <p:cBhvr>
                                        <p:cTn id="37" dur="20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4035" grpId="0" build="p" animBg="1"/>
      <p:bldP spid="440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2">
            <a:extLst>
              <a:ext uri="{FF2B5EF4-FFF2-40B4-BE49-F238E27FC236}">
                <a16:creationId xmlns:a16="http://schemas.microsoft.com/office/drawing/2014/main" id="{0F34385C-AE57-4AC6-A53F-D68CF9DD259F}"/>
              </a:ext>
            </a:extLst>
          </p:cNvPr>
          <p:cNvSpPr>
            <a:spLocks noChangeShapeType="1"/>
          </p:cNvSpPr>
          <p:nvPr/>
        </p:nvSpPr>
        <p:spPr bwMode="auto">
          <a:xfrm flipV="1">
            <a:off x="2895600" y="1219200"/>
            <a:ext cx="0" cy="2209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483" name="Rectangle 3">
            <a:extLst>
              <a:ext uri="{FF2B5EF4-FFF2-40B4-BE49-F238E27FC236}">
                <a16:creationId xmlns:a16="http://schemas.microsoft.com/office/drawing/2014/main" id="{59376D3F-A5A6-414D-845A-DD8E1FB5C6E2}"/>
              </a:ext>
            </a:extLst>
          </p:cNvPr>
          <p:cNvSpPr>
            <a:spLocks noChangeArrowheads="1"/>
          </p:cNvSpPr>
          <p:nvPr/>
        </p:nvSpPr>
        <p:spPr bwMode="auto">
          <a:xfrm>
            <a:off x="2209800" y="11430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800" b="1">
                <a:latin typeface="Times New Roman" panose="02020603050405020304" pitchFamily="18" charset="0"/>
              </a:rPr>
              <a:t>P,</a:t>
            </a:r>
            <a:r>
              <a:rPr kumimoji="1" lang="en-US" altLang="zh-CN" sz="2800" b="1">
                <a:latin typeface="Times New Roman" panose="02020603050405020304" pitchFamily="18" charset="0"/>
                <a:sym typeface="Symbol" panose="05050102010706020507" pitchFamily="18" charset="2"/>
              </a:rPr>
              <a:t></a:t>
            </a:r>
            <a:endParaRPr kumimoji="1" lang="en-US" altLang="zh-CN" sz="2800" b="1">
              <a:latin typeface="Times New Roman" panose="02020603050405020304" pitchFamily="18" charset="0"/>
            </a:endParaRPr>
          </a:p>
        </p:txBody>
      </p:sp>
      <p:sp>
        <p:nvSpPr>
          <p:cNvPr id="20484" name="Line 4">
            <a:extLst>
              <a:ext uri="{FF2B5EF4-FFF2-40B4-BE49-F238E27FC236}">
                <a16:creationId xmlns:a16="http://schemas.microsoft.com/office/drawing/2014/main" id="{AA58014C-8283-4650-9940-42876A0F1277}"/>
              </a:ext>
            </a:extLst>
          </p:cNvPr>
          <p:cNvSpPr>
            <a:spLocks noChangeShapeType="1"/>
          </p:cNvSpPr>
          <p:nvPr/>
        </p:nvSpPr>
        <p:spPr bwMode="auto">
          <a:xfrm>
            <a:off x="2895600" y="3429000"/>
            <a:ext cx="45720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485" name="Rectangle 5">
            <a:extLst>
              <a:ext uri="{FF2B5EF4-FFF2-40B4-BE49-F238E27FC236}">
                <a16:creationId xmlns:a16="http://schemas.microsoft.com/office/drawing/2014/main" id="{ECEC9015-1C7E-49C7-9D51-E2D71BA4DAC2}"/>
              </a:ext>
            </a:extLst>
          </p:cNvPr>
          <p:cNvSpPr>
            <a:spLocks noChangeArrowheads="1"/>
          </p:cNvSpPr>
          <p:nvPr/>
        </p:nvSpPr>
        <p:spPr bwMode="auto">
          <a:xfrm>
            <a:off x="7620000" y="33528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1800" b="1">
                <a:latin typeface="Times New Roman" panose="02020603050405020304" pitchFamily="18" charset="0"/>
              </a:rPr>
              <a:t>Q</a:t>
            </a:r>
          </a:p>
        </p:txBody>
      </p:sp>
      <p:sp>
        <p:nvSpPr>
          <p:cNvPr id="20486" name="Rectangle 6">
            <a:extLst>
              <a:ext uri="{FF2B5EF4-FFF2-40B4-BE49-F238E27FC236}">
                <a16:creationId xmlns:a16="http://schemas.microsoft.com/office/drawing/2014/main" id="{AAD2D336-2486-46C2-8BEF-EB8E0B571B04}"/>
              </a:ext>
            </a:extLst>
          </p:cNvPr>
          <p:cNvSpPr>
            <a:spLocks noChangeArrowheads="1"/>
          </p:cNvSpPr>
          <p:nvPr/>
        </p:nvSpPr>
        <p:spPr bwMode="auto">
          <a:xfrm>
            <a:off x="2667000" y="3429000"/>
            <a:ext cx="228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1800" b="1">
                <a:latin typeface="Times New Roman" panose="02020603050405020304" pitchFamily="18" charset="0"/>
              </a:rPr>
              <a:t>O</a:t>
            </a:r>
          </a:p>
        </p:txBody>
      </p:sp>
      <p:sp>
        <p:nvSpPr>
          <p:cNvPr id="20487" name="Freeform 8">
            <a:extLst>
              <a:ext uri="{FF2B5EF4-FFF2-40B4-BE49-F238E27FC236}">
                <a16:creationId xmlns:a16="http://schemas.microsoft.com/office/drawing/2014/main" id="{E93C5CAC-4834-4A8D-976E-8CF7D0F209F6}"/>
              </a:ext>
            </a:extLst>
          </p:cNvPr>
          <p:cNvSpPr>
            <a:spLocks/>
          </p:cNvSpPr>
          <p:nvPr/>
        </p:nvSpPr>
        <p:spPr bwMode="auto">
          <a:xfrm>
            <a:off x="2916238" y="1412875"/>
            <a:ext cx="3168650" cy="2016125"/>
          </a:xfrm>
          <a:custGeom>
            <a:avLst/>
            <a:gdLst>
              <a:gd name="T0" fmla="*/ 0 w 2271"/>
              <a:gd name="T1" fmla="*/ 2147483646 h 1481"/>
              <a:gd name="T2" fmla="*/ 2147483646 w 2271"/>
              <a:gd name="T3" fmla="*/ 2147483646 h 1481"/>
              <a:gd name="T4" fmla="*/ 2147483646 w 2271"/>
              <a:gd name="T5" fmla="*/ 2147483646 h 1481"/>
              <a:gd name="T6" fmla="*/ 2147483646 w 2271"/>
              <a:gd name="T7" fmla="*/ 2147483646 h 1481"/>
              <a:gd name="T8" fmla="*/ 2147483646 w 2271"/>
              <a:gd name="T9" fmla="*/ 2147483646 h 1481"/>
              <a:gd name="T10" fmla="*/ 2147483646 w 2271"/>
              <a:gd name="T11" fmla="*/ 0 h 14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71" h="1481">
                <a:moveTo>
                  <a:pt x="0" y="1481"/>
                </a:moveTo>
                <a:cubicBezTo>
                  <a:pt x="56" y="1382"/>
                  <a:pt x="190" y="1012"/>
                  <a:pt x="338" y="887"/>
                </a:cubicBezTo>
                <a:cubicBezTo>
                  <a:pt x="486" y="762"/>
                  <a:pt x="734" y="768"/>
                  <a:pt x="889" y="731"/>
                </a:cubicBezTo>
                <a:cubicBezTo>
                  <a:pt x="1044" y="694"/>
                  <a:pt x="1119" y="708"/>
                  <a:pt x="1270" y="666"/>
                </a:cubicBezTo>
                <a:cubicBezTo>
                  <a:pt x="1421" y="624"/>
                  <a:pt x="1629" y="592"/>
                  <a:pt x="1796" y="481"/>
                </a:cubicBezTo>
                <a:cubicBezTo>
                  <a:pt x="1963" y="370"/>
                  <a:pt x="2172" y="100"/>
                  <a:pt x="2271" y="0"/>
                </a:cubicBezTo>
              </a:path>
            </a:pathLst>
          </a:custGeom>
          <a:noFill/>
          <a:ln w="31750" cap="flat" cmpd="sng">
            <a:solidFill>
              <a:srgbClr val="0000FF"/>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488" name="Line 10">
            <a:extLst>
              <a:ext uri="{FF2B5EF4-FFF2-40B4-BE49-F238E27FC236}">
                <a16:creationId xmlns:a16="http://schemas.microsoft.com/office/drawing/2014/main" id="{1FA9CE78-B5C2-462E-B655-9FAB18DB0AEE}"/>
              </a:ext>
            </a:extLst>
          </p:cNvPr>
          <p:cNvSpPr>
            <a:spLocks noChangeShapeType="1"/>
          </p:cNvSpPr>
          <p:nvPr/>
        </p:nvSpPr>
        <p:spPr bwMode="auto">
          <a:xfrm flipV="1">
            <a:off x="2895600" y="4114800"/>
            <a:ext cx="0" cy="2209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489" name="Rectangle 11">
            <a:extLst>
              <a:ext uri="{FF2B5EF4-FFF2-40B4-BE49-F238E27FC236}">
                <a16:creationId xmlns:a16="http://schemas.microsoft.com/office/drawing/2014/main" id="{2BCAC133-25D6-46A0-AF76-B52DF3C5C908}"/>
              </a:ext>
            </a:extLst>
          </p:cNvPr>
          <p:cNvSpPr>
            <a:spLocks noChangeArrowheads="1"/>
          </p:cNvSpPr>
          <p:nvPr/>
        </p:nvSpPr>
        <p:spPr bwMode="auto">
          <a:xfrm>
            <a:off x="2209800" y="40386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800" b="1">
                <a:latin typeface="Times New Roman" panose="02020603050405020304" pitchFamily="18" charset="0"/>
              </a:rPr>
              <a:t>MR</a:t>
            </a:r>
          </a:p>
          <a:p>
            <a:pPr algn="ctr" eaLnBrk="1" hangingPunct="1">
              <a:spcBef>
                <a:spcPct val="0"/>
              </a:spcBef>
              <a:buClrTx/>
              <a:buSzTx/>
              <a:buFontTx/>
              <a:buNone/>
            </a:pPr>
            <a:r>
              <a:rPr kumimoji="1" lang="en-US" altLang="zh-CN" sz="2800" b="1">
                <a:latin typeface="Times New Roman" panose="02020603050405020304" pitchFamily="18" charset="0"/>
              </a:rPr>
              <a:t>MC</a:t>
            </a:r>
          </a:p>
        </p:txBody>
      </p:sp>
      <p:sp>
        <p:nvSpPr>
          <p:cNvPr id="20490" name="Line 12">
            <a:extLst>
              <a:ext uri="{FF2B5EF4-FFF2-40B4-BE49-F238E27FC236}">
                <a16:creationId xmlns:a16="http://schemas.microsoft.com/office/drawing/2014/main" id="{9957B20C-C13D-4BA7-9DAE-4F9A9E730937}"/>
              </a:ext>
            </a:extLst>
          </p:cNvPr>
          <p:cNvSpPr>
            <a:spLocks noChangeShapeType="1"/>
          </p:cNvSpPr>
          <p:nvPr/>
        </p:nvSpPr>
        <p:spPr bwMode="auto">
          <a:xfrm>
            <a:off x="2895600" y="6324600"/>
            <a:ext cx="45720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491" name="Rectangle 13">
            <a:extLst>
              <a:ext uri="{FF2B5EF4-FFF2-40B4-BE49-F238E27FC236}">
                <a16:creationId xmlns:a16="http://schemas.microsoft.com/office/drawing/2014/main" id="{79B54373-6765-46A3-BC9C-EEB4C904938A}"/>
              </a:ext>
            </a:extLst>
          </p:cNvPr>
          <p:cNvSpPr>
            <a:spLocks noChangeArrowheads="1"/>
          </p:cNvSpPr>
          <p:nvPr/>
        </p:nvSpPr>
        <p:spPr bwMode="auto">
          <a:xfrm>
            <a:off x="7620000" y="62484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1800" b="1">
                <a:latin typeface="Times New Roman" panose="02020603050405020304" pitchFamily="18" charset="0"/>
              </a:rPr>
              <a:t>Q</a:t>
            </a:r>
          </a:p>
        </p:txBody>
      </p:sp>
      <p:sp>
        <p:nvSpPr>
          <p:cNvPr id="20492" name="Rectangle 14">
            <a:extLst>
              <a:ext uri="{FF2B5EF4-FFF2-40B4-BE49-F238E27FC236}">
                <a16:creationId xmlns:a16="http://schemas.microsoft.com/office/drawing/2014/main" id="{38DCE267-FA0B-475D-BAB4-98A1D3A59B39}"/>
              </a:ext>
            </a:extLst>
          </p:cNvPr>
          <p:cNvSpPr>
            <a:spLocks noChangeArrowheads="1"/>
          </p:cNvSpPr>
          <p:nvPr/>
        </p:nvSpPr>
        <p:spPr bwMode="auto">
          <a:xfrm>
            <a:off x="2667000" y="6324600"/>
            <a:ext cx="228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1800" b="1">
                <a:latin typeface="Times New Roman" panose="02020603050405020304" pitchFamily="18" charset="0"/>
              </a:rPr>
              <a:t>O</a:t>
            </a:r>
          </a:p>
        </p:txBody>
      </p:sp>
      <p:sp>
        <p:nvSpPr>
          <p:cNvPr id="20493" name="Line 16">
            <a:extLst>
              <a:ext uri="{FF2B5EF4-FFF2-40B4-BE49-F238E27FC236}">
                <a16:creationId xmlns:a16="http://schemas.microsoft.com/office/drawing/2014/main" id="{EB8F4537-1ED5-4053-88C0-5E7896C38C25}"/>
              </a:ext>
            </a:extLst>
          </p:cNvPr>
          <p:cNvSpPr>
            <a:spLocks noChangeShapeType="1"/>
          </p:cNvSpPr>
          <p:nvPr/>
        </p:nvSpPr>
        <p:spPr bwMode="auto">
          <a:xfrm>
            <a:off x="6443663" y="1196975"/>
            <a:ext cx="0" cy="5076825"/>
          </a:xfrm>
          <a:prstGeom prst="line">
            <a:avLst/>
          </a:prstGeom>
          <a:noFill/>
          <a:ln w="38100">
            <a:solidFill>
              <a:srgbClr val="00808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5073" name="Rectangle 17">
            <a:extLst>
              <a:ext uri="{FF2B5EF4-FFF2-40B4-BE49-F238E27FC236}">
                <a16:creationId xmlns:a16="http://schemas.microsoft.com/office/drawing/2014/main" id="{6A3AC57B-5197-4186-A065-83542AEBA82A}"/>
              </a:ext>
            </a:extLst>
          </p:cNvPr>
          <p:cNvSpPr>
            <a:spLocks noChangeArrowheads="1"/>
          </p:cNvSpPr>
          <p:nvPr/>
        </p:nvSpPr>
        <p:spPr bwMode="auto">
          <a:xfrm>
            <a:off x="6227763" y="6273800"/>
            <a:ext cx="3603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800" b="1">
                <a:effectLst>
                  <a:outerShdw blurRad="38100" dist="38100" dir="2700000" algn="tl">
                    <a:srgbClr val="C0C0C0"/>
                  </a:outerShdw>
                </a:effectLst>
                <a:latin typeface="Times New Roman" panose="02020603050405020304" pitchFamily="18" charset="0"/>
              </a:rPr>
              <a:t>Q</a:t>
            </a:r>
            <a:r>
              <a:rPr kumimoji="1" lang="en-US" altLang="zh-CN" sz="2800" b="1" baseline="-25000">
                <a:effectLst>
                  <a:outerShdw blurRad="38100" dist="38100" dir="2700000" algn="tl">
                    <a:srgbClr val="C0C0C0"/>
                  </a:outerShdw>
                </a:effectLst>
                <a:latin typeface="Times New Roman" panose="02020603050405020304" pitchFamily="18" charset="0"/>
              </a:rPr>
              <a:t>4</a:t>
            </a:r>
            <a:endParaRPr kumimoji="1" lang="en-US" altLang="zh-CN" sz="2800" b="1">
              <a:effectLst>
                <a:outerShdw blurRad="38100" dist="38100" dir="2700000" algn="tl">
                  <a:srgbClr val="C0C0C0"/>
                </a:outerShdw>
              </a:effectLst>
              <a:latin typeface="Times New Roman" panose="02020603050405020304" pitchFamily="18" charset="0"/>
            </a:endParaRPr>
          </a:p>
        </p:txBody>
      </p:sp>
      <p:sp>
        <p:nvSpPr>
          <p:cNvPr id="45078" name="Rectangle 22">
            <a:extLst>
              <a:ext uri="{FF2B5EF4-FFF2-40B4-BE49-F238E27FC236}">
                <a16:creationId xmlns:a16="http://schemas.microsoft.com/office/drawing/2014/main" id="{B8270FD3-7A0C-43CC-80A3-BF3BA486C4A5}"/>
              </a:ext>
            </a:extLst>
          </p:cNvPr>
          <p:cNvSpPr>
            <a:spLocks noChangeArrowheads="1"/>
          </p:cNvSpPr>
          <p:nvPr/>
        </p:nvSpPr>
        <p:spPr bwMode="auto">
          <a:xfrm>
            <a:off x="5508625" y="4508500"/>
            <a:ext cx="576263" cy="433388"/>
          </a:xfrm>
          <a:prstGeom prst="rect">
            <a:avLst/>
          </a:prstGeom>
          <a:noFill/>
          <a:ln w="317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66CC"/>
                </a:solidFill>
                <a:effectLst>
                  <a:outerShdw blurRad="38100" dist="38100" dir="2700000" algn="tl">
                    <a:srgbClr val="C0C0C0"/>
                  </a:outerShdw>
                </a:effectLst>
                <a:latin typeface="Times New Roman" panose="02020603050405020304" pitchFamily="18" charset="0"/>
              </a:rPr>
              <a:t>MC</a:t>
            </a:r>
          </a:p>
        </p:txBody>
      </p:sp>
      <p:sp>
        <p:nvSpPr>
          <p:cNvPr id="20496" name="Freeform 23">
            <a:extLst>
              <a:ext uri="{FF2B5EF4-FFF2-40B4-BE49-F238E27FC236}">
                <a16:creationId xmlns:a16="http://schemas.microsoft.com/office/drawing/2014/main" id="{6CFB4FFD-7FE4-443F-9A84-14F76EF79DCF}"/>
              </a:ext>
            </a:extLst>
          </p:cNvPr>
          <p:cNvSpPr>
            <a:spLocks/>
          </p:cNvSpPr>
          <p:nvPr/>
        </p:nvSpPr>
        <p:spPr bwMode="auto">
          <a:xfrm>
            <a:off x="3059113" y="4221163"/>
            <a:ext cx="2233612" cy="1601787"/>
          </a:xfrm>
          <a:custGeom>
            <a:avLst/>
            <a:gdLst>
              <a:gd name="T0" fmla="*/ 0 w 1594"/>
              <a:gd name="T1" fmla="*/ 0 h 538"/>
              <a:gd name="T2" fmla="*/ 2147483646 w 1594"/>
              <a:gd name="T3" fmla="*/ 2147483646 h 538"/>
              <a:gd name="T4" fmla="*/ 2147483646 w 1594"/>
              <a:gd name="T5" fmla="*/ 2147483646 h 538"/>
              <a:gd name="T6" fmla="*/ 2147483646 w 1594"/>
              <a:gd name="T7" fmla="*/ 2147483646 h 538"/>
              <a:gd name="T8" fmla="*/ 2147483646 w 1594"/>
              <a:gd name="T9" fmla="*/ 2147483646 h 538"/>
              <a:gd name="T10" fmla="*/ 2147483646 w 1594"/>
              <a:gd name="T11" fmla="*/ 2147483646 h 538"/>
              <a:gd name="T12" fmla="*/ 2147483646 w 1594"/>
              <a:gd name="T13" fmla="*/ 2147483646 h 53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94" h="538">
                <a:moveTo>
                  <a:pt x="0" y="0"/>
                </a:moveTo>
                <a:cubicBezTo>
                  <a:pt x="31" y="35"/>
                  <a:pt x="116" y="138"/>
                  <a:pt x="186" y="204"/>
                </a:cubicBezTo>
                <a:cubicBezTo>
                  <a:pt x="256" y="270"/>
                  <a:pt x="342" y="346"/>
                  <a:pt x="420" y="396"/>
                </a:cubicBezTo>
                <a:cubicBezTo>
                  <a:pt x="498" y="446"/>
                  <a:pt x="564" y="482"/>
                  <a:pt x="654" y="504"/>
                </a:cubicBezTo>
                <a:cubicBezTo>
                  <a:pt x="744" y="526"/>
                  <a:pt x="860" y="538"/>
                  <a:pt x="960" y="528"/>
                </a:cubicBezTo>
                <a:cubicBezTo>
                  <a:pt x="1060" y="518"/>
                  <a:pt x="1147" y="500"/>
                  <a:pt x="1253" y="445"/>
                </a:cubicBezTo>
                <a:cubicBezTo>
                  <a:pt x="1359" y="390"/>
                  <a:pt x="1523" y="250"/>
                  <a:pt x="1594" y="199"/>
                </a:cubicBezTo>
              </a:path>
            </a:pathLst>
          </a:custGeom>
          <a:noFill/>
          <a:ln w="317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20497" name="Line 25">
            <a:extLst>
              <a:ext uri="{FF2B5EF4-FFF2-40B4-BE49-F238E27FC236}">
                <a16:creationId xmlns:a16="http://schemas.microsoft.com/office/drawing/2014/main" id="{4AD3A315-0966-4E2C-95F7-B2BE688B1971}"/>
              </a:ext>
            </a:extLst>
          </p:cNvPr>
          <p:cNvSpPr>
            <a:spLocks noChangeShapeType="1"/>
          </p:cNvSpPr>
          <p:nvPr/>
        </p:nvSpPr>
        <p:spPr bwMode="auto">
          <a:xfrm flipV="1">
            <a:off x="2771775" y="5019675"/>
            <a:ext cx="3865563" cy="66675"/>
          </a:xfrm>
          <a:prstGeom prst="line">
            <a:avLst/>
          </a:prstGeom>
          <a:noFill/>
          <a:ln w="3175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20498" name="Rectangle 26">
            <a:extLst>
              <a:ext uri="{FF2B5EF4-FFF2-40B4-BE49-F238E27FC236}">
                <a16:creationId xmlns:a16="http://schemas.microsoft.com/office/drawing/2014/main" id="{D8DC1A10-3820-414B-978A-C3A9B4407EBF}"/>
              </a:ext>
            </a:extLst>
          </p:cNvPr>
          <p:cNvSpPr>
            <a:spLocks noChangeArrowheads="1"/>
          </p:cNvSpPr>
          <p:nvPr/>
        </p:nvSpPr>
        <p:spPr bwMode="auto">
          <a:xfrm rot="10800000" flipV="1">
            <a:off x="6859588" y="5013325"/>
            <a:ext cx="520700" cy="2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solidFill>
                  <a:srgbClr val="000000"/>
                </a:solidFill>
                <a:latin typeface="Times New Roman" panose="02020603050405020304" pitchFamily="18" charset="0"/>
              </a:rPr>
              <a:t>MR</a:t>
            </a:r>
          </a:p>
        </p:txBody>
      </p:sp>
      <p:grpSp>
        <p:nvGrpSpPr>
          <p:cNvPr id="45083" name="Group 27">
            <a:extLst>
              <a:ext uri="{FF2B5EF4-FFF2-40B4-BE49-F238E27FC236}">
                <a16:creationId xmlns:a16="http://schemas.microsoft.com/office/drawing/2014/main" id="{DFDAFA62-9DD3-4472-B8EE-76AE27BF9CB2}"/>
              </a:ext>
            </a:extLst>
          </p:cNvPr>
          <p:cNvGrpSpPr>
            <a:grpSpLocks/>
          </p:cNvGrpSpPr>
          <p:nvPr/>
        </p:nvGrpSpPr>
        <p:grpSpPr bwMode="auto">
          <a:xfrm>
            <a:off x="2916238" y="3213100"/>
            <a:ext cx="4248150" cy="935038"/>
            <a:chOff x="864" y="1957"/>
            <a:chExt cx="2736" cy="443"/>
          </a:xfrm>
        </p:grpSpPr>
        <p:sp>
          <p:nvSpPr>
            <p:cNvPr id="20518" name="Freeform 28">
              <a:extLst>
                <a:ext uri="{FF2B5EF4-FFF2-40B4-BE49-F238E27FC236}">
                  <a16:creationId xmlns:a16="http://schemas.microsoft.com/office/drawing/2014/main" id="{74999197-9326-4686-9E4F-5D6143A89A62}"/>
                </a:ext>
              </a:extLst>
            </p:cNvPr>
            <p:cNvSpPr>
              <a:spLocks/>
            </p:cNvSpPr>
            <p:nvPr/>
          </p:nvSpPr>
          <p:spPr bwMode="auto">
            <a:xfrm>
              <a:off x="864" y="1957"/>
              <a:ext cx="2402" cy="312"/>
            </a:xfrm>
            <a:custGeom>
              <a:avLst/>
              <a:gdLst>
                <a:gd name="T0" fmla="*/ 0 w 2402"/>
                <a:gd name="T1" fmla="*/ 155 h 312"/>
                <a:gd name="T2" fmla="*/ 183 w 2402"/>
                <a:gd name="T3" fmla="*/ 192 h 312"/>
                <a:gd name="T4" fmla="*/ 343 w 2402"/>
                <a:gd name="T5" fmla="*/ 217 h 312"/>
                <a:gd name="T6" fmla="*/ 503 w 2402"/>
                <a:gd name="T7" fmla="*/ 192 h 312"/>
                <a:gd name="T8" fmla="*/ 669 w 2402"/>
                <a:gd name="T9" fmla="*/ 117 h 312"/>
                <a:gd name="T10" fmla="*/ 1014 w 2402"/>
                <a:gd name="T11" fmla="*/ 31 h 312"/>
                <a:gd name="T12" fmla="*/ 1395 w 2402"/>
                <a:gd name="T13" fmla="*/ 6 h 312"/>
                <a:gd name="T14" fmla="*/ 1851 w 2402"/>
                <a:gd name="T15" fmla="*/ 67 h 312"/>
                <a:gd name="T16" fmla="*/ 2402 w 2402"/>
                <a:gd name="T17" fmla="*/ 312 h 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2" h="312">
                  <a:moveTo>
                    <a:pt x="0" y="155"/>
                  </a:moveTo>
                  <a:cubicBezTo>
                    <a:pt x="30" y="161"/>
                    <a:pt x="126" y="182"/>
                    <a:pt x="183" y="192"/>
                  </a:cubicBezTo>
                  <a:cubicBezTo>
                    <a:pt x="240" y="202"/>
                    <a:pt x="290" y="217"/>
                    <a:pt x="343" y="217"/>
                  </a:cubicBezTo>
                  <a:cubicBezTo>
                    <a:pt x="396" y="217"/>
                    <a:pt x="449" y="209"/>
                    <a:pt x="503" y="192"/>
                  </a:cubicBezTo>
                  <a:cubicBezTo>
                    <a:pt x="557" y="175"/>
                    <a:pt x="584" y="144"/>
                    <a:pt x="669" y="117"/>
                  </a:cubicBezTo>
                  <a:cubicBezTo>
                    <a:pt x="754" y="90"/>
                    <a:pt x="893" y="49"/>
                    <a:pt x="1014" y="31"/>
                  </a:cubicBezTo>
                  <a:cubicBezTo>
                    <a:pt x="1135" y="13"/>
                    <a:pt x="1256" y="0"/>
                    <a:pt x="1395" y="6"/>
                  </a:cubicBezTo>
                  <a:cubicBezTo>
                    <a:pt x="1534" y="12"/>
                    <a:pt x="1683" y="16"/>
                    <a:pt x="1851" y="67"/>
                  </a:cubicBezTo>
                  <a:cubicBezTo>
                    <a:pt x="2019" y="118"/>
                    <a:pt x="2287" y="261"/>
                    <a:pt x="2402" y="312"/>
                  </a:cubicBezTo>
                </a:path>
              </a:pathLst>
            </a:custGeom>
            <a:noFill/>
            <a:ln w="50800" cap="flat" cmpd="sng">
              <a:solidFill>
                <a:srgbClr val="00FF00"/>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45085" name="Rectangle 29">
              <a:extLst>
                <a:ext uri="{FF2B5EF4-FFF2-40B4-BE49-F238E27FC236}">
                  <a16:creationId xmlns:a16="http://schemas.microsoft.com/office/drawing/2014/main" id="{DC16F90B-CE37-444C-9D1E-A06D70EB93D7}"/>
                </a:ext>
              </a:extLst>
            </p:cNvPr>
            <p:cNvSpPr>
              <a:spLocks noChangeArrowheads="1"/>
            </p:cNvSpPr>
            <p:nvPr/>
          </p:nvSpPr>
          <p:spPr bwMode="auto">
            <a:xfrm>
              <a:off x="3312" y="2160"/>
              <a:ext cx="288" cy="240"/>
            </a:xfrm>
            <a:prstGeom prst="rect">
              <a:avLst/>
            </a:prstGeom>
            <a:noFill/>
            <a:ln w="50800">
              <a:solidFill>
                <a:srgbClr val="00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6600"/>
                  </a:solidFill>
                  <a:effectLst>
                    <a:outerShdw blurRad="38100" dist="38100" dir="2700000" algn="tl">
                      <a:srgbClr val="C0C0C0"/>
                    </a:outerShdw>
                  </a:effectLst>
                  <a:latin typeface="Times New Roman" panose="02020603050405020304" pitchFamily="18" charset="0"/>
                  <a:sym typeface="Symbol" panose="05050102010706020507" pitchFamily="18" charset="2"/>
                </a:rPr>
                <a:t></a:t>
              </a:r>
              <a:endParaRPr kumimoji="1" lang="en-US" altLang="zh-CN" sz="2400" b="1">
                <a:solidFill>
                  <a:srgbClr val="CC6600"/>
                </a:solidFill>
                <a:effectLst>
                  <a:outerShdw blurRad="38100" dist="38100" dir="2700000" algn="tl">
                    <a:srgbClr val="C0C0C0"/>
                  </a:outerShdw>
                </a:effectLst>
                <a:latin typeface="Times New Roman" panose="02020603050405020304" pitchFamily="18" charset="0"/>
              </a:endParaRPr>
            </a:p>
          </p:txBody>
        </p:sp>
      </p:grpSp>
      <p:grpSp>
        <p:nvGrpSpPr>
          <p:cNvPr id="45086" name="Group 30">
            <a:extLst>
              <a:ext uri="{FF2B5EF4-FFF2-40B4-BE49-F238E27FC236}">
                <a16:creationId xmlns:a16="http://schemas.microsoft.com/office/drawing/2014/main" id="{0C5FE834-825C-4CCB-AB10-43A7D751EAC7}"/>
              </a:ext>
            </a:extLst>
          </p:cNvPr>
          <p:cNvGrpSpPr>
            <a:grpSpLocks/>
          </p:cNvGrpSpPr>
          <p:nvPr/>
        </p:nvGrpSpPr>
        <p:grpSpPr bwMode="auto">
          <a:xfrm>
            <a:off x="3995738" y="2420938"/>
            <a:ext cx="381000" cy="4200525"/>
            <a:chOff x="1344" y="1440"/>
            <a:chExt cx="240" cy="2736"/>
          </a:xfrm>
        </p:grpSpPr>
        <p:sp>
          <p:nvSpPr>
            <p:cNvPr id="45087" name="Rectangle 31">
              <a:extLst>
                <a:ext uri="{FF2B5EF4-FFF2-40B4-BE49-F238E27FC236}">
                  <a16:creationId xmlns:a16="http://schemas.microsoft.com/office/drawing/2014/main" id="{CB920B4A-8D23-4A39-BA7D-B3D478CB8FA9}"/>
                </a:ext>
              </a:extLst>
            </p:cNvPr>
            <p:cNvSpPr>
              <a:spLocks noChangeArrowheads="1"/>
            </p:cNvSpPr>
            <p:nvPr/>
          </p:nvSpPr>
          <p:spPr bwMode="auto">
            <a:xfrm>
              <a:off x="1344" y="3936"/>
              <a:ext cx="24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800" b="1">
                  <a:solidFill>
                    <a:srgbClr val="000000"/>
                  </a:solidFill>
                  <a:effectLst>
                    <a:outerShdw blurRad="38100" dist="38100" dir="2700000" algn="tl">
                      <a:srgbClr val="C0C0C0"/>
                    </a:outerShdw>
                  </a:effectLst>
                  <a:latin typeface="Times New Roman" panose="02020603050405020304" pitchFamily="18" charset="0"/>
                </a:rPr>
                <a:t>Q</a:t>
              </a:r>
              <a:r>
                <a:rPr kumimoji="1" lang="en-US" altLang="zh-CN" sz="2800" b="1" baseline="-25000">
                  <a:solidFill>
                    <a:srgbClr val="000000"/>
                  </a:solidFill>
                  <a:effectLst>
                    <a:outerShdw blurRad="38100" dist="38100" dir="2700000" algn="tl">
                      <a:srgbClr val="C0C0C0"/>
                    </a:outerShdw>
                  </a:effectLst>
                  <a:latin typeface="Times New Roman" panose="02020603050405020304" pitchFamily="18" charset="0"/>
                </a:rPr>
                <a:t>2</a:t>
              </a:r>
              <a:endParaRPr kumimoji="1" lang="en-US" altLang="zh-CN" sz="2800" b="1">
                <a:solidFill>
                  <a:srgbClr val="000000"/>
                </a:solidFill>
                <a:effectLst>
                  <a:outerShdw blurRad="38100" dist="38100" dir="2700000" algn="tl">
                    <a:srgbClr val="C0C0C0"/>
                  </a:outerShdw>
                </a:effectLst>
                <a:latin typeface="Times New Roman" panose="02020603050405020304" pitchFamily="18" charset="0"/>
              </a:endParaRPr>
            </a:p>
          </p:txBody>
        </p:sp>
        <p:sp>
          <p:nvSpPr>
            <p:cNvPr id="20517" name="Line 32">
              <a:extLst>
                <a:ext uri="{FF2B5EF4-FFF2-40B4-BE49-F238E27FC236}">
                  <a16:creationId xmlns:a16="http://schemas.microsoft.com/office/drawing/2014/main" id="{C74A4061-8CC9-432E-A4E0-C2CEF51E01F4}"/>
                </a:ext>
              </a:extLst>
            </p:cNvPr>
            <p:cNvSpPr>
              <a:spLocks noChangeShapeType="1"/>
            </p:cNvSpPr>
            <p:nvPr/>
          </p:nvSpPr>
          <p:spPr bwMode="auto">
            <a:xfrm>
              <a:off x="1440" y="1440"/>
              <a:ext cx="0" cy="2496"/>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grpSp>
      <p:sp>
        <p:nvSpPr>
          <p:cNvPr id="20501" name="Line 34">
            <a:extLst>
              <a:ext uri="{FF2B5EF4-FFF2-40B4-BE49-F238E27FC236}">
                <a16:creationId xmlns:a16="http://schemas.microsoft.com/office/drawing/2014/main" id="{F43443D4-820A-49FF-ACBE-E6B0A8079F89}"/>
              </a:ext>
            </a:extLst>
          </p:cNvPr>
          <p:cNvSpPr>
            <a:spLocks noChangeShapeType="1"/>
          </p:cNvSpPr>
          <p:nvPr/>
        </p:nvSpPr>
        <p:spPr bwMode="auto">
          <a:xfrm>
            <a:off x="3419475" y="2614613"/>
            <a:ext cx="0" cy="3690937"/>
          </a:xfrm>
          <a:prstGeom prst="line">
            <a:avLst/>
          </a:prstGeom>
          <a:noFill/>
          <a:ln w="12700">
            <a:solidFill>
              <a:srgbClr val="FF0066"/>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5091" name="Rectangle 35">
            <a:extLst>
              <a:ext uri="{FF2B5EF4-FFF2-40B4-BE49-F238E27FC236}">
                <a16:creationId xmlns:a16="http://schemas.microsoft.com/office/drawing/2014/main" id="{8174DB57-3211-480D-A202-2C403E73924D}"/>
              </a:ext>
            </a:extLst>
          </p:cNvPr>
          <p:cNvSpPr>
            <a:spLocks noChangeArrowheads="1"/>
          </p:cNvSpPr>
          <p:nvPr/>
        </p:nvSpPr>
        <p:spPr bwMode="auto">
          <a:xfrm>
            <a:off x="3203575" y="6305550"/>
            <a:ext cx="360363" cy="22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800">
                <a:solidFill>
                  <a:srgbClr val="000000"/>
                </a:solidFill>
                <a:effectLst>
                  <a:outerShdw blurRad="38100" dist="38100" dir="2700000" algn="tl">
                    <a:srgbClr val="C0C0C0"/>
                  </a:outerShdw>
                </a:effectLst>
                <a:latin typeface="Times New Roman" panose="02020603050405020304" pitchFamily="18" charset="0"/>
              </a:rPr>
              <a:t>Q</a:t>
            </a:r>
            <a:r>
              <a:rPr kumimoji="1" lang="en-US" altLang="zh-CN" sz="2800" baseline="-25000">
                <a:solidFill>
                  <a:srgbClr val="000000"/>
                </a:solidFill>
                <a:effectLst>
                  <a:outerShdw blurRad="38100" dist="38100" dir="2700000" algn="tl">
                    <a:srgbClr val="C0C0C0"/>
                  </a:outerShdw>
                </a:effectLst>
                <a:latin typeface="Times New Roman" panose="02020603050405020304" pitchFamily="18" charset="0"/>
              </a:rPr>
              <a:t>1</a:t>
            </a:r>
            <a:endParaRPr kumimoji="1" lang="en-US" altLang="zh-CN" sz="2800">
              <a:solidFill>
                <a:srgbClr val="000000"/>
              </a:solidFill>
              <a:effectLst>
                <a:outerShdw blurRad="38100" dist="38100" dir="2700000" algn="tl">
                  <a:srgbClr val="C0C0C0"/>
                </a:outerShdw>
              </a:effectLst>
              <a:latin typeface="Times New Roman" panose="02020603050405020304" pitchFamily="18" charset="0"/>
            </a:endParaRPr>
          </a:p>
        </p:txBody>
      </p:sp>
      <p:pic>
        <p:nvPicPr>
          <p:cNvPr id="20503" name="Picture 36" descr="266">
            <a:extLst>
              <a:ext uri="{FF2B5EF4-FFF2-40B4-BE49-F238E27FC236}">
                <a16:creationId xmlns:a16="http://schemas.microsoft.com/office/drawing/2014/main" id="{41AE55E1-5A19-4A59-BEED-0F7F3F0AA2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5051425"/>
            <a:ext cx="144462"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4" name="Picture 37" descr="266">
            <a:extLst>
              <a:ext uri="{FF2B5EF4-FFF2-40B4-BE49-F238E27FC236}">
                <a16:creationId xmlns:a16="http://schemas.microsoft.com/office/drawing/2014/main" id="{0F28FD8E-47AA-4476-9225-5EBE9AB869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2540000"/>
            <a:ext cx="144462"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5" name="Picture 38" descr="266">
            <a:extLst>
              <a:ext uri="{FF2B5EF4-FFF2-40B4-BE49-F238E27FC236}">
                <a16:creationId xmlns:a16="http://schemas.microsoft.com/office/drawing/2014/main" id="{06D42A01-7371-4DA3-9D13-A2780255F9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3573463"/>
            <a:ext cx="144462"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6" name="Freeform 40">
            <a:extLst>
              <a:ext uri="{FF2B5EF4-FFF2-40B4-BE49-F238E27FC236}">
                <a16:creationId xmlns:a16="http://schemas.microsoft.com/office/drawing/2014/main" id="{EEB2994E-6C60-42C7-8BDA-782E9F985761}"/>
              </a:ext>
            </a:extLst>
          </p:cNvPr>
          <p:cNvSpPr>
            <a:spLocks/>
          </p:cNvSpPr>
          <p:nvPr/>
        </p:nvSpPr>
        <p:spPr bwMode="auto">
          <a:xfrm>
            <a:off x="5148263" y="2276475"/>
            <a:ext cx="71437" cy="4073525"/>
          </a:xfrm>
          <a:custGeom>
            <a:avLst/>
            <a:gdLst>
              <a:gd name="T0" fmla="*/ 0 w 3"/>
              <a:gd name="T1" fmla="*/ 0 h 2924"/>
              <a:gd name="T2" fmla="*/ 2147483646 w 3"/>
              <a:gd name="T3" fmla="*/ 2147483646 h 2924"/>
              <a:gd name="T4" fmla="*/ 0 60000 65536"/>
              <a:gd name="T5" fmla="*/ 0 60000 65536"/>
            </a:gdLst>
            <a:ahLst/>
            <a:cxnLst>
              <a:cxn ang="T4">
                <a:pos x="T0" y="T1"/>
              </a:cxn>
              <a:cxn ang="T5">
                <a:pos x="T2" y="T3"/>
              </a:cxn>
            </a:cxnLst>
            <a:rect l="0" t="0" r="r" b="b"/>
            <a:pathLst>
              <a:path w="3" h="2924">
                <a:moveTo>
                  <a:pt x="0" y="0"/>
                </a:moveTo>
                <a:lnTo>
                  <a:pt x="3" y="2924"/>
                </a:lnTo>
              </a:path>
            </a:pathLst>
          </a:custGeom>
          <a:noFill/>
          <a:ln w="38100" cmpd="sng">
            <a:solidFill>
              <a:schemeClr val="tx1"/>
            </a:solidFill>
            <a:prstDash val="sysDot"/>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5097" name="Rectangle 41">
            <a:extLst>
              <a:ext uri="{FF2B5EF4-FFF2-40B4-BE49-F238E27FC236}">
                <a16:creationId xmlns:a16="http://schemas.microsoft.com/office/drawing/2014/main" id="{B6017D13-8A99-4D25-986E-C06EEBE23E83}"/>
              </a:ext>
            </a:extLst>
          </p:cNvPr>
          <p:cNvSpPr>
            <a:spLocks noChangeArrowheads="1"/>
          </p:cNvSpPr>
          <p:nvPr/>
        </p:nvSpPr>
        <p:spPr bwMode="auto">
          <a:xfrm>
            <a:off x="4932363" y="5949950"/>
            <a:ext cx="381000" cy="32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kumimoji="1" lang="zh-CN" altLang="zh-CN" sz="2000" b="1">
              <a:effectLst>
                <a:outerShdw blurRad="38100" dist="38100" dir="2700000" algn="tl">
                  <a:srgbClr val="C0C0C0"/>
                </a:outerShdw>
              </a:effectLst>
              <a:latin typeface="Times New Roman" panose="02020603050405020304" pitchFamily="18" charset="0"/>
            </a:endParaRPr>
          </a:p>
        </p:txBody>
      </p:sp>
      <p:pic>
        <p:nvPicPr>
          <p:cNvPr id="20508" name="Picture 42" descr="268">
            <a:extLst>
              <a:ext uri="{FF2B5EF4-FFF2-40B4-BE49-F238E27FC236}">
                <a16:creationId xmlns:a16="http://schemas.microsoft.com/office/drawing/2014/main" id="{4ACDFB25-C89D-4139-AEA9-9BB0DBB27E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4763" y="5068888"/>
            <a:ext cx="1524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9" name="Picture 43" descr="268">
            <a:extLst>
              <a:ext uri="{FF2B5EF4-FFF2-40B4-BE49-F238E27FC236}">
                <a16:creationId xmlns:a16="http://schemas.microsoft.com/office/drawing/2014/main" id="{1D7D517A-87CF-4A14-83C7-934E21A99D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2133600"/>
            <a:ext cx="152400"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0" name="Picture 44" descr="268">
            <a:extLst>
              <a:ext uri="{FF2B5EF4-FFF2-40B4-BE49-F238E27FC236}">
                <a16:creationId xmlns:a16="http://schemas.microsoft.com/office/drawing/2014/main" id="{A8AEE137-CCBD-483A-9F4D-7A2357D892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4763" y="3135313"/>
            <a:ext cx="152400" cy="12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1" name="Text Box 46">
            <a:extLst>
              <a:ext uri="{FF2B5EF4-FFF2-40B4-BE49-F238E27FC236}">
                <a16:creationId xmlns:a16="http://schemas.microsoft.com/office/drawing/2014/main" id="{70541EE4-4903-4A0A-AEEC-8F2F2B58E66A}"/>
              </a:ext>
            </a:extLst>
          </p:cNvPr>
          <p:cNvSpPr txBox="1">
            <a:spLocks noChangeArrowheads="1"/>
          </p:cNvSpPr>
          <p:nvPr/>
        </p:nvSpPr>
        <p:spPr bwMode="auto">
          <a:xfrm>
            <a:off x="855663" y="1125538"/>
            <a:ext cx="620712" cy="4608512"/>
          </a:xfrm>
          <a:prstGeom prst="rect">
            <a:avLst/>
          </a:prstGeom>
          <a:solidFill>
            <a:srgbClr val="FFFF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800" b="1"/>
              <a:t>利润最大化原则的图示说明</a:t>
            </a:r>
          </a:p>
        </p:txBody>
      </p:sp>
      <p:sp>
        <p:nvSpPr>
          <p:cNvPr id="20512" name="Line 47">
            <a:extLst>
              <a:ext uri="{FF2B5EF4-FFF2-40B4-BE49-F238E27FC236}">
                <a16:creationId xmlns:a16="http://schemas.microsoft.com/office/drawing/2014/main" id="{3E487D68-8CA9-451E-BA5D-6E019571CD69}"/>
              </a:ext>
            </a:extLst>
          </p:cNvPr>
          <p:cNvSpPr>
            <a:spLocks noChangeShapeType="1"/>
          </p:cNvSpPr>
          <p:nvPr/>
        </p:nvSpPr>
        <p:spPr bwMode="auto">
          <a:xfrm flipV="1">
            <a:off x="2843213" y="1196975"/>
            <a:ext cx="2954337" cy="2232025"/>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513" name="Text Box 48">
            <a:extLst>
              <a:ext uri="{FF2B5EF4-FFF2-40B4-BE49-F238E27FC236}">
                <a16:creationId xmlns:a16="http://schemas.microsoft.com/office/drawing/2014/main" id="{47CC5F9D-58BC-488A-8CE4-8E5C8705A669}"/>
              </a:ext>
            </a:extLst>
          </p:cNvPr>
          <p:cNvSpPr txBox="1">
            <a:spLocks noChangeArrowheads="1"/>
          </p:cNvSpPr>
          <p:nvPr/>
        </p:nvSpPr>
        <p:spPr bwMode="auto">
          <a:xfrm>
            <a:off x="4859338" y="6338888"/>
            <a:ext cx="7191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800"/>
              <a:t>Q3</a:t>
            </a:r>
          </a:p>
        </p:txBody>
      </p:sp>
      <p:sp>
        <p:nvSpPr>
          <p:cNvPr id="20514" name="Text Box 49">
            <a:extLst>
              <a:ext uri="{FF2B5EF4-FFF2-40B4-BE49-F238E27FC236}">
                <a16:creationId xmlns:a16="http://schemas.microsoft.com/office/drawing/2014/main" id="{09362CCA-DE23-4AA9-9779-8FC543283794}"/>
              </a:ext>
            </a:extLst>
          </p:cNvPr>
          <p:cNvSpPr txBox="1">
            <a:spLocks noChangeArrowheads="1"/>
          </p:cNvSpPr>
          <p:nvPr/>
        </p:nvSpPr>
        <p:spPr bwMode="auto">
          <a:xfrm>
            <a:off x="6227763" y="1125538"/>
            <a:ext cx="12969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800"/>
              <a:t>TC</a:t>
            </a:r>
          </a:p>
        </p:txBody>
      </p:sp>
      <p:sp>
        <p:nvSpPr>
          <p:cNvPr id="20515" name="Text Box 50">
            <a:extLst>
              <a:ext uri="{FF2B5EF4-FFF2-40B4-BE49-F238E27FC236}">
                <a16:creationId xmlns:a16="http://schemas.microsoft.com/office/drawing/2014/main" id="{2C6923A1-C5AC-4387-9217-B0D6A14C7DFA}"/>
              </a:ext>
            </a:extLst>
          </p:cNvPr>
          <p:cNvSpPr txBox="1">
            <a:spLocks noChangeArrowheads="1"/>
          </p:cNvSpPr>
          <p:nvPr/>
        </p:nvSpPr>
        <p:spPr bwMode="auto">
          <a:xfrm>
            <a:off x="5580063" y="692150"/>
            <a:ext cx="7921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800"/>
              <a:t>TR</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5083"/>
                                        </p:tgtEl>
                                        <p:attrNameLst>
                                          <p:attrName>style.visibility</p:attrName>
                                        </p:attrNameLst>
                                      </p:cBhvr>
                                      <p:to>
                                        <p:strVal val="visible"/>
                                      </p:to>
                                    </p:set>
                                    <p:animEffect transition="in" filter="wipe(left)">
                                      <p:cBhvr>
                                        <p:cTn id="7" dur="500"/>
                                        <p:tgtEl>
                                          <p:spTgt spid="450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45086"/>
                                        </p:tgtEl>
                                        <p:attrNameLst>
                                          <p:attrName>style.visibility</p:attrName>
                                        </p:attrNameLst>
                                      </p:cBhvr>
                                      <p:to>
                                        <p:strVal val="visible"/>
                                      </p:to>
                                    </p:set>
                                    <p:animEffect transition="in" filter="wipe(up)">
                                      <p:cBhvr>
                                        <p:cTn id="12" dur="500"/>
                                        <p:tgtEl>
                                          <p:spTgt spid="45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33DEE90D-6B1A-4A27-8AE5-B24C04E4358A}"/>
              </a:ext>
            </a:extLst>
          </p:cNvPr>
          <p:cNvSpPr>
            <a:spLocks noGrp="1" noRot="1" noChangeArrowheads="1"/>
          </p:cNvSpPr>
          <p:nvPr>
            <p:ph type="title"/>
          </p:nvPr>
        </p:nvSpPr>
        <p:spPr/>
        <p:txBody>
          <a:bodyPr/>
          <a:lstStyle/>
          <a:p>
            <a:pPr eaLnBrk="1" hangingPunct="1"/>
            <a:endParaRPr lang="zh-CN" altLang="zh-CN"/>
          </a:p>
        </p:txBody>
      </p:sp>
      <p:sp>
        <p:nvSpPr>
          <p:cNvPr id="82947" name="Rectangle 3">
            <a:extLst>
              <a:ext uri="{FF2B5EF4-FFF2-40B4-BE49-F238E27FC236}">
                <a16:creationId xmlns:a16="http://schemas.microsoft.com/office/drawing/2014/main" id="{67D2FB80-8B00-428C-8C79-9F3BF9C4B520}"/>
              </a:ext>
            </a:extLst>
          </p:cNvPr>
          <p:cNvSpPr>
            <a:spLocks noGrp="1" noRot="1" noChangeArrowheads="1"/>
          </p:cNvSpPr>
          <p:nvPr>
            <p:ph type="body" idx="1"/>
          </p:nvPr>
        </p:nvSpPr>
        <p:spPr/>
        <p:txBody>
          <a:bodyPr/>
          <a:lstStyle/>
          <a:p>
            <a:pPr algn="just" eaLnBrk="1" hangingPunct="1">
              <a:lnSpc>
                <a:spcPct val="150000"/>
              </a:lnSpc>
              <a:buFontTx/>
              <a:buChar char="•"/>
              <a:defRPr/>
            </a:pPr>
            <a:r>
              <a:rPr lang="zh-CN" altLang="en-US" sz="2800" b="1">
                <a:solidFill>
                  <a:srgbClr val="000000"/>
                </a:solidFill>
                <a:effectLst>
                  <a:outerShdw blurRad="38100" dist="38100" dir="2700000" algn="tl">
                    <a:srgbClr val="C0C0C0"/>
                  </a:outerShdw>
                </a:effectLst>
                <a:latin typeface="隶书" panose="02010509060101010101" pitchFamily="49" charset="-122"/>
                <a:ea typeface="隶书" panose="02010509060101010101" pitchFamily="49" charset="-122"/>
              </a:rPr>
              <a:t>边际收益曲线</a:t>
            </a:r>
            <a:r>
              <a:rPr lang="en-US" altLang="zh-CN" sz="2800" b="1">
                <a:solidFill>
                  <a:srgbClr val="000000"/>
                </a:solidFill>
                <a:effectLst>
                  <a:outerShdw blurRad="38100" dist="38100" dir="2700000" algn="tl">
                    <a:srgbClr val="C0C0C0"/>
                  </a:outerShdw>
                </a:effectLst>
                <a:latin typeface="隶书" panose="02010509060101010101" pitchFamily="49" charset="-122"/>
                <a:ea typeface="隶书" panose="02010509060101010101" pitchFamily="49" charset="-122"/>
              </a:rPr>
              <a:t>MR</a:t>
            </a:r>
            <a:r>
              <a:rPr lang="zh-CN" altLang="en-US" sz="2800" b="1">
                <a:solidFill>
                  <a:srgbClr val="000000"/>
                </a:solidFill>
                <a:effectLst>
                  <a:outerShdw blurRad="38100" dist="38100" dir="2700000" algn="tl">
                    <a:srgbClr val="C0C0C0"/>
                  </a:outerShdw>
                </a:effectLst>
                <a:latin typeface="隶书" panose="02010509060101010101" pitchFamily="49" charset="-122"/>
                <a:ea typeface="隶书" panose="02010509060101010101" pitchFamily="49" charset="-122"/>
              </a:rPr>
              <a:t>与边际成本曲线</a:t>
            </a:r>
            <a:r>
              <a:rPr lang="en-US" altLang="zh-CN" sz="2800" b="1">
                <a:solidFill>
                  <a:srgbClr val="000000"/>
                </a:solidFill>
                <a:effectLst>
                  <a:outerShdw blurRad="38100" dist="38100" dir="2700000" algn="tl">
                    <a:srgbClr val="C0C0C0"/>
                  </a:outerShdw>
                </a:effectLst>
                <a:latin typeface="隶书" panose="02010509060101010101" pitchFamily="49" charset="-122"/>
                <a:ea typeface="隶书" panose="02010509060101010101" pitchFamily="49" charset="-122"/>
              </a:rPr>
              <a:t>MC</a:t>
            </a:r>
            <a:r>
              <a:rPr lang="zh-CN" altLang="en-US" sz="2800" b="1">
                <a:solidFill>
                  <a:srgbClr val="000000"/>
                </a:solidFill>
                <a:effectLst>
                  <a:outerShdw blurRad="38100" dist="38100" dir="2700000" algn="tl">
                    <a:srgbClr val="C0C0C0"/>
                  </a:outerShdw>
                </a:effectLst>
                <a:latin typeface="隶书" panose="02010509060101010101" pitchFamily="49" charset="-122"/>
                <a:ea typeface="隶书" panose="02010509060101010101" pitchFamily="49" charset="-122"/>
              </a:rPr>
              <a:t>相交于两点。但是，只有其中一点才同时满足利润极大化的必要条件和充分条件。</a:t>
            </a:r>
            <a:endParaRPr lang="zh-CN" altLang="en-US" sz="2800" b="1">
              <a:solidFill>
                <a:srgbClr val="000000"/>
              </a:solidFill>
              <a:latin typeface="隶书" panose="02010509060101010101" pitchFamily="49" charset="-122"/>
              <a:ea typeface="隶书" panose="02010509060101010101" pitchFamily="49" charset="-122"/>
            </a:endParaRPr>
          </a:p>
          <a:p>
            <a:pPr algn="just" eaLnBrk="1" hangingPunct="1">
              <a:buFont typeface="Wingdings" panose="05000000000000000000" pitchFamily="2" charset="2"/>
              <a:buNone/>
              <a:defRPr/>
            </a:pPr>
            <a:endParaRPr lang="en-US" altLang="zh-CN" sz="2800" b="1">
              <a:solidFill>
                <a:srgbClr val="000000"/>
              </a:solidFill>
              <a:latin typeface="隶书" panose="02010509060101010101" pitchFamily="49" charset="-122"/>
              <a:ea typeface="隶书" panose="020105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68F7474-17EB-41FA-81FE-753465E83B68}"/>
              </a:ext>
            </a:extLst>
          </p:cNvPr>
          <p:cNvSpPr>
            <a:spLocks noGrp="1" noRot="1" noChangeArrowheads="1"/>
          </p:cNvSpPr>
          <p:nvPr>
            <p:ph type="title"/>
          </p:nvPr>
        </p:nvSpPr>
        <p:spPr>
          <a:xfrm>
            <a:off x="323850" y="260350"/>
            <a:ext cx="8540750" cy="1143000"/>
          </a:xfrm>
        </p:spPr>
        <p:txBody>
          <a:bodyPr/>
          <a:lstStyle/>
          <a:p>
            <a:pPr eaLnBrk="1" hangingPunct="1"/>
            <a:r>
              <a:rPr lang="en-US" altLang="zh-CN"/>
              <a:t> </a:t>
            </a:r>
            <a:r>
              <a:rPr lang="zh-CN" altLang="en-US"/>
              <a:t>微观经济学的基本框架</a:t>
            </a:r>
          </a:p>
        </p:txBody>
      </p:sp>
      <p:sp>
        <p:nvSpPr>
          <p:cNvPr id="75779" name="Text Box 3">
            <a:extLst>
              <a:ext uri="{FF2B5EF4-FFF2-40B4-BE49-F238E27FC236}">
                <a16:creationId xmlns:a16="http://schemas.microsoft.com/office/drawing/2014/main" id="{5DE08B0C-DD08-44EE-95FA-F7B30D4A91AE}"/>
              </a:ext>
            </a:extLst>
          </p:cNvPr>
          <p:cNvSpPr txBox="1">
            <a:spLocks noChangeArrowheads="1"/>
          </p:cNvSpPr>
          <p:nvPr/>
        </p:nvSpPr>
        <p:spPr bwMode="auto">
          <a:xfrm>
            <a:off x="3778250" y="1341438"/>
            <a:ext cx="1104900"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供求理论</a:t>
            </a:r>
          </a:p>
        </p:txBody>
      </p:sp>
      <p:sp>
        <p:nvSpPr>
          <p:cNvPr id="75780" name="Text Box 4">
            <a:extLst>
              <a:ext uri="{FF2B5EF4-FFF2-40B4-BE49-F238E27FC236}">
                <a16:creationId xmlns:a16="http://schemas.microsoft.com/office/drawing/2014/main" id="{719694E9-5EFD-43A5-A4FB-8EBAD3C71632}"/>
              </a:ext>
            </a:extLst>
          </p:cNvPr>
          <p:cNvSpPr txBox="1">
            <a:spLocks noChangeArrowheads="1"/>
          </p:cNvSpPr>
          <p:nvPr/>
        </p:nvSpPr>
        <p:spPr bwMode="auto">
          <a:xfrm>
            <a:off x="4572000" y="2060575"/>
            <a:ext cx="11049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厂商理论</a:t>
            </a:r>
          </a:p>
        </p:txBody>
      </p:sp>
      <p:sp>
        <p:nvSpPr>
          <p:cNvPr id="75781" name="Text Box 5">
            <a:extLst>
              <a:ext uri="{FF2B5EF4-FFF2-40B4-BE49-F238E27FC236}">
                <a16:creationId xmlns:a16="http://schemas.microsoft.com/office/drawing/2014/main" id="{4B283AEE-AED5-42C3-9635-C2F8062CC622}"/>
              </a:ext>
            </a:extLst>
          </p:cNvPr>
          <p:cNvSpPr txBox="1">
            <a:spLocks noChangeArrowheads="1"/>
          </p:cNvSpPr>
          <p:nvPr/>
        </p:nvSpPr>
        <p:spPr bwMode="auto">
          <a:xfrm>
            <a:off x="6156325" y="1628775"/>
            <a:ext cx="11049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生产理论</a:t>
            </a:r>
          </a:p>
        </p:txBody>
      </p:sp>
      <p:sp>
        <p:nvSpPr>
          <p:cNvPr id="75782" name="Text Box 6">
            <a:extLst>
              <a:ext uri="{FF2B5EF4-FFF2-40B4-BE49-F238E27FC236}">
                <a16:creationId xmlns:a16="http://schemas.microsoft.com/office/drawing/2014/main" id="{CD7EFD39-90D1-4130-AC1B-250CC51650A2}"/>
              </a:ext>
            </a:extLst>
          </p:cNvPr>
          <p:cNvSpPr txBox="1">
            <a:spLocks noChangeArrowheads="1"/>
          </p:cNvSpPr>
          <p:nvPr/>
        </p:nvSpPr>
        <p:spPr bwMode="auto">
          <a:xfrm>
            <a:off x="6156325" y="2349500"/>
            <a:ext cx="11049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成本理论</a:t>
            </a:r>
          </a:p>
        </p:txBody>
      </p:sp>
      <p:sp>
        <p:nvSpPr>
          <p:cNvPr id="75783" name="Text Box 7">
            <a:extLst>
              <a:ext uri="{FF2B5EF4-FFF2-40B4-BE49-F238E27FC236}">
                <a16:creationId xmlns:a16="http://schemas.microsoft.com/office/drawing/2014/main" id="{B2938227-B605-407B-8005-8FAE20A7BAD6}"/>
              </a:ext>
            </a:extLst>
          </p:cNvPr>
          <p:cNvSpPr txBox="1">
            <a:spLocks noChangeArrowheads="1"/>
          </p:cNvSpPr>
          <p:nvPr/>
        </p:nvSpPr>
        <p:spPr bwMode="auto">
          <a:xfrm>
            <a:off x="3203575" y="2924175"/>
            <a:ext cx="24765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产品市场理论（交换）</a:t>
            </a:r>
          </a:p>
        </p:txBody>
      </p:sp>
      <p:sp>
        <p:nvSpPr>
          <p:cNvPr id="75784" name="Text Box 8">
            <a:extLst>
              <a:ext uri="{FF2B5EF4-FFF2-40B4-BE49-F238E27FC236}">
                <a16:creationId xmlns:a16="http://schemas.microsoft.com/office/drawing/2014/main" id="{DC4020AF-086B-4D6F-AF76-68AB497929DE}"/>
              </a:ext>
            </a:extLst>
          </p:cNvPr>
          <p:cNvSpPr txBox="1">
            <a:spLocks noChangeArrowheads="1"/>
          </p:cNvSpPr>
          <p:nvPr/>
        </p:nvSpPr>
        <p:spPr bwMode="auto">
          <a:xfrm>
            <a:off x="1619250" y="2060575"/>
            <a:ext cx="24765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消费者理论（效用论）</a:t>
            </a:r>
          </a:p>
        </p:txBody>
      </p:sp>
      <p:sp>
        <p:nvSpPr>
          <p:cNvPr id="75785" name="Text Box 9">
            <a:extLst>
              <a:ext uri="{FF2B5EF4-FFF2-40B4-BE49-F238E27FC236}">
                <a16:creationId xmlns:a16="http://schemas.microsoft.com/office/drawing/2014/main" id="{D0364331-061D-400F-8053-257971E23367}"/>
              </a:ext>
            </a:extLst>
          </p:cNvPr>
          <p:cNvSpPr txBox="1">
            <a:spLocks noChangeArrowheads="1"/>
          </p:cNvSpPr>
          <p:nvPr/>
        </p:nvSpPr>
        <p:spPr bwMode="auto">
          <a:xfrm>
            <a:off x="4643438" y="3789363"/>
            <a:ext cx="1790700"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不完全竞争市场</a:t>
            </a:r>
          </a:p>
        </p:txBody>
      </p:sp>
      <p:sp>
        <p:nvSpPr>
          <p:cNvPr id="75786" name="Text Box 10">
            <a:extLst>
              <a:ext uri="{FF2B5EF4-FFF2-40B4-BE49-F238E27FC236}">
                <a16:creationId xmlns:a16="http://schemas.microsoft.com/office/drawing/2014/main" id="{9361A5B6-B53E-4F4A-9D4B-EC31372AC8FF}"/>
              </a:ext>
            </a:extLst>
          </p:cNvPr>
          <p:cNvSpPr txBox="1">
            <a:spLocks noChangeArrowheads="1"/>
          </p:cNvSpPr>
          <p:nvPr/>
        </p:nvSpPr>
        <p:spPr bwMode="auto">
          <a:xfrm>
            <a:off x="2555875" y="3789363"/>
            <a:ext cx="1562100" cy="376237"/>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完全竞争市场</a:t>
            </a:r>
          </a:p>
        </p:txBody>
      </p:sp>
      <p:sp>
        <p:nvSpPr>
          <p:cNvPr id="75787" name="Text Box 11">
            <a:extLst>
              <a:ext uri="{FF2B5EF4-FFF2-40B4-BE49-F238E27FC236}">
                <a16:creationId xmlns:a16="http://schemas.microsoft.com/office/drawing/2014/main" id="{2F3450DE-90D1-48C5-A13E-BF3227D7B05F}"/>
              </a:ext>
            </a:extLst>
          </p:cNvPr>
          <p:cNvSpPr txBox="1">
            <a:spLocks noChangeArrowheads="1"/>
          </p:cNvSpPr>
          <p:nvPr/>
        </p:nvSpPr>
        <p:spPr bwMode="auto">
          <a:xfrm>
            <a:off x="3203575" y="4508500"/>
            <a:ext cx="24765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要素市场理论（分配）</a:t>
            </a:r>
          </a:p>
        </p:txBody>
      </p:sp>
      <p:sp>
        <p:nvSpPr>
          <p:cNvPr id="75788" name="Text Box 12">
            <a:extLst>
              <a:ext uri="{FF2B5EF4-FFF2-40B4-BE49-F238E27FC236}">
                <a16:creationId xmlns:a16="http://schemas.microsoft.com/office/drawing/2014/main" id="{E13F926B-B734-44D9-91AB-8F8888403804}"/>
              </a:ext>
            </a:extLst>
          </p:cNvPr>
          <p:cNvSpPr txBox="1">
            <a:spLocks noChangeArrowheads="1"/>
          </p:cNvSpPr>
          <p:nvPr/>
        </p:nvSpPr>
        <p:spPr bwMode="auto">
          <a:xfrm>
            <a:off x="3132138" y="5229225"/>
            <a:ext cx="11049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需求方面</a:t>
            </a:r>
          </a:p>
        </p:txBody>
      </p:sp>
      <p:sp>
        <p:nvSpPr>
          <p:cNvPr id="75789" name="Text Box 13">
            <a:extLst>
              <a:ext uri="{FF2B5EF4-FFF2-40B4-BE49-F238E27FC236}">
                <a16:creationId xmlns:a16="http://schemas.microsoft.com/office/drawing/2014/main" id="{FB189AEB-64E9-4751-B1BA-B9C6F0766997}"/>
              </a:ext>
            </a:extLst>
          </p:cNvPr>
          <p:cNvSpPr txBox="1">
            <a:spLocks noChangeArrowheads="1"/>
          </p:cNvSpPr>
          <p:nvPr/>
        </p:nvSpPr>
        <p:spPr bwMode="auto">
          <a:xfrm>
            <a:off x="4716463" y="5229225"/>
            <a:ext cx="11049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供给方面</a:t>
            </a:r>
          </a:p>
        </p:txBody>
      </p:sp>
      <p:sp>
        <p:nvSpPr>
          <p:cNvPr id="75790" name="Text Box 14">
            <a:extLst>
              <a:ext uri="{FF2B5EF4-FFF2-40B4-BE49-F238E27FC236}">
                <a16:creationId xmlns:a16="http://schemas.microsoft.com/office/drawing/2014/main" id="{629EE79F-6220-4302-B990-F925D5456D7B}"/>
              </a:ext>
            </a:extLst>
          </p:cNvPr>
          <p:cNvSpPr txBox="1">
            <a:spLocks noChangeArrowheads="1"/>
          </p:cNvSpPr>
          <p:nvPr/>
        </p:nvSpPr>
        <p:spPr bwMode="auto">
          <a:xfrm>
            <a:off x="1619250" y="3141663"/>
            <a:ext cx="465138" cy="1473200"/>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一般均衡理论</a:t>
            </a:r>
          </a:p>
        </p:txBody>
      </p:sp>
      <p:sp>
        <p:nvSpPr>
          <p:cNvPr id="75791" name="Text Box 15">
            <a:extLst>
              <a:ext uri="{FF2B5EF4-FFF2-40B4-BE49-F238E27FC236}">
                <a16:creationId xmlns:a16="http://schemas.microsoft.com/office/drawing/2014/main" id="{09D9996D-F157-4C6E-BCD9-9EDF224FF9B2}"/>
              </a:ext>
            </a:extLst>
          </p:cNvPr>
          <p:cNvSpPr txBox="1">
            <a:spLocks noChangeArrowheads="1"/>
          </p:cNvSpPr>
          <p:nvPr/>
        </p:nvSpPr>
        <p:spPr bwMode="auto">
          <a:xfrm>
            <a:off x="1619250" y="5013325"/>
            <a:ext cx="465138" cy="1244600"/>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福利经济学</a:t>
            </a:r>
          </a:p>
        </p:txBody>
      </p:sp>
      <p:sp>
        <p:nvSpPr>
          <p:cNvPr id="75792" name="Text Box 16">
            <a:extLst>
              <a:ext uri="{FF2B5EF4-FFF2-40B4-BE49-F238E27FC236}">
                <a16:creationId xmlns:a16="http://schemas.microsoft.com/office/drawing/2014/main" id="{CD8C5541-BF62-4384-94D5-2FF7E87B3BD9}"/>
              </a:ext>
            </a:extLst>
          </p:cNvPr>
          <p:cNvSpPr txBox="1">
            <a:spLocks noChangeArrowheads="1"/>
          </p:cNvSpPr>
          <p:nvPr/>
        </p:nvSpPr>
        <p:spPr bwMode="auto">
          <a:xfrm>
            <a:off x="3851275" y="5876925"/>
            <a:ext cx="2705100" cy="376238"/>
          </a:xfrm>
          <a:prstGeom prst="rect">
            <a:avLst/>
          </a:prstGeom>
          <a:solidFill>
            <a:srgbClr val="00FF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defRPr/>
            </a:pPr>
            <a:r>
              <a:rPr lang="zh-CN" altLang="en-US" sz="1800">
                <a:solidFill>
                  <a:schemeClr val="hlink"/>
                </a:solidFill>
                <a:effectLst>
                  <a:outerShdw blurRad="38100" dist="38100" dir="2700000" algn="tl">
                    <a:srgbClr val="000000"/>
                  </a:outerShdw>
                </a:effectLst>
              </a:rPr>
              <a:t>市场失灵和微观经济政策</a:t>
            </a:r>
          </a:p>
        </p:txBody>
      </p:sp>
      <p:sp>
        <p:nvSpPr>
          <p:cNvPr id="4113" name="Line 17">
            <a:extLst>
              <a:ext uri="{FF2B5EF4-FFF2-40B4-BE49-F238E27FC236}">
                <a16:creationId xmlns:a16="http://schemas.microsoft.com/office/drawing/2014/main" id="{2E3CD3E1-3FC4-48EE-AE24-D5FCFA70483B}"/>
              </a:ext>
            </a:extLst>
          </p:cNvPr>
          <p:cNvSpPr>
            <a:spLocks noChangeShapeType="1"/>
          </p:cNvSpPr>
          <p:nvPr/>
        </p:nvSpPr>
        <p:spPr bwMode="auto">
          <a:xfrm>
            <a:off x="4354513" y="1698625"/>
            <a:ext cx="0" cy="730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794" name="Line 18">
            <a:extLst>
              <a:ext uri="{FF2B5EF4-FFF2-40B4-BE49-F238E27FC236}">
                <a16:creationId xmlns:a16="http://schemas.microsoft.com/office/drawing/2014/main" id="{116CC53D-A795-47E4-9235-CEB2B1DF6613}"/>
              </a:ext>
            </a:extLst>
          </p:cNvPr>
          <p:cNvSpPr>
            <a:spLocks noChangeShapeType="1"/>
          </p:cNvSpPr>
          <p:nvPr/>
        </p:nvSpPr>
        <p:spPr bwMode="auto">
          <a:xfrm>
            <a:off x="2843213" y="1773238"/>
            <a:ext cx="223361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795" name="Line 19">
            <a:extLst>
              <a:ext uri="{FF2B5EF4-FFF2-40B4-BE49-F238E27FC236}">
                <a16:creationId xmlns:a16="http://schemas.microsoft.com/office/drawing/2014/main" id="{6C53DC1F-687A-45EC-B413-CEAE97186F40}"/>
              </a:ext>
            </a:extLst>
          </p:cNvPr>
          <p:cNvSpPr>
            <a:spLocks noChangeShapeType="1"/>
          </p:cNvSpPr>
          <p:nvPr/>
        </p:nvSpPr>
        <p:spPr bwMode="auto">
          <a:xfrm>
            <a:off x="2843213" y="17732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796" name="Line 20">
            <a:extLst>
              <a:ext uri="{FF2B5EF4-FFF2-40B4-BE49-F238E27FC236}">
                <a16:creationId xmlns:a16="http://schemas.microsoft.com/office/drawing/2014/main" id="{DE3ED18C-BE2F-4C2F-999A-DCA356620006}"/>
              </a:ext>
            </a:extLst>
          </p:cNvPr>
          <p:cNvSpPr>
            <a:spLocks noChangeShapeType="1"/>
          </p:cNvSpPr>
          <p:nvPr/>
        </p:nvSpPr>
        <p:spPr bwMode="auto">
          <a:xfrm>
            <a:off x="5076825" y="17732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797" name="Line 21">
            <a:extLst>
              <a:ext uri="{FF2B5EF4-FFF2-40B4-BE49-F238E27FC236}">
                <a16:creationId xmlns:a16="http://schemas.microsoft.com/office/drawing/2014/main" id="{A6D728D6-3D0F-4BE0-88EE-E2E2E66D0326}"/>
              </a:ext>
            </a:extLst>
          </p:cNvPr>
          <p:cNvSpPr>
            <a:spLocks noChangeShapeType="1"/>
          </p:cNvSpPr>
          <p:nvPr/>
        </p:nvSpPr>
        <p:spPr bwMode="auto">
          <a:xfrm>
            <a:off x="2843213" y="2636838"/>
            <a:ext cx="223361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798" name="Line 22">
            <a:extLst>
              <a:ext uri="{FF2B5EF4-FFF2-40B4-BE49-F238E27FC236}">
                <a16:creationId xmlns:a16="http://schemas.microsoft.com/office/drawing/2014/main" id="{36CC79AF-0924-4B3D-AE66-CA53104B57FE}"/>
              </a:ext>
            </a:extLst>
          </p:cNvPr>
          <p:cNvSpPr>
            <a:spLocks noChangeShapeType="1"/>
          </p:cNvSpPr>
          <p:nvPr/>
        </p:nvSpPr>
        <p:spPr bwMode="auto">
          <a:xfrm>
            <a:off x="2843213" y="24209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799" name="Line 23">
            <a:extLst>
              <a:ext uri="{FF2B5EF4-FFF2-40B4-BE49-F238E27FC236}">
                <a16:creationId xmlns:a16="http://schemas.microsoft.com/office/drawing/2014/main" id="{7D8372FA-5946-4CA4-872B-B9B16D8BDE95}"/>
              </a:ext>
            </a:extLst>
          </p:cNvPr>
          <p:cNvSpPr>
            <a:spLocks noChangeShapeType="1"/>
          </p:cNvSpPr>
          <p:nvPr/>
        </p:nvSpPr>
        <p:spPr bwMode="auto">
          <a:xfrm>
            <a:off x="5076825" y="24209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0" name="Line 24">
            <a:extLst>
              <a:ext uri="{FF2B5EF4-FFF2-40B4-BE49-F238E27FC236}">
                <a16:creationId xmlns:a16="http://schemas.microsoft.com/office/drawing/2014/main" id="{EE1D01D4-B731-43C7-8663-8C3CE269DA67}"/>
              </a:ext>
            </a:extLst>
          </p:cNvPr>
          <p:cNvSpPr>
            <a:spLocks noChangeShapeType="1"/>
          </p:cNvSpPr>
          <p:nvPr/>
        </p:nvSpPr>
        <p:spPr bwMode="auto">
          <a:xfrm>
            <a:off x="4356100" y="2636838"/>
            <a:ext cx="0" cy="287337"/>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1" name="Line 25">
            <a:extLst>
              <a:ext uri="{FF2B5EF4-FFF2-40B4-BE49-F238E27FC236}">
                <a16:creationId xmlns:a16="http://schemas.microsoft.com/office/drawing/2014/main" id="{F041318C-54C5-44FE-BD9B-F5C63B61D1B7}"/>
              </a:ext>
            </a:extLst>
          </p:cNvPr>
          <p:cNvSpPr>
            <a:spLocks noChangeShapeType="1"/>
          </p:cNvSpPr>
          <p:nvPr/>
        </p:nvSpPr>
        <p:spPr bwMode="auto">
          <a:xfrm>
            <a:off x="5940425" y="1844675"/>
            <a:ext cx="0" cy="7207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2" name="Line 26">
            <a:extLst>
              <a:ext uri="{FF2B5EF4-FFF2-40B4-BE49-F238E27FC236}">
                <a16:creationId xmlns:a16="http://schemas.microsoft.com/office/drawing/2014/main" id="{9ED064DA-A67A-4A66-88E4-3EF0E86B2299}"/>
              </a:ext>
            </a:extLst>
          </p:cNvPr>
          <p:cNvSpPr>
            <a:spLocks noChangeShapeType="1"/>
          </p:cNvSpPr>
          <p:nvPr/>
        </p:nvSpPr>
        <p:spPr bwMode="auto">
          <a:xfrm>
            <a:off x="5940425" y="1844675"/>
            <a:ext cx="2159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3" name="Line 27">
            <a:extLst>
              <a:ext uri="{FF2B5EF4-FFF2-40B4-BE49-F238E27FC236}">
                <a16:creationId xmlns:a16="http://schemas.microsoft.com/office/drawing/2014/main" id="{C02ACD5A-A1B2-4859-A8D2-052BF0EDF33A}"/>
              </a:ext>
            </a:extLst>
          </p:cNvPr>
          <p:cNvSpPr>
            <a:spLocks noChangeShapeType="1"/>
          </p:cNvSpPr>
          <p:nvPr/>
        </p:nvSpPr>
        <p:spPr bwMode="auto">
          <a:xfrm>
            <a:off x="5940425" y="2565400"/>
            <a:ext cx="2159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4" name="Line 28">
            <a:extLst>
              <a:ext uri="{FF2B5EF4-FFF2-40B4-BE49-F238E27FC236}">
                <a16:creationId xmlns:a16="http://schemas.microsoft.com/office/drawing/2014/main" id="{721ACFFA-23B0-4574-9711-CED4C79FA160}"/>
              </a:ext>
            </a:extLst>
          </p:cNvPr>
          <p:cNvSpPr>
            <a:spLocks noChangeShapeType="1"/>
          </p:cNvSpPr>
          <p:nvPr/>
        </p:nvSpPr>
        <p:spPr bwMode="auto">
          <a:xfrm>
            <a:off x="5651500" y="2205038"/>
            <a:ext cx="2889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5" name="Line 29">
            <a:extLst>
              <a:ext uri="{FF2B5EF4-FFF2-40B4-BE49-F238E27FC236}">
                <a16:creationId xmlns:a16="http://schemas.microsoft.com/office/drawing/2014/main" id="{934E3395-0015-4832-A8F8-E638038A88AA}"/>
              </a:ext>
            </a:extLst>
          </p:cNvPr>
          <p:cNvSpPr>
            <a:spLocks noChangeShapeType="1"/>
          </p:cNvSpPr>
          <p:nvPr/>
        </p:nvSpPr>
        <p:spPr bwMode="auto">
          <a:xfrm>
            <a:off x="3348038" y="3500438"/>
            <a:ext cx="22320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6" name="Line 30">
            <a:extLst>
              <a:ext uri="{FF2B5EF4-FFF2-40B4-BE49-F238E27FC236}">
                <a16:creationId xmlns:a16="http://schemas.microsoft.com/office/drawing/2014/main" id="{46DF9846-0988-4D32-815E-F2170CED3AB8}"/>
              </a:ext>
            </a:extLst>
          </p:cNvPr>
          <p:cNvSpPr>
            <a:spLocks noChangeShapeType="1"/>
          </p:cNvSpPr>
          <p:nvPr/>
        </p:nvSpPr>
        <p:spPr bwMode="auto">
          <a:xfrm>
            <a:off x="4356100" y="3284538"/>
            <a:ext cx="0" cy="21590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7" name="Line 31">
            <a:extLst>
              <a:ext uri="{FF2B5EF4-FFF2-40B4-BE49-F238E27FC236}">
                <a16:creationId xmlns:a16="http://schemas.microsoft.com/office/drawing/2014/main" id="{0AC168B0-5C62-4B9B-B7BE-DEC6DA159404}"/>
              </a:ext>
            </a:extLst>
          </p:cNvPr>
          <p:cNvSpPr>
            <a:spLocks noChangeShapeType="1"/>
          </p:cNvSpPr>
          <p:nvPr/>
        </p:nvSpPr>
        <p:spPr bwMode="auto">
          <a:xfrm>
            <a:off x="3348038" y="3500438"/>
            <a:ext cx="0" cy="288925"/>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8" name="Line 32">
            <a:extLst>
              <a:ext uri="{FF2B5EF4-FFF2-40B4-BE49-F238E27FC236}">
                <a16:creationId xmlns:a16="http://schemas.microsoft.com/office/drawing/2014/main" id="{7DDE311F-BCA6-42BF-84E0-A7D712936449}"/>
              </a:ext>
            </a:extLst>
          </p:cNvPr>
          <p:cNvSpPr>
            <a:spLocks noChangeShapeType="1"/>
          </p:cNvSpPr>
          <p:nvPr/>
        </p:nvSpPr>
        <p:spPr bwMode="auto">
          <a:xfrm>
            <a:off x="5580063" y="3500438"/>
            <a:ext cx="0" cy="288925"/>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09" name="Line 33">
            <a:extLst>
              <a:ext uri="{FF2B5EF4-FFF2-40B4-BE49-F238E27FC236}">
                <a16:creationId xmlns:a16="http://schemas.microsoft.com/office/drawing/2014/main" id="{7D1A4ECC-BAD2-477F-9907-F5A6F8262EBA}"/>
              </a:ext>
            </a:extLst>
          </p:cNvPr>
          <p:cNvSpPr>
            <a:spLocks noChangeShapeType="1"/>
          </p:cNvSpPr>
          <p:nvPr/>
        </p:nvSpPr>
        <p:spPr bwMode="auto">
          <a:xfrm>
            <a:off x="2411413" y="3068638"/>
            <a:ext cx="0" cy="1512887"/>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0" name="Line 34">
            <a:extLst>
              <a:ext uri="{FF2B5EF4-FFF2-40B4-BE49-F238E27FC236}">
                <a16:creationId xmlns:a16="http://schemas.microsoft.com/office/drawing/2014/main" id="{457772E1-72BA-4885-8065-B23B0FEF6895}"/>
              </a:ext>
            </a:extLst>
          </p:cNvPr>
          <p:cNvSpPr>
            <a:spLocks noChangeShapeType="1"/>
          </p:cNvSpPr>
          <p:nvPr/>
        </p:nvSpPr>
        <p:spPr bwMode="auto">
          <a:xfrm>
            <a:off x="2411413" y="3068638"/>
            <a:ext cx="7921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1" name="Line 35">
            <a:extLst>
              <a:ext uri="{FF2B5EF4-FFF2-40B4-BE49-F238E27FC236}">
                <a16:creationId xmlns:a16="http://schemas.microsoft.com/office/drawing/2014/main" id="{292ED11C-4847-4B25-8063-520EA368744A}"/>
              </a:ext>
            </a:extLst>
          </p:cNvPr>
          <p:cNvSpPr>
            <a:spLocks noChangeShapeType="1"/>
          </p:cNvSpPr>
          <p:nvPr/>
        </p:nvSpPr>
        <p:spPr bwMode="auto">
          <a:xfrm>
            <a:off x="2411413" y="4581525"/>
            <a:ext cx="7921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2" name="Line 36">
            <a:extLst>
              <a:ext uri="{FF2B5EF4-FFF2-40B4-BE49-F238E27FC236}">
                <a16:creationId xmlns:a16="http://schemas.microsoft.com/office/drawing/2014/main" id="{B2A869E6-FD8C-47E6-93A4-9BB472A1C21D}"/>
              </a:ext>
            </a:extLst>
          </p:cNvPr>
          <p:cNvSpPr>
            <a:spLocks noChangeShapeType="1"/>
          </p:cNvSpPr>
          <p:nvPr/>
        </p:nvSpPr>
        <p:spPr bwMode="auto">
          <a:xfrm flipH="1">
            <a:off x="2124075" y="3789363"/>
            <a:ext cx="287338"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3" name="Line 37">
            <a:extLst>
              <a:ext uri="{FF2B5EF4-FFF2-40B4-BE49-F238E27FC236}">
                <a16:creationId xmlns:a16="http://schemas.microsoft.com/office/drawing/2014/main" id="{DF97623F-2F14-4BF3-8BEB-EFA0FCDADD97}"/>
              </a:ext>
            </a:extLst>
          </p:cNvPr>
          <p:cNvSpPr>
            <a:spLocks noChangeShapeType="1"/>
          </p:cNvSpPr>
          <p:nvPr/>
        </p:nvSpPr>
        <p:spPr bwMode="auto">
          <a:xfrm>
            <a:off x="3635375" y="5013325"/>
            <a:ext cx="1657350"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4" name="Line 38">
            <a:extLst>
              <a:ext uri="{FF2B5EF4-FFF2-40B4-BE49-F238E27FC236}">
                <a16:creationId xmlns:a16="http://schemas.microsoft.com/office/drawing/2014/main" id="{EC46ED60-919C-44B4-89AB-842B7A403FF2}"/>
              </a:ext>
            </a:extLst>
          </p:cNvPr>
          <p:cNvSpPr>
            <a:spLocks noChangeShapeType="1"/>
          </p:cNvSpPr>
          <p:nvPr/>
        </p:nvSpPr>
        <p:spPr bwMode="auto">
          <a:xfrm>
            <a:off x="3635375" y="50133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5" name="Line 39">
            <a:extLst>
              <a:ext uri="{FF2B5EF4-FFF2-40B4-BE49-F238E27FC236}">
                <a16:creationId xmlns:a16="http://schemas.microsoft.com/office/drawing/2014/main" id="{B937DB0A-330F-4889-8AAF-BF87CC71096A}"/>
              </a:ext>
            </a:extLst>
          </p:cNvPr>
          <p:cNvSpPr>
            <a:spLocks noChangeShapeType="1"/>
          </p:cNvSpPr>
          <p:nvPr/>
        </p:nvSpPr>
        <p:spPr bwMode="auto">
          <a:xfrm>
            <a:off x="5292725" y="50133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6" name="Line 40">
            <a:extLst>
              <a:ext uri="{FF2B5EF4-FFF2-40B4-BE49-F238E27FC236}">
                <a16:creationId xmlns:a16="http://schemas.microsoft.com/office/drawing/2014/main" id="{F9382953-2367-473D-AA61-6C2B0559BC85}"/>
              </a:ext>
            </a:extLst>
          </p:cNvPr>
          <p:cNvSpPr>
            <a:spLocks noChangeShapeType="1"/>
          </p:cNvSpPr>
          <p:nvPr/>
        </p:nvSpPr>
        <p:spPr bwMode="auto">
          <a:xfrm>
            <a:off x="4427538" y="4868863"/>
            <a:ext cx="0" cy="144462"/>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7" name="Line 41">
            <a:extLst>
              <a:ext uri="{FF2B5EF4-FFF2-40B4-BE49-F238E27FC236}">
                <a16:creationId xmlns:a16="http://schemas.microsoft.com/office/drawing/2014/main" id="{7C0D61E4-EF03-4FAF-ACFC-D824B36388F9}"/>
              </a:ext>
            </a:extLst>
          </p:cNvPr>
          <p:cNvSpPr>
            <a:spLocks noChangeShapeType="1"/>
          </p:cNvSpPr>
          <p:nvPr/>
        </p:nvSpPr>
        <p:spPr bwMode="auto">
          <a:xfrm>
            <a:off x="3348038" y="4365625"/>
            <a:ext cx="23034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8" name="Line 42">
            <a:extLst>
              <a:ext uri="{FF2B5EF4-FFF2-40B4-BE49-F238E27FC236}">
                <a16:creationId xmlns:a16="http://schemas.microsoft.com/office/drawing/2014/main" id="{782C1D9E-C1F7-4AD6-92CE-41D56255EFF9}"/>
              </a:ext>
            </a:extLst>
          </p:cNvPr>
          <p:cNvSpPr>
            <a:spLocks noChangeShapeType="1"/>
          </p:cNvSpPr>
          <p:nvPr/>
        </p:nvSpPr>
        <p:spPr bwMode="auto">
          <a:xfrm flipV="1">
            <a:off x="4427538" y="4365625"/>
            <a:ext cx="0" cy="14287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19" name="Line 43">
            <a:extLst>
              <a:ext uri="{FF2B5EF4-FFF2-40B4-BE49-F238E27FC236}">
                <a16:creationId xmlns:a16="http://schemas.microsoft.com/office/drawing/2014/main" id="{ADF5B8D9-23C8-4BD4-A678-2C833CB6B869}"/>
              </a:ext>
            </a:extLst>
          </p:cNvPr>
          <p:cNvSpPr>
            <a:spLocks noChangeShapeType="1"/>
          </p:cNvSpPr>
          <p:nvPr/>
        </p:nvSpPr>
        <p:spPr bwMode="auto">
          <a:xfrm flipV="1">
            <a:off x="3348038" y="41497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0" name="Line 44">
            <a:extLst>
              <a:ext uri="{FF2B5EF4-FFF2-40B4-BE49-F238E27FC236}">
                <a16:creationId xmlns:a16="http://schemas.microsoft.com/office/drawing/2014/main" id="{6216E10E-C560-45D6-937C-29639E3D2CB1}"/>
              </a:ext>
            </a:extLst>
          </p:cNvPr>
          <p:cNvSpPr>
            <a:spLocks noChangeShapeType="1"/>
          </p:cNvSpPr>
          <p:nvPr/>
        </p:nvSpPr>
        <p:spPr bwMode="auto">
          <a:xfrm flipV="1">
            <a:off x="5651500" y="4149725"/>
            <a:ext cx="0" cy="21590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1" name="Line 45">
            <a:extLst>
              <a:ext uri="{FF2B5EF4-FFF2-40B4-BE49-F238E27FC236}">
                <a16:creationId xmlns:a16="http://schemas.microsoft.com/office/drawing/2014/main" id="{3683FE85-5736-4C90-9A64-0686A31D7891}"/>
              </a:ext>
            </a:extLst>
          </p:cNvPr>
          <p:cNvSpPr>
            <a:spLocks noChangeShapeType="1"/>
          </p:cNvSpPr>
          <p:nvPr/>
        </p:nvSpPr>
        <p:spPr bwMode="auto">
          <a:xfrm>
            <a:off x="1835150" y="4652963"/>
            <a:ext cx="0" cy="360362"/>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2" name="Line 46">
            <a:extLst>
              <a:ext uri="{FF2B5EF4-FFF2-40B4-BE49-F238E27FC236}">
                <a16:creationId xmlns:a16="http://schemas.microsoft.com/office/drawing/2014/main" id="{C0257564-3F0E-48F2-8D20-8BC935C298B5}"/>
              </a:ext>
            </a:extLst>
          </p:cNvPr>
          <p:cNvSpPr>
            <a:spLocks noChangeShapeType="1"/>
          </p:cNvSpPr>
          <p:nvPr/>
        </p:nvSpPr>
        <p:spPr bwMode="auto">
          <a:xfrm>
            <a:off x="2124075" y="6021388"/>
            <a:ext cx="1727200"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3" name="Line 47">
            <a:extLst>
              <a:ext uri="{FF2B5EF4-FFF2-40B4-BE49-F238E27FC236}">
                <a16:creationId xmlns:a16="http://schemas.microsoft.com/office/drawing/2014/main" id="{3BFE6443-2709-425D-9FFF-AF99A1DBA89B}"/>
              </a:ext>
            </a:extLst>
          </p:cNvPr>
          <p:cNvSpPr>
            <a:spLocks noChangeShapeType="1"/>
          </p:cNvSpPr>
          <p:nvPr/>
        </p:nvSpPr>
        <p:spPr bwMode="auto">
          <a:xfrm>
            <a:off x="5651500" y="3068638"/>
            <a:ext cx="1584325"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4" name="Line 48">
            <a:extLst>
              <a:ext uri="{FF2B5EF4-FFF2-40B4-BE49-F238E27FC236}">
                <a16:creationId xmlns:a16="http://schemas.microsoft.com/office/drawing/2014/main" id="{A4AD00B5-EFEA-48A9-B9DF-6D494FCDF024}"/>
              </a:ext>
            </a:extLst>
          </p:cNvPr>
          <p:cNvSpPr>
            <a:spLocks noChangeShapeType="1"/>
          </p:cNvSpPr>
          <p:nvPr/>
        </p:nvSpPr>
        <p:spPr bwMode="auto">
          <a:xfrm>
            <a:off x="7235825" y="3068638"/>
            <a:ext cx="0" cy="3097212"/>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5" name="Line 49">
            <a:extLst>
              <a:ext uri="{FF2B5EF4-FFF2-40B4-BE49-F238E27FC236}">
                <a16:creationId xmlns:a16="http://schemas.microsoft.com/office/drawing/2014/main" id="{C17722D0-3499-4C38-BE2A-D8FBD51313B0}"/>
              </a:ext>
            </a:extLst>
          </p:cNvPr>
          <p:cNvSpPr>
            <a:spLocks noChangeShapeType="1"/>
          </p:cNvSpPr>
          <p:nvPr/>
        </p:nvSpPr>
        <p:spPr bwMode="auto">
          <a:xfrm flipH="1">
            <a:off x="6516688" y="6165850"/>
            <a:ext cx="719137"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6" name="Line 50">
            <a:extLst>
              <a:ext uri="{FF2B5EF4-FFF2-40B4-BE49-F238E27FC236}">
                <a16:creationId xmlns:a16="http://schemas.microsoft.com/office/drawing/2014/main" id="{E642C4B0-CC77-4E9F-8608-DDB85214CAA7}"/>
              </a:ext>
            </a:extLst>
          </p:cNvPr>
          <p:cNvSpPr>
            <a:spLocks noChangeShapeType="1"/>
          </p:cNvSpPr>
          <p:nvPr/>
        </p:nvSpPr>
        <p:spPr bwMode="auto">
          <a:xfrm>
            <a:off x="5651500" y="4652963"/>
            <a:ext cx="1225550"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7" name="Line 51">
            <a:extLst>
              <a:ext uri="{FF2B5EF4-FFF2-40B4-BE49-F238E27FC236}">
                <a16:creationId xmlns:a16="http://schemas.microsoft.com/office/drawing/2014/main" id="{AF786B7F-A14F-40B3-8E37-74EDAE7762FF}"/>
              </a:ext>
            </a:extLst>
          </p:cNvPr>
          <p:cNvSpPr>
            <a:spLocks noChangeShapeType="1"/>
          </p:cNvSpPr>
          <p:nvPr/>
        </p:nvSpPr>
        <p:spPr bwMode="auto">
          <a:xfrm>
            <a:off x="6877050" y="4652963"/>
            <a:ext cx="0" cy="1368425"/>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
        <p:nvSpPr>
          <p:cNvPr id="75828" name="Line 52">
            <a:extLst>
              <a:ext uri="{FF2B5EF4-FFF2-40B4-BE49-F238E27FC236}">
                <a16:creationId xmlns:a16="http://schemas.microsoft.com/office/drawing/2014/main" id="{A5F43454-46D0-4AEE-92E5-25C2E177E43B}"/>
              </a:ext>
            </a:extLst>
          </p:cNvPr>
          <p:cNvSpPr>
            <a:spLocks noChangeShapeType="1"/>
          </p:cNvSpPr>
          <p:nvPr/>
        </p:nvSpPr>
        <p:spPr bwMode="auto">
          <a:xfrm flipH="1">
            <a:off x="6516688" y="6021388"/>
            <a:ext cx="360362" cy="0"/>
          </a:xfrm>
          <a:prstGeom prst="line">
            <a:avLst/>
          </a:prstGeom>
          <a:noFill/>
          <a:ln w="508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5779"/>
                                        </p:tgtEl>
                                        <p:attrNameLst>
                                          <p:attrName>style.visibility</p:attrName>
                                        </p:attrNameLst>
                                      </p:cBhvr>
                                      <p:to>
                                        <p:strVal val="visible"/>
                                      </p:to>
                                    </p:set>
                                    <p:animEffect transition="in" filter="blinds(horizontal)">
                                      <p:cBhvr>
                                        <p:cTn id="7" dur="500"/>
                                        <p:tgtEl>
                                          <p:spTgt spid="7577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5794"/>
                                        </p:tgtEl>
                                        <p:attrNameLst>
                                          <p:attrName>style.visibility</p:attrName>
                                        </p:attrNameLst>
                                      </p:cBhvr>
                                      <p:to>
                                        <p:strVal val="visible"/>
                                      </p:to>
                                    </p:set>
                                    <p:animEffect transition="in" filter="blinds(horizontal)">
                                      <p:cBhvr>
                                        <p:cTn id="12" dur="500"/>
                                        <p:tgtEl>
                                          <p:spTgt spid="7579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5795"/>
                                        </p:tgtEl>
                                        <p:attrNameLst>
                                          <p:attrName>style.visibility</p:attrName>
                                        </p:attrNameLst>
                                      </p:cBhvr>
                                      <p:to>
                                        <p:strVal val="visible"/>
                                      </p:to>
                                    </p:set>
                                    <p:animEffect transition="in" filter="blinds(horizontal)">
                                      <p:cBhvr>
                                        <p:cTn id="17" dur="500"/>
                                        <p:tgtEl>
                                          <p:spTgt spid="7579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5784"/>
                                        </p:tgtEl>
                                        <p:attrNameLst>
                                          <p:attrName>style.visibility</p:attrName>
                                        </p:attrNameLst>
                                      </p:cBhvr>
                                      <p:to>
                                        <p:strVal val="visible"/>
                                      </p:to>
                                    </p:set>
                                    <p:animEffect transition="in" filter="blinds(horizontal)">
                                      <p:cBhvr>
                                        <p:cTn id="22" dur="500"/>
                                        <p:tgtEl>
                                          <p:spTgt spid="7578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75796"/>
                                        </p:tgtEl>
                                        <p:attrNameLst>
                                          <p:attrName>style.visibility</p:attrName>
                                        </p:attrNameLst>
                                      </p:cBhvr>
                                      <p:to>
                                        <p:strVal val="visible"/>
                                      </p:to>
                                    </p:set>
                                    <p:animEffect transition="in" filter="blinds(horizontal)">
                                      <p:cBhvr>
                                        <p:cTn id="27" dur="500"/>
                                        <p:tgtEl>
                                          <p:spTgt spid="7579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5780"/>
                                        </p:tgtEl>
                                        <p:attrNameLst>
                                          <p:attrName>style.visibility</p:attrName>
                                        </p:attrNameLst>
                                      </p:cBhvr>
                                      <p:to>
                                        <p:strVal val="visible"/>
                                      </p:to>
                                    </p:set>
                                    <p:animEffect transition="in" filter="blinds(horizontal)">
                                      <p:cBhvr>
                                        <p:cTn id="32" dur="500"/>
                                        <p:tgtEl>
                                          <p:spTgt spid="7578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75804"/>
                                        </p:tgtEl>
                                        <p:attrNameLst>
                                          <p:attrName>style.visibility</p:attrName>
                                        </p:attrNameLst>
                                      </p:cBhvr>
                                      <p:to>
                                        <p:strVal val="visible"/>
                                      </p:to>
                                    </p:set>
                                    <p:animEffect transition="in" filter="blinds(horizontal)">
                                      <p:cBhvr>
                                        <p:cTn id="37" dur="500"/>
                                        <p:tgtEl>
                                          <p:spTgt spid="7580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75801"/>
                                        </p:tgtEl>
                                        <p:attrNameLst>
                                          <p:attrName>style.visibility</p:attrName>
                                        </p:attrNameLst>
                                      </p:cBhvr>
                                      <p:to>
                                        <p:strVal val="visible"/>
                                      </p:to>
                                    </p:set>
                                    <p:animEffect transition="in" filter="blinds(horizontal)">
                                      <p:cBhvr>
                                        <p:cTn id="42" dur="500"/>
                                        <p:tgtEl>
                                          <p:spTgt spid="758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75802"/>
                                        </p:tgtEl>
                                        <p:attrNameLst>
                                          <p:attrName>style.visibility</p:attrName>
                                        </p:attrNameLst>
                                      </p:cBhvr>
                                      <p:to>
                                        <p:strVal val="visible"/>
                                      </p:to>
                                    </p:set>
                                    <p:animEffect transition="in" filter="blinds(horizontal)">
                                      <p:cBhvr>
                                        <p:cTn id="47" dur="500"/>
                                        <p:tgtEl>
                                          <p:spTgt spid="7580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75781"/>
                                        </p:tgtEl>
                                        <p:attrNameLst>
                                          <p:attrName>style.visibility</p:attrName>
                                        </p:attrNameLst>
                                      </p:cBhvr>
                                      <p:to>
                                        <p:strVal val="visible"/>
                                      </p:to>
                                    </p:set>
                                    <p:animEffect transition="in" filter="blinds(horizontal)">
                                      <p:cBhvr>
                                        <p:cTn id="52" dur="500"/>
                                        <p:tgtEl>
                                          <p:spTgt spid="75781"/>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75803"/>
                                        </p:tgtEl>
                                        <p:attrNameLst>
                                          <p:attrName>style.visibility</p:attrName>
                                        </p:attrNameLst>
                                      </p:cBhvr>
                                      <p:to>
                                        <p:strVal val="visible"/>
                                      </p:to>
                                    </p:set>
                                    <p:animEffect transition="in" filter="blinds(horizontal)">
                                      <p:cBhvr>
                                        <p:cTn id="57" dur="500"/>
                                        <p:tgtEl>
                                          <p:spTgt spid="7580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75782"/>
                                        </p:tgtEl>
                                        <p:attrNameLst>
                                          <p:attrName>style.visibility</p:attrName>
                                        </p:attrNameLst>
                                      </p:cBhvr>
                                      <p:to>
                                        <p:strVal val="visible"/>
                                      </p:to>
                                    </p:set>
                                    <p:animEffect transition="in" filter="blinds(horizontal)">
                                      <p:cBhvr>
                                        <p:cTn id="62" dur="500"/>
                                        <p:tgtEl>
                                          <p:spTgt spid="7578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nodeType="clickEffect">
                                  <p:stCondLst>
                                    <p:cond delay="0"/>
                                  </p:stCondLst>
                                  <p:childTnLst>
                                    <p:set>
                                      <p:cBhvr>
                                        <p:cTn id="66" dur="1" fill="hold">
                                          <p:stCondLst>
                                            <p:cond delay="0"/>
                                          </p:stCondLst>
                                        </p:cTn>
                                        <p:tgtEl>
                                          <p:spTgt spid="75798"/>
                                        </p:tgtEl>
                                        <p:attrNameLst>
                                          <p:attrName>style.visibility</p:attrName>
                                        </p:attrNameLst>
                                      </p:cBhvr>
                                      <p:to>
                                        <p:strVal val="visible"/>
                                      </p:to>
                                    </p:set>
                                    <p:animEffect transition="in" filter="blinds(horizontal)">
                                      <p:cBhvr>
                                        <p:cTn id="67" dur="500"/>
                                        <p:tgtEl>
                                          <p:spTgt spid="75798"/>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nodeType="clickEffect">
                                  <p:stCondLst>
                                    <p:cond delay="0"/>
                                  </p:stCondLst>
                                  <p:childTnLst>
                                    <p:set>
                                      <p:cBhvr>
                                        <p:cTn id="71" dur="1" fill="hold">
                                          <p:stCondLst>
                                            <p:cond delay="0"/>
                                          </p:stCondLst>
                                        </p:cTn>
                                        <p:tgtEl>
                                          <p:spTgt spid="75799"/>
                                        </p:tgtEl>
                                        <p:attrNameLst>
                                          <p:attrName>style.visibility</p:attrName>
                                        </p:attrNameLst>
                                      </p:cBhvr>
                                      <p:to>
                                        <p:strVal val="visible"/>
                                      </p:to>
                                    </p:set>
                                    <p:animEffect transition="in" filter="blinds(horizontal)">
                                      <p:cBhvr>
                                        <p:cTn id="72" dur="500"/>
                                        <p:tgtEl>
                                          <p:spTgt spid="75799"/>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nodeType="clickEffect">
                                  <p:stCondLst>
                                    <p:cond delay="0"/>
                                  </p:stCondLst>
                                  <p:childTnLst>
                                    <p:set>
                                      <p:cBhvr>
                                        <p:cTn id="76" dur="1" fill="hold">
                                          <p:stCondLst>
                                            <p:cond delay="0"/>
                                          </p:stCondLst>
                                        </p:cTn>
                                        <p:tgtEl>
                                          <p:spTgt spid="75797"/>
                                        </p:tgtEl>
                                        <p:attrNameLst>
                                          <p:attrName>style.visibility</p:attrName>
                                        </p:attrNameLst>
                                      </p:cBhvr>
                                      <p:to>
                                        <p:strVal val="visible"/>
                                      </p:to>
                                    </p:set>
                                    <p:animEffect transition="in" filter="blinds(horizontal)">
                                      <p:cBhvr>
                                        <p:cTn id="77" dur="500"/>
                                        <p:tgtEl>
                                          <p:spTgt spid="75797"/>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nodeType="clickEffect">
                                  <p:stCondLst>
                                    <p:cond delay="0"/>
                                  </p:stCondLst>
                                  <p:childTnLst>
                                    <p:set>
                                      <p:cBhvr>
                                        <p:cTn id="81" dur="1" fill="hold">
                                          <p:stCondLst>
                                            <p:cond delay="0"/>
                                          </p:stCondLst>
                                        </p:cTn>
                                        <p:tgtEl>
                                          <p:spTgt spid="75800"/>
                                        </p:tgtEl>
                                        <p:attrNameLst>
                                          <p:attrName>style.visibility</p:attrName>
                                        </p:attrNameLst>
                                      </p:cBhvr>
                                      <p:to>
                                        <p:strVal val="visible"/>
                                      </p:to>
                                    </p:set>
                                    <p:animEffect transition="in" filter="blinds(horizontal)">
                                      <p:cBhvr>
                                        <p:cTn id="82" dur="500"/>
                                        <p:tgtEl>
                                          <p:spTgt spid="75800"/>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75783"/>
                                        </p:tgtEl>
                                        <p:attrNameLst>
                                          <p:attrName>style.visibility</p:attrName>
                                        </p:attrNameLst>
                                      </p:cBhvr>
                                      <p:to>
                                        <p:strVal val="visible"/>
                                      </p:to>
                                    </p:set>
                                    <p:animEffect transition="in" filter="blinds(horizontal)">
                                      <p:cBhvr>
                                        <p:cTn id="87" dur="500"/>
                                        <p:tgtEl>
                                          <p:spTgt spid="75783"/>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nodeType="clickEffect">
                                  <p:stCondLst>
                                    <p:cond delay="0"/>
                                  </p:stCondLst>
                                  <p:childTnLst>
                                    <p:set>
                                      <p:cBhvr>
                                        <p:cTn id="91" dur="1" fill="hold">
                                          <p:stCondLst>
                                            <p:cond delay="0"/>
                                          </p:stCondLst>
                                        </p:cTn>
                                        <p:tgtEl>
                                          <p:spTgt spid="75806"/>
                                        </p:tgtEl>
                                        <p:attrNameLst>
                                          <p:attrName>style.visibility</p:attrName>
                                        </p:attrNameLst>
                                      </p:cBhvr>
                                      <p:to>
                                        <p:strVal val="visible"/>
                                      </p:to>
                                    </p:set>
                                    <p:animEffect transition="in" filter="blinds(horizontal)">
                                      <p:cBhvr>
                                        <p:cTn id="92" dur="500"/>
                                        <p:tgtEl>
                                          <p:spTgt spid="75806"/>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nodeType="clickEffect">
                                  <p:stCondLst>
                                    <p:cond delay="0"/>
                                  </p:stCondLst>
                                  <p:childTnLst>
                                    <p:set>
                                      <p:cBhvr>
                                        <p:cTn id="96" dur="1" fill="hold">
                                          <p:stCondLst>
                                            <p:cond delay="0"/>
                                          </p:stCondLst>
                                        </p:cTn>
                                        <p:tgtEl>
                                          <p:spTgt spid="75805"/>
                                        </p:tgtEl>
                                        <p:attrNameLst>
                                          <p:attrName>style.visibility</p:attrName>
                                        </p:attrNameLst>
                                      </p:cBhvr>
                                      <p:to>
                                        <p:strVal val="visible"/>
                                      </p:to>
                                    </p:set>
                                    <p:animEffect transition="in" filter="blinds(horizontal)">
                                      <p:cBhvr>
                                        <p:cTn id="97" dur="500"/>
                                        <p:tgtEl>
                                          <p:spTgt spid="75805"/>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nodeType="clickEffect">
                                  <p:stCondLst>
                                    <p:cond delay="0"/>
                                  </p:stCondLst>
                                  <p:childTnLst>
                                    <p:set>
                                      <p:cBhvr>
                                        <p:cTn id="101" dur="1" fill="hold">
                                          <p:stCondLst>
                                            <p:cond delay="0"/>
                                          </p:stCondLst>
                                        </p:cTn>
                                        <p:tgtEl>
                                          <p:spTgt spid="75807"/>
                                        </p:tgtEl>
                                        <p:attrNameLst>
                                          <p:attrName>style.visibility</p:attrName>
                                        </p:attrNameLst>
                                      </p:cBhvr>
                                      <p:to>
                                        <p:strVal val="visible"/>
                                      </p:to>
                                    </p:set>
                                    <p:animEffect transition="in" filter="blinds(horizontal)">
                                      <p:cBhvr>
                                        <p:cTn id="102" dur="500"/>
                                        <p:tgtEl>
                                          <p:spTgt spid="75807"/>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75786"/>
                                        </p:tgtEl>
                                        <p:attrNameLst>
                                          <p:attrName>style.visibility</p:attrName>
                                        </p:attrNameLst>
                                      </p:cBhvr>
                                      <p:to>
                                        <p:strVal val="visible"/>
                                      </p:to>
                                    </p:set>
                                    <p:animEffect transition="in" filter="blinds(horizontal)">
                                      <p:cBhvr>
                                        <p:cTn id="107" dur="500"/>
                                        <p:tgtEl>
                                          <p:spTgt spid="75786"/>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3" presetClass="entr" presetSubtype="10" fill="hold" nodeType="clickEffect">
                                  <p:stCondLst>
                                    <p:cond delay="0"/>
                                  </p:stCondLst>
                                  <p:childTnLst>
                                    <p:set>
                                      <p:cBhvr>
                                        <p:cTn id="111" dur="1" fill="hold">
                                          <p:stCondLst>
                                            <p:cond delay="0"/>
                                          </p:stCondLst>
                                        </p:cTn>
                                        <p:tgtEl>
                                          <p:spTgt spid="75808"/>
                                        </p:tgtEl>
                                        <p:attrNameLst>
                                          <p:attrName>style.visibility</p:attrName>
                                        </p:attrNameLst>
                                      </p:cBhvr>
                                      <p:to>
                                        <p:strVal val="visible"/>
                                      </p:to>
                                    </p:set>
                                    <p:animEffect transition="in" filter="blinds(horizontal)">
                                      <p:cBhvr>
                                        <p:cTn id="112" dur="500"/>
                                        <p:tgtEl>
                                          <p:spTgt spid="75808"/>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3" presetClass="entr" presetSubtype="10" fill="hold" grpId="0" nodeType="clickEffect">
                                  <p:stCondLst>
                                    <p:cond delay="0"/>
                                  </p:stCondLst>
                                  <p:childTnLst>
                                    <p:set>
                                      <p:cBhvr>
                                        <p:cTn id="116" dur="1" fill="hold">
                                          <p:stCondLst>
                                            <p:cond delay="0"/>
                                          </p:stCondLst>
                                        </p:cTn>
                                        <p:tgtEl>
                                          <p:spTgt spid="75785"/>
                                        </p:tgtEl>
                                        <p:attrNameLst>
                                          <p:attrName>style.visibility</p:attrName>
                                        </p:attrNameLst>
                                      </p:cBhvr>
                                      <p:to>
                                        <p:strVal val="visible"/>
                                      </p:to>
                                    </p:set>
                                    <p:animEffect transition="in" filter="blinds(horizontal)">
                                      <p:cBhvr>
                                        <p:cTn id="117" dur="500"/>
                                        <p:tgtEl>
                                          <p:spTgt spid="75785"/>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3" presetClass="entr" presetSubtype="10" fill="hold" grpId="0" nodeType="clickEffect">
                                  <p:stCondLst>
                                    <p:cond delay="0"/>
                                  </p:stCondLst>
                                  <p:childTnLst>
                                    <p:set>
                                      <p:cBhvr>
                                        <p:cTn id="121" dur="1" fill="hold">
                                          <p:stCondLst>
                                            <p:cond delay="0"/>
                                          </p:stCondLst>
                                        </p:cTn>
                                        <p:tgtEl>
                                          <p:spTgt spid="75787"/>
                                        </p:tgtEl>
                                        <p:attrNameLst>
                                          <p:attrName>style.visibility</p:attrName>
                                        </p:attrNameLst>
                                      </p:cBhvr>
                                      <p:to>
                                        <p:strVal val="visible"/>
                                      </p:to>
                                    </p:set>
                                    <p:animEffect transition="in" filter="blinds(horizontal)">
                                      <p:cBhvr>
                                        <p:cTn id="122" dur="500"/>
                                        <p:tgtEl>
                                          <p:spTgt spid="75787"/>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3" presetClass="entr" presetSubtype="10" fill="hold" nodeType="clickEffect">
                                  <p:stCondLst>
                                    <p:cond delay="0"/>
                                  </p:stCondLst>
                                  <p:childTnLst>
                                    <p:set>
                                      <p:cBhvr>
                                        <p:cTn id="126" dur="1" fill="hold">
                                          <p:stCondLst>
                                            <p:cond delay="0"/>
                                          </p:stCondLst>
                                        </p:cTn>
                                        <p:tgtEl>
                                          <p:spTgt spid="75816"/>
                                        </p:tgtEl>
                                        <p:attrNameLst>
                                          <p:attrName>style.visibility</p:attrName>
                                        </p:attrNameLst>
                                      </p:cBhvr>
                                      <p:to>
                                        <p:strVal val="visible"/>
                                      </p:to>
                                    </p:set>
                                    <p:animEffect transition="in" filter="blinds(horizontal)">
                                      <p:cBhvr>
                                        <p:cTn id="127" dur="500"/>
                                        <p:tgtEl>
                                          <p:spTgt spid="75816"/>
                                        </p:tgtEl>
                                      </p:cBhvr>
                                    </p:animEffect>
                                  </p:childTnLst>
                                </p:cTn>
                              </p:par>
                            </p:childTnLst>
                          </p:cTn>
                        </p:par>
                      </p:childTnLst>
                    </p:cTn>
                  </p:par>
                  <p:par>
                    <p:cTn id="128" fill="hold" nodeType="clickPar">
                      <p:stCondLst>
                        <p:cond delay="indefinite"/>
                      </p:stCondLst>
                      <p:childTnLst>
                        <p:par>
                          <p:cTn id="129" fill="hold" nodeType="withGroup">
                            <p:stCondLst>
                              <p:cond delay="0"/>
                            </p:stCondLst>
                            <p:childTnLst>
                              <p:par>
                                <p:cTn id="130" presetID="3" presetClass="entr" presetSubtype="10" fill="hold" nodeType="clickEffect">
                                  <p:stCondLst>
                                    <p:cond delay="0"/>
                                  </p:stCondLst>
                                  <p:childTnLst>
                                    <p:set>
                                      <p:cBhvr>
                                        <p:cTn id="131" dur="1" fill="hold">
                                          <p:stCondLst>
                                            <p:cond delay="0"/>
                                          </p:stCondLst>
                                        </p:cTn>
                                        <p:tgtEl>
                                          <p:spTgt spid="75813"/>
                                        </p:tgtEl>
                                        <p:attrNameLst>
                                          <p:attrName>style.visibility</p:attrName>
                                        </p:attrNameLst>
                                      </p:cBhvr>
                                      <p:to>
                                        <p:strVal val="visible"/>
                                      </p:to>
                                    </p:set>
                                    <p:animEffect transition="in" filter="blinds(horizontal)">
                                      <p:cBhvr>
                                        <p:cTn id="132" dur="500"/>
                                        <p:tgtEl>
                                          <p:spTgt spid="75813"/>
                                        </p:tgtEl>
                                      </p:cBhvr>
                                    </p:animEffect>
                                  </p:childTnLst>
                                </p:cTn>
                              </p:par>
                            </p:childTnLst>
                          </p:cTn>
                        </p:par>
                      </p:childTnLst>
                    </p:cTn>
                  </p:par>
                  <p:par>
                    <p:cTn id="133" fill="hold" nodeType="clickPar">
                      <p:stCondLst>
                        <p:cond delay="indefinite"/>
                      </p:stCondLst>
                      <p:childTnLst>
                        <p:par>
                          <p:cTn id="134" fill="hold" nodeType="withGroup">
                            <p:stCondLst>
                              <p:cond delay="0"/>
                            </p:stCondLst>
                            <p:childTnLst>
                              <p:par>
                                <p:cTn id="135" presetID="3" presetClass="entr" presetSubtype="10" fill="hold" nodeType="clickEffect">
                                  <p:stCondLst>
                                    <p:cond delay="0"/>
                                  </p:stCondLst>
                                  <p:childTnLst>
                                    <p:set>
                                      <p:cBhvr>
                                        <p:cTn id="136" dur="1" fill="hold">
                                          <p:stCondLst>
                                            <p:cond delay="0"/>
                                          </p:stCondLst>
                                        </p:cTn>
                                        <p:tgtEl>
                                          <p:spTgt spid="75814"/>
                                        </p:tgtEl>
                                        <p:attrNameLst>
                                          <p:attrName>style.visibility</p:attrName>
                                        </p:attrNameLst>
                                      </p:cBhvr>
                                      <p:to>
                                        <p:strVal val="visible"/>
                                      </p:to>
                                    </p:set>
                                    <p:animEffect transition="in" filter="blinds(horizontal)">
                                      <p:cBhvr>
                                        <p:cTn id="137" dur="500"/>
                                        <p:tgtEl>
                                          <p:spTgt spid="75814"/>
                                        </p:tgtEl>
                                      </p:cBhvr>
                                    </p:animEffec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3" presetClass="entr" presetSubtype="10" fill="hold" grpId="0" nodeType="clickEffect">
                                  <p:stCondLst>
                                    <p:cond delay="0"/>
                                  </p:stCondLst>
                                  <p:childTnLst>
                                    <p:set>
                                      <p:cBhvr>
                                        <p:cTn id="141" dur="1" fill="hold">
                                          <p:stCondLst>
                                            <p:cond delay="0"/>
                                          </p:stCondLst>
                                        </p:cTn>
                                        <p:tgtEl>
                                          <p:spTgt spid="75788"/>
                                        </p:tgtEl>
                                        <p:attrNameLst>
                                          <p:attrName>style.visibility</p:attrName>
                                        </p:attrNameLst>
                                      </p:cBhvr>
                                      <p:to>
                                        <p:strVal val="visible"/>
                                      </p:to>
                                    </p:set>
                                    <p:animEffect transition="in" filter="blinds(horizontal)">
                                      <p:cBhvr>
                                        <p:cTn id="142" dur="500"/>
                                        <p:tgtEl>
                                          <p:spTgt spid="75788"/>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3" presetClass="entr" presetSubtype="10" fill="hold" nodeType="clickEffect">
                                  <p:stCondLst>
                                    <p:cond delay="0"/>
                                  </p:stCondLst>
                                  <p:childTnLst>
                                    <p:set>
                                      <p:cBhvr>
                                        <p:cTn id="146" dur="1" fill="hold">
                                          <p:stCondLst>
                                            <p:cond delay="0"/>
                                          </p:stCondLst>
                                        </p:cTn>
                                        <p:tgtEl>
                                          <p:spTgt spid="75815"/>
                                        </p:tgtEl>
                                        <p:attrNameLst>
                                          <p:attrName>style.visibility</p:attrName>
                                        </p:attrNameLst>
                                      </p:cBhvr>
                                      <p:to>
                                        <p:strVal val="visible"/>
                                      </p:to>
                                    </p:set>
                                    <p:animEffect transition="in" filter="blinds(horizontal)">
                                      <p:cBhvr>
                                        <p:cTn id="147" dur="500"/>
                                        <p:tgtEl>
                                          <p:spTgt spid="75815"/>
                                        </p:tgtEl>
                                      </p:cBhvr>
                                    </p:animEffect>
                                  </p:childTnLst>
                                </p:cTn>
                              </p:par>
                            </p:childTnLst>
                          </p:cTn>
                        </p:par>
                      </p:childTnLst>
                    </p:cTn>
                  </p:par>
                  <p:par>
                    <p:cTn id="148" fill="hold" nodeType="clickPar">
                      <p:stCondLst>
                        <p:cond delay="indefinite"/>
                      </p:stCondLst>
                      <p:childTnLst>
                        <p:par>
                          <p:cTn id="149" fill="hold" nodeType="withGroup">
                            <p:stCondLst>
                              <p:cond delay="0"/>
                            </p:stCondLst>
                            <p:childTnLst>
                              <p:par>
                                <p:cTn id="150" presetID="3" presetClass="entr" presetSubtype="10" fill="hold" grpId="0" nodeType="clickEffect">
                                  <p:stCondLst>
                                    <p:cond delay="0"/>
                                  </p:stCondLst>
                                  <p:childTnLst>
                                    <p:set>
                                      <p:cBhvr>
                                        <p:cTn id="151" dur="1" fill="hold">
                                          <p:stCondLst>
                                            <p:cond delay="0"/>
                                          </p:stCondLst>
                                        </p:cTn>
                                        <p:tgtEl>
                                          <p:spTgt spid="75789"/>
                                        </p:tgtEl>
                                        <p:attrNameLst>
                                          <p:attrName>style.visibility</p:attrName>
                                        </p:attrNameLst>
                                      </p:cBhvr>
                                      <p:to>
                                        <p:strVal val="visible"/>
                                      </p:to>
                                    </p:set>
                                    <p:animEffect transition="in" filter="blinds(horizontal)">
                                      <p:cBhvr>
                                        <p:cTn id="152" dur="500"/>
                                        <p:tgtEl>
                                          <p:spTgt spid="75789"/>
                                        </p:tgtEl>
                                      </p:cBhvr>
                                    </p:animEffect>
                                  </p:childTnLst>
                                </p:cTn>
                              </p:par>
                            </p:childTnLst>
                          </p:cTn>
                        </p:par>
                      </p:childTnLst>
                    </p:cTn>
                  </p:par>
                  <p:par>
                    <p:cTn id="153" fill="hold" nodeType="clickPar">
                      <p:stCondLst>
                        <p:cond delay="indefinite"/>
                      </p:stCondLst>
                      <p:childTnLst>
                        <p:par>
                          <p:cTn id="154" fill="hold" nodeType="withGroup">
                            <p:stCondLst>
                              <p:cond delay="0"/>
                            </p:stCondLst>
                            <p:childTnLst>
                              <p:par>
                                <p:cTn id="155" presetID="3" presetClass="entr" presetSubtype="10" fill="hold" nodeType="clickEffect">
                                  <p:stCondLst>
                                    <p:cond delay="0"/>
                                  </p:stCondLst>
                                  <p:childTnLst>
                                    <p:set>
                                      <p:cBhvr>
                                        <p:cTn id="156" dur="1" fill="hold">
                                          <p:stCondLst>
                                            <p:cond delay="0"/>
                                          </p:stCondLst>
                                        </p:cTn>
                                        <p:tgtEl>
                                          <p:spTgt spid="75818"/>
                                        </p:tgtEl>
                                        <p:attrNameLst>
                                          <p:attrName>style.visibility</p:attrName>
                                        </p:attrNameLst>
                                      </p:cBhvr>
                                      <p:to>
                                        <p:strVal val="visible"/>
                                      </p:to>
                                    </p:set>
                                    <p:animEffect transition="in" filter="blinds(horizontal)">
                                      <p:cBhvr>
                                        <p:cTn id="157" dur="500"/>
                                        <p:tgtEl>
                                          <p:spTgt spid="75818"/>
                                        </p:tgtEl>
                                      </p:cBhvr>
                                    </p:animEffect>
                                  </p:childTnLst>
                                </p:cTn>
                              </p:par>
                            </p:childTnLst>
                          </p:cTn>
                        </p:par>
                      </p:childTnLst>
                    </p:cTn>
                  </p:par>
                  <p:par>
                    <p:cTn id="158" fill="hold" nodeType="clickPar">
                      <p:stCondLst>
                        <p:cond delay="indefinite"/>
                      </p:stCondLst>
                      <p:childTnLst>
                        <p:par>
                          <p:cTn id="159" fill="hold" nodeType="withGroup">
                            <p:stCondLst>
                              <p:cond delay="0"/>
                            </p:stCondLst>
                            <p:childTnLst>
                              <p:par>
                                <p:cTn id="160" presetID="3" presetClass="entr" presetSubtype="10" fill="hold" nodeType="clickEffect">
                                  <p:stCondLst>
                                    <p:cond delay="0"/>
                                  </p:stCondLst>
                                  <p:childTnLst>
                                    <p:set>
                                      <p:cBhvr>
                                        <p:cTn id="161" dur="1" fill="hold">
                                          <p:stCondLst>
                                            <p:cond delay="0"/>
                                          </p:stCondLst>
                                        </p:cTn>
                                        <p:tgtEl>
                                          <p:spTgt spid="75817"/>
                                        </p:tgtEl>
                                        <p:attrNameLst>
                                          <p:attrName>style.visibility</p:attrName>
                                        </p:attrNameLst>
                                      </p:cBhvr>
                                      <p:to>
                                        <p:strVal val="visible"/>
                                      </p:to>
                                    </p:set>
                                    <p:animEffect transition="in" filter="blinds(horizontal)">
                                      <p:cBhvr>
                                        <p:cTn id="162" dur="500"/>
                                        <p:tgtEl>
                                          <p:spTgt spid="75817"/>
                                        </p:tgtEl>
                                      </p:cBhvr>
                                    </p:animEffect>
                                  </p:childTnLst>
                                </p:cTn>
                              </p:par>
                            </p:childTnLst>
                          </p:cTn>
                        </p:par>
                      </p:childTnLst>
                    </p:cTn>
                  </p:par>
                  <p:par>
                    <p:cTn id="163" fill="hold" nodeType="clickPar">
                      <p:stCondLst>
                        <p:cond delay="indefinite"/>
                      </p:stCondLst>
                      <p:childTnLst>
                        <p:par>
                          <p:cTn id="164" fill="hold" nodeType="withGroup">
                            <p:stCondLst>
                              <p:cond delay="0"/>
                            </p:stCondLst>
                            <p:childTnLst>
                              <p:par>
                                <p:cTn id="165" presetID="3" presetClass="entr" presetSubtype="10" fill="hold" nodeType="clickEffect">
                                  <p:stCondLst>
                                    <p:cond delay="0"/>
                                  </p:stCondLst>
                                  <p:childTnLst>
                                    <p:set>
                                      <p:cBhvr>
                                        <p:cTn id="166" dur="1" fill="hold">
                                          <p:stCondLst>
                                            <p:cond delay="0"/>
                                          </p:stCondLst>
                                        </p:cTn>
                                        <p:tgtEl>
                                          <p:spTgt spid="75819"/>
                                        </p:tgtEl>
                                        <p:attrNameLst>
                                          <p:attrName>style.visibility</p:attrName>
                                        </p:attrNameLst>
                                      </p:cBhvr>
                                      <p:to>
                                        <p:strVal val="visible"/>
                                      </p:to>
                                    </p:set>
                                    <p:animEffect transition="in" filter="blinds(horizontal)">
                                      <p:cBhvr>
                                        <p:cTn id="167" dur="500"/>
                                        <p:tgtEl>
                                          <p:spTgt spid="75819"/>
                                        </p:tgtEl>
                                      </p:cBhvr>
                                    </p:animEffect>
                                  </p:childTnLst>
                                </p:cTn>
                              </p:par>
                            </p:childTnLst>
                          </p:cTn>
                        </p:par>
                      </p:childTnLst>
                    </p:cTn>
                  </p:par>
                  <p:par>
                    <p:cTn id="168" fill="hold" nodeType="clickPar">
                      <p:stCondLst>
                        <p:cond delay="indefinite"/>
                      </p:stCondLst>
                      <p:childTnLst>
                        <p:par>
                          <p:cTn id="169" fill="hold" nodeType="withGroup">
                            <p:stCondLst>
                              <p:cond delay="0"/>
                            </p:stCondLst>
                            <p:childTnLst>
                              <p:par>
                                <p:cTn id="170" presetID="3" presetClass="entr" presetSubtype="10" fill="hold" nodeType="clickEffect">
                                  <p:stCondLst>
                                    <p:cond delay="0"/>
                                  </p:stCondLst>
                                  <p:childTnLst>
                                    <p:set>
                                      <p:cBhvr>
                                        <p:cTn id="171" dur="1" fill="hold">
                                          <p:stCondLst>
                                            <p:cond delay="0"/>
                                          </p:stCondLst>
                                        </p:cTn>
                                        <p:tgtEl>
                                          <p:spTgt spid="75820"/>
                                        </p:tgtEl>
                                        <p:attrNameLst>
                                          <p:attrName>style.visibility</p:attrName>
                                        </p:attrNameLst>
                                      </p:cBhvr>
                                      <p:to>
                                        <p:strVal val="visible"/>
                                      </p:to>
                                    </p:set>
                                    <p:animEffect transition="in" filter="blinds(horizontal)">
                                      <p:cBhvr>
                                        <p:cTn id="172" dur="500"/>
                                        <p:tgtEl>
                                          <p:spTgt spid="75820"/>
                                        </p:tgtEl>
                                      </p:cBhvr>
                                    </p:animEffect>
                                  </p:childTnLst>
                                </p:cTn>
                              </p:par>
                            </p:childTnLst>
                          </p:cTn>
                        </p:par>
                      </p:childTnLst>
                    </p:cTn>
                  </p:par>
                  <p:par>
                    <p:cTn id="173" fill="hold" nodeType="clickPar">
                      <p:stCondLst>
                        <p:cond delay="indefinite"/>
                      </p:stCondLst>
                      <p:childTnLst>
                        <p:par>
                          <p:cTn id="174" fill="hold" nodeType="withGroup">
                            <p:stCondLst>
                              <p:cond delay="0"/>
                            </p:stCondLst>
                            <p:childTnLst>
                              <p:par>
                                <p:cTn id="175" presetID="3" presetClass="entr" presetSubtype="10" fill="hold" nodeType="clickEffect">
                                  <p:stCondLst>
                                    <p:cond delay="0"/>
                                  </p:stCondLst>
                                  <p:childTnLst>
                                    <p:set>
                                      <p:cBhvr>
                                        <p:cTn id="176" dur="1" fill="hold">
                                          <p:stCondLst>
                                            <p:cond delay="0"/>
                                          </p:stCondLst>
                                        </p:cTn>
                                        <p:tgtEl>
                                          <p:spTgt spid="75810"/>
                                        </p:tgtEl>
                                        <p:attrNameLst>
                                          <p:attrName>style.visibility</p:attrName>
                                        </p:attrNameLst>
                                      </p:cBhvr>
                                      <p:to>
                                        <p:strVal val="visible"/>
                                      </p:to>
                                    </p:set>
                                    <p:animEffect transition="in" filter="blinds(horizontal)">
                                      <p:cBhvr>
                                        <p:cTn id="177" dur="500"/>
                                        <p:tgtEl>
                                          <p:spTgt spid="75810"/>
                                        </p:tgtEl>
                                      </p:cBhvr>
                                    </p:animEffect>
                                  </p:childTnLst>
                                </p:cTn>
                              </p:par>
                            </p:childTnLst>
                          </p:cTn>
                        </p:par>
                      </p:childTnLst>
                    </p:cTn>
                  </p:par>
                  <p:par>
                    <p:cTn id="178" fill="hold" nodeType="clickPar">
                      <p:stCondLst>
                        <p:cond delay="indefinite"/>
                      </p:stCondLst>
                      <p:childTnLst>
                        <p:par>
                          <p:cTn id="179" fill="hold" nodeType="withGroup">
                            <p:stCondLst>
                              <p:cond delay="0"/>
                            </p:stCondLst>
                            <p:childTnLst>
                              <p:par>
                                <p:cTn id="180" presetID="3" presetClass="entr" presetSubtype="10" fill="hold" nodeType="clickEffect">
                                  <p:stCondLst>
                                    <p:cond delay="0"/>
                                  </p:stCondLst>
                                  <p:childTnLst>
                                    <p:set>
                                      <p:cBhvr>
                                        <p:cTn id="181" dur="1" fill="hold">
                                          <p:stCondLst>
                                            <p:cond delay="0"/>
                                          </p:stCondLst>
                                        </p:cTn>
                                        <p:tgtEl>
                                          <p:spTgt spid="75811"/>
                                        </p:tgtEl>
                                        <p:attrNameLst>
                                          <p:attrName>style.visibility</p:attrName>
                                        </p:attrNameLst>
                                      </p:cBhvr>
                                      <p:to>
                                        <p:strVal val="visible"/>
                                      </p:to>
                                    </p:set>
                                    <p:animEffect transition="in" filter="blinds(horizontal)">
                                      <p:cBhvr>
                                        <p:cTn id="182" dur="500"/>
                                        <p:tgtEl>
                                          <p:spTgt spid="75811"/>
                                        </p:tgtEl>
                                      </p:cBhvr>
                                    </p:animEffect>
                                  </p:childTnLst>
                                </p:cTn>
                              </p:par>
                            </p:childTnLst>
                          </p:cTn>
                        </p:par>
                      </p:childTnLst>
                    </p:cTn>
                  </p:par>
                  <p:par>
                    <p:cTn id="183" fill="hold" nodeType="clickPar">
                      <p:stCondLst>
                        <p:cond delay="indefinite"/>
                      </p:stCondLst>
                      <p:childTnLst>
                        <p:par>
                          <p:cTn id="184" fill="hold" nodeType="withGroup">
                            <p:stCondLst>
                              <p:cond delay="0"/>
                            </p:stCondLst>
                            <p:childTnLst>
                              <p:par>
                                <p:cTn id="185" presetID="3" presetClass="entr" presetSubtype="10" fill="hold" nodeType="clickEffect">
                                  <p:stCondLst>
                                    <p:cond delay="0"/>
                                  </p:stCondLst>
                                  <p:childTnLst>
                                    <p:set>
                                      <p:cBhvr>
                                        <p:cTn id="186" dur="1" fill="hold">
                                          <p:stCondLst>
                                            <p:cond delay="0"/>
                                          </p:stCondLst>
                                        </p:cTn>
                                        <p:tgtEl>
                                          <p:spTgt spid="75809"/>
                                        </p:tgtEl>
                                        <p:attrNameLst>
                                          <p:attrName>style.visibility</p:attrName>
                                        </p:attrNameLst>
                                      </p:cBhvr>
                                      <p:to>
                                        <p:strVal val="visible"/>
                                      </p:to>
                                    </p:set>
                                    <p:animEffect transition="in" filter="blinds(horizontal)">
                                      <p:cBhvr>
                                        <p:cTn id="187" dur="500"/>
                                        <p:tgtEl>
                                          <p:spTgt spid="75809"/>
                                        </p:tgtEl>
                                      </p:cBhvr>
                                    </p:animEffect>
                                  </p:childTnLst>
                                </p:cTn>
                              </p:par>
                            </p:childTnLst>
                          </p:cTn>
                        </p:par>
                      </p:childTnLst>
                    </p:cTn>
                  </p:par>
                  <p:par>
                    <p:cTn id="188" fill="hold" nodeType="clickPar">
                      <p:stCondLst>
                        <p:cond delay="indefinite"/>
                      </p:stCondLst>
                      <p:childTnLst>
                        <p:par>
                          <p:cTn id="189" fill="hold" nodeType="withGroup">
                            <p:stCondLst>
                              <p:cond delay="0"/>
                            </p:stCondLst>
                            <p:childTnLst>
                              <p:par>
                                <p:cTn id="190" presetID="3" presetClass="entr" presetSubtype="10" fill="hold" nodeType="clickEffect">
                                  <p:stCondLst>
                                    <p:cond delay="0"/>
                                  </p:stCondLst>
                                  <p:childTnLst>
                                    <p:set>
                                      <p:cBhvr>
                                        <p:cTn id="191" dur="1" fill="hold">
                                          <p:stCondLst>
                                            <p:cond delay="0"/>
                                          </p:stCondLst>
                                        </p:cTn>
                                        <p:tgtEl>
                                          <p:spTgt spid="75812"/>
                                        </p:tgtEl>
                                        <p:attrNameLst>
                                          <p:attrName>style.visibility</p:attrName>
                                        </p:attrNameLst>
                                      </p:cBhvr>
                                      <p:to>
                                        <p:strVal val="visible"/>
                                      </p:to>
                                    </p:set>
                                    <p:animEffect transition="in" filter="blinds(horizontal)">
                                      <p:cBhvr>
                                        <p:cTn id="192" dur="500"/>
                                        <p:tgtEl>
                                          <p:spTgt spid="75812"/>
                                        </p:tgtEl>
                                      </p:cBhvr>
                                    </p:animEffect>
                                  </p:childTnLst>
                                </p:cTn>
                              </p:par>
                            </p:childTnLst>
                          </p:cTn>
                        </p:par>
                      </p:childTnLst>
                    </p:cTn>
                  </p:par>
                  <p:par>
                    <p:cTn id="193" fill="hold" nodeType="clickPar">
                      <p:stCondLst>
                        <p:cond delay="indefinite"/>
                      </p:stCondLst>
                      <p:childTnLst>
                        <p:par>
                          <p:cTn id="194" fill="hold" nodeType="withGroup">
                            <p:stCondLst>
                              <p:cond delay="0"/>
                            </p:stCondLst>
                            <p:childTnLst>
                              <p:par>
                                <p:cTn id="195" presetID="3" presetClass="entr" presetSubtype="10" fill="hold" grpId="0" nodeType="clickEffect">
                                  <p:stCondLst>
                                    <p:cond delay="0"/>
                                  </p:stCondLst>
                                  <p:childTnLst>
                                    <p:set>
                                      <p:cBhvr>
                                        <p:cTn id="196" dur="1" fill="hold">
                                          <p:stCondLst>
                                            <p:cond delay="0"/>
                                          </p:stCondLst>
                                        </p:cTn>
                                        <p:tgtEl>
                                          <p:spTgt spid="75790"/>
                                        </p:tgtEl>
                                        <p:attrNameLst>
                                          <p:attrName>style.visibility</p:attrName>
                                        </p:attrNameLst>
                                      </p:cBhvr>
                                      <p:to>
                                        <p:strVal val="visible"/>
                                      </p:to>
                                    </p:set>
                                    <p:animEffect transition="in" filter="blinds(horizontal)">
                                      <p:cBhvr>
                                        <p:cTn id="197" dur="500"/>
                                        <p:tgtEl>
                                          <p:spTgt spid="75790"/>
                                        </p:tgtEl>
                                      </p:cBhvr>
                                    </p:animEffect>
                                  </p:childTnLst>
                                </p:cTn>
                              </p:par>
                            </p:childTnLst>
                          </p:cTn>
                        </p:par>
                      </p:childTnLst>
                    </p:cTn>
                  </p:par>
                  <p:par>
                    <p:cTn id="198" fill="hold" nodeType="clickPar">
                      <p:stCondLst>
                        <p:cond delay="indefinite"/>
                      </p:stCondLst>
                      <p:childTnLst>
                        <p:par>
                          <p:cTn id="199" fill="hold" nodeType="withGroup">
                            <p:stCondLst>
                              <p:cond delay="0"/>
                            </p:stCondLst>
                            <p:childTnLst>
                              <p:par>
                                <p:cTn id="200" presetID="3" presetClass="entr" presetSubtype="10" fill="hold" nodeType="clickEffect">
                                  <p:stCondLst>
                                    <p:cond delay="0"/>
                                  </p:stCondLst>
                                  <p:childTnLst>
                                    <p:set>
                                      <p:cBhvr>
                                        <p:cTn id="201" dur="1" fill="hold">
                                          <p:stCondLst>
                                            <p:cond delay="0"/>
                                          </p:stCondLst>
                                        </p:cTn>
                                        <p:tgtEl>
                                          <p:spTgt spid="75821"/>
                                        </p:tgtEl>
                                        <p:attrNameLst>
                                          <p:attrName>style.visibility</p:attrName>
                                        </p:attrNameLst>
                                      </p:cBhvr>
                                      <p:to>
                                        <p:strVal val="visible"/>
                                      </p:to>
                                    </p:set>
                                    <p:animEffect transition="in" filter="blinds(horizontal)">
                                      <p:cBhvr>
                                        <p:cTn id="202" dur="500"/>
                                        <p:tgtEl>
                                          <p:spTgt spid="75821"/>
                                        </p:tgtEl>
                                      </p:cBhvr>
                                    </p:animEffect>
                                  </p:childTnLst>
                                </p:cTn>
                              </p:par>
                            </p:childTnLst>
                          </p:cTn>
                        </p:par>
                      </p:childTnLst>
                    </p:cTn>
                  </p:par>
                  <p:par>
                    <p:cTn id="203" fill="hold" nodeType="clickPar">
                      <p:stCondLst>
                        <p:cond delay="indefinite"/>
                      </p:stCondLst>
                      <p:childTnLst>
                        <p:par>
                          <p:cTn id="204" fill="hold" nodeType="withGroup">
                            <p:stCondLst>
                              <p:cond delay="0"/>
                            </p:stCondLst>
                            <p:childTnLst>
                              <p:par>
                                <p:cTn id="205" presetID="3" presetClass="entr" presetSubtype="10" fill="hold" grpId="0" nodeType="clickEffect">
                                  <p:stCondLst>
                                    <p:cond delay="0"/>
                                  </p:stCondLst>
                                  <p:childTnLst>
                                    <p:set>
                                      <p:cBhvr>
                                        <p:cTn id="206" dur="1" fill="hold">
                                          <p:stCondLst>
                                            <p:cond delay="0"/>
                                          </p:stCondLst>
                                        </p:cTn>
                                        <p:tgtEl>
                                          <p:spTgt spid="75791"/>
                                        </p:tgtEl>
                                        <p:attrNameLst>
                                          <p:attrName>style.visibility</p:attrName>
                                        </p:attrNameLst>
                                      </p:cBhvr>
                                      <p:to>
                                        <p:strVal val="visible"/>
                                      </p:to>
                                    </p:set>
                                    <p:animEffect transition="in" filter="blinds(horizontal)">
                                      <p:cBhvr>
                                        <p:cTn id="207" dur="500"/>
                                        <p:tgtEl>
                                          <p:spTgt spid="75791"/>
                                        </p:tgtEl>
                                      </p:cBhvr>
                                    </p:animEffect>
                                  </p:childTnLst>
                                </p:cTn>
                              </p:par>
                            </p:childTnLst>
                          </p:cTn>
                        </p:par>
                      </p:childTnLst>
                    </p:cTn>
                  </p:par>
                  <p:par>
                    <p:cTn id="208" fill="hold" nodeType="clickPar">
                      <p:stCondLst>
                        <p:cond delay="indefinite"/>
                      </p:stCondLst>
                      <p:childTnLst>
                        <p:par>
                          <p:cTn id="209" fill="hold" nodeType="withGroup">
                            <p:stCondLst>
                              <p:cond delay="0"/>
                            </p:stCondLst>
                            <p:childTnLst>
                              <p:par>
                                <p:cTn id="210" presetID="3" presetClass="entr" presetSubtype="10" fill="hold" nodeType="clickEffect">
                                  <p:stCondLst>
                                    <p:cond delay="0"/>
                                  </p:stCondLst>
                                  <p:childTnLst>
                                    <p:set>
                                      <p:cBhvr>
                                        <p:cTn id="211" dur="1" fill="hold">
                                          <p:stCondLst>
                                            <p:cond delay="0"/>
                                          </p:stCondLst>
                                        </p:cTn>
                                        <p:tgtEl>
                                          <p:spTgt spid="75822"/>
                                        </p:tgtEl>
                                        <p:attrNameLst>
                                          <p:attrName>style.visibility</p:attrName>
                                        </p:attrNameLst>
                                      </p:cBhvr>
                                      <p:to>
                                        <p:strVal val="visible"/>
                                      </p:to>
                                    </p:set>
                                    <p:animEffect transition="in" filter="blinds(horizontal)">
                                      <p:cBhvr>
                                        <p:cTn id="212" dur="500"/>
                                        <p:tgtEl>
                                          <p:spTgt spid="75822"/>
                                        </p:tgtEl>
                                      </p:cBhvr>
                                    </p:animEffect>
                                  </p:childTnLst>
                                </p:cTn>
                              </p:par>
                            </p:childTnLst>
                          </p:cTn>
                        </p:par>
                      </p:childTnLst>
                    </p:cTn>
                  </p:par>
                  <p:par>
                    <p:cTn id="213" fill="hold" nodeType="clickPar">
                      <p:stCondLst>
                        <p:cond delay="indefinite"/>
                      </p:stCondLst>
                      <p:childTnLst>
                        <p:par>
                          <p:cTn id="214" fill="hold" nodeType="withGroup">
                            <p:stCondLst>
                              <p:cond delay="0"/>
                            </p:stCondLst>
                            <p:childTnLst>
                              <p:par>
                                <p:cTn id="215" presetID="3" presetClass="entr" presetSubtype="10" fill="hold" nodeType="clickEffect">
                                  <p:stCondLst>
                                    <p:cond delay="0"/>
                                  </p:stCondLst>
                                  <p:childTnLst>
                                    <p:set>
                                      <p:cBhvr>
                                        <p:cTn id="216" dur="1" fill="hold">
                                          <p:stCondLst>
                                            <p:cond delay="0"/>
                                          </p:stCondLst>
                                        </p:cTn>
                                        <p:tgtEl>
                                          <p:spTgt spid="75823"/>
                                        </p:tgtEl>
                                        <p:attrNameLst>
                                          <p:attrName>style.visibility</p:attrName>
                                        </p:attrNameLst>
                                      </p:cBhvr>
                                      <p:to>
                                        <p:strVal val="visible"/>
                                      </p:to>
                                    </p:set>
                                    <p:animEffect transition="in" filter="blinds(horizontal)">
                                      <p:cBhvr>
                                        <p:cTn id="217" dur="500"/>
                                        <p:tgtEl>
                                          <p:spTgt spid="75823"/>
                                        </p:tgtEl>
                                      </p:cBhvr>
                                    </p:animEffect>
                                  </p:childTnLst>
                                </p:cTn>
                              </p:par>
                            </p:childTnLst>
                          </p:cTn>
                        </p:par>
                      </p:childTnLst>
                    </p:cTn>
                  </p:par>
                  <p:par>
                    <p:cTn id="218" fill="hold" nodeType="clickPar">
                      <p:stCondLst>
                        <p:cond delay="indefinite"/>
                      </p:stCondLst>
                      <p:childTnLst>
                        <p:par>
                          <p:cTn id="219" fill="hold" nodeType="withGroup">
                            <p:stCondLst>
                              <p:cond delay="0"/>
                            </p:stCondLst>
                            <p:childTnLst>
                              <p:par>
                                <p:cTn id="220" presetID="3" presetClass="entr" presetSubtype="10" fill="hold" nodeType="clickEffect">
                                  <p:stCondLst>
                                    <p:cond delay="0"/>
                                  </p:stCondLst>
                                  <p:childTnLst>
                                    <p:set>
                                      <p:cBhvr>
                                        <p:cTn id="221" dur="1" fill="hold">
                                          <p:stCondLst>
                                            <p:cond delay="0"/>
                                          </p:stCondLst>
                                        </p:cTn>
                                        <p:tgtEl>
                                          <p:spTgt spid="75824"/>
                                        </p:tgtEl>
                                        <p:attrNameLst>
                                          <p:attrName>style.visibility</p:attrName>
                                        </p:attrNameLst>
                                      </p:cBhvr>
                                      <p:to>
                                        <p:strVal val="visible"/>
                                      </p:to>
                                    </p:set>
                                    <p:animEffect transition="in" filter="blinds(horizontal)">
                                      <p:cBhvr>
                                        <p:cTn id="222" dur="500"/>
                                        <p:tgtEl>
                                          <p:spTgt spid="75824"/>
                                        </p:tgtEl>
                                      </p:cBhvr>
                                    </p:animEffect>
                                  </p:childTnLst>
                                </p:cTn>
                              </p:par>
                            </p:childTnLst>
                          </p:cTn>
                        </p:par>
                      </p:childTnLst>
                    </p:cTn>
                  </p:par>
                  <p:par>
                    <p:cTn id="223" fill="hold" nodeType="clickPar">
                      <p:stCondLst>
                        <p:cond delay="indefinite"/>
                      </p:stCondLst>
                      <p:childTnLst>
                        <p:par>
                          <p:cTn id="224" fill="hold" nodeType="withGroup">
                            <p:stCondLst>
                              <p:cond delay="0"/>
                            </p:stCondLst>
                            <p:childTnLst>
                              <p:par>
                                <p:cTn id="225" presetID="3" presetClass="entr" presetSubtype="10" fill="hold" nodeType="clickEffect">
                                  <p:stCondLst>
                                    <p:cond delay="0"/>
                                  </p:stCondLst>
                                  <p:childTnLst>
                                    <p:set>
                                      <p:cBhvr>
                                        <p:cTn id="226" dur="1" fill="hold">
                                          <p:stCondLst>
                                            <p:cond delay="0"/>
                                          </p:stCondLst>
                                        </p:cTn>
                                        <p:tgtEl>
                                          <p:spTgt spid="75825"/>
                                        </p:tgtEl>
                                        <p:attrNameLst>
                                          <p:attrName>style.visibility</p:attrName>
                                        </p:attrNameLst>
                                      </p:cBhvr>
                                      <p:to>
                                        <p:strVal val="visible"/>
                                      </p:to>
                                    </p:set>
                                    <p:animEffect transition="in" filter="blinds(horizontal)">
                                      <p:cBhvr>
                                        <p:cTn id="227" dur="500"/>
                                        <p:tgtEl>
                                          <p:spTgt spid="75825"/>
                                        </p:tgtEl>
                                      </p:cBhvr>
                                    </p:animEffect>
                                  </p:childTnLst>
                                </p:cTn>
                              </p:par>
                            </p:childTnLst>
                          </p:cTn>
                        </p:par>
                      </p:childTnLst>
                    </p:cTn>
                  </p:par>
                  <p:par>
                    <p:cTn id="228" fill="hold" nodeType="clickPar">
                      <p:stCondLst>
                        <p:cond delay="indefinite"/>
                      </p:stCondLst>
                      <p:childTnLst>
                        <p:par>
                          <p:cTn id="229" fill="hold" nodeType="withGroup">
                            <p:stCondLst>
                              <p:cond delay="0"/>
                            </p:stCondLst>
                            <p:childTnLst>
                              <p:par>
                                <p:cTn id="230" presetID="3" presetClass="entr" presetSubtype="10" fill="hold" nodeType="clickEffect">
                                  <p:stCondLst>
                                    <p:cond delay="0"/>
                                  </p:stCondLst>
                                  <p:childTnLst>
                                    <p:set>
                                      <p:cBhvr>
                                        <p:cTn id="231" dur="1" fill="hold">
                                          <p:stCondLst>
                                            <p:cond delay="0"/>
                                          </p:stCondLst>
                                        </p:cTn>
                                        <p:tgtEl>
                                          <p:spTgt spid="75826"/>
                                        </p:tgtEl>
                                        <p:attrNameLst>
                                          <p:attrName>style.visibility</p:attrName>
                                        </p:attrNameLst>
                                      </p:cBhvr>
                                      <p:to>
                                        <p:strVal val="visible"/>
                                      </p:to>
                                    </p:set>
                                    <p:animEffect transition="in" filter="blinds(horizontal)">
                                      <p:cBhvr>
                                        <p:cTn id="232" dur="500"/>
                                        <p:tgtEl>
                                          <p:spTgt spid="75826"/>
                                        </p:tgtEl>
                                      </p:cBhvr>
                                    </p:animEffect>
                                  </p:childTnLst>
                                </p:cTn>
                              </p:par>
                            </p:childTnLst>
                          </p:cTn>
                        </p:par>
                      </p:childTnLst>
                    </p:cTn>
                  </p:par>
                  <p:par>
                    <p:cTn id="233" fill="hold" nodeType="clickPar">
                      <p:stCondLst>
                        <p:cond delay="indefinite"/>
                      </p:stCondLst>
                      <p:childTnLst>
                        <p:par>
                          <p:cTn id="234" fill="hold" nodeType="withGroup">
                            <p:stCondLst>
                              <p:cond delay="0"/>
                            </p:stCondLst>
                            <p:childTnLst>
                              <p:par>
                                <p:cTn id="235" presetID="3" presetClass="entr" presetSubtype="10" fill="hold" nodeType="clickEffect">
                                  <p:stCondLst>
                                    <p:cond delay="0"/>
                                  </p:stCondLst>
                                  <p:childTnLst>
                                    <p:set>
                                      <p:cBhvr>
                                        <p:cTn id="236" dur="1" fill="hold">
                                          <p:stCondLst>
                                            <p:cond delay="0"/>
                                          </p:stCondLst>
                                        </p:cTn>
                                        <p:tgtEl>
                                          <p:spTgt spid="75827"/>
                                        </p:tgtEl>
                                        <p:attrNameLst>
                                          <p:attrName>style.visibility</p:attrName>
                                        </p:attrNameLst>
                                      </p:cBhvr>
                                      <p:to>
                                        <p:strVal val="visible"/>
                                      </p:to>
                                    </p:set>
                                    <p:animEffect transition="in" filter="blinds(horizontal)">
                                      <p:cBhvr>
                                        <p:cTn id="237" dur="500"/>
                                        <p:tgtEl>
                                          <p:spTgt spid="75827"/>
                                        </p:tgtEl>
                                      </p:cBhvr>
                                    </p:animEffect>
                                  </p:childTnLst>
                                </p:cTn>
                              </p:par>
                            </p:childTnLst>
                          </p:cTn>
                        </p:par>
                      </p:childTnLst>
                    </p:cTn>
                  </p:par>
                  <p:par>
                    <p:cTn id="238" fill="hold" nodeType="clickPar">
                      <p:stCondLst>
                        <p:cond delay="indefinite"/>
                      </p:stCondLst>
                      <p:childTnLst>
                        <p:par>
                          <p:cTn id="239" fill="hold" nodeType="withGroup">
                            <p:stCondLst>
                              <p:cond delay="0"/>
                            </p:stCondLst>
                            <p:childTnLst>
                              <p:par>
                                <p:cTn id="240" presetID="3" presetClass="entr" presetSubtype="10" fill="hold" nodeType="clickEffect">
                                  <p:stCondLst>
                                    <p:cond delay="0"/>
                                  </p:stCondLst>
                                  <p:childTnLst>
                                    <p:set>
                                      <p:cBhvr>
                                        <p:cTn id="241" dur="1" fill="hold">
                                          <p:stCondLst>
                                            <p:cond delay="0"/>
                                          </p:stCondLst>
                                        </p:cTn>
                                        <p:tgtEl>
                                          <p:spTgt spid="75828"/>
                                        </p:tgtEl>
                                        <p:attrNameLst>
                                          <p:attrName>style.visibility</p:attrName>
                                        </p:attrNameLst>
                                      </p:cBhvr>
                                      <p:to>
                                        <p:strVal val="visible"/>
                                      </p:to>
                                    </p:set>
                                    <p:animEffect transition="in" filter="blinds(horizontal)">
                                      <p:cBhvr>
                                        <p:cTn id="242" dur="500"/>
                                        <p:tgtEl>
                                          <p:spTgt spid="75828"/>
                                        </p:tgtEl>
                                      </p:cBhvr>
                                    </p:animEffect>
                                  </p:childTnLst>
                                </p:cTn>
                              </p:par>
                            </p:childTnLst>
                          </p:cTn>
                        </p:par>
                      </p:childTnLst>
                    </p:cTn>
                  </p:par>
                  <p:par>
                    <p:cTn id="243" fill="hold" nodeType="clickPar">
                      <p:stCondLst>
                        <p:cond delay="indefinite"/>
                      </p:stCondLst>
                      <p:childTnLst>
                        <p:par>
                          <p:cTn id="244" fill="hold" nodeType="withGroup">
                            <p:stCondLst>
                              <p:cond delay="0"/>
                            </p:stCondLst>
                            <p:childTnLst>
                              <p:par>
                                <p:cTn id="245" presetID="3" presetClass="entr" presetSubtype="10" fill="hold" grpId="0" nodeType="clickEffect">
                                  <p:stCondLst>
                                    <p:cond delay="0"/>
                                  </p:stCondLst>
                                  <p:childTnLst>
                                    <p:set>
                                      <p:cBhvr>
                                        <p:cTn id="246" dur="1" fill="hold">
                                          <p:stCondLst>
                                            <p:cond delay="0"/>
                                          </p:stCondLst>
                                        </p:cTn>
                                        <p:tgtEl>
                                          <p:spTgt spid="75792"/>
                                        </p:tgtEl>
                                        <p:attrNameLst>
                                          <p:attrName>style.visibility</p:attrName>
                                        </p:attrNameLst>
                                      </p:cBhvr>
                                      <p:to>
                                        <p:strVal val="visible"/>
                                      </p:to>
                                    </p:set>
                                    <p:animEffect transition="in" filter="blinds(horizontal)">
                                      <p:cBhvr>
                                        <p:cTn id="247" dur="500"/>
                                        <p:tgtEl>
                                          <p:spTgt spid="757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animBg="1"/>
      <p:bldP spid="75780" grpId="0" animBg="1"/>
      <p:bldP spid="75781" grpId="0" animBg="1"/>
      <p:bldP spid="75782" grpId="0" animBg="1"/>
      <p:bldP spid="75783" grpId="0" animBg="1"/>
      <p:bldP spid="75784" grpId="0" animBg="1"/>
      <p:bldP spid="75785" grpId="0" animBg="1"/>
      <p:bldP spid="75786" grpId="0" animBg="1"/>
      <p:bldP spid="75787" grpId="0" animBg="1"/>
      <p:bldP spid="75788" grpId="0" animBg="1"/>
      <p:bldP spid="75789" grpId="0" animBg="1"/>
      <p:bldP spid="75790" grpId="0" animBg="1"/>
      <p:bldP spid="75791" grpId="0" animBg="1"/>
      <p:bldP spid="75792"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a:extLst>
              <a:ext uri="{FF2B5EF4-FFF2-40B4-BE49-F238E27FC236}">
                <a16:creationId xmlns:a16="http://schemas.microsoft.com/office/drawing/2014/main" id="{0EB72719-4749-4D0A-A027-0CEA86508EB4}"/>
              </a:ext>
            </a:extLst>
          </p:cNvPr>
          <p:cNvSpPr>
            <a:spLocks noGrp="1" noRot="1" noChangeArrowheads="1"/>
          </p:cNvSpPr>
          <p:nvPr>
            <p:ph type="body" idx="1"/>
          </p:nvPr>
        </p:nvSpPr>
        <p:spPr>
          <a:xfrm>
            <a:off x="323850" y="1196975"/>
            <a:ext cx="8439150" cy="4679950"/>
          </a:xfrm>
          <a:solidFill>
            <a:srgbClr val="FFFF00"/>
          </a:solidFill>
          <a:ln w="3175" cap="flat">
            <a:solidFill>
              <a:srgbClr val="000000"/>
            </a:solidFill>
            <a:miter lim="800000"/>
            <a:headEnd/>
            <a:tailEnd/>
          </a:ln>
        </p:spPr>
        <p:txBody>
          <a:bodyPr/>
          <a:lstStyle/>
          <a:p>
            <a:pPr marL="381000" indent="-381000" algn="just" eaLnBrk="1" hangingPunct="1">
              <a:lnSpc>
                <a:spcPct val="150000"/>
              </a:lnSpc>
              <a:buFontTx/>
              <a:buChar char="•"/>
            </a:pPr>
            <a:r>
              <a:rPr lang="zh-CN" altLang="en-US" sz="2800" b="1">
                <a:solidFill>
                  <a:srgbClr val="000000"/>
                </a:solidFill>
                <a:latin typeface="华文新魏" panose="02010800040101010101" pitchFamily="2" charset="-122"/>
                <a:ea typeface="华文新魏" panose="02010800040101010101" pitchFamily="2" charset="-122"/>
              </a:rPr>
              <a:t>利润达到最大的必要条件是利润对产量的一阶导数等于零，即：</a:t>
            </a:r>
            <a:r>
              <a:rPr lang="en-US" altLang="zh-CN" sz="2800" b="1">
                <a:solidFill>
                  <a:srgbClr val="000000"/>
                </a:solidFill>
                <a:latin typeface="华文新魏" panose="02010800040101010101" pitchFamily="2" charset="-122"/>
                <a:ea typeface="华文新魏" panose="02010800040101010101" pitchFamily="2" charset="-122"/>
              </a:rPr>
              <a:t>MR</a:t>
            </a:r>
            <a:r>
              <a:rPr lang="zh-CN" altLang="en-US" sz="2800" b="1">
                <a:solidFill>
                  <a:srgbClr val="000000"/>
                </a:solidFill>
                <a:latin typeface="华文新魏" panose="02010800040101010101" pitchFamily="2" charset="-122"/>
                <a:ea typeface="华文新魏" panose="02010800040101010101" pitchFamily="2" charset="-122"/>
              </a:rPr>
              <a:t>＝</a:t>
            </a:r>
            <a:r>
              <a:rPr lang="en-US" altLang="zh-CN" sz="2800" b="1">
                <a:solidFill>
                  <a:srgbClr val="000000"/>
                </a:solidFill>
                <a:latin typeface="华文新魏" panose="02010800040101010101" pitchFamily="2" charset="-122"/>
                <a:ea typeface="华文新魏" panose="02010800040101010101" pitchFamily="2" charset="-122"/>
              </a:rPr>
              <a:t>MC</a:t>
            </a:r>
            <a:r>
              <a:rPr lang="zh-CN" altLang="en-US" sz="2800" b="1">
                <a:solidFill>
                  <a:srgbClr val="000000"/>
                </a:solidFill>
                <a:latin typeface="华文新魏" panose="02010800040101010101" pitchFamily="2" charset="-122"/>
                <a:ea typeface="华文新魏" panose="02010800040101010101" pitchFamily="2" charset="-122"/>
              </a:rPr>
              <a:t>。</a:t>
            </a:r>
          </a:p>
          <a:p>
            <a:pPr marL="381000" indent="-381000" algn="just" eaLnBrk="1" hangingPunct="1">
              <a:lnSpc>
                <a:spcPct val="150000"/>
              </a:lnSpc>
              <a:buFontTx/>
              <a:buChar char="•"/>
            </a:pPr>
            <a:r>
              <a:rPr lang="zh-CN" altLang="en-US" sz="2800" b="1">
                <a:solidFill>
                  <a:srgbClr val="000000"/>
                </a:solidFill>
                <a:latin typeface="华文新魏" panose="02010800040101010101" pitchFamily="2" charset="-122"/>
                <a:ea typeface="华文新魏" panose="02010800040101010101" pitchFamily="2" charset="-122"/>
              </a:rPr>
              <a:t>要保证利润是极大值，利润对产量的二阶导数必须小于零。</a:t>
            </a:r>
          </a:p>
          <a:p>
            <a:pPr marL="381000" indent="-381000" algn="just" eaLnBrk="1" hangingPunct="1">
              <a:lnSpc>
                <a:spcPct val="150000"/>
              </a:lnSpc>
              <a:buFontTx/>
              <a:buChar char="•"/>
            </a:pPr>
            <a:r>
              <a:rPr lang="zh-CN" altLang="en-US" sz="2800" b="1">
                <a:solidFill>
                  <a:srgbClr val="000000"/>
                </a:solidFill>
                <a:latin typeface="华文新魏" panose="02010800040101010101" pitchFamily="2" charset="-122"/>
                <a:ea typeface="华文新魏" panose="02010800040101010101" pitchFamily="2" charset="-122"/>
              </a:rPr>
              <a:t>这一原理，在任何类型的市场中都是适用的。</a:t>
            </a:r>
          </a:p>
          <a:p>
            <a:pPr marL="381000" indent="-381000" algn="just" eaLnBrk="1" hangingPunct="1">
              <a:lnSpc>
                <a:spcPct val="150000"/>
              </a:lnSpc>
              <a:buFontTx/>
              <a:buChar char="•"/>
            </a:pPr>
            <a:r>
              <a:rPr lang="zh-CN" altLang="en-US" sz="2800" b="1">
                <a:solidFill>
                  <a:srgbClr val="000000"/>
                </a:solidFill>
                <a:latin typeface="华文新魏" panose="02010800040101010101" pitchFamily="2" charset="-122"/>
                <a:ea typeface="华文新魏" panose="02010800040101010101" pitchFamily="2" charset="-122"/>
              </a:rPr>
              <a:t>利润最大化原则也是亏损最小化原则</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wipe(left)">
                                      <p:cBhvr>
                                        <p:cTn id="7" dur="500"/>
                                        <p:tgtEl>
                                          <p:spTgt spid="460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Effect transition="in" filter="wipe(left)">
                                      <p:cBhvr>
                                        <p:cTn id="12" dur="500"/>
                                        <p:tgtEl>
                                          <p:spTgt spid="4608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6083">
                                            <p:txEl>
                                              <p:pRg st="2" end="2"/>
                                            </p:txEl>
                                          </p:spTgt>
                                        </p:tgtEl>
                                        <p:attrNameLst>
                                          <p:attrName>style.visibility</p:attrName>
                                        </p:attrNameLst>
                                      </p:cBhvr>
                                      <p:to>
                                        <p:strVal val="visible"/>
                                      </p:to>
                                    </p:set>
                                    <p:animEffect transition="in" filter="wipe(left)">
                                      <p:cBhvr>
                                        <p:cTn id="17" dur="500"/>
                                        <p:tgtEl>
                                          <p:spTgt spid="4608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6083">
                                            <p:txEl>
                                              <p:pRg st="3" end="3"/>
                                            </p:txEl>
                                          </p:spTgt>
                                        </p:tgtEl>
                                        <p:attrNameLst>
                                          <p:attrName>style.visibility</p:attrName>
                                        </p:attrNameLst>
                                      </p:cBhvr>
                                      <p:to>
                                        <p:strVal val="visible"/>
                                      </p:to>
                                    </p:set>
                                    <p:animEffect transition="in" filter="wipe(left)">
                                      <p:cBhvr>
                                        <p:cTn id="22" dur="500"/>
                                        <p:tgtEl>
                                          <p:spTgt spid="460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A7071767-BE20-41E6-8047-489ACFA3931B}"/>
              </a:ext>
            </a:extLst>
          </p:cNvPr>
          <p:cNvSpPr>
            <a:spLocks noGrp="1" noRot="1" noChangeArrowheads="1"/>
          </p:cNvSpPr>
          <p:nvPr>
            <p:ph type="body" idx="1"/>
          </p:nvPr>
        </p:nvSpPr>
        <p:spPr>
          <a:xfrm>
            <a:off x="611188" y="3400425"/>
            <a:ext cx="7921625" cy="1225550"/>
          </a:xfrm>
          <a:solidFill>
            <a:srgbClr val="FFCC00"/>
          </a:solidFill>
          <a:ln w="38100" cap="flat" algn="ctr">
            <a:solidFill>
              <a:srgbClr val="CC6600"/>
            </a:solidFill>
            <a:miter lim="800000"/>
            <a:headEnd/>
            <a:tailEnd/>
          </a:ln>
        </p:spPr>
        <p:txBody>
          <a:bodyPr anchor="ctr">
            <a:spAutoFit/>
          </a:bodyPr>
          <a:lstStyle/>
          <a:p>
            <a:pPr marL="0" indent="0">
              <a:spcBef>
                <a:spcPct val="0"/>
              </a:spcBef>
              <a:buClr>
                <a:srgbClr val="3366FF"/>
              </a:buClr>
              <a:buSzPct val="95000"/>
              <a:buFont typeface="Wingdings" panose="05000000000000000000" pitchFamily="2" charset="2"/>
              <a:buNone/>
            </a:pPr>
            <a:r>
              <a:rPr kumimoji="1" lang="zh-CN" altLang="en-US" sz="2400" b="1">
                <a:solidFill>
                  <a:srgbClr val="000000"/>
                </a:solidFill>
                <a:latin typeface="Times New Roman" panose="02020603050405020304" pitchFamily="18" charset="0"/>
              </a:rPr>
              <a:t>短期，市场价格既定，生产中的不变要素投入量固定。</a:t>
            </a:r>
          </a:p>
          <a:p>
            <a:pPr marL="0" indent="0">
              <a:spcBef>
                <a:spcPct val="0"/>
              </a:spcBef>
              <a:buClr>
                <a:srgbClr val="3366FF"/>
              </a:buClr>
              <a:buSzPct val="95000"/>
              <a:buFont typeface="Wingdings" panose="05000000000000000000" pitchFamily="2" charset="2"/>
              <a:buNone/>
            </a:pPr>
            <a:r>
              <a:rPr kumimoji="1" lang="zh-CN" altLang="en-US" sz="2400" b="1">
                <a:solidFill>
                  <a:srgbClr val="000000"/>
                </a:solidFill>
                <a:latin typeface="Times New Roman" panose="02020603050405020304" pitchFamily="18" charset="0"/>
              </a:rPr>
              <a:t>厂商只能通过变动可变要素的投入量来调整产量，实现</a:t>
            </a:r>
            <a:r>
              <a:rPr kumimoji="1" lang="en-US" altLang="zh-CN" sz="2400" b="1">
                <a:solidFill>
                  <a:srgbClr val="000000"/>
                </a:solidFill>
                <a:latin typeface="Times New Roman" panose="02020603050405020304" pitchFamily="18" charset="0"/>
              </a:rPr>
              <a:t>MR=MC</a:t>
            </a:r>
            <a:r>
              <a:rPr kumimoji="1" lang="zh-CN" altLang="en-US" sz="2400" b="1">
                <a:solidFill>
                  <a:srgbClr val="000000"/>
                </a:solidFill>
                <a:latin typeface="Times New Roman" panose="02020603050405020304" pitchFamily="18" charset="0"/>
              </a:rPr>
              <a:t>的利润最大化均衡条件。</a:t>
            </a:r>
          </a:p>
        </p:txBody>
      </p:sp>
      <p:sp>
        <p:nvSpPr>
          <p:cNvPr id="23555" name="Rectangle 3">
            <a:extLst>
              <a:ext uri="{FF2B5EF4-FFF2-40B4-BE49-F238E27FC236}">
                <a16:creationId xmlns:a16="http://schemas.microsoft.com/office/drawing/2014/main" id="{B9140694-F282-4F8D-87D2-AE4E12C6E77F}"/>
              </a:ext>
            </a:extLst>
          </p:cNvPr>
          <p:cNvSpPr>
            <a:spLocks noGrp="1" noChangeArrowheads="1"/>
          </p:cNvSpPr>
          <p:nvPr>
            <p:ph type="title"/>
          </p:nvPr>
        </p:nvSpPr>
        <p:spPr>
          <a:xfrm>
            <a:off x="323850" y="476250"/>
            <a:ext cx="8540750" cy="792163"/>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zh-CN" altLang="en-US" sz="3200" b="1">
                <a:solidFill>
                  <a:srgbClr val="000066"/>
                </a:solidFill>
                <a:latin typeface="黑体" panose="02010609060101010101" pitchFamily="49" charset="-122"/>
                <a:ea typeface="黑体" panose="02010609060101010101" pitchFamily="49" charset="-122"/>
              </a:rPr>
              <a:t>四、完全竞争市场的短期均衡和短期供给曲线</a:t>
            </a:r>
          </a:p>
        </p:txBody>
      </p:sp>
      <p:sp>
        <p:nvSpPr>
          <p:cNvPr id="10244" name="Rectangle 4">
            <a:extLst>
              <a:ext uri="{FF2B5EF4-FFF2-40B4-BE49-F238E27FC236}">
                <a16:creationId xmlns:a16="http://schemas.microsoft.com/office/drawing/2014/main" id="{7D81B6C6-E450-444F-84EE-E7E83EAFD65C}"/>
              </a:ext>
            </a:extLst>
          </p:cNvPr>
          <p:cNvSpPr>
            <a:spLocks noChangeArrowheads="1"/>
          </p:cNvSpPr>
          <p:nvPr/>
        </p:nvSpPr>
        <p:spPr bwMode="auto">
          <a:xfrm>
            <a:off x="611188" y="5156200"/>
            <a:ext cx="7921625" cy="122555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
                <a:srgbClr val="3366FF"/>
              </a:buClr>
              <a:buSzPct val="95000"/>
              <a:buFont typeface="Wingdings" panose="05000000000000000000" pitchFamily="2" charset="2"/>
              <a:buNone/>
            </a:pPr>
            <a:r>
              <a:rPr kumimoji="1" lang="zh-CN" altLang="en-US" sz="2400" b="1">
                <a:solidFill>
                  <a:srgbClr val="000000"/>
                </a:solidFill>
                <a:latin typeface="Times New Roman" panose="02020603050405020304" pitchFamily="18" charset="0"/>
              </a:rPr>
              <a:t>短期内，在完全竞争的市场中，市场供给和需求相互作用形成的产品价格，可能高于、等于、低于厂商的平均成本，厂商可能处于盈利、盈亏平衡或亏损等不同状态。 </a:t>
            </a:r>
          </a:p>
        </p:txBody>
      </p:sp>
      <p:sp>
        <p:nvSpPr>
          <p:cNvPr id="10245" name="Rectangle 5">
            <a:extLst>
              <a:ext uri="{FF2B5EF4-FFF2-40B4-BE49-F238E27FC236}">
                <a16:creationId xmlns:a16="http://schemas.microsoft.com/office/drawing/2014/main" id="{B203D49F-DDA6-472B-A3D6-8466AFAC46C9}"/>
              </a:ext>
            </a:extLst>
          </p:cNvPr>
          <p:cNvSpPr>
            <a:spLocks noChangeArrowheads="1"/>
          </p:cNvSpPr>
          <p:nvPr/>
        </p:nvSpPr>
        <p:spPr bwMode="auto">
          <a:xfrm>
            <a:off x="611188" y="2276475"/>
            <a:ext cx="7921625" cy="8604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
                <a:srgbClr val="3366FF"/>
              </a:buClr>
              <a:buSzPct val="95000"/>
              <a:buFont typeface="Wingdings" panose="05000000000000000000" pitchFamily="2" charset="2"/>
              <a:buNone/>
            </a:pPr>
            <a:r>
              <a:rPr kumimoji="1" lang="zh-CN" altLang="en-US" sz="2400" b="1">
                <a:solidFill>
                  <a:srgbClr val="000000"/>
                </a:solidFill>
                <a:latin typeface="Times New Roman" panose="02020603050405020304" pitchFamily="18" charset="0"/>
              </a:rPr>
              <a:t>当厂商的生产水平保持不变，既不扩大也不缩小时，厂商处于均衡状态。 </a:t>
            </a:r>
          </a:p>
        </p:txBody>
      </p:sp>
      <p:sp>
        <p:nvSpPr>
          <p:cNvPr id="10246" name="Rectangle 6">
            <a:extLst>
              <a:ext uri="{FF2B5EF4-FFF2-40B4-BE49-F238E27FC236}">
                <a16:creationId xmlns:a16="http://schemas.microsoft.com/office/drawing/2014/main" id="{244F37C6-D736-4584-99DB-E68567E9635E}"/>
              </a:ext>
            </a:extLst>
          </p:cNvPr>
          <p:cNvSpPr>
            <a:spLocks noChangeArrowheads="1"/>
          </p:cNvSpPr>
          <p:nvPr/>
        </p:nvSpPr>
        <p:spPr bwMode="auto">
          <a:xfrm>
            <a:off x="611188" y="1595438"/>
            <a:ext cx="7921625" cy="495300"/>
          </a:xfrm>
          <a:prstGeom prst="rect">
            <a:avLst/>
          </a:prstGeom>
          <a:solidFill>
            <a:srgbClr val="FFCC00"/>
          </a:solid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
                <a:srgbClr val="3366FF"/>
              </a:buClr>
              <a:buSzPct val="95000"/>
              <a:buFont typeface="Wingdings" panose="05000000000000000000" pitchFamily="2" charset="2"/>
              <a:buNone/>
            </a:pPr>
            <a:r>
              <a:rPr kumimoji="1" lang="en-US" altLang="zh-CN" sz="2400" b="1">
                <a:solidFill>
                  <a:srgbClr val="000000"/>
                </a:solidFill>
                <a:latin typeface="Times New Roman" panose="02020603050405020304" pitchFamily="18" charset="0"/>
              </a:rPr>
              <a:t>1</a:t>
            </a:r>
            <a:r>
              <a:rPr kumimoji="1" lang="zh-CN" altLang="en-US" sz="2400" b="1">
                <a:solidFill>
                  <a:srgbClr val="000000"/>
                </a:solidFill>
                <a:latin typeface="Times New Roman" panose="02020603050405020304" pitchFamily="18" charset="0"/>
              </a:rPr>
              <a:t>、完全竞争厂商的短期均衡</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0246"/>
                                        </p:tgtEl>
                                        <p:attrNameLst>
                                          <p:attrName>style.visibility</p:attrName>
                                        </p:attrNameLst>
                                      </p:cBhvr>
                                      <p:to>
                                        <p:strVal val="visible"/>
                                      </p:to>
                                    </p:set>
                                    <p:animEffect transition="in" filter="wedge">
                                      <p:cBhvr>
                                        <p:cTn id="7" dur="2000"/>
                                        <p:tgtEl>
                                          <p:spTgt spid="102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10245"/>
                                        </p:tgtEl>
                                        <p:attrNameLst>
                                          <p:attrName>style.visibility</p:attrName>
                                        </p:attrNameLst>
                                      </p:cBhvr>
                                      <p:to>
                                        <p:strVal val="visible"/>
                                      </p:to>
                                    </p:set>
                                    <p:animEffect transition="in" filter="wedge">
                                      <p:cBhvr>
                                        <p:cTn id="12" dur="2000"/>
                                        <p:tgtEl>
                                          <p:spTgt spid="102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242">
                                            <p:bg/>
                                          </p:spTgt>
                                        </p:tgtEl>
                                        <p:attrNameLst>
                                          <p:attrName>style.visibility</p:attrName>
                                        </p:attrNameLst>
                                      </p:cBhvr>
                                      <p:to>
                                        <p:strVal val="visible"/>
                                      </p:to>
                                    </p:set>
                                    <p:animEffect transition="in" filter="blinds(horizontal)">
                                      <p:cBhvr>
                                        <p:cTn id="17" dur="500"/>
                                        <p:tgtEl>
                                          <p:spTgt spid="10242">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242">
                                            <p:txEl>
                                              <p:pRg st="0" end="0"/>
                                            </p:txEl>
                                          </p:spTgt>
                                        </p:tgtEl>
                                        <p:attrNameLst>
                                          <p:attrName>style.visibility</p:attrName>
                                        </p:attrNameLst>
                                      </p:cBhvr>
                                      <p:to>
                                        <p:strVal val="visible"/>
                                      </p:to>
                                    </p:set>
                                    <p:animEffect transition="in" filter="blinds(horizontal)">
                                      <p:cBhvr>
                                        <p:cTn id="22" dur="500"/>
                                        <p:tgtEl>
                                          <p:spTgt spid="10242">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242">
                                            <p:txEl>
                                              <p:pRg st="1" end="1"/>
                                            </p:txEl>
                                          </p:spTgt>
                                        </p:tgtEl>
                                        <p:attrNameLst>
                                          <p:attrName>style.visibility</p:attrName>
                                        </p:attrNameLst>
                                      </p:cBhvr>
                                      <p:to>
                                        <p:strVal val="visible"/>
                                      </p:to>
                                    </p:set>
                                    <p:animEffect transition="in" filter="blinds(horizontal)">
                                      <p:cBhvr>
                                        <p:cTn id="27" dur="500"/>
                                        <p:tgtEl>
                                          <p:spTgt spid="10242">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0244"/>
                                        </p:tgtEl>
                                        <p:attrNameLst>
                                          <p:attrName>style.visibility</p:attrName>
                                        </p:attrNameLst>
                                      </p:cBhvr>
                                      <p:to>
                                        <p:strVal val="visible"/>
                                      </p:to>
                                    </p:set>
                                    <p:animEffect transition="in" filter="diamond(in)">
                                      <p:cBhvr>
                                        <p:cTn id="32"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animBg="1"/>
      <p:bldP spid="10244" grpId="0" animBg="1"/>
      <p:bldP spid="10245" grpId="0" animBg="1"/>
      <p:bldP spid="10246"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601D6E5-8FBA-4A41-A9F5-7F490740C460}"/>
              </a:ext>
            </a:extLst>
          </p:cNvPr>
          <p:cNvSpPr>
            <a:spLocks noGrp="1" noRot="1" noChangeArrowheads="1"/>
          </p:cNvSpPr>
          <p:nvPr>
            <p:ph type="body" sz="half" idx="1"/>
          </p:nvPr>
        </p:nvSpPr>
        <p:spPr>
          <a:xfrm>
            <a:off x="301625" y="1905000"/>
            <a:ext cx="4192588" cy="1185863"/>
          </a:xfrm>
          <a:solidFill>
            <a:srgbClr val="FFCC00"/>
          </a:solidFill>
          <a:ln w="38100">
            <a:solidFill>
              <a:srgbClr val="CC6600"/>
            </a:solidFill>
            <a:miter lim="800000"/>
            <a:headEnd/>
            <a:tailEnd/>
          </a:ln>
        </p:spPr>
        <p:txBody>
          <a:bodyPr/>
          <a:lstStyle/>
          <a:p>
            <a:pPr marL="177800" indent="-177800" eaLnBrk="1" hangingPunct="1">
              <a:lnSpc>
                <a:spcPct val="80000"/>
              </a:lnSpc>
              <a:buClr>
                <a:srgbClr val="3366FF"/>
              </a:buClr>
              <a:buSzPct val="95000"/>
              <a:buFont typeface="Wingdings" panose="05000000000000000000" pitchFamily="2" charset="2"/>
              <a:buNone/>
            </a:pPr>
            <a:r>
              <a:rPr lang="zh-CN" altLang="en-US" sz="2400" b="1">
                <a:solidFill>
                  <a:srgbClr val="000000"/>
                </a:solidFill>
              </a:rPr>
              <a:t>利润最大化原则为</a:t>
            </a:r>
            <a:r>
              <a:rPr lang="en-US" altLang="zh-CN" sz="2400" b="1">
                <a:solidFill>
                  <a:srgbClr val="000000"/>
                </a:solidFill>
              </a:rPr>
              <a:t>MR=MC</a:t>
            </a:r>
          </a:p>
          <a:p>
            <a:pPr marL="177800" indent="-177800" eaLnBrk="1" hangingPunct="1">
              <a:lnSpc>
                <a:spcPct val="80000"/>
              </a:lnSpc>
              <a:buClr>
                <a:srgbClr val="3366FF"/>
              </a:buClr>
              <a:buSzPct val="95000"/>
            </a:pPr>
            <a:r>
              <a:rPr lang="en-US" altLang="zh-CN" sz="2400" b="1">
                <a:solidFill>
                  <a:srgbClr val="000000"/>
                </a:solidFill>
              </a:rPr>
              <a:t>E</a:t>
            </a:r>
            <a:r>
              <a:rPr lang="zh-CN" altLang="en-US" sz="2400" b="1">
                <a:solidFill>
                  <a:srgbClr val="000000"/>
                </a:solidFill>
              </a:rPr>
              <a:t>点为厂商决策点</a:t>
            </a:r>
          </a:p>
          <a:p>
            <a:pPr marL="177800" indent="-177800" eaLnBrk="1" hangingPunct="1">
              <a:lnSpc>
                <a:spcPct val="80000"/>
              </a:lnSpc>
              <a:buClr>
                <a:srgbClr val="3366FF"/>
              </a:buClr>
              <a:buSzPct val="95000"/>
            </a:pPr>
            <a:r>
              <a:rPr lang="zh-CN" altLang="en-US" sz="2400" b="1">
                <a:solidFill>
                  <a:srgbClr val="000000"/>
                </a:solidFill>
              </a:rPr>
              <a:t>决定产量</a:t>
            </a:r>
            <a:r>
              <a:rPr lang="en-US" altLang="zh-CN" sz="2400" b="1">
                <a:solidFill>
                  <a:srgbClr val="000000"/>
                </a:solidFill>
              </a:rPr>
              <a:t>OM</a:t>
            </a:r>
            <a:r>
              <a:rPr lang="zh-CN" altLang="en-US" sz="2400" b="1">
                <a:solidFill>
                  <a:srgbClr val="000000"/>
                </a:solidFill>
              </a:rPr>
              <a:t>，价格</a:t>
            </a:r>
            <a:r>
              <a:rPr lang="en-US" altLang="zh-CN" sz="2400" b="1">
                <a:solidFill>
                  <a:srgbClr val="000000"/>
                </a:solidFill>
              </a:rPr>
              <a:t>ON</a:t>
            </a:r>
            <a:r>
              <a:rPr lang="zh-CN" altLang="en-US" sz="2400" b="1">
                <a:solidFill>
                  <a:srgbClr val="000000"/>
                </a:solidFill>
              </a:rPr>
              <a:t>。</a:t>
            </a:r>
          </a:p>
        </p:txBody>
      </p:sp>
      <p:sp>
        <p:nvSpPr>
          <p:cNvPr id="11267" name="Line 3">
            <a:extLst>
              <a:ext uri="{FF2B5EF4-FFF2-40B4-BE49-F238E27FC236}">
                <a16:creationId xmlns:a16="http://schemas.microsoft.com/office/drawing/2014/main" id="{D71B27F6-2B95-4C03-B1CC-88D481166C76}"/>
              </a:ext>
            </a:extLst>
          </p:cNvPr>
          <p:cNvSpPr>
            <a:spLocks noChangeShapeType="1"/>
          </p:cNvSpPr>
          <p:nvPr/>
        </p:nvSpPr>
        <p:spPr bwMode="auto">
          <a:xfrm flipV="1">
            <a:off x="5086350" y="2917825"/>
            <a:ext cx="0" cy="2743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68" name="Line 4">
            <a:extLst>
              <a:ext uri="{FF2B5EF4-FFF2-40B4-BE49-F238E27FC236}">
                <a16:creationId xmlns:a16="http://schemas.microsoft.com/office/drawing/2014/main" id="{4822F896-C04C-4526-8980-F4A1D6B8D989}"/>
              </a:ext>
            </a:extLst>
          </p:cNvPr>
          <p:cNvSpPr>
            <a:spLocks noChangeShapeType="1"/>
          </p:cNvSpPr>
          <p:nvPr/>
        </p:nvSpPr>
        <p:spPr bwMode="auto">
          <a:xfrm>
            <a:off x="5086350" y="5661025"/>
            <a:ext cx="2895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11269" name="Text Box 5">
            <a:extLst>
              <a:ext uri="{FF2B5EF4-FFF2-40B4-BE49-F238E27FC236}">
                <a16:creationId xmlns:a16="http://schemas.microsoft.com/office/drawing/2014/main" id="{EF828F8E-98DE-4171-A95E-4EACBA563601}"/>
              </a:ext>
            </a:extLst>
          </p:cNvPr>
          <p:cNvSpPr txBox="1">
            <a:spLocks noChangeArrowheads="1"/>
          </p:cNvSpPr>
          <p:nvPr/>
        </p:nvSpPr>
        <p:spPr bwMode="auto">
          <a:xfrm>
            <a:off x="4857750" y="2536825"/>
            <a:ext cx="3540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P</a:t>
            </a:r>
          </a:p>
        </p:txBody>
      </p:sp>
      <p:sp>
        <p:nvSpPr>
          <p:cNvPr id="11270" name="Text Box 6">
            <a:extLst>
              <a:ext uri="{FF2B5EF4-FFF2-40B4-BE49-F238E27FC236}">
                <a16:creationId xmlns:a16="http://schemas.microsoft.com/office/drawing/2014/main" id="{5C73517E-2C66-4920-A1A6-A5772DA4FD3A}"/>
              </a:ext>
            </a:extLst>
          </p:cNvPr>
          <p:cNvSpPr txBox="1">
            <a:spLocks noChangeArrowheads="1"/>
          </p:cNvSpPr>
          <p:nvPr/>
        </p:nvSpPr>
        <p:spPr bwMode="auto">
          <a:xfrm>
            <a:off x="7524750" y="5661025"/>
            <a:ext cx="4048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Q</a:t>
            </a:r>
          </a:p>
        </p:txBody>
      </p:sp>
      <p:sp>
        <p:nvSpPr>
          <p:cNvPr id="11271" name="Freeform 7">
            <a:extLst>
              <a:ext uri="{FF2B5EF4-FFF2-40B4-BE49-F238E27FC236}">
                <a16:creationId xmlns:a16="http://schemas.microsoft.com/office/drawing/2014/main" id="{3F736DDA-D69F-4B3F-B79B-58DFE569D810}"/>
              </a:ext>
            </a:extLst>
          </p:cNvPr>
          <p:cNvSpPr>
            <a:spLocks/>
          </p:cNvSpPr>
          <p:nvPr/>
        </p:nvSpPr>
        <p:spPr bwMode="auto">
          <a:xfrm>
            <a:off x="5543550" y="3375025"/>
            <a:ext cx="1752600" cy="1155700"/>
          </a:xfrm>
          <a:custGeom>
            <a:avLst/>
            <a:gdLst>
              <a:gd name="T0" fmla="*/ 0 w 1104"/>
              <a:gd name="T1" fmla="*/ 0 h 728"/>
              <a:gd name="T2" fmla="*/ 2147483646 w 1104"/>
              <a:gd name="T3" fmla="*/ 2147483646 h 728"/>
              <a:gd name="T4" fmla="*/ 2147483646 w 1104"/>
              <a:gd name="T5" fmla="*/ 2147483646 h 728"/>
              <a:gd name="T6" fmla="*/ 0 60000 65536"/>
              <a:gd name="T7" fmla="*/ 0 60000 65536"/>
              <a:gd name="T8" fmla="*/ 0 60000 65536"/>
            </a:gdLst>
            <a:ahLst/>
            <a:cxnLst>
              <a:cxn ang="T6">
                <a:pos x="T0" y="T1"/>
              </a:cxn>
              <a:cxn ang="T7">
                <a:pos x="T2" y="T3"/>
              </a:cxn>
              <a:cxn ang="T8">
                <a:pos x="T4" y="T5"/>
              </a:cxn>
            </a:cxnLst>
            <a:rect l="0" t="0" r="r" b="b"/>
            <a:pathLst>
              <a:path w="1104" h="728">
                <a:moveTo>
                  <a:pt x="0" y="0"/>
                </a:moveTo>
                <a:cubicBezTo>
                  <a:pt x="100" y="356"/>
                  <a:pt x="200" y="712"/>
                  <a:pt x="384" y="720"/>
                </a:cubicBezTo>
                <a:cubicBezTo>
                  <a:pt x="568" y="728"/>
                  <a:pt x="984" y="160"/>
                  <a:pt x="1104" y="48"/>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1272" name="Text Box 8">
            <a:extLst>
              <a:ext uri="{FF2B5EF4-FFF2-40B4-BE49-F238E27FC236}">
                <a16:creationId xmlns:a16="http://schemas.microsoft.com/office/drawing/2014/main" id="{3B2E3B94-C5B4-40C1-A258-70DC37EC6023}"/>
              </a:ext>
            </a:extLst>
          </p:cNvPr>
          <p:cNvSpPr txBox="1">
            <a:spLocks noChangeArrowheads="1"/>
          </p:cNvSpPr>
          <p:nvPr/>
        </p:nvSpPr>
        <p:spPr bwMode="auto">
          <a:xfrm>
            <a:off x="7280275" y="3263900"/>
            <a:ext cx="7778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SAC</a:t>
            </a:r>
          </a:p>
        </p:txBody>
      </p:sp>
      <p:sp>
        <p:nvSpPr>
          <p:cNvPr id="11273" name="Freeform 9">
            <a:extLst>
              <a:ext uri="{FF2B5EF4-FFF2-40B4-BE49-F238E27FC236}">
                <a16:creationId xmlns:a16="http://schemas.microsoft.com/office/drawing/2014/main" id="{FBAB9D35-38D5-4731-A5D8-ED2126A679D3}"/>
              </a:ext>
            </a:extLst>
          </p:cNvPr>
          <p:cNvSpPr>
            <a:spLocks/>
          </p:cNvSpPr>
          <p:nvPr/>
        </p:nvSpPr>
        <p:spPr bwMode="auto">
          <a:xfrm>
            <a:off x="5314950" y="3222625"/>
            <a:ext cx="1752600" cy="1968500"/>
          </a:xfrm>
          <a:custGeom>
            <a:avLst/>
            <a:gdLst>
              <a:gd name="T0" fmla="*/ 0 w 1104"/>
              <a:gd name="T1" fmla="*/ 2147483646 h 1240"/>
              <a:gd name="T2" fmla="*/ 2147483646 w 1104"/>
              <a:gd name="T3" fmla="*/ 2147483646 h 1240"/>
              <a:gd name="T4" fmla="*/ 2147483646 w 1104"/>
              <a:gd name="T5" fmla="*/ 0 h 1240"/>
              <a:gd name="T6" fmla="*/ 0 60000 65536"/>
              <a:gd name="T7" fmla="*/ 0 60000 65536"/>
              <a:gd name="T8" fmla="*/ 0 60000 65536"/>
            </a:gdLst>
            <a:ahLst/>
            <a:cxnLst>
              <a:cxn ang="T6">
                <a:pos x="T0" y="T1"/>
              </a:cxn>
              <a:cxn ang="T7">
                <a:pos x="T2" y="T3"/>
              </a:cxn>
              <a:cxn ang="T8">
                <a:pos x="T4" y="T5"/>
              </a:cxn>
            </a:cxnLst>
            <a:rect l="0" t="0" r="r" b="b"/>
            <a:pathLst>
              <a:path w="1104" h="1240">
                <a:moveTo>
                  <a:pt x="0" y="816"/>
                </a:moveTo>
                <a:cubicBezTo>
                  <a:pt x="28" y="1028"/>
                  <a:pt x="56" y="1240"/>
                  <a:pt x="240" y="1104"/>
                </a:cubicBezTo>
                <a:cubicBezTo>
                  <a:pt x="424" y="968"/>
                  <a:pt x="960" y="184"/>
                  <a:pt x="1104" y="0"/>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1274" name="Text Box 10">
            <a:extLst>
              <a:ext uri="{FF2B5EF4-FFF2-40B4-BE49-F238E27FC236}">
                <a16:creationId xmlns:a16="http://schemas.microsoft.com/office/drawing/2014/main" id="{E4E7C752-5A4D-4335-8640-A459911F118F}"/>
              </a:ext>
            </a:extLst>
          </p:cNvPr>
          <p:cNvSpPr txBox="1">
            <a:spLocks noChangeArrowheads="1"/>
          </p:cNvSpPr>
          <p:nvPr/>
        </p:nvSpPr>
        <p:spPr bwMode="auto">
          <a:xfrm>
            <a:off x="6227763" y="2997200"/>
            <a:ext cx="828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SMC</a:t>
            </a:r>
          </a:p>
        </p:txBody>
      </p:sp>
      <p:sp>
        <p:nvSpPr>
          <p:cNvPr id="11275" name="Line 11">
            <a:extLst>
              <a:ext uri="{FF2B5EF4-FFF2-40B4-BE49-F238E27FC236}">
                <a16:creationId xmlns:a16="http://schemas.microsoft.com/office/drawing/2014/main" id="{4BE80FF7-4853-4805-A385-96996E6F1223}"/>
              </a:ext>
            </a:extLst>
          </p:cNvPr>
          <p:cNvSpPr>
            <a:spLocks noChangeShapeType="1"/>
          </p:cNvSpPr>
          <p:nvPr/>
        </p:nvSpPr>
        <p:spPr bwMode="auto">
          <a:xfrm>
            <a:off x="5086350" y="4365625"/>
            <a:ext cx="1371600" cy="0"/>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76" name="Text Box 12">
            <a:extLst>
              <a:ext uri="{FF2B5EF4-FFF2-40B4-BE49-F238E27FC236}">
                <a16:creationId xmlns:a16="http://schemas.microsoft.com/office/drawing/2014/main" id="{6716FB7C-56EF-4DED-ACAD-E80BEA760F03}"/>
              </a:ext>
            </a:extLst>
          </p:cNvPr>
          <p:cNvSpPr txBox="1">
            <a:spLocks noChangeArrowheads="1"/>
          </p:cNvSpPr>
          <p:nvPr/>
        </p:nvSpPr>
        <p:spPr bwMode="auto">
          <a:xfrm>
            <a:off x="6838950" y="4110038"/>
            <a:ext cx="2125663"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kumimoji="1" lang="zh-CN" altLang="zh-CN" sz="2000">
              <a:solidFill>
                <a:srgbClr val="660033"/>
              </a:solidFill>
              <a:latin typeface="Times New Roman" panose="02020603050405020304" pitchFamily="18" charset="0"/>
            </a:endParaRPr>
          </a:p>
        </p:txBody>
      </p:sp>
      <p:sp>
        <p:nvSpPr>
          <p:cNvPr id="11277" name="Line 13">
            <a:extLst>
              <a:ext uri="{FF2B5EF4-FFF2-40B4-BE49-F238E27FC236}">
                <a16:creationId xmlns:a16="http://schemas.microsoft.com/office/drawing/2014/main" id="{A693AD91-5759-4A12-81C7-EA9F5EC6FDE0}"/>
              </a:ext>
            </a:extLst>
          </p:cNvPr>
          <p:cNvSpPr>
            <a:spLocks noChangeShapeType="1"/>
          </p:cNvSpPr>
          <p:nvPr/>
        </p:nvSpPr>
        <p:spPr bwMode="auto">
          <a:xfrm>
            <a:off x="5086350" y="4060825"/>
            <a:ext cx="2667000" cy="0"/>
          </a:xfrm>
          <a:prstGeom prst="line">
            <a:avLst/>
          </a:prstGeom>
          <a:noFill/>
          <a:ln w="28575">
            <a:solidFill>
              <a:srgbClr val="660033"/>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78" name="Line 14">
            <a:extLst>
              <a:ext uri="{FF2B5EF4-FFF2-40B4-BE49-F238E27FC236}">
                <a16:creationId xmlns:a16="http://schemas.microsoft.com/office/drawing/2014/main" id="{3681B4B0-B0FA-4E84-8099-AF4EE8B6E2A7}"/>
              </a:ext>
            </a:extLst>
          </p:cNvPr>
          <p:cNvSpPr>
            <a:spLocks noChangeShapeType="1"/>
          </p:cNvSpPr>
          <p:nvPr/>
        </p:nvSpPr>
        <p:spPr bwMode="auto">
          <a:xfrm>
            <a:off x="6457950" y="4060825"/>
            <a:ext cx="0" cy="16002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79" name="Text Box 15">
            <a:extLst>
              <a:ext uri="{FF2B5EF4-FFF2-40B4-BE49-F238E27FC236}">
                <a16:creationId xmlns:a16="http://schemas.microsoft.com/office/drawing/2014/main" id="{F13528DF-0E77-48DA-983A-78D05FED2204}"/>
              </a:ext>
            </a:extLst>
          </p:cNvPr>
          <p:cNvSpPr txBox="1">
            <a:spLocks noChangeArrowheads="1"/>
          </p:cNvSpPr>
          <p:nvPr/>
        </p:nvSpPr>
        <p:spPr bwMode="auto">
          <a:xfrm>
            <a:off x="6289675" y="5626100"/>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M</a:t>
            </a:r>
          </a:p>
        </p:txBody>
      </p:sp>
      <p:sp>
        <p:nvSpPr>
          <p:cNvPr id="11280" name="Text Box 16">
            <a:extLst>
              <a:ext uri="{FF2B5EF4-FFF2-40B4-BE49-F238E27FC236}">
                <a16:creationId xmlns:a16="http://schemas.microsoft.com/office/drawing/2014/main" id="{5D6E69FD-93FB-42D6-99E7-D17931E2C955}"/>
              </a:ext>
            </a:extLst>
          </p:cNvPr>
          <p:cNvSpPr txBox="1">
            <a:spLocks noChangeArrowheads="1"/>
          </p:cNvSpPr>
          <p:nvPr/>
        </p:nvSpPr>
        <p:spPr bwMode="auto">
          <a:xfrm>
            <a:off x="4705350" y="37560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006600"/>
                </a:solidFill>
                <a:latin typeface="Times New Roman" panose="02020603050405020304" pitchFamily="18" charset="0"/>
              </a:rPr>
              <a:t>N</a:t>
            </a:r>
          </a:p>
        </p:txBody>
      </p:sp>
      <p:sp>
        <p:nvSpPr>
          <p:cNvPr id="11281" name="Text Box 17">
            <a:extLst>
              <a:ext uri="{FF2B5EF4-FFF2-40B4-BE49-F238E27FC236}">
                <a16:creationId xmlns:a16="http://schemas.microsoft.com/office/drawing/2014/main" id="{415DB4DF-2982-479E-8C88-8F4A9AFE1F8E}"/>
              </a:ext>
            </a:extLst>
          </p:cNvPr>
          <p:cNvSpPr txBox="1">
            <a:spLocks noChangeArrowheads="1"/>
          </p:cNvSpPr>
          <p:nvPr/>
        </p:nvSpPr>
        <p:spPr bwMode="auto">
          <a:xfrm>
            <a:off x="4705350" y="4137025"/>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FF0066"/>
                </a:solidFill>
                <a:latin typeface="Times New Roman" panose="02020603050405020304" pitchFamily="18" charset="0"/>
              </a:rPr>
              <a:t>G</a:t>
            </a:r>
          </a:p>
        </p:txBody>
      </p:sp>
      <p:sp>
        <p:nvSpPr>
          <p:cNvPr id="11282" name="Text Box 18">
            <a:extLst>
              <a:ext uri="{FF2B5EF4-FFF2-40B4-BE49-F238E27FC236}">
                <a16:creationId xmlns:a16="http://schemas.microsoft.com/office/drawing/2014/main" id="{523ED290-E1F5-4566-A164-7F50AB03D18F}"/>
              </a:ext>
            </a:extLst>
          </p:cNvPr>
          <p:cNvSpPr txBox="1">
            <a:spLocks noChangeArrowheads="1"/>
          </p:cNvSpPr>
          <p:nvPr/>
        </p:nvSpPr>
        <p:spPr bwMode="auto">
          <a:xfrm>
            <a:off x="6229350" y="360362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006600"/>
                </a:solidFill>
                <a:latin typeface="Times New Roman" panose="02020603050405020304" pitchFamily="18" charset="0"/>
              </a:rPr>
              <a:t>E</a:t>
            </a:r>
          </a:p>
        </p:txBody>
      </p:sp>
      <p:sp>
        <p:nvSpPr>
          <p:cNvPr id="11283" name="Text Box 19">
            <a:extLst>
              <a:ext uri="{FF2B5EF4-FFF2-40B4-BE49-F238E27FC236}">
                <a16:creationId xmlns:a16="http://schemas.microsoft.com/office/drawing/2014/main" id="{61BD1315-07A5-48E4-8F2B-071E1E6C83CB}"/>
              </a:ext>
            </a:extLst>
          </p:cNvPr>
          <p:cNvSpPr txBox="1">
            <a:spLocks noChangeArrowheads="1"/>
          </p:cNvSpPr>
          <p:nvPr/>
        </p:nvSpPr>
        <p:spPr bwMode="auto">
          <a:xfrm>
            <a:off x="6442075" y="4254500"/>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FF0066"/>
                </a:solidFill>
                <a:latin typeface="Times New Roman" panose="02020603050405020304" pitchFamily="18" charset="0"/>
              </a:rPr>
              <a:t>K</a:t>
            </a:r>
          </a:p>
        </p:txBody>
      </p:sp>
      <p:sp>
        <p:nvSpPr>
          <p:cNvPr id="11284" name="Rectangle 20">
            <a:extLst>
              <a:ext uri="{FF2B5EF4-FFF2-40B4-BE49-F238E27FC236}">
                <a16:creationId xmlns:a16="http://schemas.microsoft.com/office/drawing/2014/main" id="{8D415861-613C-4484-B8E7-B55C62749942}"/>
              </a:ext>
            </a:extLst>
          </p:cNvPr>
          <p:cNvSpPr>
            <a:spLocks noChangeArrowheads="1"/>
          </p:cNvSpPr>
          <p:nvPr/>
        </p:nvSpPr>
        <p:spPr bwMode="auto">
          <a:xfrm>
            <a:off x="5086350" y="4060825"/>
            <a:ext cx="1371600" cy="304800"/>
          </a:xfrm>
          <a:prstGeom prst="rect">
            <a:avLst/>
          </a:prstGeom>
          <a:solidFill>
            <a:srgbClr val="00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11285" name="Text Box 21">
            <a:extLst>
              <a:ext uri="{FF2B5EF4-FFF2-40B4-BE49-F238E27FC236}">
                <a16:creationId xmlns:a16="http://schemas.microsoft.com/office/drawing/2014/main" id="{CD0B6724-DCD9-41AF-9F68-BAF9D8A6D8F7}"/>
              </a:ext>
            </a:extLst>
          </p:cNvPr>
          <p:cNvSpPr txBox="1">
            <a:spLocks noChangeArrowheads="1"/>
          </p:cNvSpPr>
          <p:nvPr/>
        </p:nvSpPr>
        <p:spPr bwMode="auto">
          <a:xfrm>
            <a:off x="4705350" y="55086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O</a:t>
            </a:r>
          </a:p>
        </p:txBody>
      </p:sp>
      <p:sp>
        <p:nvSpPr>
          <p:cNvPr id="11286" name="AutoShape 22">
            <a:extLst>
              <a:ext uri="{FF2B5EF4-FFF2-40B4-BE49-F238E27FC236}">
                <a16:creationId xmlns:a16="http://schemas.microsoft.com/office/drawing/2014/main" id="{35D999AD-787F-4AD9-891A-C8716A8E3944}"/>
              </a:ext>
            </a:extLst>
          </p:cNvPr>
          <p:cNvSpPr>
            <a:spLocks noChangeArrowheads="1"/>
          </p:cNvSpPr>
          <p:nvPr/>
        </p:nvSpPr>
        <p:spPr bwMode="auto">
          <a:xfrm>
            <a:off x="6804025" y="4437063"/>
            <a:ext cx="1871663" cy="863600"/>
          </a:xfrm>
          <a:prstGeom prst="wedgeRoundRectCallout">
            <a:avLst>
              <a:gd name="adj1" fmla="val -24218"/>
              <a:gd name="adj2" fmla="val -90440"/>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a:solidFill>
                  <a:srgbClr val="660033"/>
                </a:solidFill>
                <a:latin typeface="Times New Roman" panose="02020603050405020304" pitchFamily="18" charset="0"/>
              </a:rPr>
              <a:t>d</a:t>
            </a:r>
          </a:p>
          <a:p>
            <a:pPr algn="ctr" eaLnBrk="1" hangingPunct="1">
              <a:spcBef>
                <a:spcPct val="0"/>
              </a:spcBef>
              <a:buClrTx/>
              <a:buSzTx/>
              <a:buFontTx/>
              <a:buNone/>
            </a:pPr>
            <a:r>
              <a:rPr kumimoji="1" lang="en-US" altLang="zh-CN" sz="2400">
                <a:solidFill>
                  <a:srgbClr val="660033"/>
                </a:solidFill>
                <a:latin typeface="Times New Roman" panose="02020603050405020304" pitchFamily="18" charset="0"/>
              </a:rPr>
              <a:t>AR=MR=P</a:t>
            </a:r>
          </a:p>
        </p:txBody>
      </p:sp>
      <p:sp>
        <p:nvSpPr>
          <p:cNvPr id="11287" name="Rectangle 23">
            <a:extLst>
              <a:ext uri="{FF2B5EF4-FFF2-40B4-BE49-F238E27FC236}">
                <a16:creationId xmlns:a16="http://schemas.microsoft.com/office/drawing/2014/main" id="{8DF1BB31-2815-41E5-975A-6BAB826BEC89}"/>
              </a:ext>
            </a:extLst>
          </p:cNvPr>
          <p:cNvSpPr>
            <a:spLocks noChangeArrowheads="1"/>
          </p:cNvSpPr>
          <p:nvPr/>
        </p:nvSpPr>
        <p:spPr bwMode="auto">
          <a:xfrm>
            <a:off x="611188" y="4149725"/>
            <a:ext cx="2447925" cy="898525"/>
          </a:xfrm>
          <a:prstGeom prst="rect">
            <a:avLst/>
          </a:prstGeom>
          <a:solidFill>
            <a:srgbClr val="FFCC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rgbClr val="000000"/>
                </a:solidFill>
                <a:latin typeface="Times New Roman" panose="02020603050405020304" pitchFamily="18" charset="0"/>
              </a:rPr>
              <a:t>超额利润</a:t>
            </a:r>
            <a:r>
              <a:rPr kumimoji="1" lang="en-US" altLang="zh-CN" sz="2400">
                <a:solidFill>
                  <a:srgbClr val="000000"/>
                </a:solidFill>
                <a:latin typeface="Times New Roman" panose="02020603050405020304" pitchFamily="18" charset="0"/>
              </a:rPr>
              <a:t>GKEN</a:t>
            </a:r>
          </a:p>
          <a:p>
            <a:pPr eaLnBrk="1" hangingPunct="1">
              <a:spcBef>
                <a:spcPct val="0"/>
              </a:spcBef>
              <a:buClrTx/>
              <a:buSzTx/>
              <a:buFontTx/>
              <a:buNone/>
            </a:pPr>
            <a:r>
              <a:rPr kumimoji="1" lang="zh-CN" altLang="en-US" sz="2400">
                <a:solidFill>
                  <a:srgbClr val="000000"/>
                </a:solidFill>
                <a:latin typeface="Times New Roman" panose="02020603050405020304" pitchFamily="18" charset="0"/>
              </a:rPr>
              <a:t>（绿色部分）</a:t>
            </a:r>
          </a:p>
        </p:txBody>
      </p:sp>
      <p:sp>
        <p:nvSpPr>
          <p:cNvPr id="11288" name="Rectangle 24">
            <a:extLst>
              <a:ext uri="{FF2B5EF4-FFF2-40B4-BE49-F238E27FC236}">
                <a16:creationId xmlns:a16="http://schemas.microsoft.com/office/drawing/2014/main" id="{46F7BC97-9382-4AF5-9551-0DE663D39471}"/>
              </a:ext>
            </a:extLst>
          </p:cNvPr>
          <p:cNvSpPr>
            <a:spLocks noChangeArrowheads="1"/>
          </p:cNvSpPr>
          <p:nvPr/>
        </p:nvSpPr>
        <p:spPr bwMode="auto">
          <a:xfrm>
            <a:off x="611188" y="3213100"/>
            <a:ext cx="3600450" cy="792163"/>
          </a:xfrm>
          <a:prstGeom prst="rect">
            <a:avLst/>
          </a:prstGeom>
          <a:solidFill>
            <a:srgbClr val="FFCC00"/>
          </a:solid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177800" indent="-1778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1085850" indent="-455613">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493838"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901825"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309813"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7670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32242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6814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41386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buClr>
                <a:srgbClr val="3366FF"/>
              </a:buClr>
              <a:buSzPct val="95000"/>
            </a:pPr>
            <a:r>
              <a:rPr lang="en-US" altLang="zh-CN" sz="2400" b="1">
                <a:solidFill>
                  <a:srgbClr val="000000"/>
                </a:solidFill>
              </a:rPr>
              <a:t>TR=OMEN</a:t>
            </a:r>
            <a:r>
              <a:rPr lang="zh-CN" altLang="en-US" sz="2400" b="1">
                <a:solidFill>
                  <a:srgbClr val="000000"/>
                </a:solidFill>
              </a:rPr>
              <a:t>的面积</a:t>
            </a:r>
          </a:p>
          <a:p>
            <a:pPr eaLnBrk="1" hangingPunct="1">
              <a:lnSpc>
                <a:spcPct val="80000"/>
              </a:lnSpc>
              <a:buClr>
                <a:srgbClr val="3366FF"/>
              </a:buClr>
              <a:buSzPct val="95000"/>
            </a:pPr>
            <a:r>
              <a:rPr lang="en-US" altLang="zh-CN" sz="2400" b="1">
                <a:solidFill>
                  <a:srgbClr val="000000"/>
                </a:solidFill>
              </a:rPr>
              <a:t>TC=OMKG</a:t>
            </a:r>
            <a:r>
              <a:rPr lang="zh-CN" altLang="en-US" sz="2400" b="1">
                <a:solidFill>
                  <a:srgbClr val="000000"/>
                </a:solidFill>
              </a:rPr>
              <a:t>的面积</a:t>
            </a:r>
          </a:p>
        </p:txBody>
      </p:sp>
      <p:sp>
        <p:nvSpPr>
          <p:cNvPr id="24601" name="Rectangle 25">
            <a:extLst>
              <a:ext uri="{FF2B5EF4-FFF2-40B4-BE49-F238E27FC236}">
                <a16:creationId xmlns:a16="http://schemas.microsoft.com/office/drawing/2014/main" id="{EED0A6F5-9D22-41EC-A222-644A3269A619}"/>
              </a:ext>
            </a:extLst>
          </p:cNvPr>
          <p:cNvSpPr>
            <a:spLocks noGrp="1" noRot="1" noChangeArrowheads="1"/>
          </p:cNvSpPr>
          <p:nvPr>
            <p:ph type="title"/>
          </p:nvPr>
        </p:nvSpPr>
        <p:spPr/>
        <p:txBody>
          <a:bodyPr/>
          <a:lstStyle/>
          <a:p>
            <a:pPr eaLnBrk="1" hangingPunct="1"/>
            <a:r>
              <a:rPr lang="en-US" altLang="zh-CN" sz="2800"/>
              <a:t> </a:t>
            </a:r>
            <a:r>
              <a:rPr lang="zh-CN" altLang="en-US" sz="2800" b="1">
                <a:solidFill>
                  <a:schemeClr val="tx1"/>
                </a:solidFill>
              </a:rPr>
              <a:t>（</a:t>
            </a:r>
            <a:r>
              <a:rPr lang="en-US" altLang="zh-CN" sz="2800" b="1">
                <a:solidFill>
                  <a:schemeClr val="tx1"/>
                </a:solidFill>
              </a:rPr>
              <a:t>1</a:t>
            </a:r>
            <a:r>
              <a:rPr lang="zh-CN" altLang="en-US" sz="2800" b="1">
                <a:solidFill>
                  <a:schemeClr val="tx1"/>
                </a:solidFill>
              </a:rPr>
              <a:t>）行业供给小于需求，价格水平比较高。</a:t>
            </a:r>
          </a:p>
        </p:txBody>
      </p:sp>
      <p:sp>
        <p:nvSpPr>
          <p:cNvPr id="11290" name="Rectangle 26">
            <a:extLst>
              <a:ext uri="{FF2B5EF4-FFF2-40B4-BE49-F238E27FC236}">
                <a16:creationId xmlns:a16="http://schemas.microsoft.com/office/drawing/2014/main" id="{CC1AD372-6714-4867-A871-6081CF69704D}"/>
              </a:ext>
            </a:extLst>
          </p:cNvPr>
          <p:cNvSpPr>
            <a:spLocks noChangeArrowheads="1"/>
          </p:cNvSpPr>
          <p:nvPr/>
        </p:nvSpPr>
        <p:spPr bwMode="auto">
          <a:xfrm>
            <a:off x="611188" y="5300663"/>
            <a:ext cx="3367087" cy="898525"/>
          </a:xfrm>
          <a:prstGeom prst="rect">
            <a:avLst/>
          </a:prstGeom>
          <a:solidFill>
            <a:srgbClr val="FFCC00"/>
          </a:solid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u"/>
            </a:pPr>
            <a:r>
              <a:rPr kumimoji="1" lang="en-US" altLang="zh-CN" sz="2400" b="1">
                <a:latin typeface="Times New Roman" panose="02020603050405020304" pitchFamily="18" charset="0"/>
              </a:rPr>
              <a:t>P=AR</a:t>
            </a:r>
            <a:r>
              <a:rPr kumimoji="1" lang="zh-CN" altLang="en-US" sz="2400" b="1">
                <a:latin typeface="Times New Roman" panose="02020603050405020304" pitchFamily="18" charset="0"/>
              </a:rPr>
              <a:t>＞</a:t>
            </a:r>
            <a:r>
              <a:rPr kumimoji="1" lang="en-US" altLang="zh-CN" sz="2400" b="1">
                <a:latin typeface="Times New Roman" panose="02020603050405020304" pitchFamily="18" charset="0"/>
              </a:rPr>
              <a:t>SAC</a:t>
            </a:r>
            <a:r>
              <a:rPr kumimoji="1" lang="zh-CN" altLang="en-US" sz="2400" b="1">
                <a:latin typeface="Times New Roman" panose="02020603050405020304" pitchFamily="18" charset="0"/>
              </a:rPr>
              <a:t>，</a:t>
            </a:r>
          </a:p>
          <a:p>
            <a:pPr>
              <a:spcBef>
                <a:spcPct val="0"/>
              </a:spcBef>
              <a:buClr>
                <a:schemeClr val="accent2"/>
              </a:buClr>
              <a:buSzPct val="95000"/>
              <a:buFont typeface="Wingdings" panose="05000000000000000000" pitchFamily="2" charset="2"/>
              <a:buChar char="u"/>
            </a:pPr>
            <a:r>
              <a:rPr kumimoji="1" lang="zh-CN" altLang="en-US" sz="2400" b="1">
                <a:latin typeface="Times New Roman" panose="02020603050405020304" pitchFamily="18" charset="0"/>
              </a:rPr>
              <a:t>厂商处于盈利状态。</a:t>
            </a:r>
            <a:r>
              <a:rPr kumimoji="1" lang="zh-CN" altLang="en-US" sz="2400">
                <a:latin typeface="Times New Roman" panose="02020603050405020304" pitchFamily="18" charset="0"/>
              </a:rPr>
              <a:t> </a:t>
            </a: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0-#ppt_w/2"/>
                                          </p:val>
                                        </p:tav>
                                        <p:tav tm="100000">
                                          <p:val>
                                            <p:strVal val="#ppt_x"/>
                                          </p:val>
                                        </p:tav>
                                      </p:tavLst>
                                    </p:anim>
                                    <p:anim calcmode="lin" valueType="num">
                                      <p:cBhvr additive="base">
                                        <p:cTn id="8"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9"/>
                                        </p:tgtEl>
                                        <p:attrNameLst>
                                          <p:attrName>style.visibility</p:attrName>
                                        </p:attrNameLst>
                                      </p:cBhvr>
                                      <p:to>
                                        <p:strVal val="visible"/>
                                      </p:to>
                                    </p:set>
                                    <p:anim calcmode="lin" valueType="num">
                                      <p:cBhvr additive="base">
                                        <p:cTn id="13" dur="500" fill="hold"/>
                                        <p:tgtEl>
                                          <p:spTgt spid="11269"/>
                                        </p:tgtEl>
                                        <p:attrNameLst>
                                          <p:attrName>ppt_x</p:attrName>
                                        </p:attrNameLst>
                                      </p:cBhvr>
                                      <p:tavLst>
                                        <p:tav tm="0">
                                          <p:val>
                                            <p:strVal val="0-#ppt_w/2"/>
                                          </p:val>
                                        </p:tav>
                                        <p:tav tm="100000">
                                          <p:val>
                                            <p:strVal val="#ppt_x"/>
                                          </p:val>
                                        </p:tav>
                                      </p:tavLst>
                                    </p:anim>
                                    <p:anim calcmode="lin" valueType="num">
                                      <p:cBhvr additive="base">
                                        <p:cTn id="14" dur="500" fill="hold"/>
                                        <p:tgtEl>
                                          <p:spTgt spid="1126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1268"/>
                                        </p:tgtEl>
                                        <p:attrNameLst>
                                          <p:attrName>style.visibility</p:attrName>
                                        </p:attrNameLst>
                                      </p:cBhvr>
                                      <p:to>
                                        <p:strVal val="visible"/>
                                      </p:to>
                                    </p:set>
                                    <p:anim calcmode="lin" valueType="num">
                                      <p:cBhvr additive="base">
                                        <p:cTn id="19" dur="500" fill="hold"/>
                                        <p:tgtEl>
                                          <p:spTgt spid="11268"/>
                                        </p:tgtEl>
                                        <p:attrNameLst>
                                          <p:attrName>ppt_x</p:attrName>
                                        </p:attrNameLst>
                                      </p:cBhvr>
                                      <p:tavLst>
                                        <p:tav tm="0">
                                          <p:val>
                                            <p:strVal val="0-#ppt_w/2"/>
                                          </p:val>
                                        </p:tav>
                                        <p:tav tm="100000">
                                          <p:val>
                                            <p:strVal val="#ppt_x"/>
                                          </p:val>
                                        </p:tav>
                                      </p:tavLst>
                                    </p:anim>
                                    <p:anim calcmode="lin" valueType="num">
                                      <p:cBhvr additive="base">
                                        <p:cTn id="20" dur="500" fill="hold"/>
                                        <p:tgtEl>
                                          <p:spTgt spid="1126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iterate type="wd">
                                    <p:tmPct val="100000"/>
                                  </p:iterate>
                                  <p:childTnLst>
                                    <p:set>
                                      <p:cBhvr>
                                        <p:cTn id="24" dur="1" fill="hold">
                                          <p:stCondLst>
                                            <p:cond delay="0"/>
                                          </p:stCondLst>
                                        </p:cTn>
                                        <p:tgtEl>
                                          <p:spTgt spid="11270"/>
                                        </p:tgtEl>
                                        <p:attrNameLst>
                                          <p:attrName>style.visibility</p:attrName>
                                        </p:attrNameLst>
                                      </p:cBhvr>
                                      <p:to>
                                        <p:strVal val="visible"/>
                                      </p:to>
                                    </p:set>
                                    <p:anim calcmode="lin" valueType="num">
                                      <p:cBhvr additive="base">
                                        <p:cTn id="25" dur="300" fill="hold"/>
                                        <p:tgtEl>
                                          <p:spTgt spid="11270"/>
                                        </p:tgtEl>
                                        <p:attrNameLst>
                                          <p:attrName>ppt_x</p:attrName>
                                        </p:attrNameLst>
                                      </p:cBhvr>
                                      <p:tavLst>
                                        <p:tav tm="0">
                                          <p:val>
                                            <p:strVal val="0-#ppt_w/2"/>
                                          </p:val>
                                        </p:tav>
                                        <p:tav tm="100000">
                                          <p:val>
                                            <p:strVal val="#ppt_x"/>
                                          </p:val>
                                        </p:tav>
                                      </p:tavLst>
                                    </p:anim>
                                    <p:anim calcmode="lin" valueType="num">
                                      <p:cBhvr additive="base">
                                        <p:cTn id="26" dur="300" fill="hold"/>
                                        <p:tgtEl>
                                          <p:spTgt spid="1127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1277"/>
                                        </p:tgtEl>
                                        <p:attrNameLst>
                                          <p:attrName>style.visibility</p:attrName>
                                        </p:attrNameLst>
                                      </p:cBhvr>
                                      <p:to>
                                        <p:strVal val="visible"/>
                                      </p:to>
                                    </p:set>
                                    <p:anim calcmode="lin" valueType="num">
                                      <p:cBhvr additive="base">
                                        <p:cTn id="31" dur="500" fill="hold"/>
                                        <p:tgtEl>
                                          <p:spTgt spid="11277"/>
                                        </p:tgtEl>
                                        <p:attrNameLst>
                                          <p:attrName>ppt_x</p:attrName>
                                        </p:attrNameLst>
                                      </p:cBhvr>
                                      <p:tavLst>
                                        <p:tav tm="0">
                                          <p:val>
                                            <p:strVal val="0-#ppt_w/2"/>
                                          </p:val>
                                        </p:tav>
                                        <p:tav tm="100000">
                                          <p:val>
                                            <p:strVal val="#ppt_x"/>
                                          </p:val>
                                        </p:tav>
                                      </p:tavLst>
                                    </p:anim>
                                    <p:anim calcmode="lin" valueType="num">
                                      <p:cBhvr additive="base">
                                        <p:cTn id="32" dur="500" fill="hold"/>
                                        <p:tgtEl>
                                          <p:spTgt spid="1127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286"/>
                                        </p:tgtEl>
                                        <p:attrNameLst>
                                          <p:attrName>style.visibility</p:attrName>
                                        </p:attrNameLst>
                                      </p:cBhvr>
                                      <p:to>
                                        <p:strVal val="visible"/>
                                      </p:to>
                                    </p:set>
                                    <p:anim calcmode="lin" valueType="num">
                                      <p:cBhvr additive="base">
                                        <p:cTn id="37" dur="500" fill="hold"/>
                                        <p:tgtEl>
                                          <p:spTgt spid="11286"/>
                                        </p:tgtEl>
                                        <p:attrNameLst>
                                          <p:attrName>ppt_x</p:attrName>
                                        </p:attrNameLst>
                                      </p:cBhvr>
                                      <p:tavLst>
                                        <p:tav tm="0">
                                          <p:val>
                                            <p:strVal val="#ppt_x"/>
                                          </p:val>
                                        </p:tav>
                                        <p:tav tm="100000">
                                          <p:val>
                                            <p:strVal val="#ppt_x"/>
                                          </p:val>
                                        </p:tav>
                                      </p:tavLst>
                                    </p:anim>
                                    <p:anim calcmode="lin" valueType="num">
                                      <p:cBhvr additive="base">
                                        <p:cTn id="38" dur="500" fill="hold"/>
                                        <p:tgtEl>
                                          <p:spTgt spid="11286"/>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1280"/>
                                        </p:tgtEl>
                                        <p:attrNameLst>
                                          <p:attrName>style.visibility</p:attrName>
                                        </p:attrNameLst>
                                      </p:cBhvr>
                                      <p:to>
                                        <p:strVal val="visible"/>
                                      </p:to>
                                    </p:set>
                                    <p:anim calcmode="lin" valueType="num">
                                      <p:cBhvr additive="base">
                                        <p:cTn id="43" dur="500" fill="hold"/>
                                        <p:tgtEl>
                                          <p:spTgt spid="11280"/>
                                        </p:tgtEl>
                                        <p:attrNameLst>
                                          <p:attrName>ppt_x</p:attrName>
                                        </p:attrNameLst>
                                      </p:cBhvr>
                                      <p:tavLst>
                                        <p:tav tm="0">
                                          <p:val>
                                            <p:strVal val="0-#ppt_w/2"/>
                                          </p:val>
                                        </p:tav>
                                        <p:tav tm="100000">
                                          <p:val>
                                            <p:strVal val="#ppt_x"/>
                                          </p:val>
                                        </p:tav>
                                      </p:tavLst>
                                    </p:anim>
                                    <p:anim calcmode="lin" valueType="num">
                                      <p:cBhvr additive="base">
                                        <p:cTn id="44" dur="500" fill="hold"/>
                                        <p:tgtEl>
                                          <p:spTgt spid="1128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nodePh="1">
                                  <p:stCondLst>
                                    <p:cond delay="0"/>
                                  </p:stCondLst>
                                  <p:endCondLst>
                                    <p:cond evt="begin" delay="0">
                                      <p:tn val="47"/>
                                    </p:cond>
                                  </p:endCondLst>
                                  <p:childTnLst>
                                    <p:set>
                                      <p:cBhvr>
                                        <p:cTn id="48" dur="1" fill="hold">
                                          <p:stCondLst>
                                            <p:cond delay="0"/>
                                          </p:stCondLst>
                                        </p:cTn>
                                        <p:tgtEl>
                                          <p:spTgt spid="11276"/>
                                        </p:tgtEl>
                                        <p:attrNameLst>
                                          <p:attrName>style.visibility</p:attrName>
                                        </p:attrNameLst>
                                      </p:cBhvr>
                                      <p:to>
                                        <p:strVal val="visible"/>
                                      </p:to>
                                    </p:set>
                                    <p:anim calcmode="lin" valueType="num">
                                      <p:cBhvr additive="base">
                                        <p:cTn id="49" dur="500" fill="hold"/>
                                        <p:tgtEl>
                                          <p:spTgt spid="11276"/>
                                        </p:tgtEl>
                                        <p:attrNameLst>
                                          <p:attrName>ppt_x</p:attrName>
                                        </p:attrNameLst>
                                      </p:cBhvr>
                                      <p:tavLst>
                                        <p:tav tm="0">
                                          <p:val>
                                            <p:strVal val="0-#ppt_w/2"/>
                                          </p:val>
                                        </p:tav>
                                        <p:tav tm="100000">
                                          <p:val>
                                            <p:strVal val="#ppt_x"/>
                                          </p:val>
                                        </p:tav>
                                      </p:tavLst>
                                    </p:anim>
                                    <p:anim calcmode="lin" valueType="num">
                                      <p:cBhvr additive="base">
                                        <p:cTn id="50" dur="500" fill="hold"/>
                                        <p:tgtEl>
                                          <p:spTgt spid="1127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11271"/>
                                        </p:tgtEl>
                                        <p:attrNameLst>
                                          <p:attrName>style.visibility</p:attrName>
                                        </p:attrNameLst>
                                      </p:cBhvr>
                                      <p:to>
                                        <p:strVal val="visible"/>
                                      </p:to>
                                    </p:set>
                                    <p:anim calcmode="lin" valueType="num">
                                      <p:cBhvr additive="base">
                                        <p:cTn id="55" dur="500" fill="hold"/>
                                        <p:tgtEl>
                                          <p:spTgt spid="11271"/>
                                        </p:tgtEl>
                                        <p:attrNameLst>
                                          <p:attrName>ppt_x</p:attrName>
                                        </p:attrNameLst>
                                      </p:cBhvr>
                                      <p:tavLst>
                                        <p:tav tm="0">
                                          <p:val>
                                            <p:strVal val="0-#ppt_w/2"/>
                                          </p:val>
                                        </p:tav>
                                        <p:tav tm="100000">
                                          <p:val>
                                            <p:strVal val="#ppt_x"/>
                                          </p:val>
                                        </p:tav>
                                      </p:tavLst>
                                    </p:anim>
                                    <p:anim calcmode="lin" valueType="num">
                                      <p:cBhvr additive="base">
                                        <p:cTn id="56" dur="500" fill="hold"/>
                                        <p:tgtEl>
                                          <p:spTgt spid="1127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2" name="WHOOSH.WAV"/>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1272"/>
                                        </p:tgtEl>
                                        <p:attrNameLst>
                                          <p:attrName>style.visibility</p:attrName>
                                        </p:attrNameLst>
                                      </p:cBhvr>
                                      <p:to>
                                        <p:strVal val="visible"/>
                                      </p:to>
                                    </p:set>
                                    <p:anim calcmode="lin" valueType="num">
                                      <p:cBhvr additive="base">
                                        <p:cTn id="61" dur="500" fill="hold"/>
                                        <p:tgtEl>
                                          <p:spTgt spid="11272"/>
                                        </p:tgtEl>
                                        <p:attrNameLst>
                                          <p:attrName>ppt_x</p:attrName>
                                        </p:attrNameLst>
                                      </p:cBhvr>
                                      <p:tavLst>
                                        <p:tav tm="0">
                                          <p:val>
                                            <p:strVal val="0-#ppt_w/2"/>
                                          </p:val>
                                        </p:tav>
                                        <p:tav tm="100000">
                                          <p:val>
                                            <p:strVal val="#ppt_x"/>
                                          </p:val>
                                        </p:tav>
                                      </p:tavLst>
                                    </p:anim>
                                    <p:anim calcmode="lin" valueType="num">
                                      <p:cBhvr additive="base">
                                        <p:cTn id="62" dur="500" fill="hold"/>
                                        <p:tgtEl>
                                          <p:spTgt spid="1127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2" name="WHOOSH.WAV"/>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nodeType="clickEffect">
                                  <p:stCondLst>
                                    <p:cond delay="0"/>
                                  </p:stCondLst>
                                  <p:childTnLst>
                                    <p:set>
                                      <p:cBhvr>
                                        <p:cTn id="66" dur="1" fill="hold">
                                          <p:stCondLst>
                                            <p:cond delay="0"/>
                                          </p:stCondLst>
                                        </p:cTn>
                                        <p:tgtEl>
                                          <p:spTgt spid="11273"/>
                                        </p:tgtEl>
                                        <p:attrNameLst>
                                          <p:attrName>style.visibility</p:attrName>
                                        </p:attrNameLst>
                                      </p:cBhvr>
                                      <p:to>
                                        <p:strVal val="visible"/>
                                      </p:to>
                                    </p:set>
                                    <p:anim calcmode="lin" valueType="num">
                                      <p:cBhvr additive="base">
                                        <p:cTn id="67" dur="500" fill="hold"/>
                                        <p:tgtEl>
                                          <p:spTgt spid="11273"/>
                                        </p:tgtEl>
                                        <p:attrNameLst>
                                          <p:attrName>ppt_x</p:attrName>
                                        </p:attrNameLst>
                                      </p:cBhvr>
                                      <p:tavLst>
                                        <p:tav tm="0">
                                          <p:val>
                                            <p:strVal val="0-#ppt_w/2"/>
                                          </p:val>
                                        </p:tav>
                                        <p:tav tm="100000">
                                          <p:val>
                                            <p:strVal val="#ppt_x"/>
                                          </p:val>
                                        </p:tav>
                                      </p:tavLst>
                                    </p:anim>
                                    <p:anim calcmode="lin" valueType="num">
                                      <p:cBhvr additive="base">
                                        <p:cTn id="68" dur="500" fill="hold"/>
                                        <p:tgtEl>
                                          <p:spTgt spid="1127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2" name="WHOOSH.WAV"/>
                                        </p:tgtEl>
                                      </p:cMediaNode>
                                    </p:audio>
                                  </p:sub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1274"/>
                                        </p:tgtEl>
                                        <p:attrNameLst>
                                          <p:attrName>style.visibility</p:attrName>
                                        </p:attrNameLst>
                                      </p:cBhvr>
                                      <p:to>
                                        <p:strVal val="visible"/>
                                      </p:to>
                                    </p:set>
                                    <p:anim calcmode="lin" valueType="num">
                                      <p:cBhvr additive="base">
                                        <p:cTn id="73" dur="500" fill="hold"/>
                                        <p:tgtEl>
                                          <p:spTgt spid="11274"/>
                                        </p:tgtEl>
                                        <p:attrNameLst>
                                          <p:attrName>ppt_x</p:attrName>
                                        </p:attrNameLst>
                                      </p:cBhvr>
                                      <p:tavLst>
                                        <p:tav tm="0">
                                          <p:val>
                                            <p:strVal val="0-#ppt_w/2"/>
                                          </p:val>
                                        </p:tav>
                                        <p:tav tm="100000">
                                          <p:val>
                                            <p:strVal val="#ppt_x"/>
                                          </p:val>
                                        </p:tav>
                                      </p:tavLst>
                                    </p:anim>
                                    <p:anim calcmode="lin" valueType="num">
                                      <p:cBhvr additive="base">
                                        <p:cTn id="74" dur="500" fill="hold"/>
                                        <p:tgtEl>
                                          <p:spTgt spid="1127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2" name="WHOOSH.WAV"/>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1282"/>
                                        </p:tgtEl>
                                        <p:attrNameLst>
                                          <p:attrName>style.visibility</p:attrName>
                                        </p:attrNameLst>
                                      </p:cBhvr>
                                      <p:to>
                                        <p:strVal val="visible"/>
                                      </p:to>
                                    </p:set>
                                    <p:anim calcmode="lin" valueType="num">
                                      <p:cBhvr additive="base">
                                        <p:cTn id="79" dur="500" fill="hold"/>
                                        <p:tgtEl>
                                          <p:spTgt spid="11282"/>
                                        </p:tgtEl>
                                        <p:attrNameLst>
                                          <p:attrName>ppt_x</p:attrName>
                                        </p:attrNameLst>
                                      </p:cBhvr>
                                      <p:tavLst>
                                        <p:tav tm="0">
                                          <p:val>
                                            <p:strVal val="0-#ppt_w/2"/>
                                          </p:val>
                                        </p:tav>
                                        <p:tav tm="100000">
                                          <p:val>
                                            <p:strVal val="#ppt_x"/>
                                          </p:val>
                                        </p:tav>
                                      </p:tavLst>
                                    </p:anim>
                                    <p:anim calcmode="lin" valueType="num">
                                      <p:cBhvr additive="base">
                                        <p:cTn id="80" dur="500" fill="hold"/>
                                        <p:tgtEl>
                                          <p:spTgt spid="11282"/>
                                        </p:tgtEl>
                                        <p:attrNameLst>
                                          <p:attrName>ppt_y</p:attrName>
                                        </p:attrNameLst>
                                      </p:cBhvr>
                                      <p:tavLst>
                                        <p:tav tm="0">
                                          <p:val>
                                            <p:strVal val="#ppt_y"/>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8" fill="hold" nodeType="clickEffect">
                                  <p:stCondLst>
                                    <p:cond delay="0"/>
                                  </p:stCondLst>
                                  <p:childTnLst>
                                    <p:set>
                                      <p:cBhvr>
                                        <p:cTn id="84" dur="1" fill="hold">
                                          <p:stCondLst>
                                            <p:cond delay="0"/>
                                          </p:stCondLst>
                                        </p:cTn>
                                        <p:tgtEl>
                                          <p:spTgt spid="11278"/>
                                        </p:tgtEl>
                                        <p:attrNameLst>
                                          <p:attrName>style.visibility</p:attrName>
                                        </p:attrNameLst>
                                      </p:cBhvr>
                                      <p:to>
                                        <p:strVal val="visible"/>
                                      </p:to>
                                    </p:set>
                                    <p:anim calcmode="lin" valueType="num">
                                      <p:cBhvr additive="base">
                                        <p:cTn id="85" dur="500" fill="hold"/>
                                        <p:tgtEl>
                                          <p:spTgt spid="11278"/>
                                        </p:tgtEl>
                                        <p:attrNameLst>
                                          <p:attrName>ppt_x</p:attrName>
                                        </p:attrNameLst>
                                      </p:cBhvr>
                                      <p:tavLst>
                                        <p:tav tm="0">
                                          <p:val>
                                            <p:strVal val="0-#ppt_w/2"/>
                                          </p:val>
                                        </p:tav>
                                        <p:tav tm="100000">
                                          <p:val>
                                            <p:strVal val="#ppt_x"/>
                                          </p:val>
                                        </p:tav>
                                      </p:tavLst>
                                    </p:anim>
                                    <p:anim calcmode="lin" valueType="num">
                                      <p:cBhvr additive="base">
                                        <p:cTn id="86" dur="500" fill="hold"/>
                                        <p:tgtEl>
                                          <p:spTgt spid="11278"/>
                                        </p:tgtEl>
                                        <p:attrNameLst>
                                          <p:attrName>ppt_y</p:attrName>
                                        </p:attrNameLst>
                                      </p:cBhvr>
                                      <p:tavLst>
                                        <p:tav tm="0">
                                          <p:val>
                                            <p:strVal val="#ppt_y"/>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1279"/>
                                        </p:tgtEl>
                                        <p:attrNameLst>
                                          <p:attrName>style.visibility</p:attrName>
                                        </p:attrNameLst>
                                      </p:cBhvr>
                                      <p:to>
                                        <p:strVal val="visible"/>
                                      </p:to>
                                    </p:set>
                                    <p:anim calcmode="lin" valueType="num">
                                      <p:cBhvr additive="base">
                                        <p:cTn id="91" dur="500" fill="hold"/>
                                        <p:tgtEl>
                                          <p:spTgt spid="11279"/>
                                        </p:tgtEl>
                                        <p:attrNameLst>
                                          <p:attrName>ppt_x</p:attrName>
                                        </p:attrNameLst>
                                      </p:cBhvr>
                                      <p:tavLst>
                                        <p:tav tm="0">
                                          <p:val>
                                            <p:strVal val="0-#ppt_w/2"/>
                                          </p:val>
                                        </p:tav>
                                        <p:tav tm="100000">
                                          <p:val>
                                            <p:strVal val="#ppt_x"/>
                                          </p:val>
                                        </p:tav>
                                      </p:tavLst>
                                    </p:anim>
                                    <p:anim calcmode="lin" valueType="num">
                                      <p:cBhvr additive="base">
                                        <p:cTn id="92" dur="500" fill="hold"/>
                                        <p:tgtEl>
                                          <p:spTgt spid="11279"/>
                                        </p:tgtEl>
                                        <p:attrNameLst>
                                          <p:attrName>ppt_y</p:attrName>
                                        </p:attrNameLst>
                                      </p:cBhvr>
                                      <p:tavLst>
                                        <p:tav tm="0">
                                          <p:val>
                                            <p:strVal val="#ppt_y"/>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1283"/>
                                        </p:tgtEl>
                                        <p:attrNameLst>
                                          <p:attrName>style.visibility</p:attrName>
                                        </p:attrNameLst>
                                      </p:cBhvr>
                                      <p:to>
                                        <p:strVal val="visible"/>
                                      </p:to>
                                    </p:set>
                                    <p:anim calcmode="lin" valueType="num">
                                      <p:cBhvr additive="base">
                                        <p:cTn id="97" dur="500" fill="hold"/>
                                        <p:tgtEl>
                                          <p:spTgt spid="11283"/>
                                        </p:tgtEl>
                                        <p:attrNameLst>
                                          <p:attrName>ppt_x</p:attrName>
                                        </p:attrNameLst>
                                      </p:cBhvr>
                                      <p:tavLst>
                                        <p:tav tm="0">
                                          <p:val>
                                            <p:strVal val="0-#ppt_w/2"/>
                                          </p:val>
                                        </p:tav>
                                        <p:tav tm="100000">
                                          <p:val>
                                            <p:strVal val="#ppt_x"/>
                                          </p:val>
                                        </p:tav>
                                      </p:tavLst>
                                    </p:anim>
                                    <p:anim calcmode="lin" valueType="num">
                                      <p:cBhvr additive="base">
                                        <p:cTn id="98" dur="500" fill="hold"/>
                                        <p:tgtEl>
                                          <p:spTgt spid="11283"/>
                                        </p:tgtEl>
                                        <p:attrNameLst>
                                          <p:attrName>ppt_y</p:attrName>
                                        </p:attrNameLst>
                                      </p:cBhvr>
                                      <p:tavLst>
                                        <p:tav tm="0">
                                          <p:val>
                                            <p:strVal val="#ppt_y"/>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8" fill="hold" nodeType="clickEffect">
                                  <p:stCondLst>
                                    <p:cond delay="0"/>
                                  </p:stCondLst>
                                  <p:childTnLst>
                                    <p:set>
                                      <p:cBhvr>
                                        <p:cTn id="102" dur="1" fill="hold">
                                          <p:stCondLst>
                                            <p:cond delay="0"/>
                                          </p:stCondLst>
                                        </p:cTn>
                                        <p:tgtEl>
                                          <p:spTgt spid="11275"/>
                                        </p:tgtEl>
                                        <p:attrNameLst>
                                          <p:attrName>style.visibility</p:attrName>
                                        </p:attrNameLst>
                                      </p:cBhvr>
                                      <p:to>
                                        <p:strVal val="visible"/>
                                      </p:to>
                                    </p:set>
                                    <p:anim calcmode="lin" valueType="num">
                                      <p:cBhvr additive="base">
                                        <p:cTn id="103" dur="500" fill="hold"/>
                                        <p:tgtEl>
                                          <p:spTgt spid="11275"/>
                                        </p:tgtEl>
                                        <p:attrNameLst>
                                          <p:attrName>ppt_x</p:attrName>
                                        </p:attrNameLst>
                                      </p:cBhvr>
                                      <p:tavLst>
                                        <p:tav tm="0">
                                          <p:val>
                                            <p:strVal val="0-#ppt_w/2"/>
                                          </p:val>
                                        </p:tav>
                                        <p:tav tm="100000">
                                          <p:val>
                                            <p:strVal val="#ppt_x"/>
                                          </p:val>
                                        </p:tav>
                                      </p:tavLst>
                                    </p:anim>
                                    <p:anim calcmode="lin" valueType="num">
                                      <p:cBhvr additive="base">
                                        <p:cTn id="104" dur="500" fill="hold"/>
                                        <p:tgtEl>
                                          <p:spTgt spid="1127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1"/>
                                            </p:cond>
                                          </p:stCondLst>
                                          <p:endCondLst>
                                            <p:cond evt="onStopAudio" delay="0">
                                              <p:tgtEl>
                                                <p:sldTgt/>
                                              </p:tgtEl>
                                            </p:cond>
                                          </p:endCondLst>
                                        </p:cTn>
                                        <p:tgtEl>
                                          <p:sndTgt r:embed="rId2" name="WHOOSH.WAV"/>
                                        </p:tgtEl>
                                      </p:cMediaNode>
                                    </p:audio>
                                  </p:subTnLst>
                                </p:cTn>
                              </p:par>
                            </p:childTnLst>
                          </p:cTn>
                        </p:par>
                      </p:childTnLst>
                    </p:cTn>
                  </p:par>
                  <p:par>
                    <p:cTn id="105" fill="hold" nodeType="clickPar">
                      <p:stCondLst>
                        <p:cond delay="indefinite"/>
                      </p:stCondLst>
                      <p:childTnLst>
                        <p:par>
                          <p:cTn id="106" fill="hold" nodeType="withGroup">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11281"/>
                                        </p:tgtEl>
                                        <p:attrNameLst>
                                          <p:attrName>style.visibility</p:attrName>
                                        </p:attrNameLst>
                                      </p:cBhvr>
                                      <p:to>
                                        <p:strVal val="visible"/>
                                      </p:to>
                                    </p:set>
                                    <p:anim calcmode="lin" valueType="num">
                                      <p:cBhvr additive="base">
                                        <p:cTn id="109" dur="500" fill="hold"/>
                                        <p:tgtEl>
                                          <p:spTgt spid="11281"/>
                                        </p:tgtEl>
                                        <p:attrNameLst>
                                          <p:attrName>ppt_x</p:attrName>
                                        </p:attrNameLst>
                                      </p:cBhvr>
                                      <p:tavLst>
                                        <p:tav tm="0">
                                          <p:val>
                                            <p:strVal val="0-#ppt_w/2"/>
                                          </p:val>
                                        </p:tav>
                                        <p:tav tm="100000">
                                          <p:val>
                                            <p:strVal val="#ppt_x"/>
                                          </p:val>
                                        </p:tav>
                                      </p:tavLst>
                                    </p:anim>
                                    <p:anim calcmode="lin" valueType="num">
                                      <p:cBhvr additive="base">
                                        <p:cTn id="110" dur="500" fill="hold"/>
                                        <p:tgtEl>
                                          <p:spTgt spid="11281"/>
                                        </p:tgtEl>
                                        <p:attrNameLst>
                                          <p:attrName>ppt_y</p:attrName>
                                        </p:attrNameLst>
                                      </p:cBhvr>
                                      <p:tavLst>
                                        <p:tav tm="0">
                                          <p:val>
                                            <p:strVal val="#ppt_y"/>
                                          </p:val>
                                        </p:tav>
                                        <p:tav tm="100000">
                                          <p:val>
                                            <p:strVal val="#ppt_y"/>
                                          </p:val>
                                        </p:tav>
                                      </p:tavLst>
                                    </p:anim>
                                  </p:childTnLst>
                                </p:cTn>
                              </p:par>
                            </p:childTnLst>
                          </p:cTn>
                        </p:par>
                      </p:childTnLst>
                    </p:cTn>
                  </p:par>
                  <p:par>
                    <p:cTn id="111" fill="hold" nodeType="clickPar">
                      <p:stCondLst>
                        <p:cond delay="indefinite"/>
                      </p:stCondLst>
                      <p:childTnLst>
                        <p:par>
                          <p:cTn id="112" fill="hold" nodeType="withGroup">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11285"/>
                                        </p:tgtEl>
                                        <p:attrNameLst>
                                          <p:attrName>style.visibility</p:attrName>
                                        </p:attrNameLst>
                                      </p:cBhvr>
                                      <p:to>
                                        <p:strVal val="visible"/>
                                      </p:to>
                                    </p:set>
                                    <p:anim calcmode="lin" valueType="num">
                                      <p:cBhvr additive="base">
                                        <p:cTn id="115" dur="500" fill="hold"/>
                                        <p:tgtEl>
                                          <p:spTgt spid="11285"/>
                                        </p:tgtEl>
                                        <p:attrNameLst>
                                          <p:attrName>ppt_x</p:attrName>
                                        </p:attrNameLst>
                                      </p:cBhvr>
                                      <p:tavLst>
                                        <p:tav tm="0">
                                          <p:val>
                                            <p:strVal val="0-#ppt_w/2"/>
                                          </p:val>
                                        </p:tav>
                                        <p:tav tm="100000">
                                          <p:val>
                                            <p:strVal val="#ppt_x"/>
                                          </p:val>
                                        </p:tav>
                                      </p:tavLst>
                                    </p:anim>
                                    <p:anim calcmode="lin" valueType="num">
                                      <p:cBhvr additive="base">
                                        <p:cTn id="116" dur="500" fill="hold"/>
                                        <p:tgtEl>
                                          <p:spTgt spid="11285"/>
                                        </p:tgtEl>
                                        <p:attrNameLst>
                                          <p:attrName>ppt_y</p:attrName>
                                        </p:attrNameLst>
                                      </p:cBhvr>
                                      <p:tavLst>
                                        <p:tav tm="0">
                                          <p:val>
                                            <p:strVal val="#ppt_y"/>
                                          </p:val>
                                        </p:tav>
                                        <p:tav tm="100000">
                                          <p:val>
                                            <p:strVal val="#ppt_y"/>
                                          </p:val>
                                        </p:tav>
                                      </p:tavLst>
                                    </p:anim>
                                  </p:childTnLst>
                                </p:cTn>
                              </p:par>
                            </p:childTnLst>
                          </p:cTn>
                        </p:par>
                      </p:childTnLst>
                    </p:cTn>
                  </p:par>
                  <p:par>
                    <p:cTn id="117" fill="hold" nodeType="clickPar">
                      <p:stCondLst>
                        <p:cond delay="indefinite"/>
                      </p:stCondLst>
                      <p:childTnLst>
                        <p:par>
                          <p:cTn id="118" fill="hold" nodeType="withGroup">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11284"/>
                                        </p:tgtEl>
                                        <p:attrNameLst>
                                          <p:attrName>style.visibility</p:attrName>
                                        </p:attrNameLst>
                                      </p:cBhvr>
                                      <p:to>
                                        <p:strVal val="visible"/>
                                      </p:to>
                                    </p:set>
                                    <p:anim calcmode="lin" valueType="num">
                                      <p:cBhvr additive="base">
                                        <p:cTn id="121" dur="500" fill="hold"/>
                                        <p:tgtEl>
                                          <p:spTgt spid="11284"/>
                                        </p:tgtEl>
                                        <p:attrNameLst>
                                          <p:attrName>ppt_x</p:attrName>
                                        </p:attrNameLst>
                                      </p:cBhvr>
                                      <p:tavLst>
                                        <p:tav tm="0">
                                          <p:val>
                                            <p:strVal val="0-#ppt_w/2"/>
                                          </p:val>
                                        </p:tav>
                                        <p:tav tm="100000">
                                          <p:val>
                                            <p:strVal val="#ppt_x"/>
                                          </p:val>
                                        </p:tav>
                                      </p:tavLst>
                                    </p:anim>
                                    <p:anim calcmode="lin" valueType="num">
                                      <p:cBhvr additive="base">
                                        <p:cTn id="122" dur="500" fill="hold"/>
                                        <p:tgtEl>
                                          <p:spTgt spid="11284"/>
                                        </p:tgtEl>
                                        <p:attrNameLst>
                                          <p:attrName>ppt_y</p:attrName>
                                        </p:attrNameLst>
                                      </p:cBhvr>
                                      <p:tavLst>
                                        <p:tav tm="0">
                                          <p:val>
                                            <p:strVal val="#ppt_y"/>
                                          </p:val>
                                        </p:tav>
                                        <p:tav tm="100000">
                                          <p:val>
                                            <p:strVal val="#ppt_y"/>
                                          </p:val>
                                        </p:tav>
                                      </p:tavLst>
                                    </p:anim>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0" presetClass="entr" presetSubtype="0" fill="hold" grpId="0" nodeType="clickEffect">
                                  <p:stCondLst>
                                    <p:cond delay="0"/>
                                  </p:stCondLst>
                                  <p:childTnLst>
                                    <p:set>
                                      <p:cBhvr>
                                        <p:cTn id="126" dur="1" fill="hold">
                                          <p:stCondLst>
                                            <p:cond delay="0"/>
                                          </p:stCondLst>
                                        </p:cTn>
                                        <p:tgtEl>
                                          <p:spTgt spid="11266">
                                            <p:bg/>
                                          </p:spTgt>
                                        </p:tgtEl>
                                        <p:attrNameLst>
                                          <p:attrName>style.visibility</p:attrName>
                                        </p:attrNameLst>
                                      </p:cBhvr>
                                      <p:to>
                                        <p:strVal val="visible"/>
                                      </p:to>
                                    </p:set>
                                    <p:animEffect transition="in" filter="wedge">
                                      <p:cBhvr>
                                        <p:cTn id="127" dur="2000"/>
                                        <p:tgtEl>
                                          <p:spTgt spid="11266">
                                            <p:bg/>
                                          </p:spTgt>
                                        </p:tgtEl>
                                      </p:cBhvr>
                                    </p:animEffect>
                                  </p:childTnLst>
                                </p:cTn>
                              </p:par>
                            </p:childTnLst>
                          </p:cTn>
                        </p:par>
                      </p:childTnLst>
                    </p:cTn>
                  </p:par>
                  <p:par>
                    <p:cTn id="128" fill="hold" nodeType="clickPar">
                      <p:stCondLst>
                        <p:cond delay="indefinite"/>
                      </p:stCondLst>
                      <p:childTnLst>
                        <p:par>
                          <p:cTn id="129" fill="hold" nodeType="withGroup">
                            <p:stCondLst>
                              <p:cond delay="0"/>
                            </p:stCondLst>
                            <p:childTnLst>
                              <p:par>
                                <p:cTn id="130" presetID="20" presetClass="entr" presetSubtype="0" fill="hold" grpId="0" nodeType="clickEffect">
                                  <p:stCondLst>
                                    <p:cond delay="0"/>
                                  </p:stCondLst>
                                  <p:childTnLst>
                                    <p:set>
                                      <p:cBhvr>
                                        <p:cTn id="131" dur="1" fill="hold">
                                          <p:stCondLst>
                                            <p:cond delay="0"/>
                                          </p:stCondLst>
                                        </p:cTn>
                                        <p:tgtEl>
                                          <p:spTgt spid="11266">
                                            <p:txEl>
                                              <p:pRg st="0" end="0"/>
                                            </p:txEl>
                                          </p:spTgt>
                                        </p:tgtEl>
                                        <p:attrNameLst>
                                          <p:attrName>style.visibility</p:attrName>
                                        </p:attrNameLst>
                                      </p:cBhvr>
                                      <p:to>
                                        <p:strVal val="visible"/>
                                      </p:to>
                                    </p:set>
                                    <p:animEffect transition="in" filter="wedge">
                                      <p:cBhvr>
                                        <p:cTn id="132" dur="2000"/>
                                        <p:tgtEl>
                                          <p:spTgt spid="11266">
                                            <p:txEl>
                                              <p:pRg st="0" end="0"/>
                                            </p:txEl>
                                          </p:spTgt>
                                        </p:tgtEl>
                                      </p:cBhvr>
                                    </p:animEffect>
                                  </p:childTnLst>
                                </p:cTn>
                              </p:par>
                            </p:childTnLst>
                          </p:cTn>
                        </p:par>
                      </p:childTnLst>
                    </p:cTn>
                  </p:par>
                  <p:par>
                    <p:cTn id="133" fill="hold" nodeType="clickPar">
                      <p:stCondLst>
                        <p:cond delay="indefinite"/>
                      </p:stCondLst>
                      <p:childTnLst>
                        <p:par>
                          <p:cTn id="134" fill="hold" nodeType="withGroup">
                            <p:stCondLst>
                              <p:cond delay="0"/>
                            </p:stCondLst>
                            <p:childTnLst>
                              <p:par>
                                <p:cTn id="135" presetID="20" presetClass="entr" presetSubtype="0" fill="hold" grpId="0" nodeType="clickEffect">
                                  <p:stCondLst>
                                    <p:cond delay="0"/>
                                  </p:stCondLst>
                                  <p:childTnLst>
                                    <p:set>
                                      <p:cBhvr>
                                        <p:cTn id="136" dur="1" fill="hold">
                                          <p:stCondLst>
                                            <p:cond delay="0"/>
                                          </p:stCondLst>
                                        </p:cTn>
                                        <p:tgtEl>
                                          <p:spTgt spid="11266">
                                            <p:txEl>
                                              <p:pRg st="1" end="1"/>
                                            </p:txEl>
                                          </p:spTgt>
                                        </p:tgtEl>
                                        <p:attrNameLst>
                                          <p:attrName>style.visibility</p:attrName>
                                        </p:attrNameLst>
                                      </p:cBhvr>
                                      <p:to>
                                        <p:strVal val="visible"/>
                                      </p:to>
                                    </p:set>
                                    <p:animEffect transition="in" filter="wedge">
                                      <p:cBhvr>
                                        <p:cTn id="137" dur="2000"/>
                                        <p:tgtEl>
                                          <p:spTgt spid="11266">
                                            <p:txEl>
                                              <p:pRg st="1" end="1"/>
                                            </p:txEl>
                                          </p:spTgt>
                                        </p:tgtEl>
                                      </p:cBhvr>
                                    </p:animEffec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20" presetClass="entr" presetSubtype="0" fill="hold" grpId="0" nodeType="clickEffect">
                                  <p:stCondLst>
                                    <p:cond delay="0"/>
                                  </p:stCondLst>
                                  <p:childTnLst>
                                    <p:set>
                                      <p:cBhvr>
                                        <p:cTn id="141" dur="1" fill="hold">
                                          <p:stCondLst>
                                            <p:cond delay="0"/>
                                          </p:stCondLst>
                                        </p:cTn>
                                        <p:tgtEl>
                                          <p:spTgt spid="11266">
                                            <p:txEl>
                                              <p:pRg st="2" end="2"/>
                                            </p:txEl>
                                          </p:spTgt>
                                        </p:tgtEl>
                                        <p:attrNameLst>
                                          <p:attrName>style.visibility</p:attrName>
                                        </p:attrNameLst>
                                      </p:cBhvr>
                                      <p:to>
                                        <p:strVal val="visible"/>
                                      </p:to>
                                    </p:set>
                                    <p:animEffect transition="in" filter="wedge">
                                      <p:cBhvr>
                                        <p:cTn id="142" dur="2000"/>
                                        <p:tgtEl>
                                          <p:spTgt spid="11266">
                                            <p:txEl>
                                              <p:pRg st="2" end="2"/>
                                            </p:txEl>
                                          </p:spTgt>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20" presetClass="entr" presetSubtype="0" fill="hold" grpId="0" nodeType="clickEffect">
                                  <p:stCondLst>
                                    <p:cond delay="0"/>
                                  </p:stCondLst>
                                  <p:childTnLst>
                                    <p:set>
                                      <p:cBhvr>
                                        <p:cTn id="146" dur="1" fill="hold">
                                          <p:stCondLst>
                                            <p:cond delay="0"/>
                                          </p:stCondLst>
                                        </p:cTn>
                                        <p:tgtEl>
                                          <p:spTgt spid="11288"/>
                                        </p:tgtEl>
                                        <p:attrNameLst>
                                          <p:attrName>style.visibility</p:attrName>
                                        </p:attrNameLst>
                                      </p:cBhvr>
                                      <p:to>
                                        <p:strVal val="visible"/>
                                      </p:to>
                                    </p:set>
                                    <p:animEffect transition="in" filter="wedge">
                                      <p:cBhvr>
                                        <p:cTn id="147" dur="2000"/>
                                        <p:tgtEl>
                                          <p:spTgt spid="11288"/>
                                        </p:tgtEl>
                                      </p:cBhvr>
                                    </p:animEffect>
                                  </p:childTnLst>
                                </p:cTn>
                              </p:par>
                            </p:childTnLst>
                          </p:cTn>
                        </p:par>
                      </p:childTnLst>
                    </p:cTn>
                  </p:par>
                  <p:par>
                    <p:cTn id="148" fill="hold" nodeType="clickPar">
                      <p:stCondLst>
                        <p:cond delay="indefinite"/>
                      </p:stCondLst>
                      <p:childTnLst>
                        <p:par>
                          <p:cTn id="149" fill="hold" nodeType="withGroup">
                            <p:stCondLst>
                              <p:cond delay="0"/>
                            </p:stCondLst>
                            <p:childTnLst>
                              <p:par>
                                <p:cTn id="150" presetID="20" presetClass="entr" presetSubtype="0" fill="hold" grpId="0" nodeType="clickEffect">
                                  <p:stCondLst>
                                    <p:cond delay="0"/>
                                  </p:stCondLst>
                                  <p:childTnLst>
                                    <p:set>
                                      <p:cBhvr>
                                        <p:cTn id="151" dur="1" fill="hold">
                                          <p:stCondLst>
                                            <p:cond delay="0"/>
                                          </p:stCondLst>
                                        </p:cTn>
                                        <p:tgtEl>
                                          <p:spTgt spid="11287"/>
                                        </p:tgtEl>
                                        <p:attrNameLst>
                                          <p:attrName>style.visibility</p:attrName>
                                        </p:attrNameLst>
                                      </p:cBhvr>
                                      <p:to>
                                        <p:strVal val="visible"/>
                                      </p:to>
                                    </p:set>
                                    <p:animEffect transition="in" filter="wedge">
                                      <p:cBhvr>
                                        <p:cTn id="152" dur="2000"/>
                                        <p:tgtEl>
                                          <p:spTgt spid="11287"/>
                                        </p:tgtEl>
                                      </p:cBhvr>
                                    </p:animEffect>
                                  </p:childTnLst>
                                </p:cTn>
                              </p:par>
                            </p:childTnLst>
                          </p:cTn>
                        </p:par>
                      </p:childTnLst>
                    </p:cTn>
                  </p:par>
                  <p:par>
                    <p:cTn id="153" fill="hold" nodeType="clickPar">
                      <p:stCondLst>
                        <p:cond delay="indefinite"/>
                      </p:stCondLst>
                      <p:childTnLst>
                        <p:par>
                          <p:cTn id="154" fill="hold" nodeType="withGroup">
                            <p:stCondLst>
                              <p:cond delay="0"/>
                            </p:stCondLst>
                            <p:childTnLst>
                              <p:par>
                                <p:cTn id="155" presetID="20" presetClass="entr" presetSubtype="0" fill="hold" grpId="0" nodeType="clickEffect">
                                  <p:stCondLst>
                                    <p:cond delay="0"/>
                                  </p:stCondLst>
                                  <p:childTnLst>
                                    <p:set>
                                      <p:cBhvr>
                                        <p:cTn id="156" dur="1" fill="hold">
                                          <p:stCondLst>
                                            <p:cond delay="0"/>
                                          </p:stCondLst>
                                        </p:cTn>
                                        <p:tgtEl>
                                          <p:spTgt spid="11290"/>
                                        </p:tgtEl>
                                        <p:attrNameLst>
                                          <p:attrName>style.visibility</p:attrName>
                                        </p:attrNameLst>
                                      </p:cBhvr>
                                      <p:to>
                                        <p:strVal val="visible"/>
                                      </p:to>
                                    </p:set>
                                    <p:animEffect transition="in" filter="wedge">
                                      <p:cBhvr>
                                        <p:cTn id="157" dur="2000"/>
                                        <p:tgtEl>
                                          <p:spTgt spid="11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animBg="1"/>
      <p:bldP spid="11269" grpId="0" autoUpdateAnimBg="0"/>
      <p:bldP spid="11270" grpId="0" autoUpdateAnimBg="0"/>
      <p:bldP spid="11272" grpId="0" autoUpdateAnimBg="0"/>
      <p:bldP spid="11274" grpId="0" autoUpdateAnimBg="0"/>
      <p:bldP spid="11276" grpId="0" autoUpdateAnimBg="0"/>
      <p:bldP spid="11279" grpId="0" autoUpdateAnimBg="0"/>
      <p:bldP spid="11280" grpId="0" autoUpdateAnimBg="0"/>
      <p:bldP spid="11281" grpId="0" autoUpdateAnimBg="0"/>
      <p:bldP spid="11282" grpId="0" autoUpdateAnimBg="0"/>
      <p:bldP spid="11283" grpId="0" autoUpdateAnimBg="0"/>
      <p:bldP spid="11284" grpId="0" animBg="1"/>
      <p:bldP spid="11285" grpId="0" autoUpdateAnimBg="0"/>
      <p:bldP spid="11286" grpId="0" animBg="1"/>
      <p:bldP spid="11287" grpId="0" animBg="1"/>
      <p:bldP spid="11288" grpId="0" animBg="1"/>
      <p:bldP spid="11290"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59E1B7DD-4F16-4B39-BA99-759294D6F293}"/>
              </a:ext>
            </a:extLst>
          </p:cNvPr>
          <p:cNvSpPr>
            <a:spLocks noGrp="1" noRot="1" noChangeArrowheads="1"/>
          </p:cNvSpPr>
          <p:nvPr>
            <p:ph type="title"/>
          </p:nvPr>
        </p:nvSpPr>
        <p:spPr>
          <a:xfrm>
            <a:off x="755650" y="765175"/>
            <a:ext cx="8012113" cy="693738"/>
          </a:xfrm>
        </p:spPr>
        <p:txBody>
          <a:bodyPr/>
          <a:lstStyle/>
          <a:p>
            <a:pPr eaLnBrk="1" hangingPunct="1"/>
            <a:r>
              <a:rPr lang="zh-CN" altLang="en-US" sz="2800">
                <a:solidFill>
                  <a:srgbClr val="A50021"/>
                </a:solidFill>
                <a:latin typeface="黑体" panose="02010609060101010101" pitchFamily="49" charset="-122"/>
                <a:ea typeface="黑体" panose="02010609060101010101" pitchFamily="49" charset="-122"/>
              </a:rPr>
              <a:t>（</a:t>
            </a:r>
            <a:r>
              <a:rPr lang="en-US" altLang="zh-CN" sz="2800">
                <a:solidFill>
                  <a:srgbClr val="A50021"/>
                </a:solidFill>
                <a:latin typeface="黑体" panose="02010609060101010101" pitchFamily="49" charset="-122"/>
                <a:ea typeface="黑体" panose="02010609060101010101" pitchFamily="49" charset="-122"/>
              </a:rPr>
              <a:t>2</a:t>
            </a:r>
            <a:r>
              <a:rPr lang="zh-CN" altLang="en-US" sz="2800">
                <a:solidFill>
                  <a:srgbClr val="A50021"/>
                </a:solidFill>
                <a:latin typeface="黑体" panose="02010609060101010101" pitchFamily="49" charset="-122"/>
                <a:ea typeface="黑体" panose="02010609060101010101" pitchFamily="49" charset="-122"/>
              </a:rPr>
              <a:t>）行业供给大于需求，价格水平比较低。</a:t>
            </a:r>
          </a:p>
        </p:txBody>
      </p:sp>
      <p:sp>
        <p:nvSpPr>
          <p:cNvPr id="12291" name="Rectangle 3">
            <a:extLst>
              <a:ext uri="{FF2B5EF4-FFF2-40B4-BE49-F238E27FC236}">
                <a16:creationId xmlns:a16="http://schemas.microsoft.com/office/drawing/2014/main" id="{FE2F0680-2E75-42EF-A4E4-8DAF84493E35}"/>
              </a:ext>
            </a:extLst>
          </p:cNvPr>
          <p:cNvSpPr>
            <a:spLocks noGrp="1" noRot="1" noChangeArrowheads="1"/>
          </p:cNvSpPr>
          <p:nvPr>
            <p:ph type="body" idx="1"/>
          </p:nvPr>
        </p:nvSpPr>
        <p:spPr>
          <a:xfrm>
            <a:off x="458788" y="2182813"/>
            <a:ext cx="4341812" cy="1395412"/>
          </a:xfrm>
          <a:solidFill>
            <a:srgbClr val="FFCC00"/>
          </a:solidFill>
          <a:ln>
            <a:solidFill>
              <a:srgbClr val="FF0066"/>
            </a:solidFill>
            <a:miter lim="800000"/>
            <a:headEnd/>
            <a:tailEnd/>
          </a:ln>
        </p:spPr>
        <p:txBody>
          <a:bodyPr/>
          <a:lstStyle/>
          <a:p>
            <a:pPr marL="261938" indent="-261938" eaLnBrk="1" hangingPunct="1">
              <a:lnSpc>
                <a:spcPct val="90000"/>
              </a:lnSpc>
              <a:buFont typeface="Wingdings" panose="05000000000000000000" pitchFamily="2" charset="2"/>
              <a:buNone/>
            </a:pPr>
            <a:r>
              <a:rPr lang="zh-CN" altLang="en-US" sz="2400" b="1">
                <a:solidFill>
                  <a:srgbClr val="000000"/>
                </a:solidFill>
              </a:rPr>
              <a:t>利润最大化原则为</a:t>
            </a:r>
            <a:r>
              <a:rPr lang="en-US" altLang="zh-CN" sz="2400" b="1">
                <a:solidFill>
                  <a:srgbClr val="000000"/>
                </a:solidFill>
              </a:rPr>
              <a:t>MR=MC</a:t>
            </a:r>
          </a:p>
          <a:p>
            <a:pPr marL="261938" indent="-261938" eaLnBrk="1" hangingPunct="1">
              <a:lnSpc>
                <a:spcPct val="90000"/>
              </a:lnSpc>
            </a:pPr>
            <a:r>
              <a:rPr lang="en-US" altLang="zh-CN" sz="2400" b="1">
                <a:solidFill>
                  <a:srgbClr val="000000"/>
                </a:solidFill>
              </a:rPr>
              <a:t>E</a:t>
            </a:r>
            <a:r>
              <a:rPr lang="zh-CN" altLang="en-US" sz="2400" b="1">
                <a:solidFill>
                  <a:srgbClr val="000000"/>
                </a:solidFill>
              </a:rPr>
              <a:t>点为厂商决策点，</a:t>
            </a:r>
          </a:p>
          <a:p>
            <a:pPr marL="261938" indent="-261938" eaLnBrk="1" hangingPunct="1">
              <a:lnSpc>
                <a:spcPct val="90000"/>
              </a:lnSpc>
            </a:pPr>
            <a:r>
              <a:rPr lang="zh-CN" altLang="en-US" sz="2400" b="1">
                <a:solidFill>
                  <a:srgbClr val="000000"/>
                </a:solidFill>
              </a:rPr>
              <a:t>决定产量</a:t>
            </a:r>
            <a:r>
              <a:rPr lang="en-US" altLang="zh-CN" sz="2400" b="1">
                <a:solidFill>
                  <a:srgbClr val="000000"/>
                </a:solidFill>
              </a:rPr>
              <a:t>OM</a:t>
            </a:r>
            <a:r>
              <a:rPr lang="zh-CN" altLang="en-US" sz="2400" b="1">
                <a:solidFill>
                  <a:srgbClr val="000000"/>
                </a:solidFill>
              </a:rPr>
              <a:t>，价格</a:t>
            </a:r>
            <a:r>
              <a:rPr lang="en-US" altLang="zh-CN" sz="2400" b="1">
                <a:solidFill>
                  <a:srgbClr val="000000"/>
                </a:solidFill>
              </a:rPr>
              <a:t>ON</a:t>
            </a:r>
            <a:r>
              <a:rPr lang="zh-CN" altLang="en-US" sz="2400" b="1">
                <a:solidFill>
                  <a:srgbClr val="000000"/>
                </a:solidFill>
              </a:rPr>
              <a:t>。</a:t>
            </a:r>
          </a:p>
        </p:txBody>
      </p:sp>
      <p:sp>
        <p:nvSpPr>
          <p:cNvPr id="12292" name="Line 4">
            <a:extLst>
              <a:ext uri="{FF2B5EF4-FFF2-40B4-BE49-F238E27FC236}">
                <a16:creationId xmlns:a16="http://schemas.microsoft.com/office/drawing/2014/main" id="{3E1C375D-9A1A-4674-BBA6-E9BB5944720B}"/>
              </a:ext>
            </a:extLst>
          </p:cNvPr>
          <p:cNvSpPr>
            <a:spLocks noChangeShapeType="1"/>
          </p:cNvSpPr>
          <p:nvPr/>
        </p:nvSpPr>
        <p:spPr bwMode="auto">
          <a:xfrm flipV="1">
            <a:off x="5364163" y="2492375"/>
            <a:ext cx="0" cy="2743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293" name="Line 5">
            <a:extLst>
              <a:ext uri="{FF2B5EF4-FFF2-40B4-BE49-F238E27FC236}">
                <a16:creationId xmlns:a16="http://schemas.microsoft.com/office/drawing/2014/main" id="{E78FF6E8-E6DB-4E70-B3EC-5D9E3B0E7099}"/>
              </a:ext>
            </a:extLst>
          </p:cNvPr>
          <p:cNvSpPr>
            <a:spLocks noChangeShapeType="1"/>
          </p:cNvSpPr>
          <p:nvPr/>
        </p:nvSpPr>
        <p:spPr bwMode="auto">
          <a:xfrm>
            <a:off x="5364163" y="5235575"/>
            <a:ext cx="2895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294" name="Text Box 6">
            <a:extLst>
              <a:ext uri="{FF2B5EF4-FFF2-40B4-BE49-F238E27FC236}">
                <a16:creationId xmlns:a16="http://schemas.microsoft.com/office/drawing/2014/main" id="{A0180126-F1EC-4BB9-8459-43251689F756}"/>
              </a:ext>
            </a:extLst>
          </p:cNvPr>
          <p:cNvSpPr txBox="1">
            <a:spLocks noChangeArrowheads="1"/>
          </p:cNvSpPr>
          <p:nvPr/>
        </p:nvSpPr>
        <p:spPr bwMode="auto">
          <a:xfrm>
            <a:off x="5211763" y="2035175"/>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P</a:t>
            </a:r>
          </a:p>
        </p:txBody>
      </p:sp>
      <p:sp>
        <p:nvSpPr>
          <p:cNvPr id="12295" name="Text Box 7">
            <a:extLst>
              <a:ext uri="{FF2B5EF4-FFF2-40B4-BE49-F238E27FC236}">
                <a16:creationId xmlns:a16="http://schemas.microsoft.com/office/drawing/2014/main" id="{D22C461D-C113-45A2-A24D-266BAEC0C199}"/>
              </a:ext>
            </a:extLst>
          </p:cNvPr>
          <p:cNvSpPr txBox="1">
            <a:spLocks noChangeArrowheads="1"/>
          </p:cNvSpPr>
          <p:nvPr/>
        </p:nvSpPr>
        <p:spPr bwMode="auto">
          <a:xfrm>
            <a:off x="8259763" y="5235575"/>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Q</a:t>
            </a:r>
          </a:p>
        </p:txBody>
      </p:sp>
      <p:sp>
        <p:nvSpPr>
          <p:cNvPr id="12296" name="Freeform 8">
            <a:extLst>
              <a:ext uri="{FF2B5EF4-FFF2-40B4-BE49-F238E27FC236}">
                <a16:creationId xmlns:a16="http://schemas.microsoft.com/office/drawing/2014/main" id="{43009734-A68D-410B-9A4C-26A573A469E8}"/>
              </a:ext>
            </a:extLst>
          </p:cNvPr>
          <p:cNvSpPr>
            <a:spLocks/>
          </p:cNvSpPr>
          <p:nvPr/>
        </p:nvSpPr>
        <p:spPr bwMode="auto">
          <a:xfrm>
            <a:off x="5821363" y="2949575"/>
            <a:ext cx="1752600" cy="1155700"/>
          </a:xfrm>
          <a:custGeom>
            <a:avLst/>
            <a:gdLst>
              <a:gd name="T0" fmla="*/ 0 w 1104"/>
              <a:gd name="T1" fmla="*/ 0 h 728"/>
              <a:gd name="T2" fmla="*/ 2147483646 w 1104"/>
              <a:gd name="T3" fmla="*/ 2147483646 h 728"/>
              <a:gd name="T4" fmla="*/ 2147483646 w 1104"/>
              <a:gd name="T5" fmla="*/ 2147483646 h 728"/>
              <a:gd name="T6" fmla="*/ 0 60000 65536"/>
              <a:gd name="T7" fmla="*/ 0 60000 65536"/>
              <a:gd name="T8" fmla="*/ 0 60000 65536"/>
            </a:gdLst>
            <a:ahLst/>
            <a:cxnLst>
              <a:cxn ang="T6">
                <a:pos x="T0" y="T1"/>
              </a:cxn>
              <a:cxn ang="T7">
                <a:pos x="T2" y="T3"/>
              </a:cxn>
              <a:cxn ang="T8">
                <a:pos x="T4" y="T5"/>
              </a:cxn>
            </a:cxnLst>
            <a:rect l="0" t="0" r="r" b="b"/>
            <a:pathLst>
              <a:path w="1104" h="728">
                <a:moveTo>
                  <a:pt x="0" y="0"/>
                </a:moveTo>
                <a:cubicBezTo>
                  <a:pt x="100" y="356"/>
                  <a:pt x="200" y="712"/>
                  <a:pt x="384" y="720"/>
                </a:cubicBezTo>
                <a:cubicBezTo>
                  <a:pt x="568" y="728"/>
                  <a:pt x="984" y="160"/>
                  <a:pt x="1104" y="48"/>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2297" name="Text Box 9">
            <a:extLst>
              <a:ext uri="{FF2B5EF4-FFF2-40B4-BE49-F238E27FC236}">
                <a16:creationId xmlns:a16="http://schemas.microsoft.com/office/drawing/2014/main" id="{6CBF9DDE-5DE4-4B43-A1DD-33F7E26ACF5A}"/>
              </a:ext>
            </a:extLst>
          </p:cNvPr>
          <p:cNvSpPr txBox="1">
            <a:spLocks noChangeArrowheads="1"/>
          </p:cNvSpPr>
          <p:nvPr/>
        </p:nvSpPr>
        <p:spPr bwMode="auto">
          <a:xfrm>
            <a:off x="7558088" y="2838450"/>
            <a:ext cx="7778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SAC</a:t>
            </a:r>
          </a:p>
        </p:txBody>
      </p:sp>
      <p:sp>
        <p:nvSpPr>
          <p:cNvPr id="12298" name="Freeform 10">
            <a:extLst>
              <a:ext uri="{FF2B5EF4-FFF2-40B4-BE49-F238E27FC236}">
                <a16:creationId xmlns:a16="http://schemas.microsoft.com/office/drawing/2014/main" id="{9D2B6E1D-E206-49DE-AAD2-25691EDCE0EB}"/>
              </a:ext>
            </a:extLst>
          </p:cNvPr>
          <p:cNvSpPr>
            <a:spLocks/>
          </p:cNvSpPr>
          <p:nvPr/>
        </p:nvSpPr>
        <p:spPr bwMode="auto">
          <a:xfrm>
            <a:off x="5592763" y="3025775"/>
            <a:ext cx="1447800" cy="2044700"/>
          </a:xfrm>
          <a:custGeom>
            <a:avLst/>
            <a:gdLst>
              <a:gd name="T0" fmla="*/ 0 w 1104"/>
              <a:gd name="T1" fmla="*/ 2147483646 h 1240"/>
              <a:gd name="T2" fmla="*/ 2147483646 w 1104"/>
              <a:gd name="T3" fmla="*/ 2147483646 h 1240"/>
              <a:gd name="T4" fmla="*/ 2147483646 w 1104"/>
              <a:gd name="T5" fmla="*/ 0 h 1240"/>
              <a:gd name="T6" fmla="*/ 0 60000 65536"/>
              <a:gd name="T7" fmla="*/ 0 60000 65536"/>
              <a:gd name="T8" fmla="*/ 0 60000 65536"/>
            </a:gdLst>
            <a:ahLst/>
            <a:cxnLst>
              <a:cxn ang="T6">
                <a:pos x="T0" y="T1"/>
              </a:cxn>
              <a:cxn ang="T7">
                <a:pos x="T2" y="T3"/>
              </a:cxn>
              <a:cxn ang="T8">
                <a:pos x="T4" y="T5"/>
              </a:cxn>
            </a:cxnLst>
            <a:rect l="0" t="0" r="r" b="b"/>
            <a:pathLst>
              <a:path w="1104" h="1240">
                <a:moveTo>
                  <a:pt x="0" y="816"/>
                </a:moveTo>
                <a:cubicBezTo>
                  <a:pt x="28" y="1028"/>
                  <a:pt x="56" y="1240"/>
                  <a:pt x="240" y="1104"/>
                </a:cubicBezTo>
                <a:cubicBezTo>
                  <a:pt x="424" y="968"/>
                  <a:pt x="960" y="184"/>
                  <a:pt x="1104" y="0"/>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2299" name="Text Box 11">
            <a:extLst>
              <a:ext uri="{FF2B5EF4-FFF2-40B4-BE49-F238E27FC236}">
                <a16:creationId xmlns:a16="http://schemas.microsoft.com/office/drawing/2014/main" id="{D3CEB5B7-CD1D-4610-88A0-3C06435C4BE5}"/>
              </a:ext>
            </a:extLst>
          </p:cNvPr>
          <p:cNvSpPr txBox="1">
            <a:spLocks noChangeArrowheads="1"/>
          </p:cNvSpPr>
          <p:nvPr/>
        </p:nvSpPr>
        <p:spPr bwMode="auto">
          <a:xfrm>
            <a:off x="6719888" y="2609850"/>
            <a:ext cx="828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SMC</a:t>
            </a:r>
          </a:p>
        </p:txBody>
      </p:sp>
      <p:sp>
        <p:nvSpPr>
          <p:cNvPr id="12300" name="Text Box 12">
            <a:extLst>
              <a:ext uri="{FF2B5EF4-FFF2-40B4-BE49-F238E27FC236}">
                <a16:creationId xmlns:a16="http://schemas.microsoft.com/office/drawing/2014/main" id="{25F1B450-7AB7-4DCE-B60E-06B664918C47}"/>
              </a:ext>
            </a:extLst>
          </p:cNvPr>
          <p:cNvSpPr txBox="1">
            <a:spLocks noChangeArrowheads="1"/>
          </p:cNvSpPr>
          <p:nvPr/>
        </p:nvSpPr>
        <p:spPr bwMode="auto">
          <a:xfrm>
            <a:off x="6915150" y="4491038"/>
            <a:ext cx="1944688" cy="711200"/>
          </a:xfrm>
          <a:prstGeom prst="rect">
            <a:avLst/>
          </a:prstGeom>
          <a:solidFill>
            <a:srgbClr val="FFFF00"/>
          </a:solidFill>
          <a:ln w="9525" algn="ctr">
            <a:solidFill>
              <a:srgbClr val="A5002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solidFill>
                  <a:srgbClr val="660033"/>
                </a:solidFill>
                <a:latin typeface="Times New Roman" panose="02020603050405020304" pitchFamily="18" charset="0"/>
              </a:rPr>
              <a:t>             d</a:t>
            </a:r>
          </a:p>
          <a:p>
            <a:pPr eaLnBrk="1" hangingPunct="1">
              <a:spcBef>
                <a:spcPct val="0"/>
              </a:spcBef>
              <a:buClrTx/>
              <a:buSzTx/>
              <a:buFontTx/>
              <a:buNone/>
            </a:pPr>
            <a:r>
              <a:rPr kumimoji="1" lang="zh-CN" altLang="en-US" sz="2000" b="1">
                <a:solidFill>
                  <a:srgbClr val="660033"/>
                </a:solidFill>
                <a:latin typeface="Times New Roman" panose="02020603050405020304" pitchFamily="18" charset="0"/>
              </a:rPr>
              <a:t>（</a:t>
            </a:r>
            <a:r>
              <a:rPr kumimoji="1" lang="en-US" altLang="zh-CN" sz="2000" b="1">
                <a:solidFill>
                  <a:srgbClr val="660033"/>
                </a:solidFill>
                <a:latin typeface="Times New Roman" panose="02020603050405020304" pitchFamily="18" charset="0"/>
              </a:rPr>
              <a:t>AR=MR=P</a:t>
            </a:r>
            <a:r>
              <a:rPr kumimoji="1" lang="zh-CN" altLang="en-US" sz="2000" b="1">
                <a:solidFill>
                  <a:srgbClr val="660033"/>
                </a:solidFill>
                <a:latin typeface="Times New Roman" panose="02020603050405020304" pitchFamily="18" charset="0"/>
              </a:rPr>
              <a:t>）</a:t>
            </a:r>
          </a:p>
        </p:txBody>
      </p:sp>
      <p:sp>
        <p:nvSpPr>
          <p:cNvPr id="12301" name="Line 13">
            <a:extLst>
              <a:ext uri="{FF2B5EF4-FFF2-40B4-BE49-F238E27FC236}">
                <a16:creationId xmlns:a16="http://schemas.microsoft.com/office/drawing/2014/main" id="{AFCD4B5E-AFDF-46F6-A218-B1FCF85E0C12}"/>
              </a:ext>
            </a:extLst>
          </p:cNvPr>
          <p:cNvSpPr>
            <a:spLocks noChangeShapeType="1"/>
          </p:cNvSpPr>
          <p:nvPr/>
        </p:nvSpPr>
        <p:spPr bwMode="auto">
          <a:xfrm>
            <a:off x="5364163" y="4397375"/>
            <a:ext cx="2743200" cy="0"/>
          </a:xfrm>
          <a:prstGeom prst="line">
            <a:avLst/>
          </a:prstGeom>
          <a:noFill/>
          <a:ln w="28575">
            <a:solidFill>
              <a:srgbClr val="660033"/>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302" name="Line 14">
            <a:extLst>
              <a:ext uri="{FF2B5EF4-FFF2-40B4-BE49-F238E27FC236}">
                <a16:creationId xmlns:a16="http://schemas.microsoft.com/office/drawing/2014/main" id="{18FE2229-7945-4659-B25E-8E6F1448D3E2}"/>
              </a:ext>
            </a:extLst>
          </p:cNvPr>
          <p:cNvSpPr>
            <a:spLocks noChangeShapeType="1"/>
          </p:cNvSpPr>
          <p:nvPr/>
        </p:nvSpPr>
        <p:spPr bwMode="auto">
          <a:xfrm>
            <a:off x="6202363" y="3940175"/>
            <a:ext cx="0" cy="1295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303" name="Text Box 15">
            <a:extLst>
              <a:ext uri="{FF2B5EF4-FFF2-40B4-BE49-F238E27FC236}">
                <a16:creationId xmlns:a16="http://schemas.microsoft.com/office/drawing/2014/main" id="{2EE3CD99-9639-4151-8AD7-FBD4F96DD145}"/>
              </a:ext>
            </a:extLst>
          </p:cNvPr>
          <p:cNvSpPr txBox="1">
            <a:spLocks noChangeArrowheads="1"/>
          </p:cNvSpPr>
          <p:nvPr/>
        </p:nvSpPr>
        <p:spPr bwMode="auto">
          <a:xfrm>
            <a:off x="6202363" y="43211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006600"/>
                </a:solidFill>
                <a:latin typeface="Times New Roman" panose="02020603050405020304" pitchFamily="18" charset="0"/>
              </a:rPr>
              <a:t>E</a:t>
            </a:r>
          </a:p>
        </p:txBody>
      </p:sp>
      <p:sp>
        <p:nvSpPr>
          <p:cNvPr id="12304" name="Text Box 16">
            <a:extLst>
              <a:ext uri="{FF2B5EF4-FFF2-40B4-BE49-F238E27FC236}">
                <a16:creationId xmlns:a16="http://schemas.microsoft.com/office/drawing/2014/main" id="{49F92F18-4E52-42A6-AE13-ECD83375780A}"/>
              </a:ext>
            </a:extLst>
          </p:cNvPr>
          <p:cNvSpPr txBox="1">
            <a:spLocks noChangeArrowheads="1"/>
          </p:cNvSpPr>
          <p:nvPr/>
        </p:nvSpPr>
        <p:spPr bwMode="auto">
          <a:xfrm>
            <a:off x="5973763" y="5159375"/>
            <a:ext cx="455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M</a:t>
            </a:r>
          </a:p>
        </p:txBody>
      </p:sp>
      <p:sp>
        <p:nvSpPr>
          <p:cNvPr id="12305" name="Text Box 17">
            <a:extLst>
              <a:ext uri="{FF2B5EF4-FFF2-40B4-BE49-F238E27FC236}">
                <a16:creationId xmlns:a16="http://schemas.microsoft.com/office/drawing/2014/main" id="{5BC06C2F-F9CF-4857-ABD1-0E68F9318C72}"/>
              </a:ext>
            </a:extLst>
          </p:cNvPr>
          <p:cNvSpPr txBox="1">
            <a:spLocks noChangeArrowheads="1"/>
          </p:cNvSpPr>
          <p:nvPr/>
        </p:nvSpPr>
        <p:spPr bwMode="auto">
          <a:xfrm>
            <a:off x="5059363" y="5159375"/>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O</a:t>
            </a:r>
          </a:p>
        </p:txBody>
      </p:sp>
      <p:sp>
        <p:nvSpPr>
          <p:cNvPr id="12306" name="Text Box 18">
            <a:extLst>
              <a:ext uri="{FF2B5EF4-FFF2-40B4-BE49-F238E27FC236}">
                <a16:creationId xmlns:a16="http://schemas.microsoft.com/office/drawing/2014/main" id="{50B0F82E-D336-4615-A69A-81F90F1D0BE9}"/>
              </a:ext>
            </a:extLst>
          </p:cNvPr>
          <p:cNvSpPr txBox="1">
            <a:spLocks noChangeArrowheads="1"/>
          </p:cNvSpPr>
          <p:nvPr/>
        </p:nvSpPr>
        <p:spPr bwMode="auto">
          <a:xfrm>
            <a:off x="4970463" y="4130675"/>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006600"/>
                </a:solidFill>
                <a:latin typeface="Times New Roman" panose="02020603050405020304" pitchFamily="18" charset="0"/>
              </a:rPr>
              <a:t>N</a:t>
            </a:r>
          </a:p>
        </p:txBody>
      </p:sp>
      <p:sp>
        <p:nvSpPr>
          <p:cNvPr id="12307" name="Text Box 19">
            <a:extLst>
              <a:ext uri="{FF2B5EF4-FFF2-40B4-BE49-F238E27FC236}">
                <a16:creationId xmlns:a16="http://schemas.microsoft.com/office/drawing/2014/main" id="{2EEC705D-43D0-4A26-8262-76746C03EDE5}"/>
              </a:ext>
            </a:extLst>
          </p:cNvPr>
          <p:cNvSpPr txBox="1">
            <a:spLocks noChangeArrowheads="1"/>
          </p:cNvSpPr>
          <p:nvPr/>
        </p:nvSpPr>
        <p:spPr bwMode="auto">
          <a:xfrm>
            <a:off x="6049963" y="3482975"/>
            <a:ext cx="4206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FF0066"/>
                </a:solidFill>
                <a:latin typeface="Times New Roman" panose="02020603050405020304" pitchFamily="18" charset="0"/>
              </a:rPr>
              <a:t>K</a:t>
            </a:r>
          </a:p>
        </p:txBody>
      </p:sp>
      <p:sp>
        <p:nvSpPr>
          <p:cNvPr id="12308" name="Line 20">
            <a:extLst>
              <a:ext uri="{FF2B5EF4-FFF2-40B4-BE49-F238E27FC236}">
                <a16:creationId xmlns:a16="http://schemas.microsoft.com/office/drawing/2014/main" id="{F46FD60D-0C1F-473A-AA4C-0CBC208E5007}"/>
              </a:ext>
            </a:extLst>
          </p:cNvPr>
          <p:cNvSpPr>
            <a:spLocks noChangeShapeType="1"/>
          </p:cNvSpPr>
          <p:nvPr/>
        </p:nvSpPr>
        <p:spPr bwMode="auto">
          <a:xfrm flipH="1">
            <a:off x="5364163" y="3940175"/>
            <a:ext cx="8382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09" name="Text Box 21">
            <a:extLst>
              <a:ext uri="{FF2B5EF4-FFF2-40B4-BE49-F238E27FC236}">
                <a16:creationId xmlns:a16="http://schemas.microsoft.com/office/drawing/2014/main" id="{A0C500A0-5E67-4707-B4D9-6B848D1011DA}"/>
              </a:ext>
            </a:extLst>
          </p:cNvPr>
          <p:cNvSpPr txBox="1">
            <a:spLocks noChangeArrowheads="1"/>
          </p:cNvSpPr>
          <p:nvPr/>
        </p:nvSpPr>
        <p:spPr bwMode="auto">
          <a:xfrm>
            <a:off x="4970463" y="3698875"/>
            <a:ext cx="4206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FF0066"/>
                </a:solidFill>
                <a:latin typeface="Times New Roman" panose="02020603050405020304" pitchFamily="18" charset="0"/>
              </a:rPr>
              <a:t>G</a:t>
            </a:r>
          </a:p>
        </p:txBody>
      </p:sp>
      <p:sp>
        <p:nvSpPr>
          <p:cNvPr id="12310" name="Rectangle 22">
            <a:extLst>
              <a:ext uri="{FF2B5EF4-FFF2-40B4-BE49-F238E27FC236}">
                <a16:creationId xmlns:a16="http://schemas.microsoft.com/office/drawing/2014/main" id="{E4BDA6BF-0748-409C-B925-4FA89D95B351}"/>
              </a:ext>
            </a:extLst>
          </p:cNvPr>
          <p:cNvSpPr>
            <a:spLocks noChangeArrowheads="1"/>
          </p:cNvSpPr>
          <p:nvPr/>
        </p:nvSpPr>
        <p:spPr bwMode="auto">
          <a:xfrm>
            <a:off x="5364163" y="3940175"/>
            <a:ext cx="838200" cy="457200"/>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12311" name="Rectangle 23">
            <a:extLst>
              <a:ext uri="{FF2B5EF4-FFF2-40B4-BE49-F238E27FC236}">
                <a16:creationId xmlns:a16="http://schemas.microsoft.com/office/drawing/2014/main" id="{2368CE90-0C68-4558-979A-0F33BF3E6076}"/>
              </a:ext>
            </a:extLst>
          </p:cNvPr>
          <p:cNvSpPr>
            <a:spLocks noChangeArrowheads="1"/>
          </p:cNvSpPr>
          <p:nvPr/>
        </p:nvSpPr>
        <p:spPr bwMode="auto">
          <a:xfrm>
            <a:off x="684213" y="3789363"/>
            <a:ext cx="2663825" cy="863600"/>
          </a:xfrm>
          <a:prstGeom prst="rect">
            <a:avLst/>
          </a:prstGeom>
          <a:solidFill>
            <a:schemeClr val="accent1"/>
          </a:solidFill>
          <a:ln w="3175">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2400" b="1"/>
              <a:t>TR=OM</a:t>
            </a:r>
            <a:r>
              <a:rPr lang="en-US" altLang="zh-CN" sz="2400" b="1">
                <a:solidFill>
                  <a:srgbClr val="006600"/>
                </a:solidFill>
              </a:rPr>
              <a:t>EN</a:t>
            </a:r>
          </a:p>
          <a:p>
            <a:pPr eaLnBrk="1" hangingPunct="1">
              <a:lnSpc>
                <a:spcPct val="90000"/>
              </a:lnSpc>
            </a:pPr>
            <a:r>
              <a:rPr lang="en-US" altLang="zh-CN" sz="2400" b="1"/>
              <a:t>TC=OM</a:t>
            </a:r>
            <a:r>
              <a:rPr lang="en-US" altLang="zh-CN" sz="2400" b="1">
                <a:solidFill>
                  <a:srgbClr val="000000"/>
                </a:solidFill>
              </a:rPr>
              <a:t>KG</a:t>
            </a:r>
          </a:p>
        </p:txBody>
      </p:sp>
      <p:sp>
        <p:nvSpPr>
          <p:cNvPr id="12312" name="Rectangle 24" descr="蓝色面巾纸">
            <a:extLst>
              <a:ext uri="{FF2B5EF4-FFF2-40B4-BE49-F238E27FC236}">
                <a16:creationId xmlns:a16="http://schemas.microsoft.com/office/drawing/2014/main" id="{EED1A370-77C9-4A7F-AFFF-D956E4E45252}"/>
              </a:ext>
            </a:extLst>
          </p:cNvPr>
          <p:cNvSpPr>
            <a:spLocks noChangeArrowheads="1"/>
          </p:cNvSpPr>
          <p:nvPr/>
        </p:nvSpPr>
        <p:spPr bwMode="auto">
          <a:xfrm>
            <a:off x="755650" y="4940300"/>
            <a:ext cx="2663825" cy="1008063"/>
          </a:xfrm>
          <a:prstGeom prst="rect">
            <a:avLst/>
          </a:prstGeom>
          <a:blipFill dpi="0" rotWithShape="0">
            <a:blip r:embed="rId4"/>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None/>
            </a:pPr>
            <a:r>
              <a:rPr lang="zh-CN" altLang="en-US" sz="2400" b="1"/>
              <a:t>存在亏损</a:t>
            </a:r>
            <a:r>
              <a:rPr lang="en-US" altLang="zh-CN" sz="2400" b="1"/>
              <a:t>GKEN</a:t>
            </a:r>
          </a:p>
          <a:p>
            <a:pPr eaLnBrk="1" hangingPunct="1">
              <a:lnSpc>
                <a:spcPct val="90000"/>
              </a:lnSpc>
              <a:buClr>
                <a:schemeClr val="accent2"/>
              </a:buClr>
              <a:buSzPct val="95000"/>
              <a:buFont typeface="Wingdings" panose="05000000000000000000" pitchFamily="2" charset="2"/>
              <a:buNone/>
            </a:pPr>
            <a:r>
              <a:rPr lang="zh-CN" altLang="en-US" sz="2400" b="1"/>
              <a:t>（红色部分）</a:t>
            </a:r>
          </a:p>
        </p:txBody>
      </p:sp>
      <p:sp>
        <p:nvSpPr>
          <p:cNvPr id="12313" name="Rectangle 25">
            <a:extLst>
              <a:ext uri="{FF2B5EF4-FFF2-40B4-BE49-F238E27FC236}">
                <a16:creationId xmlns:a16="http://schemas.microsoft.com/office/drawing/2014/main" id="{1871259E-2E54-4659-9527-F3E5E3162F62}"/>
              </a:ext>
            </a:extLst>
          </p:cNvPr>
          <p:cNvSpPr>
            <a:spLocks noChangeArrowheads="1"/>
          </p:cNvSpPr>
          <p:nvPr/>
        </p:nvSpPr>
        <p:spPr bwMode="auto">
          <a:xfrm>
            <a:off x="4211638" y="5589588"/>
            <a:ext cx="3381375" cy="898525"/>
          </a:xfrm>
          <a:prstGeom prst="rect">
            <a:avLst/>
          </a:prstGeom>
          <a:solidFill>
            <a:srgbClr val="FFCC00"/>
          </a:solid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u"/>
            </a:pPr>
            <a:r>
              <a:rPr kumimoji="1" lang="en-US" altLang="zh-CN" sz="2400" b="1">
                <a:latin typeface="Times New Roman" panose="02020603050405020304" pitchFamily="18" charset="0"/>
              </a:rPr>
              <a:t>P=AR&lt;SAC</a:t>
            </a:r>
            <a:r>
              <a:rPr kumimoji="1" lang="zh-CN" altLang="en-US" sz="2400" b="1">
                <a:latin typeface="Times New Roman" panose="02020603050405020304" pitchFamily="18" charset="0"/>
              </a:rPr>
              <a:t>，</a:t>
            </a:r>
          </a:p>
          <a:p>
            <a:pPr>
              <a:spcBef>
                <a:spcPct val="0"/>
              </a:spcBef>
              <a:buClr>
                <a:schemeClr val="accent2"/>
              </a:buClr>
              <a:buSzPct val="95000"/>
              <a:buFont typeface="Wingdings" panose="05000000000000000000" pitchFamily="2" charset="2"/>
              <a:buChar char="u"/>
            </a:pPr>
            <a:r>
              <a:rPr kumimoji="1" lang="zh-CN" altLang="en-US" sz="2400" b="1">
                <a:latin typeface="Times New Roman" panose="02020603050405020304" pitchFamily="18" charset="0"/>
              </a:rPr>
              <a:t>厂商处于亏损状态。</a:t>
            </a:r>
            <a:r>
              <a:rPr kumimoji="1" lang="zh-CN" altLang="en-US" sz="2400">
                <a:latin typeface="Times New Roman" panose="02020603050405020304" pitchFamily="18" charset="0"/>
              </a:rPr>
              <a:t> </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additive="base">
                                        <p:cTn id="7" dur="500" fill="hold"/>
                                        <p:tgtEl>
                                          <p:spTgt spid="12292"/>
                                        </p:tgtEl>
                                        <p:attrNameLst>
                                          <p:attrName>ppt_x</p:attrName>
                                        </p:attrNameLst>
                                      </p:cBhvr>
                                      <p:tavLst>
                                        <p:tav tm="0">
                                          <p:val>
                                            <p:strVal val="0-#ppt_w/2"/>
                                          </p:val>
                                        </p:tav>
                                        <p:tav tm="100000">
                                          <p:val>
                                            <p:strVal val="#ppt_x"/>
                                          </p:val>
                                        </p:tav>
                                      </p:tavLst>
                                    </p:anim>
                                    <p:anim calcmode="lin" valueType="num">
                                      <p:cBhvr additive="base">
                                        <p:cTn id="8" dur="500" fill="hold"/>
                                        <p:tgtEl>
                                          <p:spTgt spid="1229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4">
                                            <p:txEl>
                                              <p:pRg st="0" end="0"/>
                                            </p:txEl>
                                          </p:spTgt>
                                        </p:tgtEl>
                                        <p:attrNameLst>
                                          <p:attrName>style.visibility</p:attrName>
                                        </p:attrNameLst>
                                      </p:cBhvr>
                                      <p:to>
                                        <p:strVal val="visible"/>
                                      </p:to>
                                    </p:set>
                                    <p:anim calcmode="lin" valueType="num">
                                      <p:cBhvr additive="base">
                                        <p:cTn id="13" dur="500" fill="hold"/>
                                        <p:tgtEl>
                                          <p:spTgt spid="1229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2293"/>
                                        </p:tgtEl>
                                        <p:attrNameLst>
                                          <p:attrName>style.visibility</p:attrName>
                                        </p:attrNameLst>
                                      </p:cBhvr>
                                      <p:to>
                                        <p:strVal val="visible"/>
                                      </p:to>
                                    </p:set>
                                    <p:anim calcmode="lin" valueType="num">
                                      <p:cBhvr additive="base">
                                        <p:cTn id="19" dur="500" fill="hold"/>
                                        <p:tgtEl>
                                          <p:spTgt spid="12293"/>
                                        </p:tgtEl>
                                        <p:attrNameLst>
                                          <p:attrName>ppt_x</p:attrName>
                                        </p:attrNameLst>
                                      </p:cBhvr>
                                      <p:tavLst>
                                        <p:tav tm="0">
                                          <p:val>
                                            <p:strVal val="0-#ppt_w/2"/>
                                          </p:val>
                                        </p:tav>
                                        <p:tav tm="100000">
                                          <p:val>
                                            <p:strVal val="#ppt_x"/>
                                          </p:val>
                                        </p:tav>
                                      </p:tavLst>
                                    </p:anim>
                                    <p:anim calcmode="lin" valueType="num">
                                      <p:cBhvr additive="base">
                                        <p:cTn id="20" dur="500" fill="hold"/>
                                        <p:tgtEl>
                                          <p:spTgt spid="1229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12295">
                                            <p:txEl>
                                              <p:pRg st="0" end="0"/>
                                            </p:txEl>
                                          </p:spTgt>
                                        </p:tgtEl>
                                        <p:attrNameLst>
                                          <p:attrName>style.visibility</p:attrName>
                                        </p:attrNameLst>
                                      </p:cBhvr>
                                      <p:to>
                                        <p:strVal val="visible"/>
                                      </p:to>
                                    </p:set>
                                    <p:anim calcmode="lin" valueType="num">
                                      <p:cBhvr additive="base">
                                        <p:cTn id="25" dur="300" fill="hold"/>
                                        <p:tgtEl>
                                          <p:spTgt spid="12295">
                                            <p:txEl>
                                              <p:pRg st="0" end="0"/>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1229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305"/>
                                        </p:tgtEl>
                                        <p:attrNameLst>
                                          <p:attrName>style.visibility</p:attrName>
                                        </p:attrNameLst>
                                      </p:cBhvr>
                                      <p:to>
                                        <p:strVal val="visible"/>
                                      </p:to>
                                    </p:set>
                                    <p:anim calcmode="lin" valueType="num">
                                      <p:cBhvr additive="base">
                                        <p:cTn id="31" dur="500" fill="hold"/>
                                        <p:tgtEl>
                                          <p:spTgt spid="12305"/>
                                        </p:tgtEl>
                                        <p:attrNameLst>
                                          <p:attrName>ppt_x</p:attrName>
                                        </p:attrNameLst>
                                      </p:cBhvr>
                                      <p:tavLst>
                                        <p:tav tm="0">
                                          <p:val>
                                            <p:strVal val="0-#ppt_w/2"/>
                                          </p:val>
                                        </p:tav>
                                        <p:tav tm="100000">
                                          <p:val>
                                            <p:strVal val="#ppt_x"/>
                                          </p:val>
                                        </p:tav>
                                      </p:tavLst>
                                    </p:anim>
                                    <p:anim calcmode="lin" valueType="num">
                                      <p:cBhvr additive="base">
                                        <p:cTn id="32" dur="500" fill="hold"/>
                                        <p:tgtEl>
                                          <p:spTgt spid="1230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2296"/>
                                        </p:tgtEl>
                                        <p:attrNameLst>
                                          <p:attrName>style.visibility</p:attrName>
                                        </p:attrNameLst>
                                      </p:cBhvr>
                                      <p:to>
                                        <p:strVal val="visible"/>
                                      </p:to>
                                    </p:set>
                                    <p:anim calcmode="lin" valueType="num">
                                      <p:cBhvr additive="base">
                                        <p:cTn id="37" dur="500" fill="hold"/>
                                        <p:tgtEl>
                                          <p:spTgt spid="12296"/>
                                        </p:tgtEl>
                                        <p:attrNameLst>
                                          <p:attrName>ppt_x</p:attrName>
                                        </p:attrNameLst>
                                      </p:cBhvr>
                                      <p:tavLst>
                                        <p:tav tm="0">
                                          <p:val>
                                            <p:strVal val="0-#ppt_w/2"/>
                                          </p:val>
                                        </p:tav>
                                        <p:tav tm="100000">
                                          <p:val>
                                            <p:strVal val="#ppt_x"/>
                                          </p:val>
                                        </p:tav>
                                      </p:tavLst>
                                    </p:anim>
                                    <p:anim calcmode="lin" valueType="num">
                                      <p:cBhvr additive="base">
                                        <p:cTn id="38" dur="500" fill="hold"/>
                                        <p:tgtEl>
                                          <p:spTgt spid="1229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2297">
                                            <p:txEl>
                                              <p:pRg st="0" end="0"/>
                                            </p:txEl>
                                          </p:spTgt>
                                        </p:tgtEl>
                                        <p:attrNameLst>
                                          <p:attrName>style.visibility</p:attrName>
                                        </p:attrNameLst>
                                      </p:cBhvr>
                                      <p:to>
                                        <p:strVal val="visible"/>
                                      </p:to>
                                    </p:set>
                                    <p:anim calcmode="lin" valueType="num">
                                      <p:cBhvr additive="base">
                                        <p:cTn id="43" dur="500" fill="hold"/>
                                        <p:tgtEl>
                                          <p:spTgt spid="12297">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229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2298"/>
                                        </p:tgtEl>
                                        <p:attrNameLst>
                                          <p:attrName>style.visibility</p:attrName>
                                        </p:attrNameLst>
                                      </p:cBhvr>
                                      <p:to>
                                        <p:strVal val="visible"/>
                                      </p:to>
                                    </p:set>
                                    <p:anim calcmode="lin" valueType="num">
                                      <p:cBhvr additive="base">
                                        <p:cTn id="49" dur="500" fill="hold"/>
                                        <p:tgtEl>
                                          <p:spTgt spid="12298"/>
                                        </p:tgtEl>
                                        <p:attrNameLst>
                                          <p:attrName>ppt_x</p:attrName>
                                        </p:attrNameLst>
                                      </p:cBhvr>
                                      <p:tavLst>
                                        <p:tav tm="0">
                                          <p:val>
                                            <p:strVal val="0-#ppt_w/2"/>
                                          </p:val>
                                        </p:tav>
                                        <p:tav tm="100000">
                                          <p:val>
                                            <p:strVal val="#ppt_x"/>
                                          </p:val>
                                        </p:tav>
                                      </p:tavLst>
                                    </p:anim>
                                    <p:anim calcmode="lin" valueType="num">
                                      <p:cBhvr additive="base">
                                        <p:cTn id="50" dur="500" fill="hold"/>
                                        <p:tgtEl>
                                          <p:spTgt spid="1229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299">
                                            <p:txEl>
                                              <p:pRg st="0" end="0"/>
                                            </p:txEl>
                                          </p:spTgt>
                                        </p:tgtEl>
                                        <p:attrNameLst>
                                          <p:attrName>style.visibility</p:attrName>
                                        </p:attrNameLst>
                                      </p:cBhvr>
                                      <p:to>
                                        <p:strVal val="visible"/>
                                      </p:to>
                                    </p:set>
                                    <p:anim calcmode="lin" valueType="num">
                                      <p:cBhvr additive="base">
                                        <p:cTn id="55" dur="500" fill="hold"/>
                                        <p:tgtEl>
                                          <p:spTgt spid="12299">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229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2" name="WHOOSH.WAV"/>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12301"/>
                                        </p:tgtEl>
                                        <p:attrNameLst>
                                          <p:attrName>style.visibility</p:attrName>
                                        </p:attrNameLst>
                                      </p:cBhvr>
                                      <p:to>
                                        <p:strVal val="visible"/>
                                      </p:to>
                                    </p:set>
                                    <p:anim calcmode="lin" valueType="num">
                                      <p:cBhvr additive="base">
                                        <p:cTn id="61" dur="500" fill="hold"/>
                                        <p:tgtEl>
                                          <p:spTgt spid="12301"/>
                                        </p:tgtEl>
                                        <p:attrNameLst>
                                          <p:attrName>ppt_x</p:attrName>
                                        </p:attrNameLst>
                                      </p:cBhvr>
                                      <p:tavLst>
                                        <p:tav tm="0">
                                          <p:val>
                                            <p:strVal val="0-#ppt_w/2"/>
                                          </p:val>
                                        </p:tav>
                                        <p:tav tm="100000">
                                          <p:val>
                                            <p:strVal val="#ppt_x"/>
                                          </p:val>
                                        </p:tav>
                                      </p:tavLst>
                                    </p:anim>
                                    <p:anim calcmode="lin" valueType="num">
                                      <p:cBhvr additive="base">
                                        <p:cTn id="62" dur="500" fill="hold"/>
                                        <p:tgtEl>
                                          <p:spTgt spid="1230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2" name="WHOOSH.WAV"/>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0" presetClass="entr" presetSubtype="0" fill="hold" grpId="0" nodeType="clickEffect">
                                  <p:stCondLst>
                                    <p:cond delay="0"/>
                                  </p:stCondLst>
                                  <p:childTnLst>
                                    <p:set>
                                      <p:cBhvr>
                                        <p:cTn id="66" dur="1" fill="hold">
                                          <p:stCondLst>
                                            <p:cond delay="0"/>
                                          </p:stCondLst>
                                        </p:cTn>
                                        <p:tgtEl>
                                          <p:spTgt spid="12300"/>
                                        </p:tgtEl>
                                        <p:attrNameLst>
                                          <p:attrName>style.visibility</p:attrName>
                                        </p:attrNameLst>
                                      </p:cBhvr>
                                      <p:to>
                                        <p:strVal val="visible"/>
                                      </p:to>
                                    </p:set>
                                    <p:animEffect transition="in" filter="wedge">
                                      <p:cBhvr>
                                        <p:cTn id="67" dur="2000"/>
                                        <p:tgtEl>
                                          <p:spTgt spid="12300"/>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12303"/>
                                        </p:tgtEl>
                                        <p:attrNameLst>
                                          <p:attrName>style.visibility</p:attrName>
                                        </p:attrNameLst>
                                      </p:cBhvr>
                                      <p:to>
                                        <p:strVal val="visible"/>
                                      </p:to>
                                    </p:set>
                                    <p:anim calcmode="lin" valueType="num">
                                      <p:cBhvr additive="base">
                                        <p:cTn id="72" dur="500" fill="hold"/>
                                        <p:tgtEl>
                                          <p:spTgt spid="12303"/>
                                        </p:tgtEl>
                                        <p:attrNameLst>
                                          <p:attrName>ppt_x</p:attrName>
                                        </p:attrNameLst>
                                      </p:cBhvr>
                                      <p:tavLst>
                                        <p:tav tm="0">
                                          <p:val>
                                            <p:strVal val="0-#ppt_w/2"/>
                                          </p:val>
                                        </p:tav>
                                        <p:tav tm="100000">
                                          <p:val>
                                            <p:strVal val="#ppt_x"/>
                                          </p:val>
                                        </p:tav>
                                      </p:tavLst>
                                    </p:anim>
                                    <p:anim calcmode="lin" valueType="num">
                                      <p:cBhvr additive="base">
                                        <p:cTn id="73" dur="500" fill="hold"/>
                                        <p:tgtEl>
                                          <p:spTgt spid="12303"/>
                                        </p:tgtEl>
                                        <p:attrNameLst>
                                          <p:attrName>ppt_y</p:attrName>
                                        </p:attrNameLst>
                                      </p:cBhvr>
                                      <p:tavLst>
                                        <p:tav tm="0">
                                          <p:val>
                                            <p:strVal val="#ppt_y"/>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2" presetClass="entr" presetSubtype="8" fill="hold" nodeType="clickEffect">
                                  <p:stCondLst>
                                    <p:cond delay="0"/>
                                  </p:stCondLst>
                                  <p:childTnLst>
                                    <p:set>
                                      <p:cBhvr>
                                        <p:cTn id="77" dur="1" fill="hold">
                                          <p:stCondLst>
                                            <p:cond delay="0"/>
                                          </p:stCondLst>
                                        </p:cTn>
                                        <p:tgtEl>
                                          <p:spTgt spid="12302"/>
                                        </p:tgtEl>
                                        <p:attrNameLst>
                                          <p:attrName>style.visibility</p:attrName>
                                        </p:attrNameLst>
                                      </p:cBhvr>
                                      <p:to>
                                        <p:strVal val="visible"/>
                                      </p:to>
                                    </p:set>
                                    <p:anim calcmode="lin" valueType="num">
                                      <p:cBhvr additive="base">
                                        <p:cTn id="78" dur="500" fill="hold"/>
                                        <p:tgtEl>
                                          <p:spTgt spid="12302"/>
                                        </p:tgtEl>
                                        <p:attrNameLst>
                                          <p:attrName>ppt_x</p:attrName>
                                        </p:attrNameLst>
                                      </p:cBhvr>
                                      <p:tavLst>
                                        <p:tav tm="0">
                                          <p:val>
                                            <p:strVal val="0-#ppt_w/2"/>
                                          </p:val>
                                        </p:tav>
                                        <p:tav tm="100000">
                                          <p:val>
                                            <p:strVal val="#ppt_x"/>
                                          </p:val>
                                        </p:tav>
                                      </p:tavLst>
                                    </p:anim>
                                    <p:anim calcmode="lin" valueType="num">
                                      <p:cBhvr additive="base">
                                        <p:cTn id="79" dur="500" fill="hold"/>
                                        <p:tgtEl>
                                          <p:spTgt spid="12302"/>
                                        </p:tgtEl>
                                        <p:attrNameLst>
                                          <p:attrName>ppt_y</p:attrName>
                                        </p:attrNameLst>
                                      </p:cBhvr>
                                      <p:tavLst>
                                        <p:tav tm="0">
                                          <p:val>
                                            <p:strVal val="#ppt_y"/>
                                          </p:val>
                                        </p:tav>
                                        <p:tav tm="100000">
                                          <p:val>
                                            <p:strVal val="#ppt_y"/>
                                          </p:val>
                                        </p:tav>
                                      </p:tavLst>
                                    </p:anim>
                                  </p:childTnLst>
                                </p:cTn>
                              </p:par>
                            </p:childTnLst>
                          </p:cTn>
                        </p:par>
                      </p:childTnLst>
                    </p:cTn>
                  </p:par>
                  <p:par>
                    <p:cTn id="80" fill="hold" nodeType="clickPar">
                      <p:stCondLst>
                        <p:cond delay="indefinite"/>
                      </p:stCondLst>
                      <p:childTnLst>
                        <p:par>
                          <p:cTn id="81" fill="hold" nodeType="withGroup">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12304"/>
                                        </p:tgtEl>
                                        <p:attrNameLst>
                                          <p:attrName>style.visibility</p:attrName>
                                        </p:attrNameLst>
                                      </p:cBhvr>
                                      <p:to>
                                        <p:strVal val="visible"/>
                                      </p:to>
                                    </p:set>
                                    <p:anim calcmode="lin" valueType="num">
                                      <p:cBhvr additive="base">
                                        <p:cTn id="84" dur="500" fill="hold"/>
                                        <p:tgtEl>
                                          <p:spTgt spid="12304"/>
                                        </p:tgtEl>
                                        <p:attrNameLst>
                                          <p:attrName>ppt_x</p:attrName>
                                        </p:attrNameLst>
                                      </p:cBhvr>
                                      <p:tavLst>
                                        <p:tav tm="0">
                                          <p:val>
                                            <p:strVal val="0-#ppt_w/2"/>
                                          </p:val>
                                        </p:tav>
                                        <p:tav tm="100000">
                                          <p:val>
                                            <p:strVal val="#ppt_x"/>
                                          </p:val>
                                        </p:tav>
                                      </p:tavLst>
                                    </p:anim>
                                    <p:anim calcmode="lin" valueType="num">
                                      <p:cBhvr additive="base">
                                        <p:cTn id="85" dur="500" fill="hold"/>
                                        <p:tgtEl>
                                          <p:spTgt spid="12304"/>
                                        </p:tgtEl>
                                        <p:attrNameLst>
                                          <p:attrName>ppt_y</p:attrName>
                                        </p:attrNameLst>
                                      </p:cBhvr>
                                      <p:tavLst>
                                        <p:tav tm="0">
                                          <p:val>
                                            <p:strVal val="#ppt_y"/>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12306"/>
                                        </p:tgtEl>
                                        <p:attrNameLst>
                                          <p:attrName>style.visibility</p:attrName>
                                        </p:attrNameLst>
                                      </p:cBhvr>
                                      <p:to>
                                        <p:strVal val="visible"/>
                                      </p:to>
                                    </p:set>
                                    <p:anim calcmode="lin" valueType="num">
                                      <p:cBhvr additive="base">
                                        <p:cTn id="90" dur="500" fill="hold"/>
                                        <p:tgtEl>
                                          <p:spTgt spid="12306"/>
                                        </p:tgtEl>
                                        <p:attrNameLst>
                                          <p:attrName>ppt_x</p:attrName>
                                        </p:attrNameLst>
                                      </p:cBhvr>
                                      <p:tavLst>
                                        <p:tav tm="0">
                                          <p:val>
                                            <p:strVal val="0-#ppt_w/2"/>
                                          </p:val>
                                        </p:tav>
                                        <p:tav tm="100000">
                                          <p:val>
                                            <p:strVal val="#ppt_x"/>
                                          </p:val>
                                        </p:tav>
                                      </p:tavLst>
                                    </p:anim>
                                    <p:anim calcmode="lin" valueType="num">
                                      <p:cBhvr additive="base">
                                        <p:cTn id="91" dur="500" fill="hold"/>
                                        <p:tgtEl>
                                          <p:spTgt spid="12306"/>
                                        </p:tgtEl>
                                        <p:attrNameLst>
                                          <p:attrName>ppt_y</p:attrName>
                                        </p:attrNameLst>
                                      </p:cBhvr>
                                      <p:tavLst>
                                        <p:tav tm="0">
                                          <p:val>
                                            <p:strVal val="#ppt_y"/>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2" presetClass="entr" presetSubtype="8" fill="hold" grpId="0" nodeType="clickEffect">
                                  <p:stCondLst>
                                    <p:cond delay="0"/>
                                  </p:stCondLst>
                                  <p:childTnLst>
                                    <p:set>
                                      <p:cBhvr>
                                        <p:cTn id="95" dur="1" fill="hold">
                                          <p:stCondLst>
                                            <p:cond delay="0"/>
                                          </p:stCondLst>
                                        </p:cTn>
                                        <p:tgtEl>
                                          <p:spTgt spid="12307"/>
                                        </p:tgtEl>
                                        <p:attrNameLst>
                                          <p:attrName>style.visibility</p:attrName>
                                        </p:attrNameLst>
                                      </p:cBhvr>
                                      <p:to>
                                        <p:strVal val="visible"/>
                                      </p:to>
                                    </p:set>
                                    <p:anim calcmode="lin" valueType="num">
                                      <p:cBhvr additive="base">
                                        <p:cTn id="96" dur="500" fill="hold"/>
                                        <p:tgtEl>
                                          <p:spTgt spid="12307"/>
                                        </p:tgtEl>
                                        <p:attrNameLst>
                                          <p:attrName>ppt_x</p:attrName>
                                        </p:attrNameLst>
                                      </p:cBhvr>
                                      <p:tavLst>
                                        <p:tav tm="0">
                                          <p:val>
                                            <p:strVal val="0-#ppt_w/2"/>
                                          </p:val>
                                        </p:tav>
                                        <p:tav tm="100000">
                                          <p:val>
                                            <p:strVal val="#ppt_x"/>
                                          </p:val>
                                        </p:tav>
                                      </p:tavLst>
                                    </p:anim>
                                    <p:anim calcmode="lin" valueType="num">
                                      <p:cBhvr additive="base">
                                        <p:cTn id="97" dur="500" fill="hold"/>
                                        <p:tgtEl>
                                          <p:spTgt spid="12307"/>
                                        </p:tgtEl>
                                        <p:attrNameLst>
                                          <p:attrName>ppt_y</p:attrName>
                                        </p:attrNameLst>
                                      </p:cBhvr>
                                      <p:tavLst>
                                        <p:tav tm="0">
                                          <p:val>
                                            <p:strVal val="#ppt_y"/>
                                          </p:val>
                                        </p:tav>
                                        <p:tav tm="100000">
                                          <p:val>
                                            <p:strVal val="#ppt_y"/>
                                          </p:val>
                                        </p:tav>
                                      </p:tavLst>
                                    </p:anim>
                                  </p:childTnLst>
                                </p:cTn>
                              </p:par>
                            </p:childTnLst>
                          </p:cTn>
                        </p:par>
                      </p:childTnLst>
                    </p:cTn>
                  </p:par>
                  <p:par>
                    <p:cTn id="98" fill="hold" nodeType="clickPar">
                      <p:stCondLst>
                        <p:cond delay="indefinite"/>
                      </p:stCondLst>
                      <p:childTnLst>
                        <p:par>
                          <p:cTn id="99" fill="hold" nodeType="withGroup">
                            <p:stCondLst>
                              <p:cond delay="0"/>
                            </p:stCondLst>
                            <p:childTnLst>
                              <p:par>
                                <p:cTn id="100" presetID="2" presetClass="entr" presetSubtype="8" fill="hold" nodeType="clickEffect">
                                  <p:stCondLst>
                                    <p:cond delay="0"/>
                                  </p:stCondLst>
                                  <p:childTnLst>
                                    <p:set>
                                      <p:cBhvr>
                                        <p:cTn id="101" dur="1" fill="hold">
                                          <p:stCondLst>
                                            <p:cond delay="0"/>
                                          </p:stCondLst>
                                        </p:cTn>
                                        <p:tgtEl>
                                          <p:spTgt spid="12308"/>
                                        </p:tgtEl>
                                        <p:attrNameLst>
                                          <p:attrName>style.visibility</p:attrName>
                                        </p:attrNameLst>
                                      </p:cBhvr>
                                      <p:to>
                                        <p:strVal val="visible"/>
                                      </p:to>
                                    </p:set>
                                    <p:anim calcmode="lin" valueType="num">
                                      <p:cBhvr additive="base">
                                        <p:cTn id="102" dur="500" fill="hold"/>
                                        <p:tgtEl>
                                          <p:spTgt spid="12308"/>
                                        </p:tgtEl>
                                        <p:attrNameLst>
                                          <p:attrName>ppt_x</p:attrName>
                                        </p:attrNameLst>
                                      </p:cBhvr>
                                      <p:tavLst>
                                        <p:tav tm="0">
                                          <p:val>
                                            <p:strVal val="0-#ppt_w/2"/>
                                          </p:val>
                                        </p:tav>
                                        <p:tav tm="100000">
                                          <p:val>
                                            <p:strVal val="#ppt_x"/>
                                          </p:val>
                                        </p:tav>
                                      </p:tavLst>
                                    </p:anim>
                                    <p:anim calcmode="lin" valueType="num">
                                      <p:cBhvr additive="base">
                                        <p:cTn id="103" dur="500" fill="hold"/>
                                        <p:tgtEl>
                                          <p:spTgt spid="12308"/>
                                        </p:tgtEl>
                                        <p:attrNameLst>
                                          <p:attrName>ppt_y</p:attrName>
                                        </p:attrNameLst>
                                      </p:cBhvr>
                                      <p:tavLst>
                                        <p:tav tm="0">
                                          <p:val>
                                            <p:strVal val="#ppt_y"/>
                                          </p:val>
                                        </p:tav>
                                        <p:tav tm="100000">
                                          <p:val>
                                            <p:strVal val="#ppt_y"/>
                                          </p:val>
                                        </p:tav>
                                      </p:tavLst>
                                    </p:anim>
                                  </p:childTnLst>
                                </p:cTn>
                              </p:par>
                            </p:childTnLst>
                          </p:cTn>
                        </p:par>
                      </p:childTnLst>
                    </p:cTn>
                  </p:par>
                  <p:par>
                    <p:cTn id="104" fill="hold" nodeType="clickPar">
                      <p:stCondLst>
                        <p:cond delay="indefinite"/>
                      </p:stCondLst>
                      <p:childTnLst>
                        <p:par>
                          <p:cTn id="105" fill="hold" nodeType="withGroup">
                            <p:stCondLst>
                              <p:cond delay="0"/>
                            </p:stCondLst>
                            <p:childTnLst>
                              <p:par>
                                <p:cTn id="106" presetID="2" presetClass="entr" presetSubtype="8" fill="hold" grpId="0" nodeType="clickEffect">
                                  <p:stCondLst>
                                    <p:cond delay="0"/>
                                  </p:stCondLst>
                                  <p:childTnLst>
                                    <p:set>
                                      <p:cBhvr>
                                        <p:cTn id="107" dur="1" fill="hold">
                                          <p:stCondLst>
                                            <p:cond delay="0"/>
                                          </p:stCondLst>
                                        </p:cTn>
                                        <p:tgtEl>
                                          <p:spTgt spid="12309"/>
                                        </p:tgtEl>
                                        <p:attrNameLst>
                                          <p:attrName>style.visibility</p:attrName>
                                        </p:attrNameLst>
                                      </p:cBhvr>
                                      <p:to>
                                        <p:strVal val="visible"/>
                                      </p:to>
                                    </p:set>
                                    <p:anim calcmode="lin" valueType="num">
                                      <p:cBhvr additive="base">
                                        <p:cTn id="108" dur="500" fill="hold"/>
                                        <p:tgtEl>
                                          <p:spTgt spid="12309"/>
                                        </p:tgtEl>
                                        <p:attrNameLst>
                                          <p:attrName>ppt_x</p:attrName>
                                        </p:attrNameLst>
                                      </p:cBhvr>
                                      <p:tavLst>
                                        <p:tav tm="0">
                                          <p:val>
                                            <p:strVal val="0-#ppt_w/2"/>
                                          </p:val>
                                        </p:tav>
                                        <p:tav tm="100000">
                                          <p:val>
                                            <p:strVal val="#ppt_x"/>
                                          </p:val>
                                        </p:tav>
                                      </p:tavLst>
                                    </p:anim>
                                    <p:anim calcmode="lin" valueType="num">
                                      <p:cBhvr additive="base">
                                        <p:cTn id="109" dur="500" fill="hold"/>
                                        <p:tgtEl>
                                          <p:spTgt spid="12309"/>
                                        </p:tgtEl>
                                        <p:attrNameLst>
                                          <p:attrName>ppt_y</p:attrName>
                                        </p:attrNameLst>
                                      </p:cBhvr>
                                      <p:tavLst>
                                        <p:tav tm="0">
                                          <p:val>
                                            <p:strVal val="#ppt_y"/>
                                          </p:val>
                                        </p:tav>
                                        <p:tav tm="100000">
                                          <p:val>
                                            <p:strVal val="#ppt_y"/>
                                          </p:val>
                                        </p:tav>
                                      </p:tavLst>
                                    </p:anim>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 presetClass="entr" presetSubtype="8" fill="hold" grpId="0" nodeType="clickEffect">
                                  <p:stCondLst>
                                    <p:cond delay="0"/>
                                  </p:stCondLst>
                                  <p:childTnLst>
                                    <p:set>
                                      <p:cBhvr>
                                        <p:cTn id="113" dur="1" fill="hold">
                                          <p:stCondLst>
                                            <p:cond delay="0"/>
                                          </p:stCondLst>
                                        </p:cTn>
                                        <p:tgtEl>
                                          <p:spTgt spid="12310"/>
                                        </p:tgtEl>
                                        <p:attrNameLst>
                                          <p:attrName>style.visibility</p:attrName>
                                        </p:attrNameLst>
                                      </p:cBhvr>
                                      <p:to>
                                        <p:strVal val="visible"/>
                                      </p:to>
                                    </p:set>
                                    <p:anim calcmode="lin" valueType="num">
                                      <p:cBhvr additive="base">
                                        <p:cTn id="114" dur="500" fill="hold"/>
                                        <p:tgtEl>
                                          <p:spTgt spid="12310"/>
                                        </p:tgtEl>
                                        <p:attrNameLst>
                                          <p:attrName>ppt_x</p:attrName>
                                        </p:attrNameLst>
                                      </p:cBhvr>
                                      <p:tavLst>
                                        <p:tav tm="0">
                                          <p:val>
                                            <p:strVal val="0-#ppt_w/2"/>
                                          </p:val>
                                        </p:tav>
                                        <p:tav tm="100000">
                                          <p:val>
                                            <p:strVal val="#ppt_x"/>
                                          </p:val>
                                        </p:tav>
                                      </p:tavLst>
                                    </p:anim>
                                    <p:anim calcmode="lin" valueType="num">
                                      <p:cBhvr additive="base">
                                        <p:cTn id="115" dur="500" fill="hold"/>
                                        <p:tgtEl>
                                          <p:spTgt spid="12310"/>
                                        </p:tgtEl>
                                        <p:attrNameLst>
                                          <p:attrName>ppt_y</p:attrName>
                                        </p:attrNameLst>
                                      </p:cBhvr>
                                      <p:tavLst>
                                        <p:tav tm="0">
                                          <p:val>
                                            <p:strVal val="#ppt_y"/>
                                          </p:val>
                                        </p:tav>
                                        <p:tav tm="100000">
                                          <p:val>
                                            <p:strVal val="#ppt_y"/>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0" presetClass="entr" presetSubtype="0" fill="hold" grpId="0" nodeType="clickEffect">
                                  <p:stCondLst>
                                    <p:cond delay="0"/>
                                  </p:stCondLst>
                                  <p:childTnLst>
                                    <p:set>
                                      <p:cBhvr>
                                        <p:cTn id="119" dur="1" fill="hold">
                                          <p:stCondLst>
                                            <p:cond delay="0"/>
                                          </p:stCondLst>
                                        </p:cTn>
                                        <p:tgtEl>
                                          <p:spTgt spid="12291">
                                            <p:bg/>
                                          </p:spTgt>
                                        </p:tgtEl>
                                        <p:attrNameLst>
                                          <p:attrName>style.visibility</p:attrName>
                                        </p:attrNameLst>
                                      </p:cBhvr>
                                      <p:to>
                                        <p:strVal val="visible"/>
                                      </p:to>
                                    </p:set>
                                    <p:animEffect transition="in" filter="wedge">
                                      <p:cBhvr>
                                        <p:cTn id="120" dur="2000"/>
                                        <p:tgtEl>
                                          <p:spTgt spid="12291">
                                            <p:bg/>
                                          </p:spTgt>
                                        </p:tgtEl>
                                      </p:cBhvr>
                                    </p:animEffec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20" presetClass="entr" presetSubtype="0" fill="hold" grpId="0" nodeType="clickEffect">
                                  <p:stCondLst>
                                    <p:cond delay="0"/>
                                  </p:stCondLst>
                                  <p:childTnLst>
                                    <p:set>
                                      <p:cBhvr>
                                        <p:cTn id="124" dur="1" fill="hold">
                                          <p:stCondLst>
                                            <p:cond delay="0"/>
                                          </p:stCondLst>
                                        </p:cTn>
                                        <p:tgtEl>
                                          <p:spTgt spid="12291">
                                            <p:txEl>
                                              <p:pRg st="0" end="0"/>
                                            </p:txEl>
                                          </p:spTgt>
                                        </p:tgtEl>
                                        <p:attrNameLst>
                                          <p:attrName>style.visibility</p:attrName>
                                        </p:attrNameLst>
                                      </p:cBhvr>
                                      <p:to>
                                        <p:strVal val="visible"/>
                                      </p:to>
                                    </p:set>
                                    <p:animEffect transition="in" filter="wedge">
                                      <p:cBhvr>
                                        <p:cTn id="125" dur="2000"/>
                                        <p:tgtEl>
                                          <p:spTgt spid="12291">
                                            <p:txEl>
                                              <p:pRg st="0" end="0"/>
                                            </p:txEl>
                                          </p:spTgt>
                                        </p:tgtEl>
                                      </p:cBhvr>
                                    </p:animEffect>
                                  </p:childTnLst>
                                </p:cTn>
                              </p:par>
                            </p:childTnLst>
                          </p:cTn>
                        </p:par>
                      </p:childTnLst>
                    </p:cTn>
                  </p:par>
                  <p:par>
                    <p:cTn id="126" fill="hold" nodeType="clickPar">
                      <p:stCondLst>
                        <p:cond delay="indefinite"/>
                      </p:stCondLst>
                      <p:childTnLst>
                        <p:par>
                          <p:cTn id="127" fill="hold" nodeType="withGroup">
                            <p:stCondLst>
                              <p:cond delay="0"/>
                            </p:stCondLst>
                            <p:childTnLst>
                              <p:par>
                                <p:cTn id="128" presetID="20" presetClass="entr" presetSubtype="0" fill="hold" grpId="0" nodeType="clickEffect">
                                  <p:stCondLst>
                                    <p:cond delay="0"/>
                                  </p:stCondLst>
                                  <p:childTnLst>
                                    <p:set>
                                      <p:cBhvr>
                                        <p:cTn id="129" dur="1" fill="hold">
                                          <p:stCondLst>
                                            <p:cond delay="0"/>
                                          </p:stCondLst>
                                        </p:cTn>
                                        <p:tgtEl>
                                          <p:spTgt spid="12291">
                                            <p:txEl>
                                              <p:pRg st="1" end="1"/>
                                            </p:txEl>
                                          </p:spTgt>
                                        </p:tgtEl>
                                        <p:attrNameLst>
                                          <p:attrName>style.visibility</p:attrName>
                                        </p:attrNameLst>
                                      </p:cBhvr>
                                      <p:to>
                                        <p:strVal val="visible"/>
                                      </p:to>
                                    </p:set>
                                    <p:animEffect transition="in" filter="wedge">
                                      <p:cBhvr>
                                        <p:cTn id="130" dur="2000"/>
                                        <p:tgtEl>
                                          <p:spTgt spid="12291">
                                            <p:txEl>
                                              <p:pRg st="1" end="1"/>
                                            </p:txEl>
                                          </p:spTgt>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20" presetClass="entr" presetSubtype="0" fill="hold" grpId="0" nodeType="clickEffect">
                                  <p:stCondLst>
                                    <p:cond delay="0"/>
                                  </p:stCondLst>
                                  <p:childTnLst>
                                    <p:set>
                                      <p:cBhvr>
                                        <p:cTn id="134" dur="1" fill="hold">
                                          <p:stCondLst>
                                            <p:cond delay="0"/>
                                          </p:stCondLst>
                                        </p:cTn>
                                        <p:tgtEl>
                                          <p:spTgt spid="12291">
                                            <p:txEl>
                                              <p:pRg st="2" end="2"/>
                                            </p:txEl>
                                          </p:spTgt>
                                        </p:tgtEl>
                                        <p:attrNameLst>
                                          <p:attrName>style.visibility</p:attrName>
                                        </p:attrNameLst>
                                      </p:cBhvr>
                                      <p:to>
                                        <p:strVal val="visible"/>
                                      </p:to>
                                    </p:set>
                                    <p:animEffect transition="in" filter="wedge">
                                      <p:cBhvr>
                                        <p:cTn id="135" dur="2000"/>
                                        <p:tgtEl>
                                          <p:spTgt spid="12291">
                                            <p:txEl>
                                              <p:pRg st="2" end="2"/>
                                            </p:txEl>
                                          </p:spTgt>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20" presetClass="entr" presetSubtype="0" fill="hold" grpId="0" nodeType="clickEffect">
                                  <p:stCondLst>
                                    <p:cond delay="0"/>
                                  </p:stCondLst>
                                  <p:childTnLst>
                                    <p:set>
                                      <p:cBhvr>
                                        <p:cTn id="139" dur="1" fill="hold">
                                          <p:stCondLst>
                                            <p:cond delay="0"/>
                                          </p:stCondLst>
                                        </p:cTn>
                                        <p:tgtEl>
                                          <p:spTgt spid="12311"/>
                                        </p:tgtEl>
                                        <p:attrNameLst>
                                          <p:attrName>style.visibility</p:attrName>
                                        </p:attrNameLst>
                                      </p:cBhvr>
                                      <p:to>
                                        <p:strVal val="visible"/>
                                      </p:to>
                                    </p:set>
                                    <p:animEffect transition="in" filter="wedge">
                                      <p:cBhvr>
                                        <p:cTn id="140" dur="2000"/>
                                        <p:tgtEl>
                                          <p:spTgt spid="12311"/>
                                        </p:tgtEl>
                                      </p:cBhvr>
                                    </p:animEffec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20" presetClass="entr" presetSubtype="0" fill="hold" grpId="0" nodeType="clickEffect">
                                  <p:stCondLst>
                                    <p:cond delay="0"/>
                                  </p:stCondLst>
                                  <p:childTnLst>
                                    <p:set>
                                      <p:cBhvr>
                                        <p:cTn id="144" dur="1" fill="hold">
                                          <p:stCondLst>
                                            <p:cond delay="0"/>
                                          </p:stCondLst>
                                        </p:cTn>
                                        <p:tgtEl>
                                          <p:spTgt spid="12312"/>
                                        </p:tgtEl>
                                        <p:attrNameLst>
                                          <p:attrName>style.visibility</p:attrName>
                                        </p:attrNameLst>
                                      </p:cBhvr>
                                      <p:to>
                                        <p:strVal val="visible"/>
                                      </p:to>
                                    </p:set>
                                    <p:animEffect transition="in" filter="wedge">
                                      <p:cBhvr>
                                        <p:cTn id="145" dur="2000"/>
                                        <p:tgtEl>
                                          <p:spTgt spid="12312"/>
                                        </p:tgtEl>
                                      </p:cBhvr>
                                    </p:animEffect>
                                  </p:childTnLst>
                                </p:cTn>
                              </p:par>
                            </p:childTnLst>
                          </p:cTn>
                        </p:par>
                      </p:childTnLst>
                    </p:cTn>
                  </p:par>
                  <p:par>
                    <p:cTn id="146" fill="hold" nodeType="clickPar">
                      <p:stCondLst>
                        <p:cond delay="indefinite"/>
                      </p:stCondLst>
                      <p:childTnLst>
                        <p:par>
                          <p:cTn id="147" fill="hold" nodeType="withGroup">
                            <p:stCondLst>
                              <p:cond delay="0"/>
                            </p:stCondLst>
                            <p:childTnLst>
                              <p:par>
                                <p:cTn id="148" presetID="20" presetClass="entr" presetSubtype="0" fill="hold" grpId="0" nodeType="clickEffect">
                                  <p:stCondLst>
                                    <p:cond delay="0"/>
                                  </p:stCondLst>
                                  <p:childTnLst>
                                    <p:set>
                                      <p:cBhvr>
                                        <p:cTn id="149" dur="1" fill="hold">
                                          <p:stCondLst>
                                            <p:cond delay="0"/>
                                          </p:stCondLst>
                                        </p:cTn>
                                        <p:tgtEl>
                                          <p:spTgt spid="12313"/>
                                        </p:tgtEl>
                                        <p:attrNameLst>
                                          <p:attrName>style.visibility</p:attrName>
                                        </p:attrNameLst>
                                      </p:cBhvr>
                                      <p:to>
                                        <p:strVal val="visible"/>
                                      </p:to>
                                    </p:set>
                                    <p:animEffect transition="in" filter="wedge">
                                      <p:cBhvr>
                                        <p:cTn id="150" dur="2000"/>
                                        <p:tgtEl>
                                          <p:spTgt spid="12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nimBg="1"/>
      <p:bldP spid="12294" grpId="0" build="p" autoUpdateAnimBg="0"/>
      <p:bldP spid="12295" grpId="0" build="p" autoUpdateAnimBg="0"/>
      <p:bldP spid="12297" grpId="0" build="p" autoUpdateAnimBg="0"/>
      <p:bldP spid="12299" grpId="0" build="p" autoUpdateAnimBg="0"/>
      <p:bldP spid="12300" grpId="0" animBg="1"/>
      <p:bldP spid="12303" grpId="0" autoUpdateAnimBg="0"/>
      <p:bldP spid="12304" grpId="0" autoUpdateAnimBg="0"/>
      <p:bldP spid="12305" grpId="0" autoUpdateAnimBg="0"/>
      <p:bldP spid="12306" grpId="0" autoUpdateAnimBg="0"/>
      <p:bldP spid="12307" grpId="0" autoUpdateAnimBg="0"/>
      <p:bldP spid="12309" grpId="0" autoUpdateAnimBg="0"/>
      <p:bldP spid="12310" grpId="0" animBg="1"/>
      <p:bldP spid="12311" grpId="0" animBg="1"/>
      <p:bldP spid="12312" grpId="0" animBg="1"/>
      <p:bldP spid="123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397BBD03-5A13-4E7C-A347-F64D13B57C0F}"/>
              </a:ext>
            </a:extLst>
          </p:cNvPr>
          <p:cNvSpPr>
            <a:spLocks noGrp="1" noRot="1" noChangeArrowheads="1"/>
          </p:cNvSpPr>
          <p:nvPr>
            <p:ph type="title"/>
          </p:nvPr>
        </p:nvSpPr>
        <p:spPr>
          <a:xfrm>
            <a:off x="301625" y="609600"/>
            <a:ext cx="8842375" cy="1143000"/>
          </a:xfrm>
        </p:spPr>
        <p:txBody>
          <a:bodyPr/>
          <a:lstStyle/>
          <a:p>
            <a:pPr algn="l" eaLnBrk="1" hangingPunct="1"/>
            <a:r>
              <a:rPr lang="zh-CN" altLang="en-US" sz="2800"/>
              <a:t>（</a:t>
            </a:r>
            <a:r>
              <a:rPr lang="en-US" altLang="zh-CN" sz="2800"/>
              <a:t>3</a:t>
            </a:r>
            <a:r>
              <a:rPr lang="zh-CN" altLang="en-US" sz="2800"/>
              <a:t>）厂商需求曲线切于短期平均总成本曲线的最低点</a:t>
            </a:r>
            <a:r>
              <a:rPr lang="zh-CN" altLang="en-US" sz="2400"/>
              <a:t> </a:t>
            </a:r>
          </a:p>
        </p:txBody>
      </p:sp>
      <p:sp>
        <p:nvSpPr>
          <p:cNvPr id="13315" name="Rectangle 3" descr="蓝色面巾纸">
            <a:extLst>
              <a:ext uri="{FF2B5EF4-FFF2-40B4-BE49-F238E27FC236}">
                <a16:creationId xmlns:a16="http://schemas.microsoft.com/office/drawing/2014/main" id="{87A868ED-EB77-4F1B-B9E2-66334DF8DD4E}"/>
              </a:ext>
            </a:extLst>
          </p:cNvPr>
          <p:cNvSpPr>
            <a:spLocks noGrp="1" noRot="1" noChangeArrowheads="1"/>
          </p:cNvSpPr>
          <p:nvPr>
            <p:ph type="body" idx="1"/>
          </p:nvPr>
        </p:nvSpPr>
        <p:spPr>
          <a:xfrm>
            <a:off x="381000" y="1905000"/>
            <a:ext cx="7451725" cy="836613"/>
          </a:xfrm>
          <a:blipFill dpi="0" rotWithShape="0">
            <a:blip r:embed="rId4"/>
            <a:srcRect/>
            <a:tile tx="0" ty="0" sx="100000" sy="100000" flip="none" algn="tl"/>
          </a:blipFill>
          <a:ln w="76200" cap="flat">
            <a:solidFill>
              <a:srgbClr val="006600"/>
            </a:solidFill>
            <a:miter lim="800000"/>
            <a:headEnd/>
            <a:tailEnd/>
          </a:ln>
        </p:spPr>
        <p:txBody>
          <a:bodyPr/>
          <a:lstStyle/>
          <a:p>
            <a:pPr eaLnBrk="1" hangingPunct="1">
              <a:lnSpc>
                <a:spcPct val="80000"/>
              </a:lnSpc>
              <a:buClr>
                <a:schemeClr val="accent2"/>
              </a:buClr>
              <a:buSzPct val="95000"/>
              <a:buFont typeface="Wingdings" panose="05000000000000000000" pitchFamily="2" charset="2"/>
              <a:buChar char="u"/>
            </a:pPr>
            <a:r>
              <a:rPr lang="en-US" altLang="zh-CN" sz="2400" b="1"/>
              <a:t>P=AR=SAC</a:t>
            </a:r>
            <a:r>
              <a:rPr lang="zh-CN" altLang="en-US" sz="2400" b="1"/>
              <a:t>，</a:t>
            </a:r>
          </a:p>
          <a:p>
            <a:pPr eaLnBrk="1" hangingPunct="1">
              <a:lnSpc>
                <a:spcPct val="80000"/>
              </a:lnSpc>
              <a:buClr>
                <a:schemeClr val="accent2"/>
              </a:buClr>
              <a:buSzPct val="95000"/>
              <a:buFont typeface="Wingdings" panose="05000000000000000000" pitchFamily="2" charset="2"/>
              <a:buChar char="u"/>
            </a:pPr>
            <a:r>
              <a:rPr lang="zh-CN" altLang="en-US" sz="2400" b="1"/>
              <a:t>厂商的经济利润恰好为零</a:t>
            </a:r>
            <a:r>
              <a:rPr lang="en-US" altLang="zh-CN" sz="2400" b="1"/>
              <a:t>,</a:t>
            </a:r>
            <a:r>
              <a:rPr lang="zh-CN" altLang="en-US" sz="2400" b="1"/>
              <a:t>处于盈亏平衡状态 </a:t>
            </a:r>
          </a:p>
        </p:txBody>
      </p:sp>
      <p:sp>
        <p:nvSpPr>
          <p:cNvPr id="13316" name="Line 4">
            <a:extLst>
              <a:ext uri="{FF2B5EF4-FFF2-40B4-BE49-F238E27FC236}">
                <a16:creationId xmlns:a16="http://schemas.microsoft.com/office/drawing/2014/main" id="{2CCE9B9B-C440-4A7F-A4F4-E3188D76CE8A}"/>
              </a:ext>
            </a:extLst>
          </p:cNvPr>
          <p:cNvSpPr>
            <a:spLocks noChangeShapeType="1"/>
          </p:cNvSpPr>
          <p:nvPr/>
        </p:nvSpPr>
        <p:spPr bwMode="auto">
          <a:xfrm flipV="1">
            <a:off x="2543175" y="2895600"/>
            <a:ext cx="0" cy="2743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17" name="Line 5">
            <a:extLst>
              <a:ext uri="{FF2B5EF4-FFF2-40B4-BE49-F238E27FC236}">
                <a16:creationId xmlns:a16="http://schemas.microsoft.com/office/drawing/2014/main" id="{CF51696E-7E73-4470-8DF7-891CD78DD1C8}"/>
              </a:ext>
            </a:extLst>
          </p:cNvPr>
          <p:cNvSpPr>
            <a:spLocks noChangeShapeType="1"/>
          </p:cNvSpPr>
          <p:nvPr/>
        </p:nvSpPr>
        <p:spPr bwMode="auto">
          <a:xfrm>
            <a:off x="2543175" y="5638800"/>
            <a:ext cx="2895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18" name="Text Box 6">
            <a:extLst>
              <a:ext uri="{FF2B5EF4-FFF2-40B4-BE49-F238E27FC236}">
                <a16:creationId xmlns:a16="http://schemas.microsoft.com/office/drawing/2014/main" id="{50A3776A-62E1-4CD8-9F82-FF5E29FE591F}"/>
              </a:ext>
            </a:extLst>
          </p:cNvPr>
          <p:cNvSpPr txBox="1">
            <a:spLocks noChangeArrowheads="1"/>
          </p:cNvSpPr>
          <p:nvPr/>
        </p:nvSpPr>
        <p:spPr bwMode="auto">
          <a:xfrm>
            <a:off x="2195513" y="2852738"/>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P</a:t>
            </a:r>
          </a:p>
        </p:txBody>
      </p:sp>
      <p:sp>
        <p:nvSpPr>
          <p:cNvPr id="13319" name="Text Box 7">
            <a:extLst>
              <a:ext uri="{FF2B5EF4-FFF2-40B4-BE49-F238E27FC236}">
                <a16:creationId xmlns:a16="http://schemas.microsoft.com/office/drawing/2014/main" id="{4844E1C9-686A-48FD-8A65-BA8B02E2730B}"/>
              </a:ext>
            </a:extLst>
          </p:cNvPr>
          <p:cNvSpPr txBox="1">
            <a:spLocks noChangeArrowheads="1"/>
          </p:cNvSpPr>
          <p:nvPr/>
        </p:nvSpPr>
        <p:spPr bwMode="auto">
          <a:xfrm>
            <a:off x="5438775" y="5638800"/>
            <a:ext cx="4048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Q</a:t>
            </a:r>
          </a:p>
        </p:txBody>
      </p:sp>
      <p:sp>
        <p:nvSpPr>
          <p:cNvPr id="13320" name="Freeform 8">
            <a:extLst>
              <a:ext uri="{FF2B5EF4-FFF2-40B4-BE49-F238E27FC236}">
                <a16:creationId xmlns:a16="http://schemas.microsoft.com/office/drawing/2014/main" id="{AC8E755A-60E4-4373-9254-A352E30B9B44}"/>
              </a:ext>
            </a:extLst>
          </p:cNvPr>
          <p:cNvSpPr>
            <a:spLocks/>
          </p:cNvSpPr>
          <p:nvPr/>
        </p:nvSpPr>
        <p:spPr bwMode="auto">
          <a:xfrm>
            <a:off x="3000375" y="3352800"/>
            <a:ext cx="1752600" cy="1155700"/>
          </a:xfrm>
          <a:custGeom>
            <a:avLst/>
            <a:gdLst>
              <a:gd name="T0" fmla="*/ 0 w 1104"/>
              <a:gd name="T1" fmla="*/ 0 h 728"/>
              <a:gd name="T2" fmla="*/ 2147483646 w 1104"/>
              <a:gd name="T3" fmla="*/ 2147483646 h 728"/>
              <a:gd name="T4" fmla="*/ 2147483646 w 1104"/>
              <a:gd name="T5" fmla="*/ 2147483646 h 728"/>
              <a:gd name="T6" fmla="*/ 0 60000 65536"/>
              <a:gd name="T7" fmla="*/ 0 60000 65536"/>
              <a:gd name="T8" fmla="*/ 0 60000 65536"/>
            </a:gdLst>
            <a:ahLst/>
            <a:cxnLst>
              <a:cxn ang="T6">
                <a:pos x="T0" y="T1"/>
              </a:cxn>
              <a:cxn ang="T7">
                <a:pos x="T2" y="T3"/>
              </a:cxn>
              <a:cxn ang="T8">
                <a:pos x="T4" y="T5"/>
              </a:cxn>
            </a:cxnLst>
            <a:rect l="0" t="0" r="r" b="b"/>
            <a:pathLst>
              <a:path w="1104" h="728">
                <a:moveTo>
                  <a:pt x="0" y="0"/>
                </a:moveTo>
                <a:cubicBezTo>
                  <a:pt x="100" y="356"/>
                  <a:pt x="200" y="712"/>
                  <a:pt x="384" y="720"/>
                </a:cubicBezTo>
                <a:cubicBezTo>
                  <a:pt x="568" y="728"/>
                  <a:pt x="984" y="160"/>
                  <a:pt x="1104" y="48"/>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3321" name="Text Box 9">
            <a:extLst>
              <a:ext uri="{FF2B5EF4-FFF2-40B4-BE49-F238E27FC236}">
                <a16:creationId xmlns:a16="http://schemas.microsoft.com/office/drawing/2014/main" id="{84290795-C188-4E40-B52D-D8C142C136FF}"/>
              </a:ext>
            </a:extLst>
          </p:cNvPr>
          <p:cNvSpPr txBox="1">
            <a:spLocks noChangeArrowheads="1"/>
          </p:cNvSpPr>
          <p:nvPr/>
        </p:nvSpPr>
        <p:spPr bwMode="auto">
          <a:xfrm>
            <a:off x="4737100" y="3241675"/>
            <a:ext cx="7778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SAC</a:t>
            </a:r>
          </a:p>
        </p:txBody>
      </p:sp>
      <p:sp>
        <p:nvSpPr>
          <p:cNvPr id="13322" name="Freeform 10">
            <a:extLst>
              <a:ext uri="{FF2B5EF4-FFF2-40B4-BE49-F238E27FC236}">
                <a16:creationId xmlns:a16="http://schemas.microsoft.com/office/drawing/2014/main" id="{AA030667-698E-4500-B616-484F1201BB6E}"/>
              </a:ext>
            </a:extLst>
          </p:cNvPr>
          <p:cNvSpPr>
            <a:spLocks/>
          </p:cNvSpPr>
          <p:nvPr/>
        </p:nvSpPr>
        <p:spPr bwMode="auto">
          <a:xfrm>
            <a:off x="2771775" y="3429000"/>
            <a:ext cx="1447800" cy="2044700"/>
          </a:xfrm>
          <a:custGeom>
            <a:avLst/>
            <a:gdLst>
              <a:gd name="T0" fmla="*/ 0 w 1104"/>
              <a:gd name="T1" fmla="*/ 2147483646 h 1240"/>
              <a:gd name="T2" fmla="*/ 2147483646 w 1104"/>
              <a:gd name="T3" fmla="*/ 2147483646 h 1240"/>
              <a:gd name="T4" fmla="*/ 2147483646 w 1104"/>
              <a:gd name="T5" fmla="*/ 0 h 1240"/>
              <a:gd name="T6" fmla="*/ 0 60000 65536"/>
              <a:gd name="T7" fmla="*/ 0 60000 65536"/>
              <a:gd name="T8" fmla="*/ 0 60000 65536"/>
            </a:gdLst>
            <a:ahLst/>
            <a:cxnLst>
              <a:cxn ang="T6">
                <a:pos x="T0" y="T1"/>
              </a:cxn>
              <a:cxn ang="T7">
                <a:pos x="T2" y="T3"/>
              </a:cxn>
              <a:cxn ang="T8">
                <a:pos x="T4" y="T5"/>
              </a:cxn>
            </a:cxnLst>
            <a:rect l="0" t="0" r="r" b="b"/>
            <a:pathLst>
              <a:path w="1104" h="1240">
                <a:moveTo>
                  <a:pt x="0" y="816"/>
                </a:moveTo>
                <a:cubicBezTo>
                  <a:pt x="28" y="1028"/>
                  <a:pt x="56" y="1240"/>
                  <a:pt x="240" y="1104"/>
                </a:cubicBezTo>
                <a:cubicBezTo>
                  <a:pt x="424" y="968"/>
                  <a:pt x="960" y="184"/>
                  <a:pt x="1104" y="0"/>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3323" name="Text Box 11">
            <a:extLst>
              <a:ext uri="{FF2B5EF4-FFF2-40B4-BE49-F238E27FC236}">
                <a16:creationId xmlns:a16="http://schemas.microsoft.com/office/drawing/2014/main" id="{95F603A7-C6B4-453E-BE07-11ED09549540}"/>
              </a:ext>
            </a:extLst>
          </p:cNvPr>
          <p:cNvSpPr txBox="1">
            <a:spLocks noChangeArrowheads="1"/>
          </p:cNvSpPr>
          <p:nvPr/>
        </p:nvSpPr>
        <p:spPr bwMode="auto">
          <a:xfrm>
            <a:off x="3898900" y="3013075"/>
            <a:ext cx="828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SMC</a:t>
            </a:r>
          </a:p>
        </p:txBody>
      </p:sp>
      <p:sp>
        <p:nvSpPr>
          <p:cNvPr id="13324" name="Text Box 12">
            <a:extLst>
              <a:ext uri="{FF2B5EF4-FFF2-40B4-BE49-F238E27FC236}">
                <a16:creationId xmlns:a16="http://schemas.microsoft.com/office/drawing/2014/main" id="{C27173E0-789C-491C-8540-904A95D52E4C}"/>
              </a:ext>
            </a:extLst>
          </p:cNvPr>
          <p:cNvSpPr txBox="1">
            <a:spLocks noChangeArrowheads="1"/>
          </p:cNvSpPr>
          <p:nvPr/>
        </p:nvSpPr>
        <p:spPr bwMode="auto">
          <a:xfrm>
            <a:off x="3995738" y="4581525"/>
            <a:ext cx="1944687" cy="711200"/>
          </a:xfrm>
          <a:prstGeom prst="rect">
            <a:avLst/>
          </a:prstGeom>
          <a:solidFill>
            <a:srgbClr val="FFFF00"/>
          </a:solidFill>
          <a:ln w="9525">
            <a:solidFill>
              <a:srgbClr val="A50021"/>
            </a:solidFill>
            <a:miter lim="800000"/>
            <a:headEnd/>
            <a:tailEnd/>
          </a:ln>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660033"/>
                </a:solidFill>
                <a:latin typeface="Times New Roman" panose="02020603050405020304" pitchFamily="18" charset="0"/>
              </a:rPr>
              <a:t>d</a:t>
            </a:r>
          </a:p>
          <a:p>
            <a:pPr eaLnBrk="1" hangingPunct="1">
              <a:spcBef>
                <a:spcPct val="0"/>
              </a:spcBef>
              <a:buClrTx/>
              <a:buSzTx/>
              <a:buFontTx/>
              <a:buNone/>
            </a:pPr>
            <a:r>
              <a:rPr kumimoji="1" lang="zh-CN" altLang="en-US" sz="2000" b="1">
                <a:solidFill>
                  <a:srgbClr val="660033"/>
                </a:solidFill>
                <a:latin typeface="Times New Roman" panose="02020603050405020304" pitchFamily="18" charset="0"/>
              </a:rPr>
              <a:t>（</a:t>
            </a:r>
            <a:r>
              <a:rPr kumimoji="1" lang="en-US" altLang="zh-CN" sz="2000" b="1">
                <a:solidFill>
                  <a:srgbClr val="660033"/>
                </a:solidFill>
                <a:latin typeface="Times New Roman" panose="02020603050405020304" pitchFamily="18" charset="0"/>
              </a:rPr>
              <a:t>AR=MR=P</a:t>
            </a:r>
            <a:r>
              <a:rPr kumimoji="1" lang="zh-CN" altLang="en-US" sz="2000" b="1">
                <a:solidFill>
                  <a:srgbClr val="660033"/>
                </a:solidFill>
                <a:latin typeface="Times New Roman" panose="02020603050405020304" pitchFamily="18" charset="0"/>
              </a:rPr>
              <a:t>）</a:t>
            </a:r>
          </a:p>
        </p:txBody>
      </p:sp>
      <p:sp>
        <p:nvSpPr>
          <p:cNvPr id="13325" name="Line 13">
            <a:extLst>
              <a:ext uri="{FF2B5EF4-FFF2-40B4-BE49-F238E27FC236}">
                <a16:creationId xmlns:a16="http://schemas.microsoft.com/office/drawing/2014/main" id="{02E70A3A-B8C4-4BD7-B0DB-95C41AB45927}"/>
              </a:ext>
            </a:extLst>
          </p:cNvPr>
          <p:cNvSpPr>
            <a:spLocks noChangeShapeType="1"/>
          </p:cNvSpPr>
          <p:nvPr/>
        </p:nvSpPr>
        <p:spPr bwMode="auto">
          <a:xfrm>
            <a:off x="2543175" y="4479925"/>
            <a:ext cx="2743200" cy="0"/>
          </a:xfrm>
          <a:prstGeom prst="line">
            <a:avLst/>
          </a:prstGeom>
          <a:noFill/>
          <a:ln w="28575">
            <a:solidFill>
              <a:srgbClr val="660033"/>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26" name="Line 14">
            <a:extLst>
              <a:ext uri="{FF2B5EF4-FFF2-40B4-BE49-F238E27FC236}">
                <a16:creationId xmlns:a16="http://schemas.microsoft.com/office/drawing/2014/main" id="{4D31878F-F33B-4750-BCC4-C63300934852}"/>
              </a:ext>
            </a:extLst>
          </p:cNvPr>
          <p:cNvSpPr>
            <a:spLocks noChangeShapeType="1"/>
          </p:cNvSpPr>
          <p:nvPr/>
        </p:nvSpPr>
        <p:spPr bwMode="auto">
          <a:xfrm>
            <a:off x="3622675" y="4479925"/>
            <a:ext cx="0" cy="11525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27" name="Text Box 15">
            <a:extLst>
              <a:ext uri="{FF2B5EF4-FFF2-40B4-BE49-F238E27FC236}">
                <a16:creationId xmlns:a16="http://schemas.microsoft.com/office/drawing/2014/main" id="{7287B09C-816B-4AEE-AE24-ACF14570B4B0}"/>
              </a:ext>
            </a:extLst>
          </p:cNvPr>
          <p:cNvSpPr txBox="1">
            <a:spLocks noChangeArrowheads="1"/>
          </p:cNvSpPr>
          <p:nvPr/>
        </p:nvSpPr>
        <p:spPr bwMode="auto">
          <a:xfrm>
            <a:off x="3622675" y="447992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006600"/>
                </a:solidFill>
                <a:latin typeface="Times New Roman" panose="02020603050405020304" pitchFamily="18" charset="0"/>
              </a:rPr>
              <a:t>E</a:t>
            </a:r>
          </a:p>
        </p:txBody>
      </p:sp>
      <p:sp>
        <p:nvSpPr>
          <p:cNvPr id="13328" name="Text Box 16">
            <a:extLst>
              <a:ext uri="{FF2B5EF4-FFF2-40B4-BE49-F238E27FC236}">
                <a16:creationId xmlns:a16="http://schemas.microsoft.com/office/drawing/2014/main" id="{5E021EBC-5158-4C10-B7CB-019F008AE638}"/>
              </a:ext>
            </a:extLst>
          </p:cNvPr>
          <p:cNvSpPr txBox="1">
            <a:spLocks noChangeArrowheads="1"/>
          </p:cNvSpPr>
          <p:nvPr/>
        </p:nvSpPr>
        <p:spPr bwMode="auto">
          <a:xfrm>
            <a:off x="3152775" y="5562600"/>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M</a:t>
            </a:r>
          </a:p>
        </p:txBody>
      </p:sp>
      <p:sp>
        <p:nvSpPr>
          <p:cNvPr id="13329" name="Text Box 17">
            <a:extLst>
              <a:ext uri="{FF2B5EF4-FFF2-40B4-BE49-F238E27FC236}">
                <a16:creationId xmlns:a16="http://schemas.microsoft.com/office/drawing/2014/main" id="{0FF2236D-2F7E-4652-A595-B61C4D74FCC9}"/>
              </a:ext>
            </a:extLst>
          </p:cNvPr>
          <p:cNvSpPr txBox="1">
            <a:spLocks noChangeArrowheads="1"/>
          </p:cNvSpPr>
          <p:nvPr/>
        </p:nvSpPr>
        <p:spPr bwMode="auto">
          <a:xfrm>
            <a:off x="2238375" y="55626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O</a:t>
            </a:r>
          </a:p>
        </p:txBody>
      </p:sp>
      <p:sp>
        <p:nvSpPr>
          <p:cNvPr id="13330" name="Text Box 18">
            <a:extLst>
              <a:ext uri="{FF2B5EF4-FFF2-40B4-BE49-F238E27FC236}">
                <a16:creationId xmlns:a16="http://schemas.microsoft.com/office/drawing/2014/main" id="{FAB50E0D-8726-415F-974F-B6E8757692FA}"/>
              </a:ext>
            </a:extLst>
          </p:cNvPr>
          <p:cNvSpPr txBox="1">
            <a:spLocks noChangeArrowheads="1"/>
          </p:cNvSpPr>
          <p:nvPr/>
        </p:nvSpPr>
        <p:spPr bwMode="auto">
          <a:xfrm>
            <a:off x="2182813" y="4337050"/>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b="1">
                <a:solidFill>
                  <a:srgbClr val="006600"/>
                </a:solidFill>
                <a:latin typeface="Times New Roman" panose="02020603050405020304" pitchFamily="18" charset="0"/>
              </a:rPr>
              <a:t>N</a:t>
            </a:r>
          </a:p>
        </p:txBody>
      </p:sp>
      <p:sp>
        <p:nvSpPr>
          <p:cNvPr id="26643" name="Rectangle 19">
            <a:extLst>
              <a:ext uri="{FF2B5EF4-FFF2-40B4-BE49-F238E27FC236}">
                <a16:creationId xmlns:a16="http://schemas.microsoft.com/office/drawing/2014/main" id="{AFB7BC86-329F-4F0B-AE14-C1203A6EC507}"/>
              </a:ext>
            </a:extLst>
          </p:cNvPr>
          <p:cNvSpPr>
            <a:spLocks noChangeArrowheads="1"/>
          </p:cNvSpPr>
          <p:nvPr/>
        </p:nvSpPr>
        <p:spPr bwMode="auto">
          <a:xfrm>
            <a:off x="6443663" y="3716338"/>
            <a:ext cx="2520950" cy="1657350"/>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800">
                <a:solidFill>
                  <a:srgbClr val="000000"/>
                </a:solidFill>
              </a:rPr>
              <a:t>E</a:t>
            </a:r>
            <a:r>
              <a:rPr lang="zh-CN" altLang="en-US" sz="2800">
                <a:solidFill>
                  <a:srgbClr val="000000"/>
                </a:solidFill>
              </a:rPr>
              <a:t>点为</a:t>
            </a:r>
          </a:p>
          <a:p>
            <a:pPr algn="ctr" eaLnBrk="1" hangingPunct="1">
              <a:spcBef>
                <a:spcPct val="0"/>
              </a:spcBef>
              <a:buClrTx/>
              <a:buSzTx/>
              <a:buFontTx/>
              <a:buNone/>
            </a:pPr>
            <a:r>
              <a:rPr lang="zh-CN" altLang="en-US" sz="2800">
                <a:solidFill>
                  <a:srgbClr val="000000"/>
                </a:solidFill>
              </a:rPr>
              <a:t>收支相抵点</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additive="base">
                                        <p:cTn id="7" dur="500" fill="hold"/>
                                        <p:tgtEl>
                                          <p:spTgt spid="13316"/>
                                        </p:tgtEl>
                                        <p:attrNameLst>
                                          <p:attrName>ppt_x</p:attrName>
                                        </p:attrNameLst>
                                      </p:cBhvr>
                                      <p:tavLst>
                                        <p:tav tm="0">
                                          <p:val>
                                            <p:strVal val="0-#ppt_w/2"/>
                                          </p:val>
                                        </p:tav>
                                        <p:tav tm="100000">
                                          <p:val>
                                            <p:strVal val="#ppt_x"/>
                                          </p:val>
                                        </p:tav>
                                      </p:tavLst>
                                    </p:anim>
                                    <p:anim calcmode="lin" valueType="num">
                                      <p:cBhvr additive="base">
                                        <p:cTn id="8" dur="500" fill="hold"/>
                                        <p:tgtEl>
                                          <p:spTgt spid="1331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8">
                                            <p:txEl>
                                              <p:pRg st="0" end="0"/>
                                            </p:txEl>
                                          </p:spTgt>
                                        </p:tgtEl>
                                        <p:attrNameLst>
                                          <p:attrName>style.visibility</p:attrName>
                                        </p:attrNameLst>
                                      </p:cBhvr>
                                      <p:to>
                                        <p:strVal val="visible"/>
                                      </p:to>
                                    </p:set>
                                    <p:anim calcmode="lin" valueType="num">
                                      <p:cBhvr additive="base">
                                        <p:cTn id="13" dur="500" fill="hold"/>
                                        <p:tgtEl>
                                          <p:spTgt spid="13318">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3317"/>
                                        </p:tgtEl>
                                        <p:attrNameLst>
                                          <p:attrName>style.visibility</p:attrName>
                                        </p:attrNameLst>
                                      </p:cBhvr>
                                      <p:to>
                                        <p:strVal val="visible"/>
                                      </p:to>
                                    </p:set>
                                    <p:anim calcmode="lin" valueType="num">
                                      <p:cBhvr additive="base">
                                        <p:cTn id="19" dur="500" fill="hold"/>
                                        <p:tgtEl>
                                          <p:spTgt spid="13317"/>
                                        </p:tgtEl>
                                        <p:attrNameLst>
                                          <p:attrName>ppt_x</p:attrName>
                                        </p:attrNameLst>
                                      </p:cBhvr>
                                      <p:tavLst>
                                        <p:tav tm="0">
                                          <p:val>
                                            <p:strVal val="0-#ppt_w/2"/>
                                          </p:val>
                                        </p:tav>
                                        <p:tav tm="100000">
                                          <p:val>
                                            <p:strVal val="#ppt_x"/>
                                          </p:val>
                                        </p:tav>
                                      </p:tavLst>
                                    </p:anim>
                                    <p:anim calcmode="lin" valueType="num">
                                      <p:cBhvr additive="base">
                                        <p:cTn id="20" dur="500" fill="hold"/>
                                        <p:tgtEl>
                                          <p:spTgt spid="1331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13319">
                                            <p:txEl>
                                              <p:pRg st="0" end="0"/>
                                            </p:txEl>
                                          </p:spTgt>
                                        </p:tgtEl>
                                        <p:attrNameLst>
                                          <p:attrName>style.visibility</p:attrName>
                                        </p:attrNameLst>
                                      </p:cBhvr>
                                      <p:to>
                                        <p:strVal val="visible"/>
                                      </p:to>
                                    </p:set>
                                    <p:anim calcmode="lin" valueType="num">
                                      <p:cBhvr additive="base">
                                        <p:cTn id="25" dur="300" fill="hold"/>
                                        <p:tgtEl>
                                          <p:spTgt spid="13319">
                                            <p:txEl>
                                              <p:pRg st="0" end="0"/>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1331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29"/>
                                        </p:tgtEl>
                                        <p:attrNameLst>
                                          <p:attrName>style.visibility</p:attrName>
                                        </p:attrNameLst>
                                      </p:cBhvr>
                                      <p:to>
                                        <p:strVal val="visible"/>
                                      </p:to>
                                    </p:set>
                                    <p:anim calcmode="lin" valueType="num">
                                      <p:cBhvr additive="base">
                                        <p:cTn id="31" dur="500" fill="hold"/>
                                        <p:tgtEl>
                                          <p:spTgt spid="13329"/>
                                        </p:tgtEl>
                                        <p:attrNameLst>
                                          <p:attrName>ppt_x</p:attrName>
                                        </p:attrNameLst>
                                      </p:cBhvr>
                                      <p:tavLst>
                                        <p:tav tm="0">
                                          <p:val>
                                            <p:strVal val="0-#ppt_w/2"/>
                                          </p:val>
                                        </p:tav>
                                        <p:tav tm="100000">
                                          <p:val>
                                            <p:strVal val="#ppt_x"/>
                                          </p:val>
                                        </p:tav>
                                      </p:tavLst>
                                    </p:anim>
                                    <p:anim calcmode="lin" valueType="num">
                                      <p:cBhvr additive="base">
                                        <p:cTn id="32" dur="500" fill="hold"/>
                                        <p:tgtEl>
                                          <p:spTgt spid="1332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3320"/>
                                        </p:tgtEl>
                                        <p:attrNameLst>
                                          <p:attrName>style.visibility</p:attrName>
                                        </p:attrNameLst>
                                      </p:cBhvr>
                                      <p:to>
                                        <p:strVal val="visible"/>
                                      </p:to>
                                    </p:set>
                                    <p:anim calcmode="lin" valueType="num">
                                      <p:cBhvr additive="base">
                                        <p:cTn id="37" dur="500" fill="hold"/>
                                        <p:tgtEl>
                                          <p:spTgt spid="13320"/>
                                        </p:tgtEl>
                                        <p:attrNameLst>
                                          <p:attrName>ppt_x</p:attrName>
                                        </p:attrNameLst>
                                      </p:cBhvr>
                                      <p:tavLst>
                                        <p:tav tm="0">
                                          <p:val>
                                            <p:strVal val="0-#ppt_w/2"/>
                                          </p:val>
                                        </p:tav>
                                        <p:tav tm="100000">
                                          <p:val>
                                            <p:strVal val="#ppt_x"/>
                                          </p:val>
                                        </p:tav>
                                      </p:tavLst>
                                    </p:anim>
                                    <p:anim calcmode="lin" valueType="num">
                                      <p:cBhvr additive="base">
                                        <p:cTn id="38" dur="500" fill="hold"/>
                                        <p:tgtEl>
                                          <p:spTgt spid="1332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321">
                                            <p:txEl>
                                              <p:pRg st="0" end="0"/>
                                            </p:txEl>
                                          </p:spTgt>
                                        </p:tgtEl>
                                        <p:attrNameLst>
                                          <p:attrName>style.visibility</p:attrName>
                                        </p:attrNameLst>
                                      </p:cBhvr>
                                      <p:to>
                                        <p:strVal val="visible"/>
                                      </p:to>
                                    </p:set>
                                    <p:anim calcmode="lin" valueType="num">
                                      <p:cBhvr additive="base">
                                        <p:cTn id="43" dur="500" fill="hold"/>
                                        <p:tgtEl>
                                          <p:spTgt spid="13321">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332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3322"/>
                                        </p:tgtEl>
                                        <p:attrNameLst>
                                          <p:attrName>style.visibility</p:attrName>
                                        </p:attrNameLst>
                                      </p:cBhvr>
                                      <p:to>
                                        <p:strVal val="visible"/>
                                      </p:to>
                                    </p:set>
                                    <p:anim calcmode="lin" valueType="num">
                                      <p:cBhvr additive="base">
                                        <p:cTn id="49" dur="500" fill="hold"/>
                                        <p:tgtEl>
                                          <p:spTgt spid="13322"/>
                                        </p:tgtEl>
                                        <p:attrNameLst>
                                          <p:attrName>ppt_x</p:attrName>
                                        </p:attrNameLst>
                                      </p:cBhvr>
                                      <p:tavLst>
                                        <p:tav tm="0">
                                          <p:val>
                                            <p:strVal val="0-#ppt_w/2"/>
                                          </p:val>
                                        </p:tav>
                                        <p:tav tm="100000">
                                          <p:val>
                                            <p:strVal val="#ppt_x"/>
                                          </p:val>
                                        </p:tav>
                                      </p:tavLst>
                                    </p:anim>
                                    <p:anim calcmode="lin" valueType="num">
                                      <p:cBhvr additive="base">
                                        <p:cTn id="50" dur="500" fill="hold"/>
                                        <p:tgtEl>
                                          <p:spTgt spid="1332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3323">
                                            <p:txEl>
                                              <p:pRg st="0" end="0"/>
                                            </p:txEl>
                                          </p:spTgt>
                                        </p:tgtEl>
                                        <p:attrNameLst>
                                          <p:attrName>style.visibility</p:attrName>
                                        </p:attrNameLst>
                                      </p:cBhvr>
                                      <p:to>
                                        <p:strVal val="visible"/>
                                      </p:to>
                                    </p:set>
                                    <p:anim calcmode="lin" valueType="num">
                                      <p:cBhvr additive="base">
                                        <p:cTn id="55" dur="500" fill="hold"/>
                                        <p:tgtEl>
                                          <p:spTgt spid="13323">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332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2" name="WHOOSH.WAV"/>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13325"/>
                                        </p:tgtEl>
                                        <p:attrNameLst>
                                          <p:attrName>style.visibility</p:attrName>
                                        </p:attrNameLst>
                                      </p:cBhvr>
                                      <p:to>
                                        <p:strVal val="visible"/>
                                      </p:to>
                                    </p:set>
                                    <p:anim calcmode="lin" valueType="num">
                                      <p:cBhvr additive="base">
                                        <p:cTn id="61" dur="500" fill="hold"/>
                                        <p:tgtEl>
                                          <p:spTgt spid="13325"/>
                                        </p:tgtEl>
                                        <p:attrNameLst>
                                          <p:attrName>ppt_x</p:attrName>
                                        </p:attrNameLst>
                                      </p:cBhvr>
                                      <p:tavLst>
                                        <p:tav tm="0">
                                          <p:val>
                                            <p:strVal val="0-#ppt_w/2"/>
                                          </p:val>
                                        </p:tav>
                                        <p:tav tm="100000">
                                          <p:val>
                                            <p:strVal val="#ppt_x"/>
                                          </p:val>
                                        </p:tav>
                                      </p:tavLst>
                                    </p:anim>
                                    <p:anim calcmode="lin" valueType="num">
                                      <p:cBhvr additive="base">
                                        <p:cTn id="62" dur="500" fill="hold"/>
                                        <p:tgtEl>
                                          <p:spTgt spid="1332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2" name="WHOOSH.WAV"/>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0" presetClass="entr" presetSubtype="0" fill="hold" grpId="0" nodeType="clickEffect">
                                  <p:stCondLst>
                                    <p:cond delay="0"/>
                                  </p:stCondLst>
                                  <p:childTnLst>
                                    <p:set>
                                      <p:cBhvr>
                                        <p:cTn id="66" dur="1" fill="hold">
                                          <p:stCondLst>
                                            <p:cond delay="0"/>
                                          </p:stCondLst>
                                        </p:cTn>
                                        <p:tgtEl>
                                          <p:spTgt spid="13324"/>
                                        </p:tgtEl>
                                        <p:attrNameLst>
                                          <p:attrName>style.visibility</p:attrName>
                                        </p:attrNameLst>
                                      </p:cBhvr>
                                      <p:to>
                                        <p:strVal val="visible"/>
                                      </p:to>
                                    </p:set>
                                    <p:animEffect transition="in" filter="wedge">
                                      <p:cBhvr>
                                        <p:cTn id="67" dur="2000"/>
                                        <p:tgtEl>
                                          <p:spTgt spid="13324"/>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13327"/>
                                        </p:tgtEl>
                                        <p:attrNameLst>
                                          <p:attrName>style.visibility</p:attrName>
                                        </p:attrNameLst>
                                      </p:cBhvr>
                                      <p:to>
                                        <p:strVal val="visible"/>
                                      </p:to>
                                    </p:set>
                                    <p:anim calcmode="lin" valueType="num">
                                      <p:cBhvr additive="base">
                                        <p:cTn id="72" dur="500" fill="hold"/>
                                        <p:tgtEl>
                                          <p:spTgt spid="13327"/>
                                        </p:tgtEl>
                                        <p:attrNameLst>
                                          <p:attrName>ppt_x</p:attrName>
                                        </p:attrNameLst>
                                      </p:cBhvr>
                                      <p:tavLst>
                                        <p:tav tm="0">
                                          <p:val>
                                            <p:strVal val="0-#ppt_w/2"/>
                                          </p:val>
                                        </p:tav>
                                        <p:tav tm="100000">
                                          <p:val>
                                            <p:strVal val="#ppt_x"/>
                                          </p:val>
                                        </p:tav>
                                      </p:tavLst>
                                    </p:anim>
                                    <p:anim calcmode="lin" valueType="num">
                                      <p:cBhvr additive="base">
                                        <p:cTn id="73" dur="500" fill="hold"/>
                                        <p:tgtEl>
                                          <p:spTgt spid="13327"/>
                                        </p:tgtEl>
                                        <p:attrNameLst>
                                          <p:attrName>ppt_y</p:attrName>
                                        </p:attrNameLst>
                                      </p:cBhvr>
                                      <p:tavLst>
                                        <p:tav tm="0">
                                          <p:val>
                                            <p:strVal val="#ppt_y"/>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2" presetClass="entr" presetSubtype="8" fill="hold" nodeType="clickEffect">
                                  <p:stCondLst>
                                    <p:cond delay="0"/>
                                  </p:stCondLst>
                                  <p:childTnLst>
                                    <p:set>
                                      <p:cBhvr>
                                        <p:cTn id="77" dur="1" fill="hold">
                                          <p:stCondLst>
                                            <p:cond delay="0"/>
                                          </p:stCondLst>
                                        </p:cTn>
                                        <p:tgtEl>
                                          <p:spTgt spid="13326"/>
                                        </p:tgtEl>
                                        <p:attrNameLst>
                                          <p:attrName>style.visibility</p:attrName>
                                        </p:attrNameLst>
                                      </p:cBhvr>
                                      <p:to>
                                        <p:strVal val="visible"/>
                                      </p:to>
                                    </p:set>
                                    <p:anim calcmode="lin" valueType="num">
                                      <p:cBhvr additive="base">
                                        <p:cTn id="78" dur="500" fill="hold"/>
                                        <p:tgtEl>
                                          <p:spTgt spid="13326"/>
                                        </p:tgtEl>
                                        <p:attrNameLst>
                                          <p:attrName>ppt_x</p:attrName>
                                        </p:attrNameLst>
                                      </p:cBhvr>
                                      <p:tavLst>
                                        <p:tav tm="0">
                                          <p:val>
                                            <p:strVal val="0-#ppt_w/2"/>
                                          </p:val>
                                        </p:tav>
                                        <p:tav tm="100000">
                                          <p:val>
                                            <p:strVal val="#ppt_x"/>
                                          </p:val>
                                        </p:tav>
                                      </p:tavLst>
                                    </p:anim>
                                    <p:anim calcmode="lin" valueType="num">
                                      <p:cBhvr additive="base">
                                        <p:cTn id="79" dur="500" fill="hold"/>
                                        <p:tgtEl>
                                          <p:spTgt spid="13326"/>
                                        </p:tgtEl>
                                        <p:attrNameLst>
                                          <p:attrName>ppt_y</p:attrName>
                                        </p:attrNameLst>
                                      </p:cBhvr>
                                      <p:tavLst>
                                        <p:tav tm="0">
                                          <p:val>
                                            <p:strVal val="#ppt_y"/>
                                          </p:val>
                                        </p:tav>
                                        <p:tav tm="100000">
                                          <p:val>
                                            <p:strVal val="#ppt_y"/>
                                          </p:val>
                                        </p:tav>
                                      </p:tavLst>
                                    </p:anim>
                                  </p:childTnLst>
                                </p:cTn>
                              </p:par>
                            </p:childTnLst>
                          </p:cTn>
                        </p:par>
                      </p:childTnLst>
                    </p:cTn>
                  </p:par>
                  <p:par>
                    <p:cTn id="80" fill="hold" nodeType="clickPar">
                      <p:stCondLst>
                        <p:cond delay="indefinite"/>
                      </p:stCondLst>
                      <p:childTnLst>
                        <p:par>
                          <p:cTn id="81" fill="hold" nodeType="withGroup">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13328"/>
                                        </p:tgtEl>
                                        <p:attrNameLst>
                                          <p:attrName>style.visibility</p:attrName>
                                        </p:attrNameLst>
                                      </p:cBhvr>
                                      <p:to>
                                        <p:strVal val="visible"/>
                                      </p:to>
                                    </p:set>
                                    <p:anim calcmode="lin" valueType="num">
                                      <p:cBhvr additive="base">
                                        <p:cTn id="84" dur="500" fill="hold"/>
                                        <p:tgtEl>
                                          <p:spTgt spid="13328"/>
                                        </p:tgtEl>
                                        <p:attrNameLst>
                                          <p:attrName>ppt_x</p:attrName>
                                        </p:attrNameLst>
                                      </p:cBhvr>
                                      <p:tavLst>
                                        <p:tav tm="0">
                                          <p:val>
                                            <p:strVal val="0-#ppt_w/2"/>
                                          </p:val>
                                        </p:tav>
                                        <p:tav tm="100000">
                                          <p:val>
                                            <p:strVal val="#ppt_x"/>
                                          </p:val>
                                        </p:tav>
                                      </p:tavLst>
                                    </p:anim>
                                    <p:anim calcmode="lin" valueType="num">
                                      <p:cBhvr additive="base">
                                        <p:cTn id="85" dur="500" fill="hold"/>
                                        <p:tgtEl>
                                          <p:spTgt spid="13328"/>
                                        </p:tgtEl>
                                        <p:attrNameLst>
                                          <p:attrName>ppt_y</p:attrName>
                                        </p:attrNameLst>
                                      </p:cBhvr>
                                      <p:tavLst>
                                        <p:tav tm="0">
                                          <p:val>
                                            <p:strVal val="#ppt_y"/>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13330"/>
                                        </p:tgtEl>
                                        <p:attrNameLst>
                                          <p:attrName>style.visibility</p:attrName>
                                        </p:attrNameLst>
                                      </p:cBhvr>
                                      <p:to>
                                        <p:strVal val="visible"/>
                                      </p:to>
                                    </p:set>
                                    <p:anim calcmode="lin" valueType="num">
                                      <p:cBhvr additive="base">
                                        <p:cTn id="90" dur="500" fill="hold"/>
                                        <p:tgtEl>
                                          <p:spTgt spid="13330"/>
                                        </p:tgtEl>
                                        <p:attrNameLst>
                                          <p:attrName>ppt_x</p:attrName>
                                        </p:attrNameLst>
                                      </p:cBhvr>
                                      <p:tavLst>
                                        <p:tav tm="0">
                                          <p:val>
                                            <p:strVal val="0-#ppt_w/2"/>
                                          </p:val>
                                        </p:tav>
                                        <p:tav tm="100000">
                                          <p:val>
                                            <p:strVal val="#ppt_x"/>
                                          </p:val>
                                        </p:tav>
                                      </p:tavLst>
                                    </p:anim>
                                    <p:anim calcmode="lin" valueType="num">
                                      <p:cBhvr additive="base">
                                        <p:cTn id="91" dur="500" fill="hold"/>
                                        <p:tgtEl>
                                          <p:spTgt spid="13330"/>
                                        </p:tgtEl>
                                        <p:attrNameLst>
                                          <p:attrName>ppt_y</p:attrName>
                                        </p:attrNameLst>
                                      </p:cBhvr>
                                      <p:tavLst>
                                        <p:tav tm="0">
                                          <p:val>
                                            <p:strVal val="#ppt_y"/>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13315">
                                            <p:bg/>
                                          </p:spTgt>
                                        </p:tgtEl>
                                        <p:attrNameLst>
                                          <p:attrName>style.visibility</p:attrName>
                                        </p:attrNameLst>
                                      </p:cBhvr>
                                      <p:to>
                                        <p:strVal val="visible"/>
                                      </p:to>
                                    </p:set>
                                    <p:animEffect transition="in" filter="blinds(horizontal)">
                                      <p:cBhvr>
                                        <p:cTn id="96" dur="500"/>
                                        <p:tgtEl>
                                          <p:spTgt spid="13315">
                                            <p:bg/>
                                          </p:spTgt>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3" presetClass="entr" presetSubtype="10" fill="hold" grpId="0" nodeType="clickEffect">
                                  <p:stCondLst>
                                    <p:cond delay="0"/>
                                  </p:stCondLst>
                                  <p:childTnLst>
                                    <p:set>
                                      <p:cBhvr>
                                        <p:cTn id="100" dur="1" fill="hold">
                                          <p:stCondLst>
                                            <p:cond delay="0"/>
                                          </p:stCondLst>
                                        </p:cTn>
                                        <p:tgtEl>
                                          <p:spTgt spid="13315">
                                            <p:txEl>
                                              <p:pRg st="0" end="0"/>
                                            </p:txEl>
                                          </p:spTgt>
                                        </p:tgtEl>
                                        <p:attrNameLst>
                                          <p:attrName>style.visibility</p:attrName>
                                        </p:attrNameLst>
                                      </p:cBhvr>
                                      <p:to>
                                        <p:strVal val="visible"/>
                                      </p:to>
                                    </p:set>
                                    <p:animEffect transition="in" filter="blinds(horizontal)">
                                      <p:cBhvr>
                                        <p:cTn id="101" dur="500"/>
                                        <p:tgtEl>
                                          <p:spTgt spid="13315">
                                            <p:txEl>
                                              <p:pRg st="0" end="0"/>
                                            </p:txEl>
                                          </p:spTgt>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3" presetClass="entr" presetSubtype="10" fill="hold" grpId="0" nodeType="clickEffect">
                                  <p:stCondLst>
                                    <p:cond delay="0"/>
                                  </p:stCondLst>
                                  <p:childTnLst>
                                    <p:set>
                                      <p:cBhvr>
                                        <p:cTn id="105" dur="1" fill="hold">
                                          <p:stCondLst>
                                            <p:cond delay="0"/>
                                          </p:stCondLst>
                                        </p:cTn>
                                        <p:tgtEl>
                                          <p:spTgt spid="13315">
                                            <p:txEl>
                                              <p:pRg st="1" end="1"/>
                                            </p:txEl>
                                          </p:spTgt>
                                        </p:tgtEl>
                                        <p:attrNameLst>
                                          <p:attrName>style.visibility</p:attrName>
                                        </p:attrNameLst>
                                      </p:cBhvr>
                                      <p:to>
                                        <p:strVal val="visible"/>
                                      </p:to>
                                    </p:set>
                                    <p:animEffect transition="in" filter="blinds(horizontal)">
                                      <p:cBhvr>
                                        <p:cTn id="106" dur="500"/>
                                        <p:tgtEl>
                                          <p:spTgt spid="133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nimBg="1"/>
      <p:bldP spid="13318" grpId="0" build="p" autoUpdateAnimBg="0"/>
      <p:bldP spid="13319" grpId="0" build="p" autoUpdateAnimBg="0"/>
      <p:bldP spid="13321" grpId="0" build="p" autoUpdateAnimBg="0"/>
      <p:bldP spid="13323" grpId="0" build="p" autoUpdateAnimBg="0"/>
      <p:bldP spid="13324" grpId="0" animBg="1"/>
      <p:bldP spid="13327" grpId="0" autoUpdateAnimBg="0"/>
      <p:bldP spid="13328" grpId="0" autoUpdateAnimBg="0"/>
      <p:bldP spid="13329" grpId="0" autoUpdateAnimBg="0"/>
      <p:bldP spid="13330"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A168498E-4B74-4287-89CE-EDD0D303EBE5}"/>
              </a:ext>
            </a:extLst>
          </p:cNvPr>
          <p:cNvSpPr>
            <a:spLocks noGrp="1" noRot="1" noChangeArrowheads="1"/>
          </p:cNvSpPr>
          <p:nvPr>
            <p:ph type="title"/>
          </p:nvPr>
        </p:nvSpPr>
        <p:spPr>
          <a:noFill/>
        </p:spPr>
        <p:txBody>
          <a:bodyPr/>
          <a:lstStyle/>
          <a:p>
            <a:pPr eaLnBrk="1" hangingPunct="1"/>
            <a:r>
              <a:rPr lang="zh-CN" altLang="en-US" sz="3600">
                <a:solidFill>
                  <a:srgbClr val="A50021"/>
                </a:solidFill>
                <a:latin typeface="黑体" panose="02010609060101010101" pitchFamily="49" charset="-122"/>
                <a:ea typeface="黑体" panose="02010609060101010101" pitchFamily="49" charset="-122"/>
              </a:rPr>
              <a:t>（</a:t>
            </a:r>
            <a:r>
              <a:rPr lang="en-US" altLang="zh-CN" sz="3600">
                <a:solidFill>
                  <a:srgbClr val="A50021"/>
                </a:solidFill>
                <a:latin typeface="黑体" panose="02010609060101010101" pitchFamily="49" charset="-122"/>
                <a:ea typeface="黑体" panose="02010609060101010101" pitchFamily="49" charset="-122"/>
              </a:rPr>
              <a:t>4</a:t>
            </a:r>
            <a:r>
              <a:rPr lang="zh-CN" altLang="en-US" sz="3600">
                <a:solidFill>
                  <a:srgbClr val="A50021"/>
                </a:solidFill>
                <a:latin typeface="黑体" panose="02010609060101010101" pitchFamily="49" charset="-122"/>
                <a:ea typeface="黑体" panose="02010609060101010101" pitchFamily="49" charset="-122"/>
              </a:rPr>
              <a:t>）</a:t>
            </a:r>
            <a:r>
              <a:rPr lang="zh-CN" altLang="en-US" sz="3200"/>
              <a:t>厂商需求曲线低于短期平均总成本曲线的最低点</a:t>
            </a:r>
            <a:r>
              <a:rPr lang="en-US" altLang="zh-CN" sz="3200"/>
              <a:t>,</a:t>
            </a:r>
            <a:r>
              <a:rPr lang="en-US" altLang="zh-CN" sz="2800"/>
              <a:t> </a:t>
            </a:r>
            <a:r>
              <a:rPr lang="zh-CN" altLang="en-US" sz="3200"/>
              <a:t>高于平均可变成本最低点</a:t>
            </a:r>
          </a:p>
        </p:txBody>
      </p:sp>
      <p:sp>
        <p:nvSpPr>
          <p:cNvPr id="83971" name="Freeform 3">
            <a:extLst>
              <a:ext uri="{FF2B5EF4-FFF2-40B4-BE49-F238E27FC236}">
                <a16:creationId xmlns:a16="http://schemas.microsoft.com/office/drawing/2014/main" id="{C43479FC-0172-4C5A-ACE5-E7AA652A755B}"/>
              </a:ext>
            </a:extLst>
          </p:cNvPr>
          <p:cNvSpPr>
            <a:spLocks/>
          </p:cNvSpPr>
          <p:nvPr/>
        </p:nvSpPr>
        <p:spPr bwMode="auto">
          <a:xfrm>
            <a:off x="4787900" y="3429000"/>
            <a:ext cx="2057400" cy="927100"/>
          </a:xfrm>
          <a:custGeom>
            <a:avLst/>
            <a:gdLst>
              <a:gd name="T0" fmla="*/ 0 w 1296"/>
              <a:gd name="T1" fmla="*/ 2147483646 h 584"/>
              <a:gd name="T2" fmla="*/ 2147483646 w 1296"/>
              <a:gd name="T3" fmla="*/ 2147483646 h 584"/>
              <a:gd name="T4" fmla="*/ 2147483646 w 1296"/>
              <a:gd name="T5" fmla="*/ 0 h 584"/>
              <a:gd name="T6" fmla="*/ 0 60000 65536"/>
              <a:gd name="T7" fmla="*/ 0 60000 65536"/>
              <a:gd name="T8" fmla="*/ 0 60000 65536"/>
            </a:gdLst>
            <a:ahLst/>
            <a:cxnLst>
              <a:cxn ang="T6">
                <a:pos x="T0" y="T1"/>
              </a:cxn>
              <a:cxn ang="T7">
                <a:pos x="T2" y="T3"/>
              </a:cxn>
              <a:cxn ang="T8">
                <a:pos x="T4" y="T5"/>
              </a:cxn>
            </a:cxnLst>
            <a:rect l="0" t="0" r="r" b="b"/>
            <a:pathLst>
              <a:path w="1296" h="584">
                <a:moveTo>
                  <a:pt x="0" y="48"/>
                </a:moveTo>
                <a:cubicBezTo>
                  <a:pt x="108" y="316"/>
                  <a:pt x="216" y="584"/>
                  <a:pt x="432" y="576"/>
                </a:cubicBezTo>
                <a:cubicBezTo>
                  <a:pt x="648" y="568"/>
                  <a:pt x="1152" y="96"/>
                  <a:pt x="1296" y="0"/>
                </a:cubicBezTo>
              </a:path>
            </a:pathLst>
          </a:custGeom>
          <a:noFill/>
          <a:ln w="57150" cap="flat" cmpd="sng">
            <a:solidFill>
              <a:srgbClr val="003300"/>
            </a:solidFill>
            <a:prstDash val="solid"/>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83972" name="Text Box 4">
            <a:extLst>
              <a:ext uri="{FF2B5EF4-FFF2-40B4-BE49-F238E27FC236}">
                <a16:creationId xmlns:a16="http://schemas.microsoft.com/office/drawing/2014/main" id="{1CCFD3E9-8807-4FDA-92AE-287B0E737294}"/>
              </a:ext>
            </a:extLst>
          </p:cNvPr>
          <p:cNvSpPr txBox="1">
            <a:spLocks noChangeArrowheads="1"/>
          </p:cNvSpPr>
          <p:nvPr/>
        </p:nvSpPr>
        <p:spPr bwMode="auto">
          <a:xfrm>
            <a:off x="6770688" y="3109913"/>
            <a:ext cx="828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rgbClr val="003300"/>
                </a:solidFill>
                <a:latin typeface="Times New Roman" panose="02020603050405020304" pitchFamily="18" charset="0"/>
              </a:rPr>
              <a:t>AVC</a:t>
            </a:r>
          </a:p>
        </p:txBody>
      </p:sp>
      <p:sp>
        <p:nvSpPr>
          <p:cNvPr id="27653" name="Line 5">
            <a:extLst>
              <a:ext uri="{FF2B5EF4-FFF2-40B4-BE49-F238E27FC236}">
                <a16:creationId xmlns:a16="http://schemas.microsoft.com/office/drawing/2014/main" id="{71978090-8E75-4B18-B3F8-1632958CF1F0}"/>
              </a:ext>
            </a:extLst>
          </p:cNvPr>
          <p:cNvSpPr>
            <a:spLocks noChangeShapeType="1"/>
          </p:cNvSpPr>
          <p:nvPr/>
        </p:nvSpPr>
        <p:spPr bwMode="auto">
          <a:xfrm flipV="1">
            <a:off x="4652963" y="2230438"/>
            <a:ext cx="0" cy="2743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54" name="Line 6">
            <a:extLst>
              <a:ext uri="{FF2B5EF4-FFF2-40B4-BE49-F238E27FC236}">
                <a16:creationId xmlns:a16="http://schemas.microsoft.com/office/drawing/2014/main" id="{729A0FBC-BEE9-4C9E-8188-2E3060750EFC}"/>
              </a:ext>
            </a:extLst>
          </p:cNvPr>
          <p:cNvSpPr>
            <a:spLocks noChangeShapeType="1"/>
          </p:cNvSpPr>
          <p:nvPr/>
        </p:nvSpPr>
        <p:spPr bwMode="auto">
          <a:xfrm>
            <a:off x="4652963" y="4973638"/>
            <a:ext cx="2895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55" name="Text Box 7">
            <a:extLst>
              <a:ext uri="{FF2B5EF4-FFF2-40B4-BE49-F238E27FC236}">
                <a16:creationId xmlns:a16="http://schemas.microsoft.com/office/drawing/2014/main" id="{A23AA98E-7812-45B4-B57C-C7B2C6EE7045}"/>
              </a:ext>
            </a:extLst>
          </p:cNvPr>
          <p:cNvSpPr txBox="1">
            <a:spLocks noChangeArrowheads="1"/>
          </p:cNvSpPr>
          <p:nvPr/>
        </p:nvSpPr>
        <p:spPr bwMode="auto">
          <a:xfrm>
            <a:off x="4284663" y="2205038"/>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P</a:t>
            </a:r>
          </a:p>
        </p:txBody>
      </p:sp>
      <p:sp>
        <p:nvSpPr>
          <p:cNvPr id="27656" name="Text Box 8">
            <a:extLst>
              <a:ext uri="{FF2B5EF4-FFF2-40B4-BE49-F238E27FC236}">
                <a16:creationId xmlns:a16="http://schemas.microsoft.com/office/drawing/2014/main" id="{44A2D10A-829E-4DCF-A5D9-76663E9320BD}"/>
              </a:ext>
            </a:extLst>
          </p:cNvPr>
          <p:cNvSpPr txBox="1">
            <a:spLocks noChangeArrowheads="1"/>
          </p:cNvSpPr>
          <p:nvPr/>
        </p:nvSpPr>
        <p:spPr bwMode="auto">
          <a:xfrm>
            <a:off x="7548563" y="4973638"/>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Q</a:t>
            </a:r>
          </a:p>
        </p:txBody>
      </p:sp>
      <p:sp>
        <p:nvSpPr>
          <p:cNvPr id="27657" name="Freeform 9">
            <a:extLst>
              <a:ext uri="{FF2B5EF4-FFF2-40B4-BE49-F238E27FC236}">
                <a16:creationId xmlns:a16="http://schemas.microsoft.com/office/drawing/2014/main" id="{49042984-AA43-44A9-9908-5538E8B2D951}"/>
              </a:ext>
            </a:extLst>
          </p:cNvPr>
          <p:cNvSpPr>
            <a:spLocks/>
          </p:cNvSpPr>
          <p:nvPr/>
        </p:nvSpPr>
        <p:spPr bwMode="auto">
          <a:xfrm>
            <a:off x="5110163" y="2687638"/>
            <a:ext cx="1752600" cy="1155700"/>
          </a:xfrm>
          <a:custGeom>
            <a:avLst/>
            <a:gdLst>
              <a:gd name="T0" fmla="*/ 0 w 1104"/>
              <a:gd name="T1" fmla="*/ 0 h 728"/>
              <a:gd name="T2" fmla="*/ 2147483646 w 1104"/>
              <a:gd name="T3" fmla="*/ 2147483646 h 728"/>
              <a:gd name="T4" fmla="*/ 2147483646 w 1104"/>
              <a:gd name="T5" fmla="*/ 2147483646 h 728"/>
              <a:gd name="T6" fmla="*/ 0 60000 65536"/>
              <a:gd name="T7" fmla="*/ 0 60000 65536"/>
              <a:gd name="T8" fmla="*/ 0 60000 65536"/>
            </a:gdLst>
            <a:ahLst/>
            <a:cxnLst>
              <a:cxn ang="T6">
                <a:pos x="T0" y="T1"/>
              </a:cxn>
              <a:cxn ang="T7">
                <a:pos x="T2" y="T3"/>
              </a:cxn>
              <a:cxn ang="T8">
                <a:pos x="T4" y="T5"/>
              </a:cxn>
            </a:cxnLst>
            <a:rect l="0" t="0" r="r" b="b"/>
            <a:pathLst>
              <a:path w="1104" h="728">
                <a:moveTo>
                  <a:pt x="0" y="0"/>
                </a:moveTo>
                <a:cubicBezTo>
                  <a:pt x="100" y="356"/>
                  <a:pt x="200" y="712"/>
                  <a:pt x="384" y="720"/>
                </a:cubicBezTo>
                <a:cubicBezTo>
                  <a:pt x="568" y="728"/>
                  <a:pt x="984" y="160"/>
                  <a:pt x="1104" y="48"/>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27658" name="Text Box 10">
            <a:extLst>
              <a:ext uri="{FF2B5EF4-FFF2-40B4-BE49-F238E27FC236}">
                <a16:creationId xmlns:a16="http://schemas.microsoft.com/office/drawing/2014/main" id="{D8FAB9BB-966B-4F95-9840-9B7E1D47C069}"/>
              </a:ext>
            </a:extLst>
          </p:cNvPr>
          <p:cNvSpPr txBox="1">
            <a:spLocks noChangeArrowheads="1"/>
          </p:cNvSpPr>
          <p:nvPr/>
        </p:nvSpPr>
        <p:spPr bwMode="auto">
          <a:xfrm>
            <a:off x="6846888" y="2576513"/>
            <a:ext cx="7778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SAC</a:t>
            </a:r>
          </a:p>
        </p:txBody>
      </p:sp>
      <p:sp>
        <p:nvSpPr>
          <p:cNvPr id="27659" name="Freeform 11">
            <a:extLst>
              <a:ext uri="{FF2B5EF4-FFF2-40B4-BE49-F238E27FC236}">
                <a16:creationId xmlns:a16="http://schemas.microsoft.com/office/drawing/2014/main" id="{C1E90D4E-BD11-4184-9697-A6500D9115B0}"/>
              </a:ext>
            </a:extLst>
          </p:cNvPr>
          <p:cNvSpPr>
            <a:spLocks/>
          </p:cNvSpPr>
          <p:nvPr/>
        </p:nvSpPr>
        <p:spPr bwMode="auto">
          <a:xfrm>
            <a:off x="4881563" y="2763838"/>
            <a:ext cx="1447800" cy="2044700"/>
          </a:xfrm>
          <a:custGeom>
            <a:avLst/>
            <a:gdLst>
              <a:gd name="T0" fmla="*/ 0 w 1104"/>
              <a:gd name="T1" fmla="*/ 2147483646 h 1240"/>
              <a:gd name="T2" fmla="*/ 2147483646 w 1104"/>
              <a:gd name="T3" fmla="*/ 2147483646 h 1240"/>
              <a:gd name="T4" fmla="*/ 2147483646 w 1104"/>
              <a:gd name="T5" fmla="*/ 0 h 1240"/>
              <a:gd name="T6" fmla="*/ 0 60000 65536"/>
              <a:gd name="T7" fmla="*/ 0 60000 65536"/>
              <a:gd name="T8" fmla="*/ 0 60000 65536"/>
            </a:gdLst>
            <a:ahLst/>
            <a:cxnLst>
              <a:cxn ang="T6">
                <a:pos x="T0" y="T1"/>
              </a:cxn>
              <a:cxn ang="T7">
                <a:pos x="T2" y="T3"/>
              </a:cxn>
              <a:cxn ang="T8">
                <a:pos x="T4" y="T5"/>
              </a:cxn>
            </a:cxnLst>
            <a:rect l="0" t="0" r="r" b="b"/>
            <a:pathLst>
              <a:path w="1104" h="1240">
                <a:moveTo>
                  <a:pt x="0" y="816"/>
                </a:moveTo>
                <a:cubicBezTo>
                  <a:pt x="28" y="1028"/>
                  <a:pt x="56" y="1240"/>
                  <a:pt x="240" y="1104"/>
                </a:cubicBezTo>
                <a:cubicBezTo>
                  <a:pt x="424" y="968"/>
                  <a:pt x="960" y="184"/>
                  <a:pt x="1104" y="0"/>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27660" name="Text Box 12">
            <a:extLst>
              <a:ext uri="{FF2B5EF4-FFF2-40B4-BE49-F238E27FC236}">
                <a16:creationId xmlns:a16="http://schemas.microsoft.com/office/drawing/2014/main" id="{464401D5-122C-4B0E-B1D7-A00D00E77A96}"/>
              </a:ext>
            </a:extLst>
          </p:cNvPr>
          <p:cNvSpPr txBox="1">
            <a:spLocks noChangeArrowheads="1"/>
          </p:cNvSpPr>
          <p:nvPr/>
        </p:nvSpPr>
        <p:spPr bwMode="auto">
          <a:xfrm>
            <a:off x="6008688" y="2347913"/>
            <a:ext cx="828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SMC</a:t>
            </a:r>
          </a:p>
        </p:txBody>
      </p:sp>
      <p:sp>
        <p:nvSpPr>
          <p:cNvPr id="27661" name="Text Box 13">
            <a:extLst>
              <a:ext uri="{FF2B5EF4-FFF2-40B4-BE49-F238E27FC236}">
                <a16:creationId xmlns:a16="http://schemas.microsoft.com/office/drawing/2014/main" id="{00DB8AE9-EF91-4D10-8B47-471C323BCCBA}"/>
              </a:ext>
            </a:extLst>
          </p:cNvPr>
          <p:cNvSpPr txBox="1">
            <a:spLocks noChangeArrowheads="1"/>
          </p:cNvSpPr>
          <p:nvPr/>
        </p:nvSpPr>
        <p:spPr bwMode="auto">
          <a:xfrm>
            <a:off x="6732588" y="3789363"/>
            <a:ext cx="2447925" cy="831850"/>
          </a:xfrm>
          <a:prstGeom prst="rect">
            <a:avLst/>
          </a:prstGeom>
          <a:solidFill>
            <a:srgbClr val="FFCC00"/>
          </a:solidFill>
          <a:ln w="9525">
            <a:solidFill>
              <a:srgbClr val="A50021"/>
            </a:solidFill>
            <a:miter lim="800000"/>
            <a:headEnd/>
            <a:tailEnd/>
          </a:ln>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solidFill>
                  <a:srgbClr val="660033"/>
                </a:solidFill>
                <a:latin typeface="Times New Roman" panose="02020603050405020304" pitchFamily="18" charset="0"/>
              </a:rPr>
              <a:t>d</a:t>
            </a:r>
          </a:p>
          <a:p>
            <a:pPr algn="ctr" eaLnBrk="1" hangingPunct="1">
              <a:spcBef>
                <a:spcPct val="0"/>
              </a:spcBef>
              <a:buClrTx/>
              <a:buSzTx/>
              <a:buFontTx/>
              <a:buNone/>
            </a:pPr>
            <a:r>
              <a:rPr kumimoji="1" lang="zh-CN" altLang="en-US" sz="2400" b="1">
                <a:solidFill>
                  <a:srgbClr val="660033"/>
                </a:solidFill>
                <a:latin typeface="Times New Roman" panose="02020603050405020304" pitchFamily="18" charset="0"/>
              </a:rPr>
              <a:t>（</a:t>
            </a:r>
            <a:r>
              <a:rPr kumimoji="1" lang="en-US" altLang="zh-CN" sz="2400" b="1">
                <a:solidFill>
                  <a:srgbClr val="660033"/>
                </a:solidFill>
                <a:latin typeface="Times New Roman" panose="02020603050405020304" pitchFamily="18" charset="0"/>
              </a:rPr>
              <a:t>AR=MR =P</a:t>
            </a:r>
            <a:r>
              <a:rPr kumimoji="1" lang="zh-CN" altLang="en-US" sz="2400" b="1">
                <a:solidFill>
                  <a:srgbClr val="660033"/>
                </a:solidFill>
                <a:latin typeface="Times New Roman" panose="02020603050405020304" pitchFamily="18" charset="0"/>
              </a:rPr>
              <a:t>）</a:t>
            </a:r>
          </a:p>
        </p:txBody>
      </p:sp>
      <p:sp>
        <p:nvSpPr>
          <p:cNvPr id="27662" name="Line 14">
            <a:extLst>
              <a:ext uri="{FF2B5EF4-FFF2-40B4-BE49-F238E27FC236}">
                <a16:creationId xmlns:a16="http://schemas.microsoft.com/office/drawing/2014/main" id="{4347E090-DD87-4739-86B0-D9C781DD8B71}"/>
              </a:ext>
            </a:extLst>
          </p:cNvPr>
          <p:cNvSpPr>
            <a:spLocks noChangeShapeType="1"/>
          </p:cNvSpPr>
          <p:nvPr/>
        </p:nvSpPr>
        <p:spPr bwMode="auto">
          <a:xfrm>
            <a:off x="4652963" y="4135438"/>
            <a:ext cx="2743200" cy="0"/>
          </a:xfrm>
          <a:prstGeom prst="line">
            <a:avLst/>
          </a:prstGeom>
          <a:noFill/>
          <a:ln w="28575">
            <a:solidFill>
              <a:srgbClr val="660033"/>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3983" name="Line 15">
            <a:extLst>
              <a:ext uri="{FF2B5EF4-FFF2-40B4-BE49-F238E27FC236}">
                <a16:creationId xmlns:a16="http://schemas.microsoft.com/office/drawing/2014/main" id="{7EB3068A-BCA7-4A08-80C3-18B9A910884A}"/>
              </a:ext>
            </a:extLst>
          </p:cNvPr>
          <p:cNvSpPr>
            <a:spLocks noChangeShapeType="1"/>
          </p:cNvSpPr>
          <p:nvPr/>
        </p:nvSpPr>
        <p:spPr bwMode="auto">
          <a:xfrm>
            <a:off x="5526088" y="4138613"/>
            <a:ext cx="15875" cy="8350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3984" name="Text Box 16">
            <a:extLst>
              <a:ext uri="{FF2B5EF4-FFF2-40B4-BE49-F238E27FC236}">
                <a16:creationId xmlns:a16="http://schemas.microsoft.com/office/drawing/2014/main" id="{2F5CD73A-61D8-40E0-867F-1305DF01BC4D}"/>
              </a:ext>
            </a:extLst>
          </p:cNvPr>
          <p:cNvSpPr txBox="1">
            <a:spLocks noChangeArrowheads="1"/>
          </p:cNvSpPr>
          <p:nvPr/>
        </p:nvSpPr>
        <p:spPr bwMode="auto">
          <a:xfrm>
            <a:off x="5219700" y="3716338"/>
            <a:ext cx="7635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800" b="1">
                <a:solidFill>
                  <a:srgbClr val="000000"/>
                </a:solidFill>
                <a:latin typeface="Times New Roman" panose="02020603050405020304" pitchFamily="18" charset="0"/>
              </a:rPr>
              <a:t>E</a:t>
            </a:r>
          </a:p>
        </p:txBody>
      </p:sp>
      <p:sp>
        <p:nvSpPr>
          <p:cNvPr id="83985" name="Text Box 17">
            <a:extLst>
              <a:ext uri="{FF2B5EF4-FFF2-40B4-BE49-F238E27FC236}">
                <a16:creationId xmlns:a16="http://schemas.microsoft.com/office/drawing/2014/main" id="{E753DEB7-240A-4E3A-973F-AD76BD4E6071}"/>
              </a:ext>
            </a:extLst>
          </p:cNvPr>
          <p:cNvSpPr txBox="1">
            <a:spLocks noChangeArrowheads="1"/>
          </p:cNvSpPr>
          <p:nvPr/>
        </p:nvSpPr>
        <p:spPr bwMode="auto">
          <a:xfrm>
            <a:off x="5262563" y="4897438"/>
            <a:ext cx="455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M</a:t>
            </a:r>
          </a:p>
        </p:txBody>
      </p:sp>
      <p:sp>
        <p:nvSpPr>
          <p:cNvPr id="27666" name="Text Box 18">
            <a:extLst>
              <a:ext uri="{FF2B5EF4-FFF2-40B4-BE49-F238E27FC236}">
                <a16:creationId xmlns:a16="http://schemas.microsoft.com/office/drawing/2014/main" id="{627D3D8A-4213-4A30-9CD2-DB142A20BBFB}"/>
              </a:ext>
            </a:extLst>
          </p:cNvPr>
          <p:cNvSpPr txBox="1">
            <a:spLocks noChangeArrowheads="1"/>
          </p:cNvSpPr>
          <p:nvPr/>
        </p:nvSpPr>
        <p:spPr bwMode="auto">
          <a:xfrm>
            <a:off x="4348163" y="48974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O</a:t>
            </a:r>
          </a:p>
        </p:txBody>
      </p:sp>
      <p:sp>
        <p:nvSpPr>
          <p:cNvPr id="27667" name="Text Box 19">
            <a:extLst>
              <a:ext uri="{FF2B5EF4-FFF2-40B4-BE49-F238E27FC236}">
                <a16:creationId xmlns:a16="http://schemas.microsoft.com/office/drawing/2014/main" id="{05FCD92A-EF4D-4757-845D-CD449D36BC8B}"/>
              </a:ext>
            </a:extLst>
          </p:cNvPr>
          <p:cNvSpPr txBox="1">
            <a:spLocks noChangeArrowheads="1"/>
          </p:cNvSpPr>
          <p:nvPr/>
        </p:nvSpPr>
        <p:spPr bwMode="auto">
          <a:xfrm>
            <a:off x="4179888" y="3871913"/>
            <a:ext cx="506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P1</a:t>
            </a:r>
          </a:p>
        </p:txBody>
      </p:sp>
      <p:sp>
        <p:nvSpPr>
          <p:cNvPr id="27668" name="Text Box 20">
            <a:extLst>
              <a:ext uri="{FF2B5EF4-FFF2-40B4-BE49-F238E27FC236}">
                <a16:creationId xmlns:a16="http://schemas.microsoft.com/office/drawing/2014/main" id="{3D94D30E-075C-4816-860E-0BE8F4969A8E}"/>
              </a:ext>
            </a:extLst>
          </p:cNvPr>
          <p:cNvSpPr txBox="1">
            <a:spLocks noChangeArrowheads="1"/>
          </p:cNvSpPr>
          <p:nvPr/>
        </p:nvSpPr>
        <p:spPr bwMode="auto">
          <a:xfrm>
            <a:off x="5435600" y="3213100"/>
            <a:ext cx="522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solidFill>
                  <a:srgbClr val="000000"/>
                </a:solidFill>
                <a:latin typeface="Times New Roman" panose="02020603050405020304" pitchFamily="18" charset="0"/>
              </a:rPr>
              <a:t>E1</a:t>
            </a:r>
          </a:p>
        </p:txBody>
      </p:sp>
      <p:sp>
        <p:nvSpPr>
          <p:cNvPr id="83989" name="Line 21">
            <a:extLst>
              <a:ext uri="{FF2B5EF4-FFF2-40B4-BE49-F238E27FC236}">
                <a16:creationId xmlns:a16="http://schemas.microsoft.com/office/drawing/2014/main" id="{9461FB15-2B36-44CA-A252-32465740643D}"/>
              </a:ext>
            </a:extLst>
          </p:cNvPr>
          <p:cNvSpPr>
            <a:spLocks noChangeShapeType="1"/>
          </p:cNvSpPr>
          <p:nvPr/>
        </p:nvSpPr>
        <p:spPr bwMode="auto">
          <a:xfrm flipH="1">
            <a:off x="4637088" y="3795713"/>
            <a:ext cx="10668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3990" name="Text Box 22">
            <a:extLst>
              <a:ext uri="{FF2B5EF4-FFF2-40B4-BE49-F238E27FC236}">
                <a16:creationId xmlns:a16="http://schemas.microsoft.com/office/drawing/2014/main" id="{DAA9128A-B000-442F-81A4-6303EF79A658}"/>
              </a:ext>
            </a:extLst>
          </p:cNvPr>
          <p:cNvSpPr txBox="1">
            <a:spLocks noChangeArrowheads="1"/>
          </p:cNvSpPr>
          <p:nvPr/>
        </p:nvSpPr>
        <p:spPr bwMode="auto">
          <a:xfrm>
            <a:off x="4179888" y="3567113"/>
            <a:ext cx="506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P</a:t>
            </a:r>
            <a:r>
              <a:rPr kumimoji="1" lang="en-US" altLang="zh-CN" sz="1800">
                <a:latin typeface="Times New Roman" panose="02020603050405020304" pitchFamily="18" charset="0"/>
              </a:rPr>
              <a:t>0</a:t>
            </a:r>
          </a:p>
        </p:txBody>
      </p:sp>
      <p:sp>
        <p:nvSpPr>
          <p:cNvPr id="83991" name="Rectangle 23">
            <a:extLst>
              <a:ext uri="{FF2B5EF4-FFF2-40B4-BE49-F238E27FC236}">
                <a16:creationId xmlns:a16="http://schemas.microsoft.com/office/drawing/2014/main" id="{A0177F9D-A26E-4D8E-8CCB-B1F25F6F8B96}"/>
              </a:ext>
            </a:extLst>
          </p:cNvPr>
          <p:cNvSpPr>
            <a:spLocks noChangeArrowheads="1"/>
          </p:cNvSpPr>
          <p:nvPr/>
        </p:nvSpPr>
        <p:spPr bwMode="auto">
          <a:xfrm>
            <a:off x="611188" y="1700213"/>
            <a:ext cx="3384550" cy="4184650"/>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5000"/>
              <a:buFont typeface="Wingdings" panose="05000000000000000000" pitchFamily="2" charset="2"/>
              <a:buChar char="v"/>
              <a:tabLst>
                <a:tab pos="457200" algn="l"/>
              </a:tabLst>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457200" algn="l"/>
              </a:tabLst>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tabLst>
                <a:tab pos="4572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4572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 typeface="Wingdings" panose="05000000000000000000" pitchFamily="2" charset="2"/>
              <a:buChar char="u"/>
            </a:pPr>
            <a:r>
              <a:rPr kumimoji="1" lang="zh-CN" altLang="en-US" sz="2400" b="1">
                <a:solidFill>
                  <a:srgbClr val="000000"/>
                </a:solidFill>
                <a:latin typeface="Times New Roman" panose="02020603050405020304" pitchFamily="18" charset="0"/>
              </a:rPr>
              <a:t>完全竞争市场，厂商在市场价格低于平均成本的最低点但高于平均可变成本最低点进行生产时，</a:t>
            </a:r>
          </a:p>
          <a:p>
            <a:pPr>
              <a:spcBef>
                <a:spcPct val="0"/>
              </a:spcBef>
              <a:buClrTx/>
              <a:buSzTx/>
              <a:buFont typeface="Wingdings" panose="05000000000000000000" pitchFamily="2" charset="2"/>
              <a:buChar char="u"/>
            </a:pPr>
            <a:r>
              <a:rPr kumimoji="1" lang="zh-CN" altLang="en-US" sz="2400" b="1">
                <a:solidFill>
                  <a:srgbClr val="000000"/>
                </a:solidFill>
                <a:latin typeface="Times New Roman" panose="02020603050405020304" pitchFamily="18" charset="0"/>
              </a:rPr>
              <a:t>在</a:t>
            </a:r>
            <a:r>
              <a:rPr kumimoji="1" lang="en-US" altLang="zh-CN" sz="2400" b="1">
                <a:solidFill>
                  <a:srgbClr val="000000"/>
                </a:solidFill>
                <a:latin typeface="Times New Roman" panose="02020603050405020304" pitchFamily="18" charset="0"/>
              </a:rPr>
              <a:t>E</a:t>
            </a:r>
            <a:r>
              <a:rPr kumimoji="1" lang="zh-CN" altLang="en-US" sz="2400" b="1">
                <a:solidFill>
                  <a:srgbClr val="000000"/>
                </a:solidFill>
                <a:latin typeface="Times New Roman" panose="02020603050405020304" pitchFamily="18" charset="0"/>
              </a:rPr>
              <a:t>点，该厂商将：</a:t>
            </a:r>
          </a:p>
          <a:p>
            <a:pPr>
              <a:spcBef>
                <a:spcPct val="0"/>
              </a:spcBef>
              <a:buClrTx/>
              <a:buSzTx/>
              <a:buFontTx/>
              <a:buNone/>
            </a:pPr>
            <a:r>
              <a:rPr kumimoji="1" lang="en-US" altLang="zh-CN" sz="2400" b="1">
                <a:solidFill>
                  <a:srgbClr val="000000"/>
                </a:solidFill>
                <a:latin typeface="Times New Roman" panose="02020603050405020304" pitchFamily="18" charset="0"/>
              </a:rPr>
              <a:t>A</a:t>
            </a:r>
            <a:r>
              <a:rPr kumimoji="1" lang="zh-CN" altLang="en-US" sz="2400" b="1">
                <a:solidFill>
                  <a:srgbClr val="000000"/>
                </a:solidFill>
                <a:latin typeface="Times New Roman" panose="02020603050405020304" pitchFamily="18" charset="0"/>
              </a:rPr>
              <a:t>．处于利润最大化状态</a:t>
            </a:r>
          </a:p>
          <a:p>
            <a:pPr>
              <a:spcBef>
                <a:spcPct val="0"/>
              </a:spcBef>
              <a:buClrTx/>
              <a:buSzTx/>
              <a:buFontTx/>
              <a:buNone/>
            </a:pPr>
            <a:r>
              <a:rPr kumimoji="1" lang="en-US" altLang="zh-CN" sz="2400" b="1">
                <a:solidFill>
                  <a:srgbClr val="000000"/>
                </a:solidFill>
                <a:latin typeface="Times New Roman" panose="02020603050405020304" pitchFamily="18" charset="0"/>
              </a:rPr>
              <a:t>B</a:t>
            </a:r>
            <a:r>
              <a:rPr kumimoji="1" lang="zh-CN" altLang="en-US" sz="2400" b="1">
                <a:solidFill>
                  <a:srgbClr val="000000"/>
                </a:solidFill>
                <a:latin typeface="Times New Roman" panose="02020603050405020304" pitchFamily="18" charset="0"/>
              </a:rPr>
              <a:t>．处于亏损状态</a:t>
            </a:r>
          </a:p>
          <a:p>
            <a:pPr>
              <a:spcBef>
                <a:spcPct val="0"/>
              </a:spcBef>
              <a:buClrTx/>
              <a:buSzTx/>
              <a:buFontTx/>
              <a:buNone/>
            </a:pPr>
            <a:endParaRPr kumimoji="1" lang="zh-CN" altLang="en-US" sz="2400" b="1">
              <a:solidFill>
                <a:srgbClr val="000000"/>
              </a:solidFill>
              <a:latin typeface="Times New Roman" panose="02020603050405020304" pitchFamily="18" charset="0"/>
            </a:endParaRPr>
          </a:p>
          <a:p>
            <a:pPr>
              <a:spcBef>
                <a:spcPct val="0"/>
              </a:spcBef>
              <a:buClrTx/>
              <a:buSzTx/>
              <a:buFontTx/>
              <a:buNone/>
            </a:pPr>
            <a:r>
              <a:rPr kumimoji="1" lang="en-US" altLang="zh-CN" sz="2400" b="1">
                <a:solidFill>
                  <a:srgbClr val="000000"/>
                </a:solidFill>
                <a:latin typeface="Times New Roman" panose="02020603050405020304" pitchFamily="18" charset="0"/>
              </a:rPr>
              <a:t>C</a:t>
            </a:r>
            <a:r>
              <a:rPr kumimoji="1" lang="zh-CN" altLang="en-US" sz="2400" b="1">
                <a:solidFill>
                  <a:srgbClr val="000000"/>
                </a:solidFill>
                <a:latin typeface="Times New Roman" panose="02020603050405020304" pitchFamily="18" charset="0"/>
              </a:rPr>
              <a:t>．仍将继续生产</a:t>
            </a:r>
          </a:p>
        </p:txBody>
      </p:sp>
      <p:sp>
        <p:nvSpPr>
          <p:cNvPr id="83995" name="Freeform 27">
            <a:extLst>
              <a:ext uri="{FF2B5EF4-FFF2-40B4-BE49-F238E27FC236}">
                <a16:creationId xmlns:a16="http://schemas.microsoft.com/office/drawing/2014/main" id="{E0BB7E80-E0DB-43FA-84D0-2A2CED76D94B}"/>
              </a:ext>
            </a:extLst>
          </p:cNvPr>
          <p:cNvSpPr>
            <a:spLocks/>
          </p:cNvSpPr>
          <p:nvPr/>
        </p:nvSpPr>
        <p:spPr bwMode="auto">
          <a:xfrm>
            <a:off x="4787900" y="2997200"/>
            <a:ext cx="1439863" cy="1739900"/>
          </a:xfrm>
          <a:custGeom>
            <a:avLst/>
            <a:gdLst>
              <a:gd name="T0" fmla="*/ 2147483646 w 862"/>
              <a:gd name="T1" fmla="*/ 0 h 960"/>
              <a:gd name="T2" fmla="*/ 2147483646 w 862"/>
              <a:gd name="T3" fmla="*/ 2147483646 h 960"/>
              <a:gd name="T4" fmla="*/ 2147483646 w 862"/>
              <a:gd name="T5" fmla="*/ 2147483646 h 960"/>
              <a:gd name="T6" fmla="*/ 0 60000 65536"/>
              <a:gd name="T7" fmla="*/ 0 60000 65536"/>
              <a:gd name="T8" fmla="*/ 0 60000 65536"/>
            </a:gdLst>
            <a:ahLst/>
            <a:cxnLst>
              <a:cxn ang="T6">
                <a:pos x="T0" y="T1"/>
              </a:cxn>
              <a:cxn ang="T7">
                <a:pos x="T2" y="T3"/>
              </a:cxn>
              <a:cxn ang="T8">
                <a:pos x="T4" y="T5"/>
              </a:cxn>
            </a:cxnLst>
            <a:rect l="0" t="0" r="r" b="b"/>
            <a:pathLst>
              <a:path w="862" h="960">
                <a:moveTo>
                  <a:pt x="45" y="0"/>
                </a:moveTo>
                <a:cubicBezTo>
                  <a:pt x="22" y="336"/>
                  <a:pt x="0" y="672"/>
                  <a:pt x="136" y="816"/>
                </a:cubicBezTo>
                <a:cubicBezTo>
                  <a:pt x="272" y="960"/>
                  <a:pt x="567" y="911"/>
                  <a:pt x="862" y="862"/>
                </a:cubicBezTo>
              </a:path>
            </a:pathLst>
          </a:custGeom>
          <a:noFill/>
          <a:ln w="38100" cap="flat" cmpd="sng">
            <a:solidFill>
              <a:schemeClr val="tx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3996" name="Text Box 28">
            <a:extLst>
              <a:ext uri="{FF2B5EF4-FFF2-40B4-BE49-F238E27FC236}">
                <a16:creationId xmlns:a16="http://schemas.microsoft.com/office/drawing/2014/main" id="{9F410C8C-1D12-4777-8959-B5777264B66D}"/>
              </a:ext>
            </a:extLst>
          </p:cNvPr>
          <p:cNvSpPr txBox="1">
            <a:spLocks noChangeArrowheads="1"/>
          </p:cNvSpPr>
          <p:nvPr/>
        </p:nvSpPr>
        <p:spPr bwMode="auto">
          <a:xfrm>
            <a:off x="5795963" y="4365625"/>
            <a:ext cx="10080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800">
                <a:solidFill>
                  <a:srgbClr val="000000"/>
                </a:solidFill>
              </a:rPr>
              <a:t>AFC</a:t>
            </a:r>
          </a:p>
        </p:txBody>
      </p:sp>
    </p:spTree>
  </p:cSld>
  <p:clrMapOvr>
    <a:masterClrMapping/>
  </p:clrMapOvr>
  <p:transition spd="slow">
    <p:cover dir="u"/>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83971"/>
                                        </p:tgtEl>
                                        <p:attrNameLst>
                                          <p:attrName>style.visibility</p:attrName>
                                        </p:attrNameLst>
                                      </p:cBhvr>
                                      <p:to>
                                        <p:strVal val="visible"/>
                                      </p:to>
                                    </p:set>
                                    <p:anim calcmode="lin" valueType="num">
                                      <p:cBhvr additive="base">
                                        <p:cTn id="7" dur="500" fill="hold"/>
                                        <p:tgtEl>
                                          <p:spTgt spid="83971"/>
                                        </p:tgtEl>
                                        <p:attrNameLst>
                                          <p:attrName>ppt_x</p:attrName>
                                        </p:attrNameLst>
                                      </p:cBhvr>
                                      <p:tavLst>
                                        <p:tav tm="0">
                                          <p:val>
                                            <p:strVal val="0-#ppt_w/2"/>
                                          </p:val>
                                        </p:tav>
                                        <p:tav tm="100000">
                                          <p:val>
                                            <p:strVal val="#ppt_x"/>
                                          </p:val>
                                        </p:tav>
                                      </p:tavLst>
                                    </p:anim>
                                    <p:anim calcmode="lin" valueType="num">
                                      <p:cBhvr additive="base">
                                        <p:cTn id="8" dur="500" fill="hold"/>
                                        <p:tgtEl>
                                          <p:spTgt spid="8397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iterate type="wd">
                                    <p:tmPct val="100000"/>
                                  </p:iterate>
                                  <p:childTnLst>
                                    <p:set>
                                      <p:cBhvr>
                                        <p:cTn id="12" dur="1" fill="hold">
                                          <p:stCondLst>
                                            <p:cond delay="0"/>
                                          </p:stCondLst>
                                        </p:cTn>
                                        <p:tgtEl>
                                          <p:spTgt spid="83972"/>
                                        </p:tgtEl>
                                        <p:attrNameLst>
                                          <p:attrName>style.visibility</p:attrName>
                                        </p:attrNameLst>
                                      </p:cBhvr>
                                      <p:to>
                                        <p:strVal val="visible"/>
                                      </p:to>
                                    </p:set>
                                    <p:anim calcmode="lin" valueType="num">
                                      <p:cBhvr additive="base">
                                        <p:cTn id="13" dur="300" fill="hold"/>
                                        <p:tgtEl>
                                          <p:spTgt spid="83972"/>
                                        </p:tgtEl>
                                        <p:attrNameLst>
                                          <p:attrName>ppt_x</p:attrName>
                                        </p:attrNameLst>
                                      </p:cBhvr>
                                      <p:tavLst>
                                        <p:tav tm="0">
                                          <p:val>
                                            <p:strVal val="0-#ppt_w/2"/>
                                          </p:val>
                                        </p:tav>
                                        <p:tav tm="100000">
                                          <p:val>
                                            <p:strVal val="#ppt_x"/>
                                          </p:val>
                                        </p:tav>
                                      </p:tavLst>
                                    </p:anim>
                                    <p:anim calcmode="lin" valueType="num">
                                      <p:cBhvr additive="base">
                                        <p:cTn id="14" dur="300" fill="hold"/>
                                        <p:tgtEl>
                                          <p:spTgt spid="8397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3984"/>
                                        </p:tgtEl>
                                        <p:attrNameLst>
                                          <p:attrName>style.visibility</p:attrName>
                                        </p:attrNameLst>
                                      </p:cBhvr>
                                      <p:to>
                                        <p:strVal val="visible"/>
                                      </p:to>
                                    </p:set>
                                    <p:anim calcmode="lin" valueType="num">
                                      <p:cBhvr additive="base">
                                        <p:cTn id="19" dur="500" fill="hold"/>
                                        <p:tgtEl>
                                          <p:spTgt spid="83984"/>
                                        </p:tgtEl>
                                        <p:attrNameLst>
                                          <p:attrName>ppt_x</p:attrName>
                                        </p:attrNameLst>
                                      </p:cBhvr>
                                      <p:tavLst>
                                        <p:tav tm="0">
                                          <p:val>
                                            <p:strVal val="0-#ppt_w/2"/>
                                          </p:val>
                                        </p:tav>
                                        <p:tav tm="100000">
                                          <p:val>
                                            <p:strVal val="#ppt_x"/>
                                          </p:val>
                                        </p:tav>
                                      </p:tavLst>
                                    </p:anim>
                                    <p:anim calcmode="lin" valueType="num">
                                      <p:cBhvr additive="base">
                                        <p:cTn id="20" dur="500" fill="hold"/>
                                        <p:tgtEl>
                                          <p:spTgt spid="8398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83970"/>
                                        </p:tgtEl>
                                        <p:attrNameLst>
                                          <p:attrName>style.visibility</p:attrName>
                                        </p:attrNameLst>
                                      </p:cBhvr>
                                      <p:to>
                                        <p:strVal val="visible"/>
                                      </p:to>
                                    </p:set>
                                    <p:animEffect transition="in" filter="blinds(horizontal)">
                                      <p:cBhvr>
                                        <p:cTn id="25" dur="500"/>
                                        <p:tgtEl>
                                          <p:spTgt spid="8397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nodeType="clickEffect">
                                  <p:stCondLst>
                                    <p:cond delay="0"/>
                                  </p:stCondLst>
                                  <p:childTnLst>
                                    <p:set>
                                      <p:cBhvr>
                                        <p:cTn id="29" dur="1" fill="hold">
                                          <p:stCondLst>
                                            <p:cond delay="0"/>
                                          </p:stCondLst>
                                        </p:cTn>
                                        <p:tgtEl>
                                          <p:spTgt spid="83983"/>
                                        </p:tgtEl>
                                        <p:attrNameLst>
                                          <p:attrName>style.visibility</p:attrName>
                                        </p:attrNameLst>
                                      </p:cBhvr>
                                      <p:to>
                                        <p:strVal val="visible"/>
                                      </p:to>
                                    </p:set>
                                    <p:anim calcmode="lin" valueType="num">
                                      <p:cBhvr additive="base">
                                        <p:cTn id="30" dur="500" fill="hold"/>
                                        <p:tgtEl>
                                          <p:spTgt spid="83983"/>
                                        </p:tgtEl>
                                        <p:attrNameLst>
                                          <p:attrName>ppt_x</p:attrName>
                                        </p:attrNameLst>
                                      </p:cBhvr>
                                      <p:tavLst>
                                        <p:tav tm="0">
                                          <p:val>
                                            <p:strVal val="0-#ppt_w/2"/>
                                          </p:val>
                                        </p:tav>
                                        <p:tav tm="100000">
                                          <p:val>
                                            <p:strVal val="#ppt_x"/>
                                          </p:val>
                                        </p:tav>
                                      </p:tavLst>
                                    </p:anim>
                                    <p:anim calcmode="lin" valueType="num">
                                      <p:cBhvr additive="base">
                                        <p:cTn id="31" dur="500" fill="hold"/>
                                        <p:tgtEl>
                                          <p:spTgt spid="83983"/>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83985"/>
                                        </p:tgtEl>
                                        <p:attrNameLst>
                                          <p:attrName>style.visibility</p:attrName>
                                        </p:attrNameLst>
                                      </p:cBhvr>
                                      <p:to>
                                        <p:strVal val="visible"/>
                                      </p:to>
                                    </p:set>
                                    <p:anim calcmode="lin" valueType="num">
                                      <p:cBhvr additive="base">
                                        <p:cTn id="36" dur="500" fill="hold"/>
                                        <p:tgtEl>
                                          <p:spTgt spid="83985"/>
                                        </p:tgtEl>
                                        <p:attrNameLst>
                                          <p:attrName>ppt_x</p:attrName>
                                        </p:attrNameLst>
                                      </p:cBhvr>
                                      <p:tavLst>
                                        <p:tav tm="0">
                                          <p:val>
                                            <p:strVal val="0-#ppt_w/2"/>
                                          </p:val>
                                        </p:tav>
                                        <p:tav tm="100000">
                                          <p:val>
                                            <p:strVal val="#ppt_x"/>
                                          </p:val>
                                        </p:tav>
                                      </p:tavLst>
                                    </p:anim>
                                    <p:anim calcmode="lin" valueType="num">
                                      <p:cBhvr additive="base">
                                        <p:cTn id="37" dur="500" fill="hold"/>
                                        <p:tgtEl>
                                          <p:spTgt spid="83985"/>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nodeType="clickEffect">
                                  <p:stCondLst>
                                    <p:cond delay="0"/>
                                  </p:stCondLst>
                                  <p:childTnLst>
                                    <p:set>
                                      <p:cBhvr>
                                        <p:cTn id="41" dur="1" fill="hold">
                                          <p:stCondLst>
                                            <p:cond delay="0"/>
                                          </p:stCondLst>
                                        </p:cTn>
                                        <p:tgtEl>
                                          <p:spTgt spid="83989"/>
                                        </p:tgtEl>
                                        <p:attrNameLst>
                                          <p:attrName>style.visibility</p:attrName>
                                        </p:attrNameLst>
                                      </p:cBhvr>
                                      <p:to>
                                        <p:strVal val="visible"/>
                                      </p:to>
                                    </p:set>
                                    <p:anim calcmode="lin" valueType="num">
                                      <p:cBhvr additive="base">
                                        <p:cTn id="42" dur="500" fill="hold"/>
                                        <p:tgtEl>
                                          <p:spTgt spid="83989"/>
                                        </p:tgtEl>
                                        <p:attrNameLst>
                                          <p:attrName>ppt_x</p:attrName>
                                        </p:attrNameLst>
                                      </p:cBhvr>
                                      <p:tavLst>
                                        <p:tav tm="0">
                                          <p:val>
                                            <p:strVal val="0-#ppt_w/2"/>
                                          </p:val>
                                        </p:tav>
                                        <p:tav tm="100000">
                                          <p:val>
                                            <p:strVal val="#ppt_x"/>
                                          </p:val>
                                        </p:tav>
                                      </p:tavLst>
                                    </p:anim>
                                    <p:anim calcmode="lin" valueType="num">
                                      <p:cBhvr additive="base">
                                        <p:cTn id="43" dur="500" fill="hold"/>
                                        <p:tgtEl>
                                          <p:spTgt spid="83989"/>
                                        </p:tgtEl>
                                        <p:attrNameLst>
                                          <p:attrName>ppt_y</p:attrName>
                                        </p:attrNameLst>
                                      </p:cBhvr>
                                      <p:tavLst>
                                        <p:tav tm="0">
                                          <p:val>
                                            <p:strVal val="#ppt_y"/>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83990"/>
                                        </p:tgtEl>
                                        <p:attrNameLst>
                                          <p:attrName>style.visibility</p:attrName>
                                        </p:attrNameLst>
                                      </p:cBhvr>
                                      <p:to>
                                        <p:strVal val="visible"/>
                                      </p:to>
                                    </p:set>
                                    <p:anim calcmode="lin" valueType="num">
                                      <p:cBhvr additive="base">
                                        <p:cTn id="48" dur="500" fill="hold"/>
                                        <p:tgtEl>
                                          <p:spTgt spid="83990"/>
                                        </p:tgtEl>
                                        <p:attrNameLst>
                                          <p:attrName>ppt_x</p:attrName>
                                        </p:attrNameLst>
                                      </p:cBhvr>
                                      <p:tavLst>
                                        <p:tav tm="0">
                                          <p:val>
                                            <p:strVal val="0-#ppt_w/2"/>
                                          </p:val>
                                        </p:tav>
                                        <p:tav tm="100000">
                                          <p:val>
                                            <p:strVal val="#ppt_x"/>
                                          </p:val>
                                        </p:tav>
                                      </p:tavLst>
                                    </p:anim>
                                    <p:anim calcmode="lin" valueType="num">
                                      <p:cBhvr additive="base">
                                        <p:cTn id="49" dur="500" fill="hold"/>
                                        <p:tgtEl>
                                          <p:spTgt spid="83990"/>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83991"/>
                                        </p:tgtEl>
                                        <p:attrNameLst>
                                          <p:attrName>style.visibility</p:attrName>
                                        </p:attrNameLst>
                                      </p:cBhvr>
                                      <p:to>
                                        <p:strVal val="visible"/>
                                      </p:to>
                                    </p:set>
                                    <p:animEffect transition="in" filter="blinds(horizontal)">
                                      <p:cBhvr>
                                        <p:cTn id="54" dur="500"/>
                                        <p:tgtEl>
                                          <p:spTgt spid="83991"/>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nodeType="clickEffect">
                                  <p:stCondLst>
                                    <p:cond delay="0"/>
                                  </p:stCondLst>
                                  <p:childTnLst>
                                    <p:set>
                                      <p:cBhvr>
                                        <p:cTn id="58" dur="1" fill="hold">
                                          <p:stCondLst>
                                            <p:cond delay="0"/>
                                          </p:stCondLst>
                                        </p:cTn>
                                        <p:tgtEl>
                                          <p:spTgt spid="83995"/>
                                        </p:tgtEl>
                                        <p:attrNameLst>
                                          <p:attrName>style.visibility</p:attrName>
                                        </p:attrNameLst>
                                      </p:cBhvr>
                                      <p:to>
                                        <p:strVal val="visible"/>
                                      </p:to>
                                    </p:set>
                                    <p:animEffect transition="in" filter="blinds(horizontal)">
                                      <p:cBhvr>
                                        <p:cTn id="59" dur="500"/>
                                        <p:tgtEl>
                                          <p:spTgt spid="83995"/>
                                        </p:tgtEl>
                                      </p:cBhvr>
                                    </p:animEffect>
                                  </p:childTnLst>
                                </p:cTn>
                              </p:par>
                              <p:par>
                                <p:cTn id="60" presetID="3" presetClass="entr" presetSubtype="10" fill="hold" nodeType="withEffect">
                                  <p:stCondLst>
                                    <p:cond delay="0"/>
                                  </p:stCondLst>
                                  <p:childTnLst>
                                    <p:set>
                                      <p:cBhvr>
                                        <p:cTn id="61" dur="1" fill="hold">
                                          <p:stCondLst>
                                            <p:cond delay="0"/>
                                          </p:stCondLst>
                                        </p:cTn>
                                        <p:tgtEl>
                                          <p:spTgt spid="83996">
                                            <p:txEl>
                                              <p:pRg st="0" end="0"/>
                                            </p:txEl>
                                          </p:spTgt>
                                        </p:tgtEl>
                                        <p:attrNameLst>
                                          <p:attrName>style.visibility</p:attrName>
                                        </p:attrNameLst>
                                      </p:cBhvr>
                                      <p:to>
                                        <p:strVal val="visible"/>
                                      </p:to>
                                    </p:set>
                                    <p:animEffect transition="in" filter="blinds(horizontal)">
                                      <p:cBhvr>
                                        <p:cTn id="62" dur="500"/>
                                        <p:tgtEl>
                                          <p:spTgt spid="839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2" grpId="0" autoUpdateAnimBg="0"/>
      <p:bldP spid="83984" grpId="0" autoUpdateAnimBg="0"/>
      <p:bldP spid="83985" grpId="0" autoUpdateAnimBg="0"/>
      <p:bldP spid="83990" grpId="0" autoUpdateAnimBg="0"/>
      <p:bldP spid="83991"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5A912EE7-59DA-479C-A12F-06AD555D3991}"/>
              </a:ext>
            </a:extLst>
          </p:cNvPr>
          <p:cNvSpPr>
            <a:spLocks noGrp="1" noRot="1" noChangeArrowheads="1"/>
          </p:cNvSpPr>
          <p:nvPr>
            <p:ph type="title"/>
          </p:nvPr>
        </p:nvSpPr>
        <p:spPr>
          <a:xfrm>
            <a:off x="179388" y="476250"/>
            <a:ext cx="8785225" cy="936625"/>
          </a:xfrm>
          <a:noFill/>
        </p:spPr>
        <p:txBody>
          <a:bodyPr/>
          <a:lstStyle/>
          <a:p>
            <a:pPr algn="l" eaLnBrk="1" hangingPunct="1"/>
            <a:r>
              <a:rPr lang="zh-CN" altLang="en-US" sz="3200">
                <a:solidFill>
                  <a:srgbClr val="A50021"/>
                </a:solidFill>
                <a:latin typeface="黑体" panose="02010609060101010101" pitchFamily="49" charset="-122"/>
                <a:ea typeface="黑体" panose="02010609060101010101" pitchFamily="49" charset="-122"/>
              </a:rPr>
              <a:t>（</a:t>
            </a:r>
            <a:r>
              <a:rPr lang="en-US" altLang="zh-CN" sz="3200">
                <a:solidFill>
                  <a:srgbClr val="A50021"/>
                </a:solidFill>
                <a:latin typeface="黑体" panose="02010609060101010101" pitchFamily="49" charset="-122"/>
                <a:ea typeface="黑体" panose="02010609060101010101" pitchFamily="49" charset="-122"/>
              </a:rPr>
              <a:t>5</a:t>
            </a:r>
            <a:r>
              <a:rPr lang="zh-CN" altLang="en-US" sz="3200">
                <a:solidFill>
                  <a:srgbClr val="A50021"/>
                </a:solidFill>
                <a:latin typeface="黑体" panose="02010609060101010101" pitchFamily="49" charset="-122"/>
                <a:ea typeface="黑体" panose="02010609060101010101" pitchFamily="49" charset="-122"/>
              </a:rPr>
              <a:t>）</a:t>
            </a:r>
            <a:r>
              <a:rPr lang="zh-CN" altLang="en-US" sz="2800"/>
              <a:t>厂商需求曲线切于短期平均可变成本曲线的最低点</a:t>
            </a:r>
            <a:r>
              <a:rPr lang="zh-CN" altLang="en-US" sz="2400"/>
              <a:t> </a:t>
            </a:r>
          </a:p>
        </p:txBody>
      </p:sp>
      <p:sp>
        <p:nvSpPr>
          <p:cNvPr id="14339" name="Freeform 3">
            <a:extLst>
              <a:ext uri="{FF2B5EF4-FFF2-40B4-BE49-F238E27FC236}">
                <a16:creationId xmlns:a16="http://schemas.microsoft.com/office/drawing/2014/main" id="{EB1F525D-76CF-4D0B-83DD-FE0EA37AA6C5}"/>
              </a:ext>
            </a:extLst>
          </p:cNvPr>
          <p:cNvSpPr>
            <a:spLocks/>
          </p:cNvSpPr>
          <p:nvPr/>
        </p:nvSpPr>
        <p:spPr bwMode="auto">
          <a:xfrm>
            <a:off x="4865688" y="3186113"/>
            <a:ext cx="2057400" cy="927100"/>
          </a:xfrm>
          <a:custGeom>
            <a:avLst/>
            <a:gdLst>
              <a:gd name="T0" fmla="*/ 0 w 1296"/>
              <a:gd name="T1" fmla="*/ 2147483646 h 584"/>
              <a:gd name="T2" fmla="*/ 2147483646 w 1296"/>
              <a:gd name="T3" fmla="*/ 2147483646 h 584"/>
              <a:gd name="T4" fmla="*/ 2147483646 w 1296"/>
              <a:gd name="T5" fmla="*/ 0 h 584"/>
              <a:gd name="T6" fmla="*/ 0 60000 65536"/>
              <a:gd name="T7" fmla="*/ 0 60000 65536"/>
              <a:gd name="T8" fmla="*/ 0 60000 65536"/>
            </a:gdLst>
            <a:ahLst/>
            <a:cxnLst>
              <a:cxn ang="T6">
                <a:pos x="T0" y="T1"/>
              </a:cxn>
              <a:cxn ang="T7">
                <a:pos x="T2" y="T3"/>
              </a:cxn>
              <a:cxn ang="T8">
                <a:pos x="T4" y="T5"/>
              </a:cxn>
            </a:cxnLst>
            <a:rect l="0" t="0" r="r" b="b"/>
            <a:pathLst>
              <a:path w="1296" h="584">
                <a:moveTo>
                  <a:pt x="0" y="48"/>
                </a:moveTo>
                <a:cubicBezTo>
                  <a:pt x="108" y="316"/>
                  <a:pt x="216" y="584"/>
                  <a:pt x="432" y="576"/>
                </a:cubicBezTo>
                <a:cubicBezTo>
                  <a:pt x="648" y="568"/>
                  <a:pt x="1152" y="96"/>
                  <a:pt x="1296" y="0"/>
                </a:cubicBezTo>
              </a:path>
            </a:pathLst>
          </a:custGeom>
          <a:noFill/>
          <a:ln w="57150" cap="flat" cmpd="sng">
            <a:solidFill>
              <a:srgbClr val="003300"/>
            </a:solidFill>
            <a:prstDash val="solid"/>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4340" name="Text Box 4">
            <a:extLst>
              <a:ext uri="{FF2B5EF4-FFF2-40B4-BE49-F238E27FC236}">
                <a16:creationId xmlns:a16="http://schemas.microsoft.com/office/drawing/2014/main" id="{8B5C7910-1997-4075-B5CD-522EC9F7AB79}"/>
              </a:ext>
            </a:extLst>
          </p:cNvPr>
          <p:cNvSpPr txBox="1">
            <a:spLocks noChangeArrowheads="1"/>
          </p:cNvSpPr>
          <p:nvPr/>
        </p:nvSpPr>
        <p:spPr bwMode="auto">
          <a:xfrm>
            <a:off x="6770688" y="3109913"/>
            <a:ext cx="828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rgbClr val="003300"/>
                </a:solidFill>
                <a:latin typeface="Times New Roman" panose="02020603050405020304" pitchFamily="18" charset="0"/>
              </a:rPr>
              <a:t>AVC</a:t>
            </a:r>
          </a:p>
        </p:txBody>
      </p:sp>
      <p:sp>
        <p:nvSpPr>
          <p:cNvPr id="28677" name="Line 5">
            <a:extLst>
              <a:ext uri="{FF2B5EF4-FFF2-40B4-BE49-F238E27FC236}">
                <a16:creationId xmlns:a16="http://schemas.microsoft.com/office/drawing/2014/main" id="{6B518B27-2228-4913-8129-26228759B240}"/>
              </a:ext>
            </a:extLst>
          </p:cNvPr>
          <p:cNvSpPr>
            <a:spLocks noChangeShapeType="1"/>
          </p:cNvSpPr>
          <p:nvPr/>
        </p:nvSpPr>
        <p:spPr bwMode="auto">
          <a:xfrm flipV="1">
            <a:off x="4652963" y="2230438"/>
            <a:ext cx="0" cy="2743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78" name="Line 6">
            <a:extLst>
              <a:ext uri="{FF2B5EF4-FFF2-40B4-BE49-F238E27FC236}">
                <a16:creationId xmlns:a16="http://schemas.microsoft.com/office/drawing/2014/main" id="{75F78709-A637-48E2-98FC-851742611390}"/>
              </a:ext>
            </a:extLst>
          </p:cNvPr>
          <p:cNvSpPr>
            <a:spLocks noChangeShapeType="1"/>
          </p:cNvSpPr>
          <p:nvPr/>
        </p:nvSpPr>
        <p:spPr bwMode="auto">
          <a:xfrm>
            <a:off x="4652963" y="4973638"/>
            <a:ext cx="2895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79" name="Text Box 7">
            <a:extLst>
              <a:ext uri="{FF2B5EF4-FFF2-40B4-BE49-F238E27FC236}">
                <a16:creationId xmlns:a16="http://schemas.microsoft.com/office/drawing/2014/main" id="{93595DF8-3A8E-44D0-A873-9BB902FA5D18}"/>
              </a:ext>
            </a:extLst>
          </p:cNvPr>
          <p:cNvSpPr txBox="1">
            <a:spLocks noChangeArrowheads="1"/>
          </p:cNvSpPr>
          <p:nvPr/>
        </p:nvSpPr>
        <p:spPr bwMode="auto">
          <a:xfrm>
            <a:off x="4284663" y="2205038"/>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P</a:t>
            </a:r>
          </a:p>
        </p:txBody>
      </p:sp>
      <p:sp>
        <p:nvSpPr>
          <p:cNvPr id="28680" name="Text Box 8">
            <a:extLst>
              <a:ext uri="{FF2B5EF4-FFF2-40B4-BE49-F238E27FC236}">
                <a16:creationId xmlns:a16="http://schemas.microsoft.com/office/drawing/2014/main" id="{6825E74C-8405-4771-9844-E9020C250775}"/>
              </a:ext>
            </a:extLst>
          </p:cNvPr>
          <p:cNvSpPr txBox="1">
            <a:spLocks noChangeArrowheads="1"/>
          </p:cNvSpPr>
          <p:nvPr/>
        </p:nvSpPr>
        <p:spPr bwMode="auto">
          <a:xfrm>
            <a:off x="7548563" y="4973638"/>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Q</a:t>
            </a:r>
          </a:p>
        </p:txBody>
      </p:sp>
      <p:sp>
        <p:nvSpPr>
          <p:cNvPr id="28681" name="Freeform 9">
            <a:extLst>
              <a:ext uri="{FF2B5EF4-FFF2-40B4-BE49-F238E27FC236}">
                <a16:creationId xmlns:a16="http://schemas.microsoft.com/office/drawing/2014/main" id="{53BB1E81-E62B-4D34-AA2D-E422BC3B0FE0}"/>
              </a:ext>
            </a:extLst>
          </p:cNvPr>
          <p:cNvSpPr>
            <a:spLocks/>
          </p:cNvSpPr>
          <p:nvPr/>
        </p:nvSpPr>
        <p:spPr bwMode="auto">
          <a:xfrm>
            <a:off x="5110163" y="2687638"/>
            <a:ext cx="1752600" cy="1155700"/>
          </a:xfrm>
          <a:custGeom>
            <a:avLst/>
            <a:gdLst>
              <a:gd name="T0" fmla="*/ 0 w 1104"/>
              <a:gd name="T1" fmla="*/ 0 h 728"/>
              <a:gd name="T2" fmla="*/ 2147483646 w 1104"/>
              <a:gd name="T3" fmla="*/ 2147483646 h 728"/>
              <a:gd name="T4" fmla="*/ 2147483646 w 1104"/>
              <a:gd name="T5" fmla="*/ 2147483646 h 728"/>
              <a:gd name="T6" fmla="*/ 0 60000 65536"/>
              <a:gd name="T7" fmla="*/ 0 60000 65536"/>
              <a:gd name="T8" fmla="*/ 0 60000 65536"/>
            </a:gdLst>
            <a:ahLst/>
            <a:cxnLst>
              <a:cxn ang="T6">
                <a:pos x="T0" y="T1"/>
              </a:cxn>
              <a:cxn ang="T7">
                <a:pos x="T2" y="T3"/>
              </a:cxn>
              <a:cxn ang="T8">
                <a:pos x="T4" y="T5"/>
              </a:cxn>
            </a:cxnLst>
            <a:rect l="0" t="0" r="r" b="b"/>
            <a:pathLst>
              <a:path w="1104" h="728">
                <a:moveTo>
                  <a:pt x="0" y="0"/>
                </a:moveTo>
                <a:cubicBezTo>
                  <a:pt x="100" y="356"/>
                  <a:pt x="200" y="712"/>
                  <a:pt x="384" y="720"/>
                </a:cubicBezTo>
                <a:cubicBezTo>
                  <a:pt x="568" y="728"/>
                  <a:pt x="984" y="160"/>
                  <a:pt x="1104" y="48"/>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28682" name="Text Box 10">
            <a:extLst>
              <a:ext uri="{FF2B5EF4-FFF2-40B4-BE49-F238E27FC236}">
                <a16:creationId xmlns:a16="http://schemas.microsoft.com/office/drawing/2014/main" id="{7825C786-AA24-46F6-BC92-4E31F8B92990}"/>
              </a:ext>
            </a:extLst>
          </p:cNvPr>
          <p:cNvSpPr txBox="1">
            <a:spLocks noChangeArrowheads="1"/>
          </p:cNvSpPr>
          <p:nvPr/>
        </p:nvSpPr>
        <p:spPr bwMode="auto">
          <a:xfrm>
            <a:off x="6846888" y="2576513"/>
            <a:ext cx="7778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SAC</a:t>
            </a:r>
          </a:p>
        </p:txBody>
      </p:sp>
      <p:sp>
        <p:nvSpPr>
          <p:cNvPr id="28683" name="Freeform 11">
            <a:extLst>
              <a:ext uri="{FF2B5EF4-FFF2-40B4-BE49-F238E27FC236}">
                <a16:creationId xmlns:a16="http://schemas.microsoft.com/office/drawing/2014/main" id="{00B5283D-74B8-4176-AD59-3D2B1205AD06}"/>
              </a:ext>
            </a:extLst>
          </p:cNvPr>
          <p:cNvSpPr>
            <a:spLocks/>
          </p:cNvSpPr>
          <p:nvPr/>
        </p:nvSpPr>
        <p:spPr bwMode="auto">
          <a:xfrm>
            <a:off x="4881563" y="2763838"/>
            <a:ext cx="1447800" cy="2044700"/>
          </a:xfrm>
          <a:custGeom>
            <a:avLst/>
            <a:gdLst>
              <a:gd name="T0" fmla="*/ 0 w 1104"/>
              <a:gd name="T1" fmla="*/ 2147483646 h 1240"/>
              <a:gd name="T2" fmla="*/ 2147483646 w 1104"/>
              <a:gd name="T3" fmla="*/ 2147483646 h 1240"/>
              <a:gd name="T4" fmla="*/ 2147483646 w 1104"/>
              <a:gd name="T5" fmla="*/ 0 h 1240"/>
              <a:gd name="T6" fmla="*/ 0 60000 65536"/>
              <a:gd name="T7" fmla="*/ 0 60000 65536"/>
              <a:gd name="T8" fmla="*/ 0 60000 65536"/>
            </a:gdLst>
            <a:ahLst/>
            <a:cxnLst>
              <a:cxn ang="T6">
                <a:pos x="T0" y="T1"/>
              </a:cxn>
              <a:cxn ang="T7">
                <a:pos x="T2" y="T3"/>
              </a:cxn>
              <a:cxn ang="T8">
                <a:pos x="T4" y="T5"/>
              </a:cxn>
            </a:cxnLst>
            <a:rect l="0" t="0" r="r" b="b"/>
            <a:pathLst>
              <a:path w="1104" h="1240">
                <a:moveTo>
                  <a:pt x="0" y="816"/>
                </a:moveTo>
                <a:cubicBezTo>
                  <a:pt x="28" y="1028"/>
                  <a:pt x="56" y="1240"/>
                  <a:pt x="240" y="1104"/>
                </a:cubicBezTo>
                <a:cubicBezTo>
                  <a:pt x="424" y="968"/>
                  <a:pt x="960" y="184"/>
                  <a:pt x="1104" y="0"/>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28684" name="Text Box 12">
            <a:extLst>
              <a:ext uri="{FF2B5EF4-FFF2-40B4-BE49-F238E27FC236}">
                <a16:creationId xmlns:a16="http://schemas.microsoft.com/office/drawing/2014/main" id="{6C09BC75-905B-4560-8822-D8BF8A410ED2}"/>
              </a:ext>
            </a:extLst>
          </p:cNvPr>
          <p:cNvSpPr txBox="1">
            <a:spLocks noChangeArrowheads="1"/>
          </p:cNvSpPr>
          <p:nvPr/>
        </p:nvSpPr>
        <p:spPr bwMode="auto">
          <a:xfrm>
            <a:off x="6008688" y="2347913"/>
            <a:ext cx="828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latin typeface="Times New Roman" panose="02020603050405020304" pitchFamily="18" charset="0"/>
              </a:rPr>
              <a:t>SMC</a:t>
            </a:r>
          </a:p>
        </p:txBody>
      </p:sp>
      <p:sp>
        <p:nvSpPr>
          <p:cNvPr id="28685" name="Text Box 13">
            <a:extLst>
              <a:ext uri="{FF2B5EF4-FFF2-40B4-BE49-F238E27FC236}">
                <a16:creationId xmlns:a16="http://schemas.microsoft.com/office/drawing/2014/main" id="{1B3FD3E2-21BB-4B5C-A5CA-AC4012D2AE3F}"/>
              </a:ext>
            </a:extLst>
          </p:cNvPr>
          <p:cNvSpPr txBox="1">
            <a:spLocks noChangeArrowheads="1"/>
          </p:cNvSpPr>
          <p:nvPr/>
        </p:nvSpPr>
        <p:spPr bwMode="auto">
          <a:xfrm>
            <a:off x="6342063" y="4176713"/>
            <a:ext cx="2017712" cy="711200"/>
          </a:xfrm>
          <a:prstGeom prst="rect">
            <a:avLst/>
          </a:prstGeom>
          <a:solidFill>
            <a:srgbClr val="FFCC00"/>
          </a:solidFill>
          <a:ln w="9525">
            <a:solidFill>
              <a:srgbClr val="A50021"/>
            </a:solidFill>
            <a:miter lim="800000"/>
            <a:headEnd/>
            <a:tailEnd/>
          </a:ln>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660033"/>
                </a:solidFill>
                <a:latin typeface="Times New Roman" panose="02020603050405020304" pitchFamily="18" charset="0"/>
              </a:rPr>
              <a:t>d</a:t>
            </a:r>
          </a:p>
          <a:p>
            <a:pPr algn="ctr" eaLnBrk="1" hangingPunct="1">
              <a:spcBef>
                <a:spcPct val="0"/>
              </a:spcBef>
              <a:buClrTx/>
              <a:buSzTx/>
              <a:buFontTx/>
              <a:buNone/>
            </a:pPr>
            <a:r>
              <a:rPr kumimoji="1" lang="zh-CN" altLang="en-US" sz="2000" b="1">
                <a:solidFill>
                  <a:srgbClr val="660033"/>
                </a:solidFill>
                <a:latin typeface="Times New Roman" panose="02020603050405020304" pitchFamily="18" charset="0"/>
              </a:rPr>
              <a:t>（</a:t>
            </a:r>
            <a:r>
              <a:rPr kumimoji="1" lang="en-US" altLang="zh-CN" sz="2000" b="1">
                <a:solidFill>
                  <a:srgbClr val="660033"/>
                </a:solidFill>
                <a:latin typeface="Times New Roman" panose="02020603050405020304" pitchFamily="18" charset="0"/>
              </a:rPr>
              <a:t>AR=MR =P</a:t>
            </a:r>
            <a:r>
              <a:rPr kumimoji="1" lang="zh-CN" altLang="en-US" sz="2000" b="1">
                <a:solidFill>
                  <a:srgbClr val="660033"/>
                </a:solidFill>
                <a:latin typeface="Times New Roman" panose="02020603050405020304" pitchFamily="18" charset="0"/>
              </a:rPr>
              <a:t>）</a:t>
            </a:r>
          </a:p>
        </p:txBody>
      </p:sp>
      <p:sp>
        <p:nvSpPr>
          <p:cNvPr id="28686" name="Line 14">
            <a:extLst>
              <a:ext uri="{FF2B5EF4-FFF2-40B4-BE49-F238E27FC236}">
                <a16:creationId xmlns:a16="http://schemas.microsoft.com/office/drawing/2014/main" id="{F26E48F3-1BF7-4634-8E33-6F68059D5509}"/>
              </a:ext>
            </a:extLst>
          </p:cNvPr>
          <p:cNvSpPr>
            <a:spLocks noChangeShapeType="1"/>
          </p:cNvSpPr>
          <p:nvPr/>
        </p:nvSpPr>
        <p:spPr bwMode="auto">
          <a:xfrm>
            <a:off x="4652963" y="4135438"/>
            <a:ext cx="2743200" cy="0"/>
          </a:xfrm>
          <a:prstGeom prst="line">
            <a:avLst/>
          </a:prstGeom>
          <a:noFill/>
          <a:ln w="28575">
            <a:solidFill>
              <a:srgbClr val="660033"/>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51" name="Line 15">
            <a:extLst>
              <a:ext uri="{FF2B5EF4-FFF2-40B4-BE49-F238E27FC236}">
                <a16:creationId xmlns:a16="http://schemas.microsoft.com/office/drawing/2014/main" id="{39C96821-D568-4144-A37B-2E02D12DE13E}"/>
              </a:ext>
            </a:extLst>
          </p:cNvPr>
          <p:cNvSpPr>
            <a:spLocks noChangeShapeType="1"/>
          </p:cNvSpPr>
          <p:nvPr/>
        </p:nvSpPr>
        <p:spPr bwMode="auto">
          <a:xfrm>
            <a:off x="5475288" y="4176713"/>
            <a:ext cx="15875" cy="7969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352" name="Text Box 16">
            <a:extLst>
              <a:ext uri="{FF2B5EF4-FFF2-40B4-BE49-F238E27FC236}">
                <a16:creationId xmlns:a16="http://schemas.microsoft.com/office/drawing/2014/main" id="{91D5B647-8805-4D0E-8B0F-FA1F00D3689E}"/>
              </a:ext>
            </a:extLst>
          </p:cNvPr>
          <p:cNvSpPr txBox="1">
            <a:spLocks noChangeArrowheads="1"/>
          </p:cNvSpPr>
          <p:nvPr/>
        </p:nvSpPr>
        <p:spPr bwMode="auto">
          <a:xfrm>
            <a:off x="5491163" y="4059238"/>
            <a:ext cx="369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solidFill>
                  <a:srgbClr val="A50021"/>
                </a:solidFill>
                <a:latin typeface="Times New Roman" panose="02020603050405020304" pitchFamily="18" charset="0"/>
              </a:rPr>
              <a:t>E</a:t>
            </a:r>
          </a:p>
        </p:txBody>
      </p:sp>
      <p:sp>
        <p:nvSpPr>
          <p:cNvPr id="14353" name="Text Box 17">
            <a:extLst>
              <a:ext uri="{FF2B5EF4-FFF2-40B4-BE49-F238E27FC236}">
                <a16:creationId xmlns:a16="http://schemas.microsoft.com/office/drawing/2014/main" id="{6880E6C1-414A-40A5-8D1A-C7F41F1C74CC}"/>
              </a:ext>
            </a:extLst>
          </p:cNvPr>
          <p:cNvSpPr txBox="1">
            <a:spLocks noChangeArrowheads="1"/>
          </p:cNvSpPr>
          <p:nvPr/>
        </p:nvSpPr>
        <p:spPr bwMode="auto">
          <a:xfrm>
            <a:off x="5262563" y="4897438"/>
            <a:ext cx="455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M</a:t>
            </a:r>
          </a:p>
        </p:txBody>
      </p:sp>
      <p:sp>
        <p:nvSpPr>
          <p:cNvPr id="28690" name="Text Box 18">
            <a:extLst>
              <a:ext uri="{FF2B5EF4-FFF2-40B4-BE49-F238E27FC236}">
                <a16:creationId xmlns:a16="http://schemas.microsoft.com/office/drawing/2014/main" id="{A541E67E-907F-4E2E-91D4-E428CBE91C98}"/>
              </a:ext>
            </a:extLst>
          </p:cNvPr>
          <p:cNvSpPr txBox="1">
            <a:spLocks noChangeArrowheads="1"/>
          </p:cNvSpPr>
          <p:nvPr/>
        </p:nvSpPr>
        <p:spPr bwMode="auto">
          <a:xfrm>
            <a:off x="4348163" y="48974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O</a:t>
            </a:r>
          </a:p>
        </p:txBody>
      </p:sp>
      <p:sp>
        <p:nvSpPr>
          <p:cNvPr id="28691" name="Text Box 19">
            <a:extLst>
              <a:ext uri="{FF2B5EF4-FFF2-40B4-BE49-F238E27FC236}">
                <a16:creationId xmlns:a16="http://schemas.microsoft.com/office/drawing/2014/main" id="{A9975647-0681-4C3F-94E5-086AF4FB1A63}"/>
              </a:ext>
            </a:extLst>
          </p:cNvPr>
          <p:cNvSpPr txBox="1">
            <a:spLocks noChangeArrowheads="1"/>
          </p:cNvSpPr>
          <p:nvPr/>
        </p:nvSpPr>
        <p:spPr bwMode="auto">
          <a:xfrm>
            <a:off x="4179888" y="3871913"/>
            <a:ext cx="506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P1</a:t>
            </a:r>
          </a:p>
        </p:txBody>
      </p:sp>
      <p:sp>
        <p:nvSpPr>
          <p:cNvPr id="28692" name="Text Box 20">
            <a:extLst>
              <a:ext uri="{FF2B5EF4-FFF2-40B4-BE49-F238E27FC236}">
                <a16:creationId xmlns:a16="http://schemas.microsoft.com/office/drawing/2014/main" id="{78F3B1FA-8B1F-42EB-B4FC-E3DDF8546C3C}"/>
              </a:ext>
            </a:extLst>
          </p:cNvPr>
          <p:cNvSpPr txBox="1">
            <a:spLocks noChangeArrowheads="1"/>
          </p:cNvSpPr>
          <p:nvPr/>
        </p:nvSpPr>
        <p:spPr bwMode="auto">
          <a:xfrm>
            <a:off x="5475288" y="3414713"/>
            <a:ext cx="5222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solidFill>
                  <a:srgbClr val="000000"/>
                </a:solidFill>
                <a:latin typeface="Times New Roman" panose="02020603050405020304" pitchFamily="18" charset="0"/>
              </a:rPr>
              <a:t>E1</a:t>
            </a:r>
          </a:p>
        </p:txBody>
      </p:sp>
      <p:sp>
        <p:nvSpPr>
          <p:cNvPr id="14357" name="Line 21">
            <a:extLst>
              <a:ext uri="{FF2B5EF4-FFF2-40B4-BE49-F238E27FC236}">
                <a16:creationId xmlns:a16="http://schemas.microsoft.com/office/drawing/2014/main" id="{2F943E01-74B4-4FE1-8874-F3B499506425}"/>
              </a:ext>
            </a:extLst>
          </p:cNvPr>
          <p:cNvSpPr>
            <a:spLocks noChangeShapeType="1"/>
          </p:cNvSpPr>
          <p:nvPr/>
        </p:nvSpPr>
        <p:spPr bwMode="auto">
          <a:xfrm flipH="1">
            <a:off x="4637088" y="3795713"/>
            <a:ext cx="10668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58" name="Text Box 22">
            <a:extLst>
              <a:ext uri="{FF2B5EF4-FFF2-40B4-BE49-F238E27FC236}">
                <a16:creationId xmlns:a16="http://schemas.microsoft.com/office/drawing/2014/main" id="{8B619549-35B7-4139-BBDB-B4B41816E80B}"/>
              </a:ext>
            </a:extLst>
          </p:cNvPr>
          <p:cNvSpPr txBox="1">
            <a:spLocks noChangeArrowheads="1"/>
          </p:cNvSpPr>
          <p:nvPr/>
        </p:nvSpPr>
        <p:spPr bwMode="auto">
          <a:xfrm>
            <a:off x="4179888" y="3567113"/>
            <a:ext cx="506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P</a:t>
            </a:r>
            <a:r>
              <a:rPr kumimoji="1" lang="en-US" altLang="zh-CN" sz="1800">
                <a:latin typeface="Times New Roman" panose="02020603050405020304" pitchFamily="18" charset="0"/>
              </a:rPr>
              <a:t>0</a:t>
            </a:r>
          </a:p>
        </p:txBody>
      </p:sp>
      <p:sp>
        <p:nvSpPr>
          <p:cNvPr id="14359" name="Rectangle 23">
            <a:extLst>
              <a:ext uri="{FF2B5EF4-FFF2-40B4-BE49-F238E27FC236}">
                <a16:creationId xmlns:a16="http://schemas.microsoft.com/office/drawing/2014/main" id="{F8CEE553-DAD4-417F-A16B-34CC8425865D}"/>
              </a:ext>
            </a:extLst>
          </p:cNvPr>
          <p:cNvSpPr>
            <a:spLocks noChangeArrowheads="1"/>
          </p:cNvSpPr>
          <p:nvPr/>
        </p:nvSpPr>
        <p:spPr bwMode="auto">
          <a:xfrm>
            <a:off x="611188" y="2613025"/>
            <a:ext cx="3384550" cy="2359025"/>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5000"/>
              <a:buFont typeface="Wingdings" panose="05000000000000000000" pitchFamily="2" charset="2"/>
              <a:buChar char="v"/>
              <a:tabLst>
                <a:tab pos="457200" algn="l"/>
              </a:tabLst>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457200" algn="l"/>
              </a:tabLst>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tabLst>
                <a:tab pos="4572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4572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 typeface="Wingdings" panose="05000000000000000000" pitchFamily="2" charset="2"/>
              <a:buChar char="u"/>
            </a:pPr>
            <a:r>
              <a:rPr kumimoji="1" lang="zh-CN" altLang="en-US" sz="2400" b="1">
                <a:solidFill>
                  <a:srgbClr val="000000"/>
                </a:solidFill>
                <a:latin typeface="Times New Roman" panose="02020603050405020304" pitchFamily="18" charset="0"/>
              </a:rPr>
              <a:t>在</a:t>
            </a:r>
            <a:r>
              <a:rPr kumimoji="1" lang="en-US" altLang="zh-CN" sz="2400" b="1">
                <a:solidFill>
                  <a:srgbClr val="000000"/>
                </a:solidFill>
                <a:latin typeface="Times New Roman" panose="02020603050405020304" pitchFamily="18" charset="0"/>
              </a:rPr>
              <a:t>E</a:t>
            </a:r>
            <a:r>
              <a:rPr kumimoji="1" lang="zh-CN" altLang="en-US" sz="2400" b="1">
                <a:solidFill>
                  <a:srgbClr val="000000"/>
                </a:solidFill>
                <a:latin typeface="Times New Roman" panose="02020603050405020304" pitchFamily="18" charset="0"/>
              </a:rPr>
              <a:t>点，该厂商将：</a:t>
            </a:r>
          </a:p>
          <a:p>
            <a:pPr>
              <a:spcBef>
                <a:spcPct val="0"/>
              </a:spcBef>
              <a:buClrTx/>
              <a:buSzTx/>
              <a:buFontTx/>
              <a:buNone/>
            </a:pPr>
            <a:r>
              <a:rPr kumimoji="1" lang="en-US" altLang="zh-CN" sz="2400" b="1">
                <a:solidFill>
                  <a:srgbClr val="000000"/>
                </a:solidFill>
                <a:latin typeface="Times New Roman" panose="02020603050405020304" pitchFamily="18" charset="0"/>
              </a:rPr>
              <a:t>A</a:t>
            </a:r>
            <a:r>
              <a:rPr kumimoji="1" lang="zh-CN" altLang="en-US" sz="2400" b="1">
                <a:solidFill>
                  <a:srgbClr val="000000"/>
                </a:solidFill>
                <a:latin typeface="Times New Roman" panose="02020603050405020304" pitchFamily="18" charset="0"/>
              </a:rPr>
              <a:t>．处于利润最大化状态</a:t>
            </a:r>
          </a:p>
          <a:p>
            <a:pPr>
              <a:spcBef>
                <a:spcPct val="0"/>
              </a:spcBef>
              <a:buClrTx/>
              <a:buSzTx/>
              <a:buFontTx/>
              <a:buNone/>
            </a:pPr>
            <a:r>
              <a:rPr kumimoji="1" lang="en-US" altLang="zh-CN" sz="2400" b="1">
                <a:solidFill>
                  <a:srgbClr val="000000"/>
                </a:solidFill>
                <a:latin typeface="Times New Roman" panose="02020603050405020304" pitchFamily="18" charset="0"/>
              </a:rPr>
              <a:t>B</a:t>
            </a:r>
            <a:r>
              <a:rPr kumimoji="1" lang="zh-CN" altLang="en-US" sz="2400" b="1">
                <a:solidFill>
                  <a:srgbClr val="000000"/>
                </a:solidFill>
                <a:latin typeface="Times New Roman" panose="02020603050405020304" pitchFamily="18" charset="0"/>
              </a:rPr>
              <a:t>．处于亏损状态</a:t>
            </a:r>
          </a:p>
          <a:p>
            <a:pPr>
              <a:spcBef>
                <a:spcPct val="0"/>
              </a:spcBef>
              <a:buClrTx/>
              <a:buSzTx/>
              <a:buFontTx/>
              <a:buNone/>
            </a:pPr>
            <a:endParaRPr kumimoji="1" lang="zh-CN" altLang="en-US" sz="2400" b="1">
              <a:solidFill>
                <a:srgbClr val="000000"/>
              </a:solidFill>
              <a:latin typeface="Times New Roman" panose="02020603050405020304" pitchFamily="18" charset="0"/>
            </a:endParaRPr>
          </a:p>
          <a:p>
            <a:pPr>
              <a:spcBef>
                <a:spcPct val="0"/>
              </a:spcBef>
              <a:buClrTx/>
              <a:buSzTx/>
              <a:buFontTx/>
              <a:buNone/>
            </a:pPr>
            <a:r>
              <a:rPr kumimoji="1" lang="en-US" altLang="zh-CN" sz="2400" b="1">
                <a:solidFill>
                  <a:srgbClr val="000000"/>
                </a:solidFill>
                <a:latin typeface="Times New Roman" panose="02020603050405020304" pitchFamily="18" charset="0"/>
              </a:rPr>
              <a:t>C</a:t>
            </a:r>
            <a:r>
              <a:rPr kumimoji="1" lang="zh-CN" altLang="en-US" sz="2400" b="1">
                <a:solidFill>
                  <a:srgbClr val="000000"/>
                </a:solidFill>
                <a:latin typeface="Times New Roman" panose="02020603050405020304" pitchFamily="18" charset="0"/>
              </a:rPr>
              <a:t>．是否会继续生产？</a:t>
            </a:r>
          </a:p>
        </p:txBody>
      </p:sp>
      <p:sp>
        <p:nvSpPr>
          <p:cNvPr id="28696" name="Oval 24">
            <a:extLst>
              <a:ext uri="{FF2B5EF4-FFF2-40B4-BE49-F238E27FC236}">
                <a16:creationId xmlns:a16="http://schemas.microsoft.com/office/drawing/2014/main" id="{5429AD65-C1EF-42EE-B4B0-2C4499CBDD28}"/>
              </a:ext>
            </a:extLst>
          </p:cNvPr>
          <p:cNvSpPr>
            <a:spLocks noChangeArrowheads="1"/>
          </p:cNvSpPr>
          <p:nvPr/>
        </p:nvSpPr>
        <p:spPr bwMode="auto">
          <a:xfrm>
            <a:off x="5148263" y="5589588"/>
            <a:ext cx="2736850" cy="935037"/>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800">
                <a:solidFill>
                  <a:srgbClr val="000000"/>
                </a:solidFill>
              </a:rPr>
              <a:t>E</a:t>
            </a:r>
            <a:r>
              <a:rPr lang="zh-CN" altLang="en-US" sz="2800">
                <a:solidFill>
                  <a:srgbClr val="000000"/>
                </a:solidFill>
              </a:rPr>
              <a:t>：停止营业点</a:t>
            </a:r>
          </a:p>
        </p:txBody>
      </p:sp>
    </p:spTree>
  </p:cSld>
  <p:clrMapOvr>
    <a:masterClrMapping/>
  </p:clrMapOvr>
  <p:transition spd="slow">
    <p:cover dir="u"/>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500" fill="hold"/>
                                        <p:tgtEl>
                                          <p:spTgt spid="14339"/>
                                        </p:tgtEl>
                                        <p:attrNameLst>
                                          <p:attrName>ppt_x</p:attrName>
                                        </p:attrNameLst>
                                      </p:cBhvr>
                                      <p:tavLst>
                                        <p:tav tm="0">
                                          <p:val>
                                            <p:strVal val="0-#ppt_w/2"/>
                                          </p:val>
                                        </p:tav>
                                        <p:tav tm="100000">
                                          <p:val>
                                            <p:strVal val="#ppt_x"/>
                                          </p:val>
                                        </p:tav>
                                      </p:tavLst>
                                    </p:anim>
                                    <p:anim calcmode="lin" valueType="num">
                                      <p:cBhvr additive="base">
                                        <p:cTn id="8" dur="500" fill="hold"/>
                                        <p:tgtEl>
                                          <p:spTgt spid="1433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iterate type="wd">
                                    <p:tmPct val="100000"/>
                                  </p:iterate>
                                  <p:childTnLst>
                                    <p:set>
                                      <p:cBhvr>
                                        <p:cTn id="12" dur="1" fill="hold">
                                          <p:stCondLst>
                                            <p:cond delay="0"/>
                                          </p:stCondLst>
                                        </p:cTn>
                                        <p:tgtEl>
                                          <p:spTgt spid="14340"/>
                                        </p:tgtEl>
                                        <p:attrNameLst>
                                          <p:attrName>style.visibility</p:attrName>
                                        </p:attrNameLst>
                                      </p:cBhvr>
                                      <p:to>
                                        <p:strVal val="visible"/>
                                      </p:to>
                                    </p:set>
                                    <p:anim calcmode="lin" valueType="num">
                                      <p:cBhvr additive="base">
                                        <p:cTn id="13" dur="300" fill="hold"/>
                                        <p:tgtEl>
                                          <p:spTgt spid="14340"/>
                                        </p:tgtEl>
                                        <p:attrNameLst>
                                          <p:attrName>ppt_x</p:attrName>
                                        </p:attrNameLst>
                                      </p:cBhvr>
                                      <p:tavLst>
                                        <p:tav tm="0">
                                          <p:val>
                                            <p:strVal val="0-#ppt_w/2"/>
                                          </p:val>
                                        </p:tav>
                                        <p:tav tm="100000">
                                          <p:val>
                                            <p:strVal val="#ppt_x"/>
                                          </p:val>
                                        </p:tav>
                                      </p:tavLst>
                                    </p:anim>
                                    <p:anim calcmode="lin" valueType="num">
                                      <p:cBhvr additive="base">
                                        <p:cTn id="14" dur="300" fill="hold"/>
                                        <p:tgtEl>
                                          <p:spTgt spid="1434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52"/>
                                        </p:tgtEl>
                                        <p:attrNameLst>
                                          <p:attrName>style.visibility</p:attrName>
                                        </p:attrNameLst>
                                      </p:cBhvr>
                                      <p:to>
                                        <p:strVal val="visible"/>
                                      </p:to>
                                    </p:set>
                                    <p:anim calcmode="lin" valueType="num">
                                      <p:cBhvr additive="base">
                                        <p:cTn id="19" dur="500" fill="hold"/>
                                        <p:tgtEl>
                                          <p:spTgt spid="14352"/>
                                        </p:tgtEl>
                                        <p:attrNameLst>
                                          <p:attrName>ppt_x</p:attrName>
                                        </p:attrNameLst>
                                      </p:cBhvr>
                                      <p:tavLst>
                                        <p:tav tm="0">
                                          <p:val>
                                            <p:strVal val="0-#ppt_w/2"/>
                                          </p:val>
                                        </p:tav>
                                        <p:tav tm="100000">
                                          <p:val>
                                            <p:strVal val="#ppt_x"/>
                                          </p:val>
                                        </p:tav>
                                      </p:tavLst>
                                    </p:anim>
                                    <p:anim calcmode="lin" valueType="num">
                                      <p:cBhvr additive="base">
                                        <p:cTn id="20" dur="500" fill="hold"/>
                                        <p:tgtEl>
                                          <p:spTgt spid="1435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4338"/>
                                        </p:tgtEl>
                                        <p:attrNameLst>
                                          <p:attrName>style.visibility</p:attrName>
                                        </p:attrNameLst>
                                      </p:cBhvr>
                                      <p:to>
                                        <p:strVal val="visible"/>
                                      </p:to>
                                    </p:set>
                                    <p:animEffect transition="in" filter="blinds(horizontal)">
                                      <p:cBhvr>
                                        <p:cTn id="25" dur="500"/>
                                        <p:tgtEl>
                                          <p:spTgt spid="1433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nodeType="clickEffect">
                                  <p:stCondLst>
                                    <p:cond delay="0"/>
                                  </p:stCondLst>
                                  <p:childTnLst>
                                    <p:set>
                                      <p:cBhvr>
                                        <p:cTn id="29" dur="1" fill="hold">
                                          <p:stCondLst>
                                            <p:cond delay="0"/>
                                          </p:stCondLst>
                                        </p:cTn>
                                        <p:tgtEl>
                                          <p:spTgt spid="14351"/>
                                        </p:tgtEl>
                                        <p:attrNameLst>
                                          <p:attrName>style.visibility</p:attrName>
                                        </p:attrNameLst>
                                      </p:cBhvr>
                                      <p:to>
                                        <p:strVal val="visible"/>
                                      </p:to>
                                    </p:set>
                                    <p:anim calcmode="lin" valueType="num">
                                      <p:cBhvr additive="base">
                                        <p:cTn id="30" dur="500" fill="hold"/>
                                        <p:tgtEl>
                                          <p:spTgt spid="14351"/>
                                        </p:tgtEl>
                                        <p:attrNameLst>
                                          <p:attrName>ppt_x</p:attrName>
                                        </p:attrNameLst>
                                      </p:cBhvr>
                                      <p:tavLst>
                                        <p:tav tm="0">
                                          <p:val>
                                            <p:strVal val="0-#ppt_w/2"/>
                                          </p:val>
                                        </p:tav>
                                        <p:tav tm="100000">
                                          <p:val>
                                            <p:strVal val="#ppt_x"/>
                                          </p:val>
                                        </p:tav>
                                      </p:tavLst>
                                    </p:anim>
                                    <p:anim calcmode="lin" valueType="num">
                                      <p:cBhvr additive="base">
                                        <p:cTn id="31" dur="500" fill="hold"/>
                                        <p:tgtEl>
                                          <p:spTgt spid="14351"/>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4353"/>
                                        </p:tgtEl>
                                        <p:attrNameLst>
                                          <p:attrName>style.visibility</p:attrName>
                                        </p:attrNameLst>
                                      </p:cBhvr>
                                      <p:to>
                                        <p:strVal val="visible"/>
                                      </p:to>
                                    </p:set>
                                    <p:anim calcmode="lin" valueType="num">
                                      <p:cBhvr additive="base">
                                        <p:cTn id="36" dur="500" fill="hold"/>
                                        <p:tgtEl>
                                          <p:spTgt spid="14353"/>
                                        </p:tgtEl>
                                        <p:attrNameLst>
                                          <p:attrName>ppt_x</p:attrName>
                                        </p:attrNameLst>
                                      </p:cBhvr>
                                      <p:tavLst>
                                        <p:tav tm="0">
                                          <p:val>
                                            <p:strVal val="0-#ppt_w/2"/>
                                          </p:val>
                                        </p:tav>
                                        <p:tav tm="100000">
                                          <p:val>
                                            <p:strVal val="#ppt_x"/>
                                          </p:val>
                                        </p:tav>
                                      </p:tavLst>
                                    </p:anim>
                                    <p:anim calcmode="lin" valueType="num">
                                      <p:cBhvr additive="base">
                                        <p:cTn id="37" dur="500" fill="hold"/>
                                        <p:tgtEl>
                                          <p:spTgt spid="14353"/>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nodeType="clickEffect">
                                  <p:stCondLst>
                                    <p:cond delay="0"/>
                                  </p:stCondLst>
                                  <p:childTnLst>
                                    <p:set>
                                      <p:cBhvr>
                                        <p:cTn id="41" dur="1" fill="hold">
                                          <p:stCondLst>
                                            <p:cond delay="0"/>
                                          </p:stCondLst>
                                        </p:cTn>
                                        <p:tgtEl>
                                          <p:spTgt spid="14357"/>
                                        </p:tgtEl>
                                        <p:attrNameLst>
                                          <p:attrName>style.visibility</p:attrName>
                                        </p:attrNameLst>
                                      </p:cBhvr>
                                      <p:to>
                                        <p:strVal val="visible"/>
                                      </p:to>
                                    </p:set>
                                    <p:anim calcmode="lin" valueType="num">
                                      <p:cBhvr additive="base">
                                        <p:cTn id="42" dur="500" fill="hold"/>
                                        <p:tgtEl>
                                          <p:spTgt spid="14357"/>
                                        </p:tgtEl>
                                        <p:attrNameLst>
                                          <p:attrName>ppt_x</p:attrName>
                                        </p:attrNameLst>
                                      </p:cBhvr>
                                      <p:tavLst>
                                        <p:tav tm="0">
                                          <p:val>
                                            <p:strVal val="0-#ppt_w/2"/>
                                          </p:val>
                                        </p:tav>
                                        <p:tav tm="100000">
                                          <p:val>
                                            <p:strVal val="#ppt_x"/>
                                          </p:val>
                                        </p:tav>
                                      </p:tavLst>
                                    </p:anim>
                                    <p:anim calcmode="lin" valueType="num">
                                      <p:cBhvr additive="base">
                                        <p:cTn id="43" dur="500" fill="hold"/>
                                        <p:tgtEl>
                                          <p:spTgt spid="14357"/>
                                        </p:tgtEl>
                                        <p:attrNameLst>
                                          <p:attrName>ppt_y</p:attrName>
                                        </p:attrNameLst>
                                      </p:cBhvr>
                                      <p:tavLst>
                                        <p:tav tm="0">
                                          <p:val>
                                            <p:strVal val="#ppt_y"/>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14358"/>
                                        </p:tgtEl>
                                        <p:attrNameLst>
                                          <p:attrName>style.visibility</p:attrName>
                                        </p:attrNameLst>
                                      </p:cBhvr>
                                      <p:to>
                                        <p:strVal val="visible"/>
                                      </p:to>
                                    </p:set>
                                    <p:anim calcmode="lin" valueType="num">
                                      <p:cBhvr additive="base">
                                        <p:cTn id="48" dur="500" fill="hold"/>
                                        <p:tgtEl>
                                          <p:spTgt spid="14358"/>
                                        </p:tgtEl>
                                        <p:attrNameLst>
                                          <p:attrName>ppt_x</p:attrName>
                                        </p:attrNameLst>
                                      </p:cBhvr>
                                      <p:tavLst>
                                        <p:tav tm="0">
                                          <p:val>
                                            <p:strVal val="0-#ppt_w/2"/>
                                          </p:val>
                                        </p:tav>
                                        <p:tav tm="100000">
                                          <p:val>
                                            <p:strVal val="#ppt_x"/>
                                          </p:val>
                                        </p:tav>
                                      </p:tavLst>
                                    </p:anim>
                                    <p:anim calcmode="lin" valueType="num">
                                      <p:cBhvr additive="base">
                                        <p:cTn id="49" dur="500" fill="hold"/>
                                        <p:tgtEl>
                                          <p:spTgt spid="14358"/>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14359"/>
                                        </p:tgtEl>
                                        <p:attrNameLst>
                                          <p:attrName>style.visibility</p:attrName>
                                        </p:attrNameLst>
                                      </p:cBhvr>
                                      <p:to>
                                        <p:strVal val="visible"/>
                                      </p:to>
                                    </p:set>
                                    <p:animEffect transition="in" filter="blinds(horizontal)">
                                      <p:cBhvr>
                                        <p:cTn id="54" dur="500"/>
                                        <p:tgtEl>
                                          <p:spTgt spid="14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40" grpId="0" autoUpdateAnimBg="0"/>
      <p:bldP spid="14352" grpId="0" autoUpdateAnimBg="0"/>
      <p:bldP spid="14353" grpId="0" autoUpdateAnimBg="0"/>
      <p:bldP spid="14358" grpId="0" autoUpdateAnimBg="0"/>
      <p:bldP spid="1435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Line 2">
            <a:extLst>
              <a:ext uri="{FF2B5EF4-FFF2-40B4-BE49-F238E27FC236}">
                <a16:creationId xmlns:a16="http://schemas.microsoft.com/office/drawing/2014/main" id="{30B189F4-E97B-4072-89F1-45532D175A1A}"/>
              </a:ext>
            </a:extLst>
          </p:cNvPr>
          <p:cNvSpPr>
            <a:spLocks noChangeShapeType="1"/>
          </p:cNvSpPr>
          <p:nvPr/>
        </p:nvSpPr>
        <p:spPr bwMode="auto">
          <a:xfrm flipV="1">
            <a:off x="914400" y="1143000"/>
            <a:ext cx="0" cy="4114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9699" name="Line 3">
            <a:extLst>
              <a:ext uri="{FF2B5EF4-FFF2-40B4-BE49-F238E27FC236}">
                <a16:creationId xmlns:a16="http://schemas.microsoft.com/office/drawing/2014/main" id="{A7FBD025-9862-4B80-B9F0-115FD1B38A1B}"/>
              </a:ext>
            </a:extLst>
          </p:cNvPr>
          <p:cNvSpPr>
            <a:spLocks noChangeShapeType="1"/>
          </p:cNvSpPr>
          <p:nvPr/>
        </p:nvSpPr>
        <p:spPr bwMode="auto">
          <a:xfrm>
            <a:off x="914400" y="5257800"/>
            <a:ext cx="53340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9700" name="Rectangle 4">
            <a:extLst>
              <a:ext uri="{FF2B5EF4-FFF2-40B4-BE49-F238E27FC236}">
                <a16:creationId xmlns:a16="http://schemas.microsoft.com/office/drawing/2014/main" id="{5F456CC6-496F-4229-AFB1-EF5C5C5B28C9}"/>
              </a:ext>
            </a:extLst>
          </p:cNvPr>
          <p:cNvSpPr>
            <a:spLocks noChangeArrowheads="1"/>
          </p:cNvSpPr>
          <p:nvPr/>
        </p:nvSpPr>
        <p:spPr bwMode="auto">
          <a:xfrm>
            <a:off x="304800" y="9906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P,C</a:t>
            </a:r>
          </a:p>
        </p:txBody>
      </p:sp>
      <p:sp>
        <p:nvSpPr>
          <p:cNvPr id="29701" name="Rectangle 5">
            <a:extLst>
              <a:ext uri="{FF2B5EF4-FFF2-40B4-BE49-F238E27FC236}">
                <a16:creationId xmlns:a16="http://schemas.microsoft.com/office/drawing/2014/main" id="{78D2E764-043E-46A9-BA85-592635D22309}"/>
              </a:ext>
            </a:extLst>
          </p:cNvPr>
          <p:cNvSpPr>
            <a:spLocks noChangeArrowheads="1"/>
          </p:cNvSpPr>
          <p:nvPr/>
        </p:nvSpPr>
        <p:spPr bwMode="auto">
          <a:xfrm>
            <a:off x="5943600" y="54102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29702" name="Rectangle 6">
            <a:extLst>
              <a:ext uri="{FF2B5EF4-FFF2-40B4-BE49-F238E27FC236}">
                <a16:creationId xmlns:a16="http://schemas.microsoft.com/office/drawing/2014/main" id="{4DD0C672-9F85-42AD-AB80-CDC881046707}"/>
              </a:ext>
            </a:extLst>
          </p:cNvPr>
          <p:cNvSpPr>
            <a:spLocks noChangeArrowheads="1"/>
          </p:cNvSpPr>
          <p:nvPr/>
        </p:nvSpPr>
        <p:spPr bwMode="auto">
          <a:xfrm>
            <a:off x="533400" y="52578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57351" name="Rectangle 7">
            <a:extLst>
              <a:ext uri="{FF2B5EF4-FFF2-40B4-BE49-F238E27FC236}">
                <a16:creationId xmlns:a16="http://schemas.microsoft.com/office/drawing/2014/main" id="{F58BBD61-873F-4459-9FEE-7B57AF9A1210}"/>
              </a:ext>
            </a:extLst>
          </p:cNvPr>
          <p:cNvSpPr>
            <a:spLocks noChangeArrowheads="1"/>
          </p:cNvSpPr>
          <p:nvPr/>
        </p:nvSpPr>
        <p:spPr bwMode="auto">
          <a:xfrm>
            <a:off x="5105400" y="1219200"/>
            <a:ext cx="838200" cy="5334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808000"/>
                </a:solidFill>
                <a:effectLst>
                  <a:outerShdw blurRad="38100" dist="38100" dir="2700000" algn="tl">
                    <a:srgbClr val="C0C0C0"/>
                  </a:outerShdw>
                </a:effectLst>
                <a:latin typeface="Times New Roman" panose="02020603050405020304" pitchFamily="18" charset="0"/>
              </a:rPr>
              <a:t>SAC</a:t>
            </a:r>
          </a:p>
        </p:txBody>
      </p:sp>
      <p:sp>
        <p:nvSpPr>
          <p:cNvPr id="57352" name="Rectangle 8">
            <a:extLst>
              <a:ext uri="{FF2B5EF4-FFF2-40B4-BE49-F238E27FC236}">
                <a16:creationId xmlns:a16="http://schemas.microsoft.com/office/drawing/2014/main" id="{E8656BCE-B2FA-4255-BD58-8BF80E0DDC18}"/>
              </a:ext>
            </a:extLst>
          </p:cNvPr>
          <p:cNvSpPr>
            <a:spLocks noChangeArrowheads="1"/>
          </p:cNvSpPr>
          <p:nvPr/>
        </p:nvSpPr>
        <p:spPr bwMode="auto">
          <a:xfrm>
            <a:off x="3657600" y="685800"/>
            <a:ext cx="838200" cy="5334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chemeClr val="hlink"/>
                </a:solidFill>
                <a:effectLst>
                  <a:outerShdw blurRad="38100" dist="38100" dir="2700000" algn="tl">
                    <a:srgbClr val="C0C0C0"/>
                  </a:outerShdw>
                </a:effectLst>
                <a:latin typeface="Times New Roman" panose="02020603050405020304" pitchFamily="18" charset="0"/>
              </a:rPr>
              <a:t>SMC</a:t>
            </a:r>
          </a:p>
        </p:txBody>
      </p:sp>
      <p:grpSp>
        <p:nvGrpSpPr>
          <p:cNvPr id="57353" name="Group 9">
            <a:extLst>
              <a:ext uri="{FF2B5EF4-FFF2-40B4-BE49-F238E27FC236}">
                <a16:creationId xmlns:a16="http://schemas.microsoft.com/office/drawing/2014/main" id="{15CF8F53-31EB-4375-B60C-8C0030C10C52}"/>
              </a:ext>
            </a:extLst>
          </p:cNvPr>
          <p:cNvGrpSpPr>
            <a:grpSpLocks/>
          </p:cNvGrpSpPr>
          <p:nvPr/>
        </p:nvGrpSpPr>
        <p:grpSpPr bwMode="auto">
          <a:xfrm>
            <a:off x="152400" y="1828800"/>
            <a:ext cx="6019800" cy="3962400"/>
            <a:chOff x="432" y="1200"/>
            <a:chExt cx="3792" cy="2496"/>
          </a:xfrm>
        </p:grpSpPr>
        <p:sp>
          <p:nvSpPr>
            <p:cNvPr id="29740" name="Rectangle 10" descr="浅色上对角线">
              <a:extLst>
                <a:ext uri="{FF2B5EF4-FFF2-40B4-BE49-F238E27FC236}">
                  <a16:creationId xmlns:a16="http://schemas.microsoft.com/office/drawing/2014/main" id="{68528A88-0942-4886-8EAD-26038EDC1B5C}"/>
                </a:ext>
              </a:extLst>
            </p:cNvPr>
            <p:cNvSpPr>
              <a:spLocks noChangeArrowheads="1"/>
            </p:cNvSpPr>
            <p:nvPr/>
          </p:nvSpPr>
          <p:spPr bwMode="auto">
            <a:xfrm>
              <a:off x="912" y="1536"/>
              <a:ext cx="1872" cy="624"/>
            </a:xfrm>
            <a:prstGeom prst="rect">
              <a:avLst/>
            </a:prstGeom>
            <a:blipFill dpi="0" rotWithShape="0">
              <a:blip r:embed="rId2"/>
              <a:srcRect/>
              <a:tile tx="0" ty="0" sx="100000" sy="100000" flip="none" algn="tl"/>
            </a:blip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57355" name="Rectangle 11">
              <a:extLst>
                <a:ext uri="{FF2B5EF4-FFF2-40B4-BE49-F238E27FC236}">
                  <a16:creationId xmlns:a16="http://schemas.microsoft.com/office/drawing/2014/main" id="{8267D001-74A0-4D96-8F51-EF713F0085B9}"/>
                </a:ext>
              </a:extLst>
            </p:cNvPr>
            <p:cNvSpPr>
              <a:spLocks noChangeArrowheads="1"/>
            </p:cNvSpPr>
            <p:nvPr/>
          </p:nvSpPr>
          <p:spPr bwMode="auto">
            <a:xfrm>
              <a:off x="432" y="1440"/>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P</a:t>
              </a:r>
              <a:r>
                <a:rPr kumimoji="1" lang="en-US" altLang="zh-CN" sz="1200" b="1">
                  <a:effectLst>
                    <a:outerShdw blurRad="38100" dist="38100" dir="2700000" algn="tl">
                      <a:srgbClr val="C0C0C0"/>
                    </a:outerShdw>
                  </a:effectLst>
                  <a:latin typeface="Times New Roman" panose="02020603050405020304" pitchFamily="18" charset="0"/>
                </a:rPr>
                <a:t>0</a:t>
              </a:r>
            </a:p>
          </p:txBody>
        </p:sp>
        <p:sp>
          <p:nvSpPr>
            <p:cNvPr id="29742" name="Line 12">
              <a:extLst>
                <a:ext uri="{FF2B5EF4-FFF2-40B4-BE49-F238E27FC236}">
                  <a16:creationId xmlns:a16="http://schemas.microsoft.com/office/drawing/2014/main" id="{8869B953-5CA8-4025-A058-06B1318CA8C7}"/>
                </a:ext>
              </a:extLst>
            </p:cNvPr>
            <p:cNvSpPr>
              <a:spLocks noChangeShapeType="1"/>
            </p:cNvSpPr>
            <p:nvPr/>
          </p:nvSpPr>
          <p:spPr bwMode="auto">
            <a:xfrm>
              <a:off x="912" y="1536"/>
              <a:ext cx="2832" cy="0"/>
            </a:xfrm>
            <a:prstGeom prst="line">
              <a:avLst/>
            </a:prstGeom>
            <a:noFill/>
            <a:ln w="9525">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57" name="Rectangle 13">
              <a:extLst>
                <a:ext uri="{FF2B5EF4-FFF2-40B4-BE49-F238E27FC236}">
                  <a16:creationId xmlns:a16="http://schemas.microsoft.com/office/drawing/2014/main" id="{B10A1E77-A624-404D-A495-64992280690C}"/>
                </a:ext>
              </a:extLst>
            </p:cNvPr>
            <p:cNvSpPr>
              <a:spLocks noChangeArrowheads="1"/>
            </p:cNvSpPr>
            <p:nvPr/>
          </p:nvSpPr>
          <p:spPr bwMode="auto">
            <a:xfrm>
              <a:off x="3888" y="1248"/>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d</a:t>
              </a:r>
              <a:r>
                <a:rPr kumimoji="1" lang="en-US" altLang="zh-CN" sz="1200" b="1">
                  <a:effectLst>
                    <a:outerShdw blurRad="38100" dist="38100" dir="2700000" algn="tl">
                      <a:srgbClr val="C0C0C0"/>
                    </a:outerShdw>
                  </a:effectLst>
                  <a:latin typeface="Times New Roman" panose="02020603050405020304" pitchFamily="18" charset="0"/>
                </a:rPr>
                <a:t>0</a:t>
              </a:r>
            </a:p>
          </p:txBody>
        </p:sp>
        <p:sp>
          <p:nvSpPr>
            <p:cNvPr id="57358" name="Rectangle 14">
              <a:extLst>
                <a:ext uri="{FF2B5EF4-FFF2-40B4-BE49-F238E27FC236}">
                  <a16:creationId xmlns:a16="http://schemas.microsoft.com/office/drawing/2014/main" id="{EA1E970F-E964-4996-9E07-0426ADFFEBC0}"/>
                </a:ext>
              </a:extLst>
            </p:cNvPr>
            <p:cNvSpPr>
              <a:spLocks noChangeArrowheads="1"/>
            </p:cNvSpPr>
            <p:nvPr/>
          </p:nvSpPr>
          <p:spPr bwMode="auto">
            <a:xfrm>
              <a:off x="2064" y="1200"/>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MR</a:t>
              </a:r>
              <a:endParaRPr kumimoji="1" lang="en-US" altLang="zh-CN" sz="1200" b="1">
                <a:effectLst>
                  <a:outerShdw blurRad="38100" dist="38100" dir="2700000" algn="tl">
                    <a:srgbClr val="C0C0C0"/>
                  </a:outerShdw>
                </a:effectLst>
                <a:latin typeface="Times New Roman" panose="02020603050405020304" pitchFamily="18" charset="0"/>
              </a:endParaRPr>
            </a:p>
          </p:txBody>
        </p:sp>
        <p:sp>
          <p:nvSpPr>
            <p:cNvPr id="29745" name="Line 15">
              <a:extLst>
                <a:ext uri="{FF2B5EF4-FFF2-40B4-BE49-F238E27FC236}">
                  <a16:creationId xmlns:a16="http://schemas.microsoft.com/office/drawing/2014/main" id="{6A6B7E46-2655-4E40-AA36-4660C22E313E}"/>
                </a:ext>
              </a:extLst>
            </p:cNvPr>
            <p:cNvSpPr>
              <a:spLocks noChangeShapeType="1"/>
            </p:cNvSpPr>
            <p:nvPr/>
          </p:nvSpPr>
          <p:spPr bwMode="auto">
            <a:xfrm>
              <a:off x="2784" y="1536"/>
              <a:ext cx="0" cy="1824"/>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60" name="Rectangle 16">
              <a:extLst>
                <a:ext uri="{FF2B5EF4-FFF2-40B4-BE49-F238E27FC236}">
                  <a16:creationId xmlns:a16="http://schemas.microsoft.com/office/drawing/2014/main" id="{D8B50FAE-A9ED-47F8-AAB0-DF2EEA61ECE2}"/>
                </a:ext>
              </a:extLst>
            </p:cNvPr>
            <p:cNvSpPr>
              <a:spLocks noChangeArrowheads="1"/>
            </p:cNvSpPr>
            <p:nvPr/>
          </p:nvSpPr>
          <p:spPr bwMode="auto">
            <a:xfrm>
              <a:off x="2448" y="3408"/>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Q</a:t>
              </a:r>
              <a:r>
                <a:rPr kumimoji="1" lang="en-US" altLang="zh-CN" sz="1200" b="1">
                  <a:effectLst>
                    <a:outerShdw blurRad="38100" dist="38100" dir="2700000" algn="tl">
                      <a:srgbClr val="C0C0C0"/>
                    </a:outerShdw>
                  </a:effectLst>
                  <a:latin typeface="Times New Roman" panose="02020603050405020304" pitchFamily="18" charset="0"/>
                </a:rPr>
                <a:t>0</a:t>
              </a:r>
            </a:p>
          </p:txBody>
        </p:sp>
      </p:grpSp>
      <p:grpSp>
        <p:nvGrpSpPr>
          <p:cNvPr id="57361" name="Group 17">
            <a:extLst>
              <a:ext uri="{FF2B5EF4-FFF2-40B4-BE49-F238E27FC236}">
                <a16:creationId xmlns:a16="http://schemas.microsoft.com/office/drawing/2014/main" id="{B67C2ED3-8B91-4E51-9DEE-5799AC4E10FF}"/>
              </a:ext>
            </a:extLst>
          </p:cNvPr>
          <p:cNvGrpSpPr>
            <a:grpSpLocks/>
          </p:cNvGrpSpPr>
          <p:nvPr/>
        </p:nvGrpSpPr>
        <p:grpSpPr bwMode="auto">
          <a:xfrm>
            <a:off x="304800" y="2895600"/>
            <a:ext cx="5791200" cy="2895600"/>
            <a:chOff x="528" y="1872"/>
            <a:chExt cx="3648" cy="1824"/>
          </a:xfrm>
        </p:grpSpPr>
        <p:sp>
          <p:nvSpPr>
            <p:cNvPr id="57362" name="Rectangle 18">
              <a:extLst>
                <a:ext uri="{FF2B5EF4-FFF2-40B4-BE49-F238E27FC236}">
                  <a16:creationId xmlns:a16="http://schemas.microsoft.com/office/drawing/2014/main" id="{9A14581B-3DE5-470C-BC42-7AB062E36062}"/>
                </a:ext>
              </a:extLst>
            </p:cNvPr>
            <p:cNvSpPr>
              <a:spLocks noChangeArrowheads="1"/>
            </p:cNvSpPr>
            <p:nvPr/>
          </p:nvSpPr>
          <p:spPr bwMode="auto">
            <a:xfrm>
              <a:off x="528" y="2016"/>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P</a:t>
              </a:r>
              <a:r>
                <a:rPr kumimoji="1" lang="en-US" altLang="zh-CN" sz="1200" b="1">
                  <a:effectLst>
                    <a:outerShdw blurRad="38100" dist="38100" dir="2700000" algn="tl">
                      <a:srgbClr val="C0C0C0"/>
                    </a:outerShdw>
                  </a:effectLst>
                  <a:latin typeface="Times New Roman" panose="02020603050405020304" pitchFamily="18" charset="0"/>
                </a:rPr>
                <a:t>1</a:t>
              </a:r>
            </a:p>
          </p:txBody>
        </p:sp>
        <p:sp>
          <p:nvSpPr>
            <p:cNvPr id="29735" name="Line 19">
              <a:extLst>
                <a:ext uri="{FF2B5EF4-FFF2-40B4-BE49-F238E27FC236}">
                  <a16:creationId xmlns:a16="http://schemas.microsoft.com/office/drawing/2014/main" id="{7BE51409-CE5C-4A82-A770-CCA9095260F0}"/>
                </a:ext>
              </a:extLst>
            </p:cNvPr>
            <p:cNvSpPr>
              <a:spLocks noChangeShapeType="1"/>
            </p:cNvSpPr>
            <p:nvPr/>
          </p:nvSpPr>
          <p:spPr bwMode="auto">
            <a:xfrm>
              <a:off x="912" y="2208"/>
              <a:ext cx="2832" cy="0"/>
            </a:xfrm>
            <a:prstGeom prst="line">
              <a:avLst/>
            </a:prstGeom>
            <a:noFill/>
            <a:ln w="9525">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64" name="Rectangle 20">
              <a:extLst>
                <a:ext uri="{FF2B5EF4-FFF2-40B4-BE49-F238E27FC236}">
                  <a16:creationId xmlns:a16="http://schemas.microsoft.com/office/drawing/2014/main" id="{917AB63D-DA4E-4784-84C9-41E077AB58FC}"/>
                </a:ext>
              </a:extLst>
            </p:cNvPr>
            <p:cNvSpPr>
              <a:spLocks noChangeArrowheads="1"/>
            </p:cNvSpPr>
            <p:nvPr/>
          </p:nvSpPr>
          <p:spPr bwMode="auto">
            <a:xfrm>
              <a:off x="3840" y="2016"/>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d</a:t>
              </a:r>
              <a:r>
                <a:rPr kumimoji="1" lang="en-US" altLang="zh-CN" sz="1200" b="1">
                  <a:effectLst>
                    <a:outerShdw blurRad="38100" dist="38100" dir="2700000" algn="tl">
                      <a:srgbClr val="C0C0C0"/>
                    </a:outerShdw>
                  </a:effectLst>
                  <a:latin typeface="Times New Roman" panose="02020603050405020304" pitchFamily="18" charset="0"/>
                </a:rPr>
                <a:t>1</a:t>
              </a:r>
            </a:p>
          </p:txBody>
        </p:sp>
        <p:sp>
          <p:nvSpPr>
            <p:cNvPr id="57365" name="Rectangle 21">
              <a:extLst>
                <a:ext uri="{FF2B5EF4-FFF2-40B4-BE49-F238E27FC236}">
                  <a16:creationId xmlns:a16="http://schemas.microsoft.com/office/drawing/2014/main" id="{76E6DD13-CADB-49C4-9255-A71E28DC287C}"/>
                </a:ext>
              </a:extLst>
            </p:cNvPr>
            <p:cNvSpPr>
              <a:spLocks noChangeArrowheads="1"/>
            </p:cNvSpPr>
            <p:nvPr/>
          </p:nvSpPr>
          <p:spPr bwMode="auto">
            <a:xfrm>
              <a:off x="3360" y="1872"/>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MR</a:t>
              </a:r>
              <a:endParaRPr kumimoji="1" lang="en-US" altLang="zh-CN" sz="1200" b="1">
                <a:effectLst>
                  <a:outerShdw blurRad="38100" dist="38100" dir="2700000" algn="tl">
                    <a:srgbClr val="C0C0C0"/>
                  </a:outerShdw>
                </a:effectLst>
                <a:latin typeface="Times New Roman" panose="02020603050405020304" pitchFamily="18" charset="0"/>
              </a:endParaRPr>
            </a:p>
          </p:txBody>
        </p:sp>
        <p:sp>
          <p:nvSpPr>
            <p:cNvPr id="29738" name="Line 22">
              <a:extLst>
                <a:ext uri="{FF2B5EF4-FFF2-40B4-BE49-F238E27FC236}">
                  <a16:creationId xmlns:a16="http://schemas.microsoft.com/office/drawing/2014/main" id="{8A4BDF76-D4EA-4037-BA03-F592B49A94BC}"/>
                </a:ext>
              </a:extLst>
            </p:cNvPr>
            <p:cNvSpPr>
              <a:spLocks noChangeShapeType="1"/>
            </p:cNvSpPr>
            <p:nvPr/>
          </p:nvSpPr>
          <p:spPr bwMode="auto">
            <a:xfrm>
              <a:off x="2544" y="2208"/>
              <a:ext cx="0" cy="1152"/>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67" name="Rectangle 23">
              <a:extLst>
                <a:ext uri="{FF2B5EF4-FFF2-40B4-BE49-F238E27FC236}">
                  <a16:creationId xmlns:a16="http://schemas.microsoft.com/office/drawing/2014/main" id="{5FFEB9BC-0BE0-4E92-A767-B833515C2276}"/>
                </a:ext>
              </a:extLst>
            </p:cNvPr>
            <p:cNvSpPr>
              <a:spLocks noChangeArrowheads="1"/>
            </p:cNvSpPr>
            <p:nvPr/>
          </p:nvSpPr>
          <p:spPr bwMode="auto">
            <a:xfrm>
              <a:off x="2256" y="3408"/>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Q</a:t>
              </a:r>
              <a:r>
                <a:rPr kumimoji="1" lang="en-US" altLang="zh-CN" sz="1200" b="1">
                  <a:effectLst>
                    <a:outerShdw blurRad="38100" dist="38100" dir="2700000" algn="tl">
                      <a:srgbClr val="C0C0C0"/>
                    </a:outerShdw>
                  </a:effectLst>
                  <a:latin typeface="Times New Roman" panose="02020603050405020304" pitchFamily="18" charset="0"/>
                </a:rPr>
                <a:t>1</a:t>
              </a:r>
            </a:p>
          </p:txBody>
        </p:sp>
      </p:grpSp>
      <p:grpSp>
        <p:nvGrpSpPr>
          <p:cNvPr id="57368" name="Group 24">
            <a:extLst>
              <a:ext uri="{FF2B5EF4-FFF2-40B4-BE49-F238E27FC236}">
                <a16:creationId xmlns:a16="http://schemas.microsoft.com/office/drawing/2014/main" id="{74491460-6359-4979-8FA7-6BEA00DC7440}"/>
              </a:ext>
            </a:extLst>
          </p:cNvPr>
          <p:cNvGrpSpPr>
            <a:grpSpLocks/>
          </p:cNvGrpSpPr>
          <p:nvPr/>
        </p:nvGrpSpPr>
        <p:grpSpPr bwMode="auto">
          <a:xfrm>
            <a:off x="381000" y="3429000"/>
            <a:ext cx="5638800" cy="2286000"/>
            <a:chOff x="-3408" y="2208"/>
            <a:chExt cx="3552" cy="1440"/>
          </a:xfrm>
        </p:grpSpPr>
        <p:sp>
          <p:nvSpPr>
            <p:cNvPr id="29727" name="Rectangle 25" descr="浅色上对角线">
              <a:extLst>
                <a:ext uri="{FF2B5EF4-FFF2-40B4-BE49-F238E27FC236}">
                  <a16:creationId xmlns:a16="http://schemas.microsoft.com/office/drawing/2014/main" id="{0885FDD6-D583-4824-930A-964EDDD424A3}"/>
                </a:ext>
              </a:extLst>
            </p:cNvPr>
            <p:cNvSpPr>
              <a:spLocks noChangeArrowheads="1"/>
            </p:cNvSpPr>
            <p:nvPr/>
          </p:nvSpPr>
          <p:spPr bwMode="auto">
            <a:xfrm>
              <a:off x="-3072" y="2208"/>
              <a:ext cx="1536" cy="192"/>
            </a:xfrm>
            <a:prstGeom prst="rect">
              <a:avLst/>
            </a:prstGeom>
            <a:blipFill dpi="0" rotWithShape="0">
              <a:blip r:embed="rId2"/>
              <a:srcRect/>
              <a:tile tx="0" ty="0" sx="100000" sy="100000" flip="none" algn="tl"/>
            </a:blip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57370" name="Rectangle 26">
              <a:extLst>
                <a:ext uri="{FF2B5EF4-FFF2-40B4-BE49-F238E27FC236}">
                  <a16:creationId xmlns:a16="http://schemas.microsoft.com/office/drawing/2014/main" id="{33F41F23-BE3B-407D-876B-336E24DAE45C}"/>
                </a:ext>
              </a:extLst>
            </p:cNvPr>
            <p:cNvSpPr>
              <a:spLocks noChangeArrowheads="1"/>
            </p:cNvSpPr>
            <p:nvPr/>
          </p:nvSpPr>
          <p:spPr bwMode="auto">
            <a:xfrm>
              <a:off x="-3408" y="2256"/>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P</a:t>
              </a:r>
              <a:r>
                <a:rPr kumimoji="1" lang="en-US" altLang="zh-CN" sz="1200" b="1">
                  <a:effectLst>
                    <a:outerShdw blurRad="38100" dist="38100" dir="2700000" algn="tl">
                      <a:srgbClr val="C0C0C0"/>
                    </a:outerShdw>
                  </a:effectLst>
                  <a:latin typeface="Times New Roman" panose="02020603050405020304" pitchFamily="18" charset="0"/>
                </a:rPr>
                <a:t>2</a:t>
              </a:r>
            </a:p>
          </p:txBody>
        </p:sp>
        <p:sp>
          <p:nvSpPr>
            <p:cNvPr id="29729" name="Line 27">
              <a:extLst>
                <a:ext uri="{FF2B5EF4-FFF2-40B4-BE49-F238E27FC236}">
                  <a16:creationId xmlns:a16="http://schemas.microsoft.com/office/drawing/2014/main" id="{B68269D0-4B13-43CF-B7E5-2A0AD1401F23}"/>
                </a:ext>
              </a:extLst>
            </p:cNvPr>
            <p:cNvSpPr>
              <a:spLocks noChangeShapeType="1"/>
            </p:cNvSpPr>
            <p:nvPr/>
          </p:nvSpPr>
          <p:spPr bwMode="auto">
            <a:xfrm>
              <a:off x="-3072" y="2400"/>
              <a:ext cx="2832" cy="0"/>
            </a:xfrm>
            <a:prstGeom prst="line">
              <a:avLst/>
            </a:prstGeom>
            <a:noFill/>
            <a:ln w="9525">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72" name="Rectangle 28">
              <a:extLst>
                <a:ext uri="{FF2B5EF4-FFF2-40B4-BE49-F238E27FC236}">
                  <a16:creationId xmlns:a16="http://schemas.microsoft.com/office/drawing/2014/main" id="{640B4C0C-2907-416B-BA42-1D24AF94606B}"/>
                </a:ext>
              </a:extLst>
            </p:cNvPr>
            <p:cNvSpPr>
              <a:spLocks noChangeArrowheads="1"/>
            </p:cNvSpPr>
            <p:nvPr/>
          </p:nvSpPr>
          <p:spPr bwMode="auto">
            <a:xfrm>
              <a:off x="-192" y="2208"/>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d</a:t>
              </a:r>
              <a:r>
                <a:rPr kumimoji="1" lang="en-US" altLang="zh-CN" sz="1200" b="1">
                  <a:effectLst>
                    <a:outerShdw blurRad="38100" dist="38100" dir="2700000" algn="tl">
                      <a:srgbClr val="C0C0C0"/>
                    </a:outerShdw>
                  </a:effectLst>
                  <a:latin typeface="Times New Roman" panose="02020603050405020304" pitchFamily="18" charset="0"/>
                </a:rPr>
                <a:t>2</a:t>
              </a:r>
            </a:p>
          </p:txBody>
        </p:sp>
        <p:sp>
          <p:nvSpPr>
            <p:cNvPr id="57373" name="Rectangle 29">
              <a:extLst>
                <a:ext uri="{FF2B5EF4-FFF2-40B4-BE49-F238E27FC236}">
                  <a16:creationId xmlns:a16="http://schemas.microsoft.com/office/drawing/2014/main" id="{500C6B84-37AC-43B5-9DD1-5AF1AB788093}"/>
                </a:ext>
              </a:extLst>
            </p:cNvPr>
            <p:cNvSpPr>
              <a:spLocks noChangeArrowheads="1"/>
            </p:cNvSpPr>
            <p:nvPr/>
          </p:nvSpPr>
          <p:spPr bwMode="auto">
            <a:xfrm>
              <a:off x="-864" y="2448"/>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MR</a:t>
              </a:r>
              <a:endParaRPr kumimoji="1" lang="en-US" altLang="zh-CN" sz="1200" b="1">
                <a:effectLst>
                  <a:outerShdw blurRad="38100" dist="38100" dir="2700000" algn="tl">
                    <a:srgbClr val="C0C0C0"/>
                  </a:outerShdw>
                </a:effectLst>
                <a:latin typeface="Times New Roman" panose="02020603050405020304" pitchFamily="18" charset="0"/>
              </a:endParaRPr>
            </a:p>
          </p:txBody>
        </p:sp>
        <p:sp>
          <p:nvSpPr>
            <p:cNvPr id="29732" name="Line 30">
              <a:extLst>
                <a:ext uri="{FF2B5EF4-FFF2-40B4-BE49-F238E27FC236}">
                  <a16:creationId xmlns:a16="http://schemas.microsoft.com/office/drawing/2014/main" id="{531B052B-0884-45D7-AFA2-E3527038B36A}"/>
                </a:ext>
              </a:extLst>
            </p:cNvPr>
            <p:cNvSpPr>
              <a:spLocks noChangeShapeType="1"/>
            </p:cNvSpPr>
            <p:nvPr/>
          </p:nvSpPr>
          <p:spPr bwMode="auto">
            <a:xfrm>
              <a:off x="-1536" y="2400"/>
              <a:ext cx="0" cy="96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75" name="Rectangle 31">
              <a:extLst>
                <a:ext uri="{FF2B5EF4-FFF2-40B4-BE49-F238E27FC236}">
                  <a16:creationId xmlns:a16="http://schemas.microsoft.com/office/drawing/2014/main" id="{CD951C9D-595B-4D48-A8FF-C469150D7A2D}"/>
                </a:ext>
              </a:extLst>
            </p:cNvPr>
            <p:cNvSpPr>
              <a:spLocks noChangeArrowheads="1"/>
            </p:cNvSpPr>
            <p:nvPr/>
          </p:nvSpPr>
          <p:spPr bwMode="auto">
            <a:xfrm>
              <a:off x="-1824" y="3360"/>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Q</a:t>
              </a:r>
              <a:r>
                <a:rPr kumimoji="1" lang="en-US" altLang="zh-CN" sz="1200" b="1">
                  <a:effectLst>
                    <a:outerShdw blurRad="38100" dist="38100" dir="2700000" algn="tl">
                      <a:srgbClr val="C0C0C0"/>
                    </a:outerShdw>
                  </a:effectLst>
                  <a:latin typeface="Times New Roman" panose="02020603050405020304" pitchFamily="18" charset="0"/>
                </a:rPr>
                <a:t>2</a:t>
              </a:r>
            </a:p>
          </p:txBody>
        </p:sp>
      </p:grpSp>
      <p:grpSp>
        <p:nvGrpSpPr>
          <p:cNvPr id="57376" name="Group 32">
            <a:extLst>
              <a:ext uri="{FF2B5EF4-FFF2-40B4-BE49-F238E27FC236}">
                <a16:creationId xmlns:a16="http://schemas.microsoft.com/office/drawing/2014/main" id="{81E4A2E6-4ACE-4D07-9E21-103BA47A7A4A}"/>
              </a:ext>
            </a:extLst>
          </p:cNvPr>
          <p:cNvGrpSpPr>
            <a:grpSpLocks/>
          </p:cNvGrpSpPr>
          <p:nvPr/>
        </p:nvGrpSpPr>
        <p:grpSpPr bwMode="auto">
          <a:xfrm>
            <a:off x="381000" y="3352800"/>
            <a:ext cx="5638800" cy="2438400"/>
            <a:chOff x="-3216" y="2496"/>
            <a:chExt cx="3552" cy="1536"/>
          </a:xfrm>
        </p:grpSpPr>
        <p:sp>
          <p:nvSpPr>
            <p:cNvPr id="29720" name="Line 33">
              <a:extLst>
                <a:ext uri="{FF2B5EF4-FFF2-40B4-BE49-F238E27FC236}">
                  <a16:creationId xmlns:a16="http://schemas.microsoft.com/office/drawing/2014/main" id="{35BD8C15-A49F-41BE-943C-55007ACFF2C8}"/>
                </a:ext>
              </a:extLst>
            </p:cNvPr>
            <p:cNvSpPr>
              <a:spLocks noChangeShapeType="1"/>
            </p:cNvSpPr>
            <p:nvPr/>
          </p:nvSpPr>
          <p:spPr bwMode="auto">
            <a:xfrm>
              <a:off x="-1584" y="2928"/>
              <a:ext cx="0" cy="768"/>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29721" name="Rectangle 34" descr="浅色上对角线">
              <a:extLst>
                <a:ext uri="{FF2B5EF4-FFF2-40B4-BE49-F238E27FC236}">
                  <a16:creationId xmlns:a16="http://schemas.microsoft.com/office/drawing/2014/main" id="{F55006DA-EB09-4CDF-BFAF-9DE3A296EE9B}"/>
                </a:ext>
              </a:extLst>
            </p:cNvPr>
            <p:cNvSpPr>
              <a:spLocks noChangeArrowheads="1"/>
            </p:cNvSpPr>
            <p:nvPr/>
          </p:nvSpPr>
          <p:spPr bwMode="auto">
            <a:xfrm>
              <a:off x="-2880" y="2496"/>
              <a:ext cx="1296" cy="432"/>
            </a:xfrm>
            <a:prstGeom prst="rect">
              <a:avLst/>
            </a:prstGeom>
            <a:blipFill dpi="0" rotWithShape="0">
              <a:blip r:embed="rId2"/>
              <a:srcRect/>
              <a:tile tx="0" ty="0" sx="100000" sy="100000" flip="none" algn="tl"/>
            </a:blip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57379" name="Rectangle 35">
              <a:extLst>
                <a:ext uri="{FF2B5EF4-FFF2-40B4-BE49-F238E27FC236}">
                  <a16:creationId xmlns:a16="http://schemas.microsoft.com/office/drawing/2014/main" id="{F3E1F9A1-E2FA-41AD-BBB8-FB1E80264DB6}"/>
                </a:ext>
              </a:extLst>
            </p:cNvPr>
            <p:cNvSpPr>
              <a:spLocks noChangeArrowheads="1"/>
            </p:cNvSpPr>
            <p:nvPr/>
          </p:nvSpPr>
          <p:spPr bwMode="auto">
            <a:xfrm>
              <a:off x="-3216" y="2736"/>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P</a:t>
              </a:r>
              <a:r>
                <a:rPr kumimoji="1" lang="en-US" altLang="zh-CN" sz="1200" b="1">
                  <a:effectLst>
                    <a:outerShdw blurRad="38100" dist="38100" dir="2700000" algn="tl">
                      <a:srgbClr val="C0C0C0"/>
                    </a:outerShdw>
                  </a:effectLst>
                  <a:latin typeface="Times New Roman" panose="02020603050405020304" pitchFamily="18" charset="0"/>
                </a:rPr>
                <a:t>3</a:t>
              </a:r>
            </a:p>
          </p:txBody>
        </p:sp>
        <p:sp>
          <p:nvSpPr>
            <p:cNvPr id="29723" name="Line 36">
              <a:extLst>
                <a:ext uri="{FF2B5EF4-FFF2-40B4-BE49-F238E27FC236}">
                  <a16:creationId xmlns:a16="http://schemas.microsoft.com/office/drawing/2014/main" id="{0528247C-6494-457B-92CA-A81FDC12F554}"/>
                </a:ext>
              </a:extLst>
            </p:cNvPr>
            <p:cNvSpPr>
              <a:spLocks noChangeShapeType="1"/>
            </p:cNvSpPr>
            <p:nvPr/>
          </p:nvSpPr>
          <p:spPr bwMode="auto">
            <a:xfrm>
              <a:off x="-2880" y="2928"/>
              <a:ext cx="2832" cy="0"/>
            </a:xfrm>
            <a:prstGeom prst="line">
              <a:avLst/>
            </a:prstGeom>
            <a:noFill/>
            <a:ln w="9525">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81" name="Rectangle 37">
              <a:extLst>
                <a:ext uri="{FF2B5EF4-FFF2-40B4-BE49-F238E27FC236}">
                  <a16:creationId xmlns:a16="http://schemas.microsoft.com/office/drawing/2014/main" id="{ED20EB28-20E1-43AE-8A88-C0B3C7B6BA24}"/>
                </a:ext>
              </a:extLst>
            </p:cNvPr>
            <p:cNvSpPr>
              <a:spLocks noChangeArrowheads="1"/>
            </p:cNvSpPr>
            <p:nvPr/>
          </p:nvSpPr>
          <p:spPr bwMode="auto">
            <a:xfrm>
              <a:off x="0" y="2736"/>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d</a:t>
              </a:r>
              <a:r>
                <a:rPr kumimoji="1" lang="en-US" altLang="zh-CN" sz="1200" b="1">
                  <a:effectLst>
                    <a:outerShdw blurRad="38100" dist="38100" dir="2700000" algn="tl">
                      <a:srgbClr val="C0C0C0"/>
                    </a:outerShdw>
                  </a:effectLst>
                  <a:latin typeface="Times New Roman" panose="02020603050405020304" pitchFamily="18" charset="0"/>
                </a:rPr>
                <a:t>3</a:t>
              </a:r>
            </a:p>
          </p:txBody>
        </p:sp>
        <p:sp>
          <p:nvSpPr>
            <p:cNvPr id="57382" name="Rectangle 38">
              <a:extLst>
                <a:ext uri="{FF2B5EF4-FFF2-40B4-BE49-F238E27FC236}">
                  <a16:creationId xmlns:a16="http://schemas.microsoft.com/office/drawing/2014/main" id="{1B5F2E6D-9D32-4043-A1C8-3F15FDFB5EDE}"/>
                </a:ext>
              </a:extLst>
            </p:cNvPr>
            <p:cNvSpPr>
              <a:spLocks noChangeArrowheads="1"/>
            </p:cNvSpPr>
            <p:nvPr/>
          </p:nvSpPr>
          <p:spPr bwMode="auto">
            <a:xfrm>
              <a:off x="-768" y="2976"/>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MR</a:t>
              </a:r>
              <a:endParaRPr kumimoji="1" lang="en-US" altLang="zh-CN" sz="1200" b="1">
                <a:effectLst>
                  <a:outerShdw blurRad="38100" dist="38100" dir="2700000" algn="tl">
                    <a:srgbClr val="C0C0C0"/>
                  </a:outerShdw>
                </a:effectLst>
                <a:latin typeface="Times New Roman" panose="02020603050405020304" pitchFamily="18" charset="0"/>
              </a:endParaRPr>
            </a:p>
          </p:txBody>
        </p:sp>
        <p:sp>
          <p:nvSpPr>
            <p:cNvPr id="57383" name="Rectangle 39">
              <a:extLst>
                <a:ext uri="{FF2B5EF4-FFF2-40B4-BE49-F238E27FC236}">
                  <a16:creationId xmlns:a16="http://schemas.microsoft.com/office/drawing/2014/main" id="{C4F36F30-A1A1-46FF-AF51-EE1815D920DC}"/>
                </a:ext>
              </a:extLst>
            </p:cNvPr>
            <p:cNvSpPr>
              <a:spLocks noChangeArrowheads="1"/>
            </p:cNvSpPr>
            <p:nvPr/>
          </p:nvSpPr>
          <p:spPr bwMode="auto">
            <a:xfrm>
              <a:off x="-1872" y="3744"/>
              <a:ext cx="336" cy="28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Q</a:t>
              </a:r>
              <a:r>
                <a:rPr kumimoji="1" lang="en-US" altLang="zh-CN" sz="1200" b="1">
                  <a:effectLst>
                    <a:outerShdw blurRad="38100" dist="38100" dir="2700000" algn="tl">
                      <a:srgbClr val="C0C0C0"/>
                    </a:outerShdw>
                  </a:effectLst>
                  <a:latin typeface="Times New Roman" panose="02020603050405020304" pitchFamily="18" charset="0"/>
                </a:rPr>
                <a:t>3</a:t>
              </a:r>
            </a:p>
          </p:txBody>
        </p:sp>
      </p:grpSp>
      <p:sp>
        <p:nvSpPr>
          <p:cNvPr id="57384" name="Freeform 40">
            <a:extLst>
              <a:ext uri="{FF2B5EF4-FFF2-40B4-BE49-F238E27FC236}">
                <a16:creationId xmlns:a16="http://schemas.microsoft.com/office/drawing/2014/main" id="{A649491A-A326-4AB1-A7A1-0EECA660512A}"/>
              </a:ext>
            </a:extLst>
          </p:cNvPr>
          <p:cNvSpPr>
            <a:spLocks/>
          </p:cNvSpPr>
          <p:nvPr/>
        </p:nvSpPr>
        <p:spPr bwMode="auto">
          <a:xfrm>
            <a:off x="1676400" y="1905000"/>
            <a:ext cx="3498850" cy="1563688"/>
          </a:xfrm>
          <a:custGeom>
            <a:avLst/>
            <a:gdLst>
              <a:gd name="T0" fmla="*/ 0 w 2204"/>
              <a:gd name="T1" fmla="*/ 0 h 985"/>
              <a:gd name="T2" fmla="*/ 2147483646 w 2204"/>
              <a:gd name="T3" fmla="*/ 2147483646 h 985"/>
              <a:gd name="T4" fmla="*/ 2147483646 w 2204"/>
              <a:gd name="T5" fmla="*/ 2147483646 h 985"/>
              <a:gd name="T6" fmla="*/ 2147483646 w 2204"/>
              <a:gd name="T7" fmla="*/ 2147483646 h 985"/>
              <a:gd name="T8" fmla="*/ 2147483646 w 2204"/>
              <a:gd name="T9" fmla="*/ 2147483646 h 985"/>
              <a:gd name="T10" fmla="*/ 2147483646 w 2204"/>
              <a:gd name="T11" fmla="*/ 2147483646 h 9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4" h="985">
                <a:moveTo>
                  <a:pt x="0" y="0"/>
                </a:moveTo>
                <a:cubicBezTo>
                  <a:pt x="52" y="164"/>
                  <a:pt x="115" y="330"/>
                  <a:pt x="240" y="480"/>
                </a:cubicBezTo>
                <a:cubicBezTo>
                  <a:pt x="365" y="630"/>
                  <a:pt x="551" y="825"/>
                  <a:pt x="752" y="900"/>
                </a:cubicBezTo>
                <a:cubicBezTo>
                  <a:pt x="953" y="975"/>
                  <a:pt x="1249" y="985"/>
                  <a:pt x="1444" y="928"/>
                </a:cubicBezTo>
                <a:cubicBezTo>
                  <a:pt x="1639" y="871"/>
                  <a:pt x="1797" y="699"/>
                  <a:pt x="1924" y="560"/>
                </a:cubicBezTo>
                <a:cubicBezTo>
                  <a:pt x="2051" y="421"/>
                  <a:pt x="2146" y="193"/>
                  <a:pt x="2204" y="96"/>
                </a:cubicBezTo>
              </a:path>
            </a:pathLst>
          </a:custGeom>
          <a:noFill/>
          <a:ln w="3810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85" name="Freeform 41">
            <a:extLst>
              <a:ext uri="{FF2B5EF4-FFF2-40B4-BE49-F238E27FC236}">
                <a16:creationId xmlns:a16="http://schemas.microsoft.com/office/drawing/2014/main" id="{5DDFB4DD-F213-4F82-BC7E-DA503461460D}"/>
              </a:ext>
            </a:extLst>
          </p:cNvPr>
          <p:cNvSpPr>
            <a:spLocks/>
          </p:cNvSpPr>
          <p:nvPr/>
        </p:nvSpPr>
        <p:spPr bwMode="auto">
          <a:xfrm>
            <a:off x="1619250" y="1341438"/>
            <a:ext cx="2513013" cy="2787650"/>
          </a:xfrm>
          <a:custGeom>
            <a:avLst/>
            <a:gdLst>
              <a:gd name="T0" fmla="*/ 0 w 1583"/>
              <a:gd name="T1" fmla="*/ 2147483646 h 1756"/>
              <a:gd name="T2" fmla="*/ 2147483646 w 1583"/>
              <a:gd name="T3" fmla="*/ 2147483646 h 1756"/>
              <a:gd name="T4" fmla="*/ 2147483646 w 1583"/>
              <a:gd name="T5" fmla="*/ 2147483646 h 1756"/>
              <a:gd name="T6" fmla="*/ 2147483646 w 1583"/>
              <a:gd name="T7" fmla="*/ 2147483646 h 1756"/>
              <a:gd name="T8" fmla="*/ 2147483646 w 1583"/>
              <a:gd name="T9" fmla="*/ 2147483646 h 1756"/>
              <a:gd name="T10" fmla="*/ 2147483646 w 1583"/>
              <a:gd name="T11" fmla="*/ 2147483646 h 1756"/>
              <a:gd name="T12" fmla="*/ 2147483646 w 1583"/>
              <a:gd name="T13" fmla="*/ 2147483646 h 1756"/>
              <a:gd name="T14" fmla="*/ 2147483646 w 1583"/>
              <a:gd name="T15" fmla="*/ 0 h 175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83" h="1756">
                <a:moveTo>
                  <a:pt x="0" y="1382"/>
                </a:moveTo>
                <a:cubicBezTo>
                  <a:pt x="43" y="1425"/>
                  <a:pt x="153" y="1575"/>
                  <a:pt x="261" y="1637"/>
                </a:cubicBezTo>
                <a:cubicBezTo>
                  <a:pt x="369" y="1699"/>
                  <a:pt x="538" y="1750"/>
                  <a:pt x="646" y="1753"/>
                </a:cubicBezTo>
                <a:cubicBezTo>
                  <a:pt x="754" y="1756"/>
                  <a:pt x="827" y="1717"/>
                  <a:pt x="912" y="1657"/>
                </a:cubicBezTo>
                <a:cubicBezTo>
                  <a:pt x="997" y="1597"/>
                  <a:pt x="1082" y="1518"/>
                  <a:pt x="1157" y="1392"/>
                </a:cubicBezTo>
                <a:cubicBezTo>
                  <a:pt x="1232" y="1266"/>
                  <a:pt x="1310" y="1058"/>
                  <a:pt x="1363" y="901"/>
                </a:cubicBezTo>
                <a:cubicBezTo>
                  <a:pt x="1416" y="744"/>
                  <a:pt x="1441" y="600"/>
                  <a:pt x="1478" y="450"/>
                </a:cubicBezTo>
                <a:cubicBezTo>
                  <a:pt x="1515" y="300"/>
                  <a:pt x="1561" y="94"/>
                  <a:pt x="1583" y="0"/>
                </a:cubicBezTo>
              </a:path>
            </a:pathLst>
          </a:custGeom>
          <a:noFill/>
          <a:ln w="38100" cap="flat"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86" name="Freeform 42">
            <a:extLst>
              <a:ext uri="{FF2B5EF4-FFF2-40B4-BE49-F238E27FC236}">
                <a16:creationId xmlns:a16="http://schemas.microsoft.com/office/drawing/2014/main" id="{29562B15-40FC-4755-BA53-D4F6E70FB44C}"/>
              </a:ext>
            </a:extLst>
          </p:cNvPr>
          <p:cNvSpPr>
            <a:spLocks/>
          </p:cNvSpPr>
          <p:nvPr/>
        </p:nvSpPr>
        <p:spPr bwMode="auto">
          <a:xfrm>
            <a:off x="1981200" y="2587625"/>
            <a:ext cx="3249613" cy="1470025"/>
          </a:xfrm>
          <a:custGeom>
            <a:avLst/>
            <a:gdLst>
              <a:gd name="T0" fmla="*/ 0 w 2047"/>
              <a:gd name="T1" fmla="*/ 2147483646 h 926"/>
              <a:gd name="T2" fmla="*/ 2147483646 w 2047"/>
              <a:gd name="T3" fmla="*/ 2147483646 h 926"/>
              <a:gd name="T4" fmla="*/ 2147483646 w 2047"/>
              <a:gd name="T5" fmla="*/ 2147483646 h 926"/>
              <a:gd name="T6" fmla="*/ 2147483646 w 2047"/>
              <a:gd name="T7" fmla="*/ 2147483646 h 926"/>
              <a:gd name="T8" fmla="*/ 2147483646 w 2047"/>
              <a:gd name="T9" fmla="*/ 2147483646 h 926"/>
              <a:gd name="T10" fmla="*/ 2147483646 w 2047"/>
              <a:gd name="T11" fmla="*/ 2147483646 h 926"/>
              <a:gd name="T12" fmla="*/ 2147483646 w 2047"/>
              <a:gd name="T13" fmla="*/ 0 h 9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47" h="926">
                <a:moveTo>
                  <a:pt x="0" y="530"/>
                </a:moveTo>
                <a:cubicBezTo>
                  <a:pt x="40" y="618"/>
                  <a:pt x="93" y="707"/>
                  <a:pt x="192" y="770"/>
                </a:cubicBezTo>
                <a:cubicBezTo>
                  <a:pt x="291" y="833"/>
                  <a:pt x="454" y="896"/>
                  <a:pt x="595" y="911"/>
                </a:cubicBezTo>
                <a:cubicBezTo>
                  <a:pt x="736" y="926"/>
                  <a:pt x="882" y="908"/>
                  <a:pt x="1041" y="861"/>
                </a:cubicBezTo>
                <a:cubicBezTo>
                  <a:pt x="1200" y="814"/>
                  <a:pt x="1404" y="729"/>
                  <a:pt x="1551" y="626"/>
                </a:cubicBezTo>
                <a:cubicBezTo>
                  <a:pt x="1698" y="523"/>
                  <a:pt x="1837" y="346"/>
                  <a:pt x="1920" y="242"/>
                </a:cubicBezTo>
                <a:cubicBezTo>
                  <a:pt x="2003" y="138"/>
                  <a:pt x="2021" y="50"/>
                  <a:pt x="2047" y="0"/>
                </a:cubicBezTo>
              </a:path>
            </a:pathLst>
          </a:custGeom>
          <a:noFill/>
          <a:ln w="38100" cap="flat"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7387" name="Rectangle 43" descr="20%">
            <a:extLst>
              <a:ext uri="{FF2B5EF4-FFF2-40B4-BE49-F238E27FC236}">
                <a16:creationId xmlns:a16="http://schemas.microsoft.com/office/drawing/2014/main" id="{818FB854-B2F2-489B-8165-A6D55EBD3C4D}"/>
              </a:ext>
            </a:extLst>
          </p:cNvPr>
          <p:cNvSpPr>
            <a:spLocks noChangeArrowheads="1"/>
          </p:cNvSpPr>
          <p:nvPr/>
        </p:nvSpPr>
        <p:spPr bwMode="auto">
          <a:xfrm>
            <a:off x="6934200" y="1600200"/>
            <a:ext cx="1371600" cy="533400"/>
          </a:xfrm>
          <a:prstGeom prst="rect">
            <a:avLst/>
          </a:prstGeom>
          <a:pattFill prst="pct20">
            <a:fgClr>
              <a:srgbClr val="FFFF00"/>
            </a:fgClr>
            <a:bgClr>
              <a:srgbClr val="FFFFFF"/>
            </a:bgClr>
          </a:pattFill>
          <a:ln>
            <a:noFill/>
          </a:ln>
          <a:effectLst>
            <a:prstShdw prst="shdw17" dist="17961" dir="2700000">
              <a:schemeClr val="tx1"/>
            </a:prstShdw>
          </a:effectLst>
          <a:extLst>
            <a:ext uri="{91240B29-F687-4F45-9708-019B960494DF}">
              <a14:hiddenLine xmlns:a14="http://schemas.microsoft.com/office/drawing/2010/main" w="9525">
                <a:solidFill>
                  <a:srgbClr val="FF7F7F"/>
                </a:solidFill>
                <a:miter lim="800000"/>
                <a:headEnd/>
                <a:tailEnd/>
              </a14:hiddenLine>
            </a:ext>
          </a:extLst>
        </p:spPr>
        <p:txBody>
          <a:bodyPr wrap="none" lIns="90000" tIns="46800" rIns="90000" bIns="46800" anchor="ctr"/>
          <a:lstStyle/>
          <a:p>
            <a:pPr algn="ctr" eaLnBrk="1" hangingPunct="1">
              <a:defRPr/>
            </a:pPr>
            <a:r>
              <a:rPr kumimoji="1" lang="zh-CN" altLang="en-US" sz="2400">
                <a:solidFill>
                  <a:srgbClr val="006699"/>
                </a:solidFill>
                <a:effectLst>
                  <a:outerShdw blurRad="38100" dist="38100" dir="2700000" algn="tl">
                    <a:srgbClr val="C0C0C0"/>
                  </a:outerShdw>
                </a:effectLst>
                <a:latin typeface="Times New Roman" panose="02020603050405020304" pitchFamily="18" charset="0"/>
                <a:ea typeface="楷体_GB2312" pitchFamily="49" charset="-122"/>
              </a:rPr>
              <a:t>获得利润</a:t>
            </a:r>
          </a:p>
        </p:txBody>
      </p:sp>
      <p:sp>
        <p:nvSpPr>
          <p:cNvPr id="57388" name="Rectangle 44" descr="20%">
            <a:extLst>
              <a:ext uri="{FF2B5EF4-FFF2-40B4-BE49-F238E27FC236}">
                <a16:creationId xmlns:a16="http://schemas.microsoft.com/office/drawing/2014/main" id="{0E5D4EA2-6B87-4073-9E56-C269326DC5CC}"/>
              </a:ext>
            </a:extLst>
          </p:cNvPr>
          <p:cNvSpPr>
            <a:spLocks noChangeArrowheads="1"/>
          </p:cNvSpPr>
          <p:nvPr/>
        </p:nvSpPr>
        <p:spPr bwMode="auto">
          <a:xfrm>
            <a:off x="6934200" y="2514600"/>
            <a:ext cx="1371600" cy="533400"/>
          </a:xfrm>
          <a:prstGeom prst="rect">
            <a:avLst/>
          </a:prstGeom>
          <a:pattFill prst="pct20">
            <a:fgClr>
              <a:srgbClr val="FFFF00"/>
            </a:fgClr>
            <a:bgClr>
              <a:srgbClr val="FFFFFF"/>
            </a:bgClr>
          </a:pattFill>
          <a:ln>
            <a:noFill/>
          </a:ln>
          <a:effectLst>
            <a:prstShdw prst="shdw17" dist="17961" dir="2700000">
              <a:schemeClr val="tx1"/>
            </a:prstShdw>
          </a:effectLst>
          <a:extLst>
            <a:ext uri="{91240B29-F687-4F45-9708-019B960494DF}">
              <a14:hiddenLine xmlns:a14="http://schemas.microsoft.com/office/drawing/2010/main" w="9525">
                <a:solidFill>
                  <a:srgbClr val="FF7F7F"/>
                </a:solidFill>
                <a:miter lim="800000"/>
                <a:headEnd/>
                <a:tailEnd/>
              </a14:hiddenLine>
            </a:ext>
          </a:extLst>
        </p:spPr>
        <p:txBody>
          <a:bodyPr wrap="none" lIns="90000" tIns="46800" rIns="90000" bIns="46800" anchor="ctr"/>
          <a:lstStyle/>
          <a:p>
            <a:pPr algn="ctr" eaLnBrk="1" hangingPunct="1">
              <a:defRPr/>
            </a:pPr>
            <a:r>
              <a:rPr kumimoji="1" lang="zh-CN" altLang="en-US" sz="2400">
                <a:solidFill>
                  <a:srgbClr val="006699"/>
                </a:solidFill>
                <a:effectLst>
                  <a:outerShdw blurRad="38100" dist="38100" dir="2700000" algn="tl">
                    <a:srgbClr val="C0C0C0"/>
                  </a:outerShdw>
                </a:effectLst>
                <a:latin typeface="Times New Roman" panose="02020603050405020304" pitchFamily="18" charset="0"/>
                <a:ea typeface="楷体_GB2312" pitchFamily="49" charset="-122"/>
              </a:rPr>
              <a:t>收支相抵</a:t>
            </a:r>
          </a:p>
        </p:txBody>
      </p:sp>
      <p:sp>
        <p:nvSpPr>
          <p:cNvPr id="57389" name="Rectangle 45" descr="20%">
            <a:extLst>
              <a:ext uri="{FF2B5EF4-FFF2-40B4-BE49-F238E27FC236}">
                <a16:creationId xmlns:a16="http://schemas.microsoft.com/office/drawing/2014/main" id="{83286573-7FCC-485E-9D13-BBCAF97CCA13}"/>
              </a:ext>
            </a:extLst>
          </p:cNvPr>
          <p:cNvSpPr>
            <a:spLocks noChangeArrowheads="1"/>
          </p:cNvSpPr>
          <p:nvPr/>
        </p:nvSpPr>
        <p:spPr bwMode="auto">
          <a:xfrm>
            <a:off x="6948488" y="3429000"/>
            <a:ext cx="1371600" cy="533400"/>
          </a:xfrm>
          <a:prstGeom prst="rect">
            <a:avLst/>
          </a:prstGeom>
          <a:pattFill prst="pct20">
            <a:fgClr>
              <a:srgbClr val="FFFF00"/>
            </a:fgClr>
            <a:bgClr>
              <a:srgbClr val="FFFFFF"/>
            </a:bgClr>
          </a:pattFill>
          <a:ln>
            <a:noFill/>
          </a:ln>
          <a:effectLst>
            <a:prstShdw prst="shdw17" dist="17961" dir="2700000">
              <a:schemeClr val="tx1"/>
            </a:prstShdw>
          </a:effectLst>
          <a:extLst>
            <a:ext uri="{91240B29-F687-4F45-9708-019B960494DF}">
              <a14:hiddenLine xmlns:a14="http://schemas.microsoft.com/office/drawing/2010/main" w="9525">
                <a:solidFill>
                  <a:srgbClr val="FF7F7F"/>
                </a:solidFill>
                <a:miter lim="800000"/>
                <a:headEnd/>
                <a:tailEnd/>
              </a14:hiddenLine>
            </a:ext>
          </a:extLst>
        </p:spPr>
        <p:txBody>
          <a:bodyPr wrap="none" lIns="90000" tIns="46800" rIns="90000" bIns="46800" anchor="ctr"/>
          <a:lstStyle/>
          <a:p>
            <a:pPr algn="ctr" eaLnBrk="1" hangingPunct="1">
              <a:defRPr/>
            </a:pPr>
            <a:r>
              <a:rPr kumimoji="1" lang="zh-CN" altLang="en-US" sz="2400">
                <a:solidFill>
                  <a:srgbClr val="006699"/>
                </a:solidFill>
                <a:effectLst>
                  <a:outerShdw blurRad="38100" dist="38100" dir="2700000" algn="tl">
                    <a:srgbClr val="C0C0C0"/>
                  </a:outerShdw>
                </a:effectLst>
                <a:latin typeface="Times New Roman" panose="02020603050405020304" pitchFamily="18" charset="0"/>
                <a:ea typeface="楷体_GB2312" pitchFamily="49" charset="-122"/>
              </a:rPr>
              <a:t>遭受亏损</a:t>
            </a:r>
          </a:p>
        </p:txBody>
      </p:sp>
      <p:sp>
        <p:nvSpPr>
          <p:cNvPr id="57390" name="Rectangle 46" descr="20%">
            <a:extLst>
              <a:ext uri="{FF2B5EF4-FFF2-40B4-BE49-F238E27FC236}">
                <a16:creationId xmlns:a16="http://schemas.microsoft.com/office/drawing/2014/main" id="{EE798E9A-D3AD-4F37-991E-3EDE58298BC4}"/>
              </a:ext>
            </a:extLst>
          </p:cNvPr>
          <p:cNvSpPr>
            <a:spLocks noChangeArrowheads="1"/>
          </p:cNvSpPr>
          <p:nvPr/>
        </p:nvSpPr>
        <p:spPr bwMode="auto">
          <a:xfrm>
            <a:off x="6934200" y="4343400"/>
            <a:ext cx="1371600" cy="533400"/>
          </a:xfrm>
          <a:prstGeom prst="rect">
            <a:avLst/>
          </a:prstGeom>
          <a:pattFill prst="pct20">
            <a:fgClr>
              <a:srgbClr val="FFFF00"/>
            </a:fgClr>
            <a:bgClr>
              <a:srgbClr val="FFFFFF"/>
            </a:bgClr>
          </a:pattFill>
          <a:ln>
            <a:noFill/>
          </a:ln>
          <a:effectLst>
            <a:prstShdw prst="shdw17" dist="17961" dir="2700000">
              <a:schemeClr val="tx1"/>
            </a:prstShdw>
          </a:effectLst>
          <a:extLst>
            <a:ext uri="{91240B29-F687-4F45-9708-019B960494DF}">
              <a14:hiddenLine xmlns:a14="http://schemas.microsoft.com/office/drawing/2010/main" w="9525">
                <a:solidFill>
                  <a:srgbClr val="FF7F7F"/>
                </a:solidFill>
                <a:miter lim="800000"/>
                <a:headEnd/>
                <a:tailEnd/>
              </a14:hiddenLine>
            </a:ext>
          </a:extLst>
        </p:spPr>
        <p:txBody>
          <a:bodyPr wrap="none" lIns="90000" tIns="46800" rIns="90000" bIns="46800" anchor="ctr"/>
          <a:lstStyle/>
          <a:p>
            <a:pPr algn="ctr" eaLnBrk="1" hangingPunct="1">
              <a:defRPr/>
            </a:pPr>
            <a:r>
              <a:rPr kumimoji="1" lang="zh-CN" altLang="en-US" sz="2400">
                <a:solidFill>
                  <a:srgbClr val="006699"/>
                </a:solidFill>
                <a:effectLst>
                  <a:outerShdw blurRad="38100" dist="38100" dir="2700000" algn="tl">
                    <a:srgbClr val="C0C0C0"/>
                  </a:outerShdw>
                </a:effectLst>
                <a:latin typeface="Times New Roman" panose="02020603050405020304" pitchFamily="18" charset="0"/>
                <a:ea typeface="楷体_GB2312" pitchFamily="49" charset="-122"/>
              </a:rPr>
              <a:t>停止营业</a:t>
            </a:r>
          </a:p>
        </p:txBody>
      </p:sp>
      <p:sp>
        <p:nvSpPr>
          <p:cNvPr id="57391" name="Rectangle 47">
            <a:extLst>
              <a:ext uri="{FF2B5EF4-FFF2-40B4-BE49-F238E27FC236}">
                <a16:creationId xmlns:a16="http://schemas.microsoft.com/office/drawing/2014/main" id="{C7613D2D-FD20-4F43-B14B-4BFA1B4F3D13}"/>
              </a:ext>
            </a:extLst>
          </p:cNvPr>
          <p:cNvSpPr>
            <a:spLocks noChangeArrowheads="1"/>
          </p:cNvSpPr>
          <p:nvPr/>
        </p:nvSpPr>
        <p:spPr bwMode="auto">
          <a:xfrm>
            <a:off x="5105400" y="2057400"/>
            <a:ext cx="838200" cy="5334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CC9900"/>
                </a:solidFill>
                <a:effectLst>
                  <a:outerShdw blurRad="38100" dist="38100" dir="2700000" algn="tl">
                    <a:srgbClr val="C0C0C0"/>
                  </a:outerShdw>
                </a:effectLst>
                <a:latin typeface="Times New Roman" panose="02020603050405020304" pitchFamily="18" charset="0"/>
              </a:rPr>
              <a:t>AVC</a:t>
            </a:r>
          </a:p>
        </p:txBody>
      </p:sp>
      <p:sp>
        <p:nvSpPr>
          <p:cNvPr id="57392" name="Rectangle 48">
            <a:extLst>
              <a:ext uri="{FF2B5EF4-FFF2-40B4-BE49-F238E27FC236}">
                <a16:creationId xmlns:a16="http://schemas.microsoft.com/office/drawing/2014/main" id="{8F2515E6-EE5F-4A11-AC6A-F4A28A56F54A}"/>
              </a:ext>
            </a:extLst>
          </p:cNvPr>
          <p:cNvSpPr>
            <a:spLocks noChangeArrowheads="1"/>
          </p:cNvSpPr>
          <p:nvPr/>
        </p:nvSpPr>
        <p:spPr bwMode="auto">
          <a:xfrm>
            <a:off x="755650" y="6237288"/>
            <a:ext cx="77025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zh-CN" altLang="en-US" sz="2800" b="1">
                <a:effectLst>
                  <a:outerShdw blurRad="38100" dist="38100" dir="2700000" algn="tl">
                    <a:srgbClr val="000000"/>
                  </a:outerShdw>
                </a:effectLst>
                <a:latin typeface="华文新魏" panose="02010800040101010101" pitchFamily="2" charset="-122"/>
                <a:ea typeface="华文新魏" panose="02010800040101010101" pitchFamily="2" charset="-122"/>
              </a:rPr>
              <a:t>均衡条件：</a:t>
            </a:r>
            <a:r>
              <a:rPr kumimoji="1" lang="en-US" altLang="zh-CN" sz="2800" b="1">
                <a:effectLst>
                  <a:outerShdw blurRad="38100" dist="38100" dir="2700000" algn="tl">
                    <a:srgbClr val="000000"/>
                  </a:outerShdw>
                </a:effectLst>
                <a:latin typeface="华文新魏" panose="02010800040101010101" pitchFamily="2" charset="-122"/>
                <a:ea typeface="华文新魏" panose="02010800040101010101" pitchFamily="2" charset="-122"/>
              </a:rPr>
              <a:t>MR=AR=P = SMC </a:t>
            </a:r>
            <a:r>
              <a:rPr kumimoji="1" lang="zh-CN" altLang="en-US" sz="2800" b="1">
                <a:effectLst>
                  <a:outerShdw blurRad="38100" dist="38100" dir="2700000" algn="tl">
                    <a:srgbClr val="000000"/>
                  </a:outerShdw>
                </a:effectLst>
                <a:latin typeface="华文新魏" panose="02010800040101010101" pitchFamily="2" charset="-122"/>
                <a:ea typeface="华文新魏" panose="02010800040101010101" pitchFamily="2" charset="-122"/>
              </a:rPr>
              <a:t>且 </a:t>
            </a:r>
            <a:r>
              <a:rPr kumimoji="1" lang="en-US" altLang="zh-CN" sz="2800" b="1">
                <a:effectLst>
                  <a:outerShdw blurRad="38100" dist="38100" dir="2700000" algn="tl">
                    <a:srgbClr val="000000"/>
                  </a:outerShdw>
                </a:effectLst>
                <a:latin typeface="华文新魏" panose="02010800040101010101" pitchFamily="2" charset="-122"/>
                <a:ea typeface="华文新魏" panose="02010800040101010101" pitchFamily="2" charset="-122"/>
              </a:rPr>
              <a:t>AR &gt; AVC</a:t>
            </a:r>
          </a:p>
        </p:txBody>
      </p:sp>
      <p:sp>
        <p:nvSpPr>
          <p:cNvPr id="57393" name="Line 49">
            <a:extLst>
              <a:ext uri="{FF2B5EF4-FFF2-40B4-BE49-F238E27FC236}">
                <a16:creationId xmlns:a16="http://schemas.microsoft.com/office/drawing/2014/main" id="{04B76A2B-3DB8-4405-AD88-45F3F95C3194}"/>
              </a:ext>
            </a:extLst>
          </p:cNvPr>
          <p:cNvSpPr>
            <a:spLocks noChangeShapeType="1"/>
          </p:cNvSpPr>
          <p:nvPr/>
        </p:nvSpPr>
        <p:spPr bwMode="auto">
          <a:xfrm>
            <a:off x="1752600" y="6019800"/>
            <a:ext cx="6553200" cy="0"/>
          </a:xfrm>
          <a:prstGeom prst="line">
            <a:avLst/>
          </a:prstGeom>
          <a:noFill/>
          <a:ln w="3175">
            <a:solidFill>
              <a:srgbClr val="FF0000"/>
            </a:solidFill>
            <a:round/>
            <a:headEnd/>
            <a:tailEnd/>
          </a:ln>
          <a:effectLst>
            <a:prstShdw prst="shdw17" dist="17961" dir="2700000">
              <a:srgbClr val="990000"/>
            </a:prstShdw>
          </a:effectLst>
          <a:extLst>
            <a:ext uri="{909E8E84-426E-40DD-AFC4-6F175D3DCCD1}">
              <a14:hiddenFill xmlns:a14="http://schemas.microsoft.com/office/drawing/2010/main">
                <a:noFill/>
              </a14:hiddenFill>
            </a:ext>
          </a:extLst>
        </p:spPr>
        <p:txBody>
          <a:bodyPr wrap="none"/>
          <a:lstStyle/>
          <a:p>
            <a:endParaRPr lang="zh-CN" altLang="en-US"/>
          </a:p>
        </p:txBody>
      </p:sp>
      <p:sp>
        <p:nvSpPr>
          <p:cNvPr id="57394" name="AutoShape 50" descr="10%">
            <a:hlinkClick r:id="rId3" action="ppaction://hlinksldjump" highlightClick="1"/>
            <a:extLst>
              <a:ext uri="{FF2B5EF4-FFF2-40B4-BE49-F238E27FC236}">
                <a16:creationId xmlns:a16="http://schemas.microsoft.com/office/drawing/2014/main" id="{0B94C0C4-8427-4306-B735-822567419047}"/>
              </a:ext>
            </a:extLst>
          </p:cNvPr>
          <p:cNvSpPr>
            <a:spLocks noChangeArrowheads="1"/>
          </p:cNvSpPr>
          <p:nvPr/>
        </p:nvSpPr>
        <p:spPr bwMode="auto">
          <a:xfrm>
            <a:off x="4859338" y="152400"/>
            <a:ext cx="3979862" cy="457200"/>
          </a:xfrm>
          <a:prstGeom prst="actionButtonBlank">
            <a:avLst/>
          </a:prstGeom>
          <a:pattFill prst="pct10">
            <a:fgClr>
              <a:srgbClr val="FFFF99"/>
            </a:fgClr>
            <a:bgClr>
              <a:srgbClr val="FFFFFF"/>
            </a:bgClr>
          </a:pattFill>
          <a:ln w="9525">
            <a:solidFill>
              <a:srgbClr val="FFCC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dist" eaLnBrk="1" hangingPunct="1">
              <a:defRPr/>
            </a:pPr>
            <a:r>
              <a:rPr kumimoji="1" lang="zh-CN" altLang="en-US" sz="2000">
                <a:solidFill>
                  <a:srgbClr val="006699"/>
                </a:solidFill>
                <a:effectLst>
                  <a:outerShdw blurRad="38100" dist="38100" dir="2700000" algn="tl">
                    <a:srgbClr val="C0C0C0"/>
                  </a:outerShdw>
                </a:effectLst>
                <a:latin typeface="Times New Roman" panose="02020603050405020304" pitchFamily="18" charset="0"/>
                <a:ea typeface="华文新魏" panose="02010800040101010101" pitchFamily="2" charset="-122"/>
              </a:rPr>
              <a:t>完全竞争厂商的短期均衡总结</a:t>
            </a: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7384"/>
                                        </p:tgtEl>
                                        <p:attrNameLst>
                                          <p:attrName>style.visibility</p:attrName>
                                        </p:attrNameLst>
                                      </p:cBhvr>
                                      <p:to>
                                        <p:strVal val="visible"/>
                                      </p:to>
                                    </p:set>
                                    <p:animEffect transition="in" filter="wipe(left)">
                                      <p:cBhvr>
                                        <p:cTn id="7" dur="500"/>
                                        <p:tgtEl>
                                          <p:spTgt spid="57384"/>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7351"/>
                                        </p:tgtEl>
                                        <p:attrNameLst>
                                          <p:attrName>style.visibility</p:attrName>
                                        </p:attrNameLst>
                                      </p:cBhvr>
                                      <p:to>
                                        <p:strVal val="visible"/>
                                      </p:to>
                                    </p:set>
                                    <p:animEffect transition="in" filter="dissolve">
                                      <p:cBhvr>
                                        <p:cTn id="11" dur="500"/>
                                        <p:tgtEl>
                                          <p:spTgt spid="5735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7385"/>
                                        </p:tgtEl>
                                        <p:attrNameLst>
                                          <p:attrName>style.visibility</p:attrName>
                                        </p:attrNameLst>
                                      </p:cBhvr>
                                      <p:to>
                                        <p:strVal val="visible"/>
                                      </p:to>
                                    </p:set>
                                    <p:animEffect transition="in" filter="wipe(left)">
                                      <p:cBhvr>
                                        <p:cTn id="16" dur="500"/>
                                        <p:tgtEl>
                                          <p:spTgt spid="57385"/>
                                        </p:tgtEl>
                                      </p:cBhvr>
                                    </p:animEffect>
                                  </p:childTnLst>
                                </p:cTn>
                              </p:par>
                            </p:childTnLst>
                          </p:cTn>
                        </p:par>
                        <p:par>
                          <p:cTn id="17" fill="hold" nodeType="afterGroup">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57352"/>
                                        </p:tgtEl>
                                        <p:attrNameLst>
                                          <p:attrName>style.visibility</p:attrName>
                                        </p:attrNameLst>
                                      </p:cBhvr>
                                      <p:to>
                                        <p:strVal val="visible"/>
                                      </p:to>
                                    </p:set>
                                    <p:animEffect transition="in" filter="dissolve">
                                      <p:cBhvr>
                                        <p:cTn id="20" dur="500"/>
                                        <p:tgtEl>
                                          <p:spTgt spid="5735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57387"/>
                                        </p:tgtEl>
                                        <p:attrNameLst>
                                          <p:attrName>style.visibility</p:attrName>
                                        </p:attrNameLst>
                                      </p:cBhvr>
                                      <p:to>
                                        <p:strVal val="visible"/>
                                      </p:to>
                                    </p:set>
                                    <p:animEffect transition="in" filter="dissolve">
                                      <p:cBhvr>
                                        <p:cTn id="25" dur="500"/>
                                        <p:tgtEl>
                                          <p:spTgt spid="57387"/>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57353"/>
                                        </p:tgtEl>
                                        <p:attrNameLst>
                                          <p:attrName>style.visibility</p:attrName>
                                        </p:attrNameLst>
                                      </p:cBhvr>
                                      <p:to>
                                        <p:strVal val="visible"/>
                                      </p:to>
                                    </p:set>
                                    <p:animEffect transition="in" filter="wipe(left)">
                                      <p:cBhvr>
                                        <p:cTn id="30" dur="500"/>
                                        <p:tgtEl>
                                          <p:spTgt spid="57353"/>
                                        </p:tgtEl>
                                      </p:cBhvr>
                                    </p:animEffect>
                                  </p:childTnLst>
                                  <p:subTnLst>
                                    <p:set>
                                      <p:cBhvr override="childStyle">
                                        <p:cTn dur="1" fill="hold" display="0" masterRel="nextClick" afterEffect="1"/>
                                        <p:tgtEl>
                                          <p:spTgt spid="57353"/>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57388"/>
                                        </p:tgtEl>
                                        <p:attrNameLst>
                                          <p:attrName>style.visibility</p:attrName>
                                        </p:attrNameLst>
                                      </p:cBhvr>
                                      <p:to>
                                        <p:strVal val="visible"/>
                                      </p:to>
                                    </p:set>
                                    <p:animEffect transition="in" filter="dissolve">
                                      <p:cBhvr>
                                        <p:cTn id="35" dur="500"/>
                                        <p:tgtEl>
                                          <p:spTgt spid="5738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nodeType="clickEffect">
                                  <p:stCondLst>
                                    <p:cond delay="0"/>
                                  </p:stCondLst>
                                  <p:childTnLst>
                                    <p:set>
                                      <p:cBhvr>
                                        <p:cTn id="39" dur="1" fill="hold">
                                          <p:stCondLst>
                                            <p:cond delay="0"/>
                                          </p:stCondLst>
                                        </p:cTn>
                                        <p:tgtEl>
                                          <p:spTgt spid="57361"/>
                                        </p:tgtEl>
                                        <p:attrNameLst>
                                          <p:attrName>style.visibility</p:attrName>
                                        </p:attrNameLst>
                                      </p:cBhvr>
                                      <p:to>
                                        <p:strVal val="visible"/>
                                      </p:to>
                                    </p:set>
                                    <p:animEffect transition="in" filter="dissolve">
                                      <p:cBhvr>
                                        <p:cTn id="40" dur="500"/>
                                        <p:tgtEl>
                                          <p:spTgt spid="57361"/>
                                        </p:tgtEl>
                                      </p:cBhvr>
                                    </p:animEffect>
                                  </p:childTnLst>
                                  <p:subTnLst>
                                    <p:set>
                                      <p:cBhvr override="childStyle">
                                        <p:cTn dur="1" fill="hold" display="0" masterRel="nextClick" afterEffect="1"/>
                                        <p:tgtEl>
                                          <p:spTgt spid="57361"/>
                                        </p:tgtEl>
                                        <p:attrNameLst>
                                          <p:attrName>style.visibility</p:attrName>
                                        </p:attrNameLst>
                                      </p:cBhvr>
                                      <p:to>
                                        <p:strVal val="hidden"/>
                                      </p:to>
                                    </p:set>
                                  </p:subTnLst>
                                </p:cTn>
                              </p:par>
                            </p:childTnLst>
                          </p:cTn>
                        </p:par>
                      </p:childTnLst>
                    </p:cTn>
                  </p:par>
                  <p:par>
                    <p:cTn id="41" fill="hold" nodeType="clickPar">
                      <p:stCondLst>
                        <p:cond delay="indefinite"/>
                      </p:stCondLst>
                      <p:childTnLst>
                        <p:par>
                          <p:cTn id="42" fill="hold" nodeType="withGroup">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57389"/>
                                        </p:tgtEl>
                                        <p:attrNameLst>
                                          <p:attrName>style.visibility</p:attrName>
                                        </p:attrNameLst>
                                      </p:cBhvr>
                                      <p:to>
                                        <p:strVal val="visible"/>
                                      </p:to>
                                    </p:set>
                                    <p:animEffect transition="in" filter="dissolve">
                                      <p:cBhvr>
                                        <p:cTn id="45" dur="500"/>
                                        <p:tgtEl>
                                          <p:spTgt spid="57389"/>
                                        </p:tgtEl>
                                      </p:cBhvr>
                                    </p:animEffect>
                                  </p:childTnLst>
                                </p:cTn>
                              </p:par>
                            </p:childTnLst>
                          </p:cTn>
                        </p:par>
                        <p:par>
                          <p:cTn id="46" fill="hold" nodeType="afterGroup">
                            <p:stCondLst>
                              <p:cond delay="500"/>
                            </p:stCondLst>
                            <p:childTnLst>
                              <p:par>
                                <p:cTn id="47" presetID="22" presetClass="entr" presetSubtype="8" fill="hold" nodeType="afterEffect">
                                  <p:stCondLst>
                                    <p:cond delay="0"/>
                                  </p:stCondLst>
                                  <p:childTnLst>
                                    <p:set>
                                      <p:cBhvr>
                                        <p:cTn id="48" dur="1" fill="hold">
                                          <p:stCondLst>
                                            <p:cond delay="0"/>
                                          </p:stCondLst>
                                        </p:cTn>
                                        <p:tgtEl>
                                          <p:spTgt spid="57386"/>
                                        </p:tgtEl>
                                        <p:attrNameLst>
                                          <p:attrName>style.visibility</p:attrName>
                                        </p:attrNameLst>
                                      </p:cBhvr>
                                      <p:to>
                                        <p:strVal val="visible"/>
                                      </p:to>
                                    </p:set>
                                    <p:animEffect transition="in" filter="wipe(left)">
                                      <p:cBhvr>
                                        <p:cTn id="49" dur="500"/>
                                        <p:tgtEl>
                                          <p:spTgt spid="57386"/>
                                        </p:tgtEl>
                                      </p:cBhvr>
                                    </p:animEffect>
                                  </p:childTnLst>
                                </p:cTn>
                              </p:par>
                            </p:childTnLst>
                          </p:cTn>
                        </p:par>
                        <p:par>
                          <p:cTn id="50" fill="hold" nodeType="afterGroup">
                            <p:stCondLst>
                              <p:cond delay="1000"/>
                            </p:stCondLst>
                            <p:childTnLst>
                              <p:par>
                                <p:cTn id="51" presetID="9" presetClass="entr" presetSubtype="0" fill="hold" grpId="0" nodeType="afterEffect">
                                  <p:stCondLst>
                                    <p:cond delay="0"/>
                                  </p:stCondLst>
                                  <p:childTnLst>
                                    <p:set>
                                      <p:cBhvr>
                                        <p:cTn id="52" dur="1" fill="hold">
                                          <p:stCondLst>
                                            <p:cond delay="0"/>
                                          </p:stCondLst>
                                        </p:cTn>
                                        <p:tgtEl>
                                          <p:spTgt spid="57391"/>
                                        </p:tgtEl>
                                        <p:attrNameLst>
                                          <p:attrName>style.visibility</p:attrName>
                                        </p:attrNameLst>
                                      </p:cBhvr>
                                      <p:to>
                                        <p:strVal val="visible"/>
                                      </p:to>
                                    </p:set>
                                    <p:animEffect transition="in" filter="dissolve">
                                      <p:cBhvr>
                                        <p:cTn id="53" dur="500"/>
                                        <p:tgtEl>
                                          <p:spTgt spid="57391"/>
                                        </p:tgtEl>
                                      </p:cBhvr>
                                    </p:animEffect>
                                  </p:childTnLst>
                                </p:cTn>
                              </p:par>
                            </p:childTnLst>
                          </p:cTn>
                        </p:par>
                        <p:par>
                          <p:cTn id="54" fill="hold" nodeType="afterGroup">
                            <p:stCondLst>
                              <p:cond delay="1500"/>
                            </p:stCondLst>
                            <p:childTnLst>
                              <p:par>
                                <p:cTn id="55" presetID="9" presetClass="entr" presetSubtype="0" fill="hold" nodeType="afterEffect">
                                  <p:stCondLst>
                                    <p:cond delay="0"/>
                                  </p:stCondLst>
                                  <p:childTnLst>
                                    <p:set>
                                      <p:cBhvr>
                                        <p:cTn id="56" dur="1" fill="hold">
                                          <p:stCondLst>
                                            <p:cond delay="0"/>
                                          </p:stCondLst>
                                        </p:cTn>
                                        <p:tgtEl>
                                          <p:spTgt spid="57368"/>
                                        </p:tgtEl>
                                        <p:attrNameLst>
                                          <p:attrName>style.visibility</p:attrName>
                                        </p:attrNameLst>
                                      </p:cBhvr>
                                      <p:to>
                                        <p:strVal val="visible"/>
                                      </p:to>
                                    </p:set>
                                    <p:animEffect transition="in" filter="dissolve">
                                      <p:cBhvr>
                                        <p:cTn id="57" dur="500"/>
                                        <p:tgtEl>
                                          <p:spTgt spid="57368"/>
                                        </p:tgtEl>
                                      </p:cBhvr>
                                    </p:animEffect>
                                  </p:childTnLst>
                                  <p:subTnLst>
                                    <p:set>
                                      <p:cBhvr override="childStyle">
                                        <p:cTn dur="1" fill="hold" display="0" masterRel="nextClick" afterEffect="1"/>
                                        <p:tgtEl>
                                          <p:spTgt spid="57368"/>
                                        </p:tgtEl>
                                        <p:attrNameLst>
                                          <p:attrName>style.visibility</p:attrName>
                                        </p:attrNameLst>
                                      </p:cBhvr>
                                      <p:to>
                                        <p:strVal val="hidden"/>
                                      </p:to>
                                    </p:set>
                                  </p:sub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nodeType="clickEffect">
                                  <p:stCondLst>
                                    <p:cond delay="0"/>
                                  </p:stCondLst>
                                  <p:childTnLst>
                                    <p:set>
                                      <p:cBhvr>
                                        <p:cTn id="61" dur="1" fill="hold">
                                          <p:stCondLst>
                                            <p:cond delay="0"/>
                                          </p:stCondLst>
                                        </p:cTn>
                                        <p:tgtEl>
                                          <p:spTgt spid="57390"/>
                                        </p:tgtEl>
                                        <p:attrNameLst>
                                          <p:attrName>style.visibility</p:attrName>
                                        </p:attrNameLst>
                                      </p:cBhvr>
                                      <p:to>
                                        <p:strVal val="visible"/>
                                      </p:to>
                                    </p:set>
                                    <p:animEffect transition="in" filter="dissolve">
                                      <p:cBhvr>
                                        <p:cTn id="62" dur="500"/>
                                        <p:tgtEl>
                                          <p:spTgt spid="57390"/>
                                        </p:tgtEl>
                                      </p:cBhvr>
                                    </p:animEffect>
                                  </p:childTnLst>
                                </p:cTn>
                              </p:par>
                            </p:childTnLst>
                          </p:cTn>
                        </p:par>
                        <p:par>
                          <p:cTn id="63" fill="hold" nodeType="afterGroup">
                            <p:stCondLst>
                              <p:cond delay="500"/>
                            </p:stCondLst>
                            <p:childTnLst>
                              <p:par>
                                <p:cTn id="64" presetID="9" presetClass="entr" presetSubtype="0" fill="hold" nodeType="afterEffect">
                                  <p:stCondLst>
                                    <p:cond delay="0"/>
                                  </p:stCondLst>
                                  <p:childTnLst>
                                    <p:set>
                                      <p:cBhvr>
                                        <p:cTn id="65" dur="1" fill="hold">
                                          <p:stCondLst>
                                            <p:cond delay="0"/>
                                          </p:stCondLst>
                                        </p:cTn>
                                        <p:tgtEl>
                                          <p:spTgt spid="57376"/>
                                        </p:tgtEl>
                                        <p:attrNameLst>
                                          <p:attrName>style.visibility</p:attrName>
                                        </p:attrNameLst>
                                      </p:cBhvr>
                                      <p:to>
                                        <p:strVal val="visible"/>
                                      </p:to>
                                    </p:set>
                                    <p:animEffect transition="in" filter="dissolve">
                                      <p:cBhvr>
                                        <p:cTn id="66" dur="500"/>
                                        <p:tgtEl>
                                          <p:spTgt spid="57376"/>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57393"/>
                                        </p:tgtEl>
                                        <p:attrNameLst>
                                          <p:attrName>style.visibility</p:attrName>
                                        </p:attrNameLst>
                                      </p:cBhvr>
                                      <p:to>
                                        <p:strVal val="visible"/>
                                      </p:to>
                                    </p:set>
                                    <p:animEffect transition="in" filter="wipe(left)">
                                      <p:cBhvr>
                                        <p:cTn id="71" dur="500"/>
                                        <p:tgtEl>
                                          <p:spTgt spid="57393"/>
                                        </p:tgtEl>
                                      </p:cBhvr>
                                    </p:animEffect>
                                  </p:childTnLst>
                                </p:cTn>
                              </p:par>
                            </p:childTnLst>
                          </p:cTn>
                        </p:par>
                        <p:par>
                          <p:cTn id="72" fill="hold" nodeType="afterGroup">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57392"/>
                                        </p:tgtEl>
                                        <p:attrNameLst>
                                          <p:attrName>style.visibility</p:attrName>
                                        </p:attrNameLst>
                                      </p:cBhvr>
                                      <p:to>
                                        <p:strVal val="visible"/>
                                      </p:to>
                                    </p:set>
                                    <p:animEffect transition="in" filter="wipe(left)">
                                      <p:cBhvr>
                                        <p:cTn id="75" dur="500"/>
                                        <p:tgtEl>
                                          <p:spTgt spid="57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51" grpId="0" autoUpdateAnimBg="0"/>
      <p:bldP spid="57352" grpId="0" autoUpdateAnimBg="0"/>
      <p:bldP spid="57387" grpId="0" animBg="1" autoUpdateAnimBg="0"/>
      <p:bldP spid="57388" grpId="0" animBg="1" autoUpdateAnimBg="0"/>
      <p:bldP spid="57389" grpId="0" animBg="1" autoUpdateAnimBg="0"/>
      <p:bldP spid="57391" grpId="0" autoUpdateAnimBg="0"/>
      <p:bldP spid="57392"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50972B65-B981-4AC1-A787-4FC3F4AC5E30}"/>
              </a:ext>
            </a:extLst>
          </p:cNvPr>
          <p:cNvSpPr>
            <a:spLocks noGrp="1" noRot="1" noChangeArrowheads="1"/>
          </p:cNvSpPr>
          <p:nvPr>
            <p:ph type="title"/>
          </p:nvPr>
        </p:nvSpPr>
        <p:spPr/>
        <p:txBody>
          <a:bodyPr/>
          <a:lstStyle/>
          <a:p>
            <a:pPr eaLnBrk="1" hangingPunct="1"/>
            <a:r>
              <a:rPr lang="en-US" altLang="zh-CN"/>
              <a:t>2</a:t>
            </a:r>
            <a:r>
              <a:rPr lang="zh-CN" altLang="en-US"/>
              <a:t>、完全竞争厂商的供给曲线</a:t>
            </a:r>
          </a:p>
        </p:txBody>
      </p:sp>
      <p:sp>
        <p:nvSpPr>
          <p:cNvPr id="58371" name="Rectangle 3">
            <a:extLst>
              <a:ext uri="{FF2B5EF4-FFF2-40B4-BE49-F238E27FC236}">
                <a16:creationId xmlns:a16="http://schemas.microsoft.com/office/drawing/2014/main" id="{9D4B4EDA-DF74-4C47-BA0D-63EEB614D956}"/>
              </a:ext>
            </a:extLst>
          </p:cNvPr>
          <p:cNvSpPr>
            <a:spLocks noGrp="1" noRot="1" noChangeArrowheads="1"/>
          </p:cNvSpPr>
          <p:nvPr>
            <p:ph type="body" idx="1"/>
          </p:nvPr>
        </p:nvSpPr>
        <p:spPr>
          <a:xfrm>
            <a:off x="301625" y="1814513"/>
            <a:ext cx="8540750" cy="984250"/>
          </a:xfrm>
          <a:solidFill>
            <a:srgbClr val="FFCC00"/>
          </a:solidFill>
          <a:ln w="38100" cap="flat" algn="ctr">
            <a:solidFill>
              <a:srgbClr val="CC6600"/>
            </a:solidFill>
            <a:miter lim="800000"/>
            <a:headEnd/>
            <a:tailEnd/>
          </a:ln>
        </p:spPr>
        <p:txBody>
          <a:bodyPr anchor="ctr">
            <a:spAutoFit/>
          </a:bodyPr>
          <a:lstStyle/>
          <a:p>
            <a:pPr marL="0" indent="0">
              <a:spcBef>
                <a:spcPct val="0"/>
              </a:spcBef>
              <a:buClr>
                <a:srgbClr val="3366FF"/>
              </a:buClr>
              <a:buSzPct val="95000"/>
              <a:buFont typeface="Wingdings" panose="05000000000000000000" pitchFamily="2" charset="2"/>
              <a:buChar char="n"/>
            </a:pPr>
            <a:r>
              <a:rPr kumimoji="1" lang="zh-CN" altLang="en-US" sz="2800" b="1">
                <a:solidFill>
                  <a:srgbClr val="000000"/>
                </a:solidFill>
                <a:latin typeface="Times New Roman" panose="02020603050405020304" pitchFamily="18" charset="0"/>
              </a:rPr>
              <a:t>供给曲线是每一个价格水平上厂商愿意而且能够提供的产品的数量的轨迹。</a:t>
            </a:r>
          </a:p>
        </p:txBody>
      </p:sp>
      <p:sp>
        <p:nvSpPr>
          <p:cNvPr id="58372" name="Rectangle 4">
            <a:extLst>
              <a:ext uri="{FF2B5EF4-FFF2-40B4-BE49-F238E27FC236}">
                <a16:creationId xmlns:a16="http://schemas.microsoft.com/office/drawing/2014/main" id="{5B3129A6-CA81-4AFF-8F1D-39FD904EC0F1}"/>
              </a:ext>
            </a:extLst>
          </p:cNvPr>
          <p:cNvSpPr>
            <a:spLocks noRot="1" noChangeArrowheads="1"/>
          </p:cNvSpPr>
          <p:nvPr/>
        </p:nvSpPr>
        <p:spPr bwMode="auto">
          <a:xfrm>
            <a:off x="323850" y="3141663"/>
            <a:ext cx="8540750" cy="98425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kumimoji="1" lang="zh-CN" altLang="en-US" sz="2800" b="1">
                <a:solidFill>
                  <a:srgbClr val="000000"/>
                </a:solidFill>
                <a:latin typeface="Times New Roman" panose="02020603050405020304" pitchFamily="18" charset="0"/>
              </a:rPr>
              <a:t>完全竞争市场上厂商的短期供给曲线可以用短期边际成本</a:t>
            </a:r>
            <a:r>
              <a:rPr kumimoji="1" lang="en-US" altLang="zh-CN" sz="2800" b="1">
                <a:solidFill>
                  <a:srgbClr val="000000"/>
                </a:solidFill>
                <a:latin typeface="Times New Roman" panose="02020603050405020304" pitchFamily="18" charset="0"/>
              </a:rPr>
              <a:t>SMC</a:t>
            </a:r>
            <a:r>
              <a:rPr kumimoji="1" lang="zh-CN" altLang="en-US" sz="2800" b="1">
                <a:solidFill>
                  <a:srgbClr val="000000"/>
                </a:solidFill>
                <a:latin typeface="Times New Roman" panose="02020603050405020304" pitchFamily="18" charset="0"/>
              </a:rPr>
              <a:t>曲线来表示。</a:t>
            </a:r>
          </a:p>
        </p:txBody>
      </p:sp>
      <p:sp>
        <p:nvSpPr>
          <p:cNvPr id="58374" name="WordArt 6">
            <a:extLst>
              <a:ext uri="{FF2B5EF4-FFF2-40B4-BE49-F238E27FC236}">
                <a16:creationId xmlns:a16="http://schemas.microsoft.com/office/drawing/2014/main" id="{06C1E8E6-72D7-4F3D-BECF-0B5711766BFF}"/>
              </a:ext>
            </a:extLst>
          </p:cNvPr>
          <p:cNvSpPr>
            <a:spLocks noChangeArrowheads="1" noChangeShapeType="1" noTextEdit="1"/>
          </p:cNvSpPr>
          <p:nvPr/>
        </p:nvSpPr>
        <p:spPr bwMode="auto">
          <a:xfrm>
            <a:off x="3851275" y="4221163"/>
            <a:ext cx="2520950" cy="2057400"/>
          </a:xfrm>
          <a:prstGeom prst="rect">
            <a:avLst/>
          </a:prstGeom>
        </p:spPr>
        <p:txBody>
          <a:bodyPr wrap="none" fromWordArt="1">
            <a:prstTxWarp prst="textSlantUp">
              <a:avLst>
                <a:gd name="adj" fmla="val 32056"/>
              </a:avLst>
            </a:prstTxWarp>
          </a:bodyPr>
          <a:lstStyle/>
          <a:p>
            <a:pPr algn="ctr" eaLnBrk="1" hangingPunct="1">
              <a:defRPr/>
            </a:pPr>
            <a:r>
              <a:rPr lang="zh-CN" alt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宋体" panose="02010600030101010101" pitchFamily="2" charset="-122"/>
              </a:rPr>
              <a:t>为什么</a:t>
            </a:r>
            <a:r>
              <a:rPr lang="en-US" altLang="zh-CN"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宋体" panose="02010600030101010101" pitchFamily="2" charset="-122"/>
              </a:rPr>
              <a:t>?</a:t>
            </a:r>
            <a:endParaRPr lang="zh-CN" alt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宋体" panose="02010600030101010101" pitchFamily="2" charset="-122"/>
            </a:endParaRPr>
          </a:p>
        </p:txBody>
      </p:sp>
      <p:sp>
        <p:nvSpPr>
          <p:cNvPr id="58377" name="Rectangle 9">
            <a:extLst>
              <a:ext uri="{FF2B5EF4-FFF2-40B4-BE49-F238E27FC236}">
                <a16:creationId xmlns:a16="http://schemas.microsoft.com/office/drawing/2014/main" id="{147476A0-484D-45A7-9F28-75A83985FFEB}"/>
              </a:ext>
            </a:extLst>
          </p:cNvPr>
          <p:cNvSpPr>
            <a:spLocks noChangeArrowheads="1"/>
          </p:cNvSpPr>
          <p:nvPr/>
        </p:nvSpPr>
        <p:spPr bwMode="auto">
          <a:xfrm rot="600000">
            <a:off x="1258888" y="3357563"/>
            <a:ext cx="6480175" cy="1152525"/>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chemeClr val="tx2"/>
                </a:solidFill>
              </a:rPr>
              <a:t>问题</a:t>
            </a:r>
            <a:r>
              <a:rPr lang="en-US" altLang="zh-CN" sz="2800">
                <a:solidFill>
                  <a:schemeClr val="tx2"/>
                </a:solidFill>
              </a:rPr>
              <a:t>1:</a:t>
            </a:r>
            <a:r>
              <a:rPr lang="zh-CN" altLang="en-US" sz="2800">
                <a:solidFill>
                  <a:schemeClr val="tx2"/>
                </a:solidFill>
              </a:rPr>
              <a:t>什么是供给曲线</a:t>
            </a:r>
            <a:r>
              <a:rPr lang="en-US" altLang="zh-CN" sz="2800">
                <a:solidFill>
                  <a:schemeClr val="tx2"/>
                </a:solidFill>
              </a:rPr>
              <a:t>?</a:t>
            </a:r>
          </a:p>
        </p:txBody>
      </p:sp>
      <p:sp>
        <p:nvSpPr>
          <p:cNvPr id="58378" name="Rectangle 10">
            <a:extLst>
              <a:ext uri="{FF2B5EF4-FFF2-40B4-BE49-F238E27FC236}">
                <a16:creationId xmlns:a16="http://schemas.microsoft.com/office/drawing/2014/main" id="{B263C127-F270-49FE-B380-804EE8C9D52F}"/>
              </a:ext>
            </a:extLst>
          </p:cNvPr>
          <p:cNvSpPr>
            <a:spLocks noChangeArrowheads="1"/>
          </p:cNvSpPr>
          <p:nvPr/>
        </p:nvSpPr>
        <p:spPr bwMode="auto">
          <a:xfrm rot="-600000">
            <a:off x="684213" y="3500438"/>
            <a:ext cx="7956550" cy="1727200"/>
          </a:xfrm>
          <a:prstGeom prst="rect">
            <a:avLst/>
          </a:prstGeom>
          <a:solidFill>
            <a:schemeClr val="folHlink"/>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4B2F37"/>
                </a:solidFill>
              </a:rPr>
              <a:t>问题</a:t>
            </a:r>
            <a:r>
              <a:rPr lang="en-US" altLang="zh-CN" sz="2800">
                <a:solidFill>
                  <a:srgbClr val="4B2F37"/>
                </a:solidFill>
              </a:rPr>
              <a:t>2:</a:t>
            </a:r>
          </a:p>
          <a:p>
            <a:pPr algn="ctr" eaLnBrk="1" hangingPunct="1">
              <a:spcBef>
                <a:spcPct val="0"/>
              </a:spcBef>
              <a:buClrTx/>
              <a:buSzTx/>
              <a:buFontTx/>
              <a:buNone/>
            </a:pPr>
            <a:r>
              <a:rPr lang="zh-CN" altLang="en-US" sz="2800">
                <a:solidFill>
                  <a:srgbClr val="4B2F37"/>
                </a:solidFill>
              </a:rPr>
              <a:t>完全竞争市场上每一短期均衡点上产量对应的价格</a:t>
            </a:r>
          </a:p>
          <a:p>
            <a:pPr algn="ctr" eaLnBrk="1" hangingPunct="1">
              <a:spcBef>
                <a:spcPct val="0"/>
              </a:spcBef>
              <a:buClrTx/>
              <a:buSzTx/>
              <a:buFontTx/>
              <a:buNone/>
            </a:pPr>
            <a:r>
              <a:rPr lang="zh-CN" altLang="en-US" sz="2800">
                <a:solidFill>
                  <a:srgbClr val="4B2F37"/>
                </a:solidFill>
              </a:rPr>
              <a:t>等于什么</a:t>
            </a:r>
            <a:r>
              <a:rPr lang="en-US" altLang="zh-CN" sz="2800">
                <a:solidFill>
                  <a:srgbClr val="4B2F37"/>
                </a:solidFill>
              </a:rPr>
              <a:t>?</a:t>
            </a:r>
          </a:p>
        </p:txBody>
      </p:sp>
      <p:sp>
        <p:nvSpPr>
          <p:cNvPr id="58379" name="Rectangle 11">
            <a:extLst>
              <a:ext uri="{FF2B5EF4-FFF2-40B4-BE49-F238E27FC236}">
                <a16:creationId xmlns:a16="http://schemas.microsoft.com/office/drawing/2014/main" id="{DC59F480-971F-4B75-A701-363E4A9EF804}"/>
              </a:ext>
            </a:extLst>
          </p:cNvPr>
          <p:cNvSpPr>
            <a:spLocks noChangeArrowheads="1"/>
          </p:cNvSpPr>
          <p:nvPr/>
        </p:nvSpPr>
        <p:spPr bwMode="auto">
          <a:xfrm>
            <a:off x="323850" y="4724400"/>
            <a:ext cx="8351838" cy="1512888"/>
          </a:xfrm>
          <a:prstGeom prst="rect">
            <a:avLst/>
          </a:prstGeom>
          <a:solidFill>
            <a:schemeClr val="folHlink"/>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800">
                <a:solidFill>
                  <a:srgbClr val="000000"/>
                </a:solidFill>
              </a:rPr>
              <a:t>P=SMC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8372"/>
                                        </p:tgtEl>
                                        <p:attrNameLst>
                                          <p:attrName>style.visibility</p:attrName>
                                        </p:attrNameLst>
                                      </p:cBhvr>
                                      <p:to>
                                        <p:strVal val="visible"/>
                                      </p:to>
                                    </p:set>
                                    <p:animEffect transition="in" filter="wedge">
                                      <p:cBhvr>
                                        <p:cTn id="7" dur="2000"/>
                                        <p:tgtEl>
                                          <p:spTgt spid="583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58374"/>
                                        </p:tgtEl>
                                        <p:attrNameLst>
                                          <p:attrName>style.visibility</p:attrName>
                                        </p:attrNameLst>
                                      </p:cBhvr>
                                      <p:to>
                                        <p:strVal val="visible"/>
                                      </p:to>
                                    </p:set>
                                    <p:anim calcmode="lin" valueType="num">
                                      <p:cBhvr>
                                        <p:cTn id="12" dur="500" fill="hold"/>
                                        <p:tgtEl>
                                          <p:spTgt spid="58374"/>
                                        </p:tgtEl>
                                        <p:attrNameLst>
                                          <p:attrName>ppt_w</p:attrName>
                                        </p:attrNameLst>
                                      </p:cBhvr>
                                      <p:tavLst>
                                        <p:tav tm="0">
                                          <p:val>
                                            <p:fltVal val="0"/>
                                          </p:val>
                                        </p:tav>
                                        <p:tav tm="100000">
                                          <p:val>
                                            <p:strVal val="#ppt_w"/>
                                          </p:val>
                                        </p:tav>
                                      </p:tavLst>
                                    </p:anim>
                                    <p:anim calcmode="lin" valueType="num">
                                      <p:cBhvr>
                                        <p:cTn id="13" dur="500" fill="hold"/>
                                        <p:tgtEl>
                                          <p:spTgt spid="58374"/>
                                        </p:tgtEl>
                                        <p:attrNameLst>
                                          <p:attrName>ppt_h</p:attrName>
                                        </p:attrNameLst>
                                      </p:cBhvr>
                                      <p:tavLst>
                                        <p:tav tm="0">
                                          <p:val>
                                            <p:fltVal val="0"/>
                                          </p:val>
                                        </p:tav>
                                        <p:tav tm="100000">
                                          <p:val>
                                            <p:strVal val="#ppt_h"/>
                                          </p:val>
                                        </p:tav>
                                      </p:tavLst>
                                    </p:anim>
                                    <p:anim calcmode="lin" valueType="num">
                                      <p:cBhvr>
                                        <p:cTn id="14" dur="500" fill="hold"/>
                                        <p:tgtEl>
                                          <p:spTgt spid="58374"/>
                                        </p:tgtEl>
                                        <p:attrNameLst>
                                          <p:attrName>style.rotation</p:attrName>
                                        </p:attrNameLst>
                                      </p:cBhvr>
                                      <p:tavLst>
                                        <p:tav tm="0">
                                          <p:val>
                                            <p:fltVal val="360"/>
                                          </p:val>
                                        </p:tav>
                                        <p:tav tm="100000">
                                          <p:val>
                                            <p:fltVal val="0"/>
                                          </p:val>
                                        </p:tav>
                                      </p:tavLst>
                                    </p:anim>
                                    <p:animEffect transition="in" filter="fade">
                                      <p:cBhvr>
                                        <p:cTn id="15" dur="500"/>
                                        <p:tgtEl>
                                          <p:spTgt spid="58374"/>
                                        </p:tgtEl>
                                      </p:cBhvr>
                                    </p:animEffect>
                                  </p:childTnLst>
                                  <p:subTnLst>
                                    <p:set>
                                      <p:cBhvr override="childStyle">
                                        <p:cTn dur="1" fill="hold" display="0" masterRel="nextClick" afterEffect="1"/>
                                        <p:tgtEl>
                                          <p:spTgt spid="58374"/>
                                        </p:tgtEl>
                                        <p:attrNameLst>
                                          <p:attrName>style.visibility</p:attrName>
                                        </p:attrNameLst>
                                      </p:cBhvr>
                                      <p:to>
                                        <p:strVal val="hidden"/>
                                      </p:to>
                                    </p:set>
                                  </p:sub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8377"/>
                                        </p:tgtEl>
                                        <p:attrNameLst>
                                          <p:attrName>style.visibility</p:attrName>
                                        </p:attrNameLst>
                                      </p:cBhvr>
                                      <p:to>
                                        <p:strVal val="visible"/>
                                      </p:to>
                                    </p:set>
                                    <p:anim calcmode="lin" valueType="num">
                                      <p:cBhvr additive="base">
                                        <p:cTn id="20" dur="500" fill="hold"/>
                                        <p:tgtEl>
                                          <p:spTgt spid="58377"/>
                                        </p:tgtEl>
                                        <p:attrNameLst>
                                          <p:attrName>ppt_x</p:attrName>
                                        </p:attrNameLst>
                                      </p:cBhvr>
                                      <p:tavLst>
                                        <p:tav tm="0">
                                          <p:val>
                                            <p:strVal val="#ppt_x"/>
                                          </p:val>
                                        </p:tav>
                                        <p:tav tm="100000">
                                          <p:val>
                                            <p:strVal val="#ppt_x"/>
                                          </p:val>
                                        </p:tav>
                                      </p:tavLst>
                                    </p:anim>
                                    <p:anim calcmode="lin" valueType="num">
                                      <p:cBhvr additive="base">
                                        <p:cTn id="21" dur="500" fill="hold"/>
                                        <p:tgtEl>
                                          <p:spTgt spid="58377"/>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58377"/>
                                        </p:tgtEl>
                                        <p:attrNameLst>
                                          <p:attrName>style.visibility</p:attrName>
                                        </p:attrNameLst>
                                      </p:cBhvr>
                                      <p:to>
                                        <p:strVal val="hidden"/>
                                      </p:to>
                                    </p:set>
                                  </p:subTnLst>
                                </p:cTn>
                              </p:par>
                            </p:childTnLst>
                          </p:cTn>
                        </p:par>
                      </p:childTnLst>
                    </p:cTn>
                  </p:par>
                  <p:par>
                    <p:cTn id="22" fill="hold" nodeType="clickPar">
                      <p:stCondLst>
                        <p:cond delay="indefinite"/>
                      </p:stCondLst>
                      <p:childTnLst>
                        <p:par>
                          <p:cTn id="23" fill="hold" nodeType="withGroup">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58371">
                                            <p:bg/>
                                          </p:spTgt>
                                        </p:tgtEl>
                                        <p:attrNameLst>
                                          <p:attrName>style.visibility</p:attrName>
                                        </p:attrNameLst>
                                      </p:cBhvr>
                                      <p:to>
                                        <p:strVal val="visible"/>
                                      </p:to>
                                    </p:set>
                                    <p:animEffect transition="in" filter="wedge">
                                      <p:cBhvr>
                                        <p:cTn id="26" dur="2000"/>
                                        <p:tgtEl>
                                          <p:spTgt spid="58371">
                                            <p:bg/>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58371">
                                            <p:txEl>
                                              <p:pRg st="0" end="0"/>
                                            </p:txEl>
                                          </p:spTgt>
                                        </p:tgtEl>
                                        <p:attrNameLst>
                                          <p:attrName>style.visibility</p:attrName>
                                        </p:attrNameLst>
                                      </p:cBhvr>
                                      <p:to>
                                        <p:strVal val="visible"/>
                                      </p:to>
                                    </p:set>
                                    <p:animEffect transition="in" filter="wedge">
                                      <p:cBhvr>
                                        <p:cTn id="31" dur="2000"/>
                                        <p:tgtEl>
                                          <p:spTgt spid="58371">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58378"/>
                                        </p:tgtEl>
                                        <p:attrNameLst>
                                          <p:attrName>style.visibility</p:attrName>
                                        </p:attrNameLst>
                                      </p:cBhvr>
                                      <p:to>
                                        <p:strVal val="visible"/>
                                      </p:to>
                                    </p:set>
                                    <p:anim calcmode="lin" valueType="num">
                                      <p:cBhvr additive="base">
                                        <p:cTn id="36" dur="500" fill="hold"/>
                                        <p:tgtEl>
                                          <p:spTgt spid="58378"/>
                                        </p:tgtEl>
                                        <p:attrNameLst>
                                          <p:attrName>ppt_x</p:attrName>
                                        </p:attrNameLst>
                                      </p:cBhvr>
                                      <p:tavLst>
                                        <p:tav tm="0">
                                          <p:val>
                                            <p:strVal val="#ppt_x"/>
                                          </p:val>
                                        </p:tav>
                                        <p:tav tm="100000">
                                          <p:val>
                                            <p:strVal val="#ppt_x"/>
                                          </p:val>
                                        </p:tav>
                                      </p:tavLst>
                                    </p:anim>
                                    <p:anim calcmode="lin" valueType="num">
                                      <p:cBhvr additive="base">
                                        <p:cTn id="37" dur="500" fill="hold"/>
                                        <p:tgtEl>
                                          <p:spTgt spid="58378"/>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58378"/>
                                        </p:tgtEl>
                                        <p:attrNameLst>
                                          <p:attrName>style.visibility</p:attrName>
                                        </p:attrNameLst>
                                      </p:cBhvr>
                                      <p:to>
                                        <p:strVal val="hidden"/>
                                      </p:to>
                                    </p:set>
                                  </p:sub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58379"/>
                                        </p:tgtEl>
                                        <p:attrNameLst>
                                          <p:attrName>style.visibility</p:attrName>
                                        </p:attrNameLst>
                                      </p:cBhvr>
                                      <p:to>
                                        <p:strVal val="visible"/>
                                      </p:to>
                                    </p:set>
                                    <p:anim calcmode="lin" valueType="num">
                                      <p:cBhvr additive="base">
                                        <p:cTn id="42" dur="500" fill="hold"/>
                                        <p:tgtEl>
                                          <p:spTgt spid="58379"/>
                                        </p:tgtEl>
                                        <p:attrNameLst>
                                          <p:attrName>ppt_x</p:attrName>
                                        </p:attrNameLst>
                                      </p:cBhvr>
                                      <p:tavLst>
                                        <p:tav tm="0">
                                          <p:val>
                                            <p:strVal val="#ppt_x"/>
                                          </p:val>
                                        </p:tav>
                                        <p:tav tm="100000">
                                          <p:val>
                                            <p:strVal val="#ppt_x"/>
                                          </p:val>
                                        </p:tav>
                                      </p:tavLst>
                                    </p:anim>
                                    <p:anim calcmode="lin" valueType="num">
                                      <p:cBhvr additive="base">
                                        <p:cTn id="43" dur="500" fill="hold"/>
                                        <p:tgtEl>
                                          <p:spTgt spid="583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animBg="1"/>
      <p:bldP spid="58372" grpId="0" animBg="1"/>
      <p:bldP spid="58377" grpId="0" animBg="1"/>
      <p:bldP spid="58378" grpId="0" animBg="1"/>
      <p:bldP spid="5837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2DE28DAE-D286-4282-81E0-CDE83F79E4F0}"/>
              </a:ext>
            </a:extLst>
          </p:cNvPr>
          <p:cNvSpPr>
            <a:spLocks noGrp="1" noRot="1" noChangeArrowheads="1"/>
          </p:cNvSpPr>
          <p:nvPr>
            <p:ph type="title"/>
          </p:nvPr>
        </p:nvSpPr>
        <p:spPr/>
        <p:txBody>
          <a:bodyPr/>
          <a:lstStyle/>
          <a:p>
            <a:pPr eaLnBrk="1" hangingPunct="1"/>
            <a:endParaRPr lang="zh-CN" altLang="zh-CN"/>
          </a:p>
        </p:txBody>
      </p:sp>
      <p:sp>
        <p:nvSpPr>
          <p:cNvPr id="84996" name="Rectangle 4">
            <a:extLst>
              <a:ext uri="{FF2B5EF4-FFF2-40B4-BE49-F238E27FC236}">
                <a16:creationId xmlns:a16="http://schemas.microsoft.com/office/drawing/2014/main" id="{52DBA84B-9E0B-45D8-8929-CEE5AEA6A4A1}"/>
              </a:ext>
            </a:extLst>
          </p:cNvPr>
          <p:cNvSpPr>
            <a:spLocks noRot="1" noChangeArrowheads="1"/>
          </p:cNvSpPr>
          <p:nvPr>
            <p:ph type="body" idx="1"/>
          </p:nvPr>
        </p:nvSpPr>
        <p:spPr>
          <a:solidFill>
            <a:srgbClr val="FFCC00"/>
          </a:solidFill>
          <a:ln w="38100" algn="ctr">
            <a:solidFill>
              <a:srgbClr val="CC6600"/>
            </a:solidFill>
            <a:miter lim="800000"/>
            <a:headEnd/>
            <a:tailEnd/>
          </a:ln>
        </p:spPr>
        <p:txBody>
          <a:bodyPr/>
          <a:lstStyle/>
          <a:p>
            <a:pPr marL="0" indent="0">
              <a:spcBef>
                <a:spcPct val="0"/>
              </a:spcBef>
              <a:buClr>
                <a:srgbClr val="3366FF"/>
              </a:buClr>
              <a:buSzPct val="95000"/>
              <a:buFont typeface="Wingdings" panose="05000000000000000000" pitchFamily="2" charset="2"/>
              <a:buChar char="n"/>
            </a:pPr>
            <a:r>
              <a:rPr kumimoji="1" lang="zh-CN" altLang="en-US" sz="4000" b="1">
                <a:ea typeface="华文新魏" panose="02010800040101010101" pitchFamily="2" charset="-122"/>
              </a:rPr>
              <a:t>注意：</a:t>
            </a:r>
          </a:p>
          <a:p>
            <a:pPr marL="0" indent="0">
              <a:spcBef>
                <a:spcPct val="0"/>
              </a:spcBef>
              <a:buClr>
                <a:srgbClr val="3366FF"/>
              </a:buClr>
              <a:buSzPct val="95000"/>
              <a:buFont typeface="Wingdings" panose="05000000000000000000" pitchFamily="2" charset="2"/>
              <a:buNone/>
            </a:pPr>
            <a:r>
              <a:rPr kumimoji="1" lang="zh-CN" altLang="en-US" b="1"/>
              <a:t>完全竞争厂商的供给曲线和短期边际成本</a:t>
            </a:r>
            <a:r>
              <a:rPr kumimoji="1" lang="en-US" altLang="zh-CN" b="1"/>
              <a:t>SMC</a:t>
            </a:r>
            <a:r>
              <a:rPr kumimoji="1" lang="zh-CN" altLang="en-US" b="1"/>
              <a:t>曲线并不完全相同。</a:t>
            </a:r>
          </a:p>
        </p:txBody>
      </p:sp>
      <p:sp>
        <p:nvSpPr>
          <p:cNvPr id="84997" name="Rectangle 5">
            <a:extLst>
              <a:ext uri="{FF2B5EF4-FFF2-40B4-BE49-F238E27FC236}">
                <a16:creationId xmlns:a16="http://schemas.microsoft.com/office/drawing/2014/main" id="{55FF81D8-31BB-44E4-B243-7CC0C1751B20}"/>
              </a:ext>
            </a:extLst>
          </p:cNvPr>
          <p:cNvSpPr>
            <a:spLocks noChangeArrowheads="1"/>
          </p:cNvSpPr>
          <p:nvPr/>
        </p:nvSpPr>
        <p:spPr bwMode="auto">
          <a:xfrm>
            <a:off x="1763713" y="1700213"/>
            <a:ext cx="5113337" cy="2665412"/>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000000"/>
                </a:solidFill>
                <a:latin typeface="隶书" panose="02010509060101010101" pitchFamily="49" charset="-122"/>
                <a:ea typeface="隶书" panose="02010509060101010101" pitchFamily="49" charset="-122"/>
              </a:rPr>
              <a:t>问题</a:t>
            </a:r>
            <a:r>
              <a:rPr lang="en-US" altLang="zh-CN" sz="2800">
                <a:solidFill>
                  <a:srgbClr val="000000"/>
                </a:solidFill>
                <a:latin typeface="隶书" panose="02010509060101010101" pitchFamily="49" charset="-122"/>
                <a:ea typeface="隶书" panose="02010509060101010101" pitchFamily="49" charset="-122"/>
              </a:rPr>
              <a:t>3:</a:t>
            </a:r>
          </a:p>
          <a:p>
            <a:pPr algn="ctr" eaLnBrk="1" hangingPunct="1">
              <a:spcBef>
                <a:spcPct val="0"/>
              </a:spcBef>
              <a:buClrTx/>
              <a:buSzTx/>
              <a:buFontTx/>
              <a:buNone/>
            </a:pPr>
            <a:r>
              <a:rPr lang="zh-CN" altLang="en-US" sz="2800">
                <a:solidFill>
                  <a:srgbClr val="000000"/>
                </a:solidFill>
                <a:latin typeface="隶书" panose="02010509060101010101" pitchFamily="49" charset="-122"/>
                <a:ea typeface="隶书" panose="02010509060101010101" pitchFamily="49" charset="-122"/>
              </a:rPr>
              <a:t>是否整个短期边际成本曲线都</a:t>
            </a:r>
          </a:p>
          <a:p>
            <a:pPr algn="ctr" eaLnBrk="1" hangingPunct="1">
              <a:spcBef>
                <a:spcPct val="0"/>
              </a:spcBef>
              <a:buClrTx/>
              <a:buSzTx/>
              <a:buFontTx/>
              <a:buNone/>
            </a:pPr>
            <a:r>
              <a:rPr lang="zh-CN" altLang="en-US" sz="2800">
                <a:solidFill>
                  <a:srgbClr val="000000"/>
                </a:solidFill>
                <a:latin typeface="隶书" panose="02010509060101010101" pitchFamily="49" charset="-122"/>
                <a:ea typeface="隶书" panose="02010509060101010101" pitchFamily="49" charset="-122"/>
              </a:rPr>
              <a:t>可以表示供给曲线</a:t>
            </a:r>
            <a:r>
              <a:rPr lang="en-US" altLang="zh-CN" sz="2800">
                <a:solidFill>
                  <a:srgbClr val="000000"/>
                </a:solidFill>
                <a:latin typeface="隶书" panose="02010509060101010101" pitchFamily="49" charset="-122"/>
                <a:ea typeface="隶书" panose="02010509060101010101"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4997"/>
                                        </p:tgtEl>
                                        <p:attrNameLst>
                                          <p:attrName>style.visibility</p:attrName>
                                        </p:attrNameLst>
                                      </p:cBhvr>
                                      <p:to>
                                        <p:strVal val="visible"/>
                                      </p:to>
                                    </p:set>
                                    <p:anim calcmode="lin" valueType="num">
                                      <p:cBhvr additive="base">
                                        <p:cTn id="7" dur="500" fill="hold"/>
                                        <p:tgtEl>
                                          <p:spTgt spid="84997"/>
                                        </p:tgtEl>
                                        <p:attrNameLst>
                                          <p:attrName>ppt_x</p:attrName>
                                        </p:attrNameLst>
                                      </p:cBhvr>
                                      <p:tavLst>
                                        <p:tav tm="0">
                                          <p:val>
                                            <p:strVal val="#ppt_x"/>
                                          </p:val>
                                        </p:tav>
                                        <p:tav tm="100000">
                                          <p:val>
                                            <p:strVal val="#ppt_x"/>
                                          </p:val>
                                        </p:tav>
                                      </p:tavLst>
                                    </p:anim>
                                    <p:anim calcmode="lin" valueType="num">
                                      <p:cBhvr additive="base">
                                        <p:cTn id="8" dur="500" fill="hold"/>
                                        <p:tgtEl>
                                          <p:spTgt spid="84997"/>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84997"/>
                                        </p:tgtEl>
                                        <p:attrNameLst>
                                          <p:attrName>style.visibility</p:attrName>
                                        </p:attrNameLst>
                                      </p:cBhvr>
                                      <p:to>
                                        <p:strVal val="hidden"/>
                                      </p:to>
                                    </p:set>
                                  </p:subTnLst>
                                </p:cTn>
                              </p:par>
                            </p:childTnLst>
                          </p:cTn>
                        </p:par>
                      </p:childTnLst>
                    </p:cTn>
                  </p:par>
                  <p:par>
                    <p:cTn id="9" fill="hold" nodeType="clickPar">
                      <p:stCondLst>
                        <p:cond delay="indefinite"/>
                      </p:stCondLst>
                      <p:childTnLst>
                        <p:par>
                          <p:cTn id="10" fill="hold" nodeType="withGroup">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84996"/>
                                        </p:tgtEl>
                                        <p:attrNameLst>
                                          <p:attrName>style.visibility</p:attrName>
                                        </p:attrNameLst>
                                      </p:cBhvr>
                                      <p:to>
                                        <p:strVal val="visible"/>
                                      </p:to>
                                    </p:set>
                                    <p:animEffect transition="in" filter="wedge">
                                      <p:cBhvr>
                                        <p:cTn id="13" dur="2000"/>
                                        <p:tgtEl>
                                          <p:spTgt spid="849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animBg="1"/>
      <p:bldP spid="8499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5C528A3-4AA5-460B-9F2B-5EF8C35F5DF3}"/>
              </a:ext>
            </a:extLst>
          </p:cNvPr>
          <p:cNvSpPr>
            <a:spLocks noGrp="1" noRot="1" noChangeArrowheads="1"/>
          </p:cNvSpPr>
          <p:nvPr>
            <p:ph type="title"/>
          </p:nvPr>
        </p:nvSpPr>
        <p:spPr/>
        <p:txBody>
          <a:bodyPr/>
          <a:lstStyle/>
          <a:p>
            <a:pPr eaLnBrk="1" hangingPunct="1"/>
            <a:r>
              <a:rPr lang="zh-CN" altLang="en-US"/>
              <a:t>一、厂商和市场的类型</a:t>
            </a:r>
          </a:p>
        </p:txBody>
      </p:sp>
      <p:sp>
        <p:nvSpPr>
          <p:cNvPr id="25604" name="Rectangle 4">
            <a:extLst>
              <a:ext uri="{FF2B5EF4-FFF2-40B4-BE49-F238E27FC236}">
                <a16:creationId xmlns:a16="http://schemas.microsoft.com/office/drawing/2014/main" id="{578BE1C1-3CEF-459A-9CEA-94C124D4B3D7}"/>
              </a:ext>
            </a:extLst>
          </p:cNvPr>
          <p:cNvSpPr>
            <a:spLocks noGrp="1" noRot="1" noChangeArrowheads="1"/>
          </p:cNvSpPr>
          <p:nvPr>
            <p:ph type="body" idx="4294967295"/>
          </p:nvPr>
        </p:nvSpPr>
        <p:spPr>
          <a:xfrm>
            <a:off x="323850" y="1773238"/>
            <a:ext cx="8540750" cy="1739900"/>
          </a:xfrm>
          <a:solidFill>
            <a:srgbClr val="FFFF00"/>
          </a:solidFill>
          <a:ln w="38100" cap="flat" algn="ctr">
            <a:solidFill>
              <a:srgbClr val="CC6600"/>
            </a:solidFill>
            <a:miter lim="800000"/>
            <a:headEnd/>
            <a:tailEnd/>
          </a:ln>
        </p:spPr>
        <p:txBody>
          <a:bodyPr/>
          <a:lstStyle/>
          <a:p>
            <a:pPr eaLnBrk="1" hangingPunct="1"/>
            <a:r>
              <a:rPr lang="en-US" altLang="zh-CN" b="1"/>
              <a:t>1</a:t>
            </a:r>
            <a:r>
              <a:rPr lang="zh-CN" altLang="en-US" b="1"/>
              <a:t>、市场：是物品买卖双方相互作用并得以决定其交易价格和交易数量的一种组织形式或制度安排。</a:t>
            </a:r>
          </a:p>
        </p:txBody>
      </p:sp>
      <p:sp>
        <p:nvSpPr>
          <p:cNvPr id="25605" name="Rectangle 5" descr="信纸">
            <a:extLst>
              <a:ext uri="{FF2B5EF4-FFF2-40B4-BE49-F238E27FC236}">
                <a16:creationId xmlns:a16="http://schemas.microsoft.com/office/drawing/2014/main" id="{9C610814-711B-449B-A98B-C8A391AC2440}"/>
              </a:ext>
            </a:extLst>
          </p:cNvPr>
          <p:cNvSpPr>
            <a:spLocks noRot="1" noChangeArrowheads="1"/>
          </p:cNvSpPr>
          <p:nvPr/>
        </p:nvSpPr>
        <p:spPr bwMode="auto">
          <a:xfrm>
            <a:off x="323850" y="3644900"/>
            <a:ext cx="8497888" cy="1657350"/>
          </a:xfrm>
          <a:prstGeom prst="rect">
            <a:avLst/>
          </a:prstGeom>
          <a:blipFill dpi="0" rotWithShape="0">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None/>
            </a:pPr>
            <a:r>
              <a:rPr lang="zh-CN" altLang="en-US" b="1"/>
              <a:t>注意：市场可以是一个有形的物品的交易场所，也可以是利用现代化通讯工具进行物品交易的接洽点。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5604">
                                            <p:bg/>
                                          </p:spTgt>
                                        </p:tgtEl>
                                        <p:attrNameLst>
                                          <p:attrName>style.visibility</p:attrName>
                                        </p:attrNameLst>
                                      </p:cBhvr>
                                      <p:to>
                                        <p:strVal val="visible"/>
                                      </p:to>
                                    </p:set>
                                    <p:animEffect transition="in" filter="diamond(in)">
                                      <p:cBhvr>
                                        <p:cTn id="7" dur="2000"/>
                                        <p:tgtEl>
                                          <p:spTgt spid="25604">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5604">
                                            <p:txEl>
                                              <p:pRg st="0" end="0"/>
                                            </p:txEl>
                                          </p:spTgt>
                                        </p:tgtEl>
                                        <p:attrNameLst>
                                          <p:attrName>style.visibility</p:attrName>
                                        </p:attrNameLst>
                                      </p:cBhvr>
                                      <p:to>
                                        <p:strVal val="visible"/>
                                      </p:to>
                                    </p:set>
                                    <p:animEffect transition="in" filter="diamond(in)">
                                      <p:cBhvr>
                                        <p:cTn id="12" dur="2000"/>
                                        <p:tgtEl>
                                          <p:spTgt spid="2560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5605"/>
                                        </p:tgtEl>
                                        <p:attrNameLst>
                                          <p:attrName>style.visibility</p:attrName>
                                        </p:attrNameLst>
                                      </p:cBhvr>
                                      <p:to>
                                        <p:strVal val="visible"/>
                                      </p:to>
                                    </p:set>
                                    <p:animEffect transition="in" filter="diamond(in)">
                                      <p:cBhvr>
                                        <p:cTn id="17" dur="20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uild="p" animBg="1"/>
      <p:bldP spid="2560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E4D6D06-07AF-46CD-9496-DACB1AB1608C}"/>
              </a:ext>
            </a:extLst>
          </p:cNvPr>
          <p:cNvSpPr>
            <a:spLocks noChangeArrowheads="1"/>
          </p:cNvSpPr>
          <p:nvPr/>
        </p:nvSpPr>
        <p:spPr bwMode="auto">
          <a:xfrm>
            <a:off x="4572000" y="1066800"/>
            <a:ext cx="4191000" cy="4114800"/>
          </a:xfrm>
          <a:prstGeom prst="rect">
            <a:avLst/>
          </a:prstGeom>
          <a:noFill/>
          <a:ln w="38100">
            <a:pattFill prst="pct25">
              <a:fgClr>
                <a:srgbClr val="FF0000"/>
              </a:fgClr>
              <a:bgClr>
                <a:srgbClr val="FFFFFF"/>
              </a:bgClr>
            </a:pattFill>
            <a:miter lim="800000"/>
            <a:headEnd/>
            <a:tailEnd/>
          </a:ln>
          <a:effectLst/>
          <a:extLst>
            <a:ext uri="{909E8E84-426E-40DD-AFC4-6F175D3DCCD1}">
              <a14:hiddenFill xmlns:a14="http://schemas.microsoft.com/office/drawing/2010/main">
                <a:solidFill>
                  <a:srgbClr val="FFD8B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32771" name="Rectangle 3">
            <a:extLst>
              <a:ext uri="{FF2B5EF4-FFF2-40B4-BE49-F238E27FC236}">
                <a16:creationId xmlns:a16="http://schemas.microsoft.com/office/drawing/2014/main" id="{997FF4CE-DA3E-4BAE-BB3C-32D62BEA5484}"/>
              </a:ext>
            </a:extLst>
          </p:cNvPr>
          <p:cNvSpPr>
            <a:spLocks noChangeArrowheads="1"/>
          </p:cNvSpPr>
          <p:nvPr/>
        </p:nvSpPr>
        <p:spPr bwMode="auto">
          <a:xfrm>
            <a:off x="533400" y="1066800"/>
            <a:ext cx="4038600" cy="4114800"/>
          </a:xfrm>
          <a:prstGeom prst="rect">
            <a:avLst/>
          </a:prstGeom>
          <a:noFill/>
          <a:ln w="38100">
            <a:pattFill prst="pct25">
              <a:fgClr>
                <a:srgbClr val="CC6600"/>
              </a:fgClr>
              <a:bgClr>
                <a:srgbClr val="FFFFFF"/>
              </a:bgClr>
            </a:pattFill>
            <a:miter lim="800000"/>
            <a:headEnd/>
            <a:tailEnd/>
          </a:ln>
          <a:effectLst/>
          <a:extLst>
            <a:ext uri="{909E8E84-426E-40DD-AFC4-6F175D3DCCD1}">
              <a14:hiddenFill xmlns:a14="http://schemas.microsoft.com/office/drawing/2010/main">
                <a:solidFill>
                  <a:srgbClr val="FFB46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32772" name="Line 4">
            <a:extLst>
              <a:ext uri="{FF2B5EF4-FFF2-40B4-BE49-F238E27FC236}">
                <a16:creationId xmlns:a16="http://schemas.microsoft.com/office/drawing/2014/main" id="{CE12420E-AD47-417E-B5B8-EB38FC55D681}"/>
              </a:ext>
            </a:extLst>
          </p:cNvPr>
          <p:cNvSpPr>
            <a:spLocks noChangeShapeType="1"/>
          </p:cNvSpPr>
          <p:nvPr/>
        </p:nvSpPr>
        <p:spPr bwMode="auto">
          <a:xfrm flipV="1">
            <a:off x="993775" y="1670050"/>
            <a:ext cx="0" cy="26797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2773" name="Rectangle 5">
            <a:extLst>
              <a:ext uri="{FF2B5EF4-FFF2-40B4-BE49-F238E27FC236}">
                <a16:creationId xmlns:a16="http://schemas.microsoft.com/office/drawing/2014/main" id="{675DB039-A839-4A4F-B6B4-F0BF31B3A4D3}"/>
              </a:ext>
            </a:extLst>
          </p:cNvPr>
          <p:cNvSpPr>
            <a:spLocks noChangeArrowheads="1"/>
          </p:cNvSpPr>
          <p:nvPr/>
        </p:nvSpPr>
        <p:spPr bwMode="auto">
          <a:xfrm>
            <a:off x="657225" y="1570038"/>
            <a:ext cx="239713"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32774" name="Line 6">
            <a:extLst>
              <a:ext uri="{FF2B5EF4-FFF2-40B4-BE49-F238E27FC236}">
                <a16:creationId xmlns:a16="http://schemas.microsoft.com/office/drawing/2014/main" id="{64163E4A-A331-4C70-9DF0-078CCBFB9CEA}"/>
              </a:ext>
            </a:extLst>
          </p:cNvPr>
          <p:cNvSpPr>
            <a:spLocks noChangeShapeType="1"/>
          </p:cNvSpPr>
          <p:nvPr/>
        </p:nvSpPr>
        <p:spPr bwMode="auto">
          <a:xfrm>
            <a:off x="993775" y="4349750"/>
            <a:ext cx="3357563"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2775" name="Rectangle 7">
            <a:extLst>
              <a:ext uri="{FF2B5EF4-FFF2-40B4-BE49-F238E27FC236}">
                <a16:creationId xmlns:a16="http://schemas.microsoft.com/office/drawing/2014/main" id="{D1584B4D-4275-46C3-86CF-DE0A98FF95E4}"/>
              </a:ext>
            </a:extLst>
          </p:cNvPr>
          <p:cNvSpPr>
            <a:spLocks noChangeArrowheads="1"/>
          </p:cNvSpPr>
          <p:nvPr/>
        </p:nvSpPr>
        <p:spPr bwMode="auto">
          <a:xfrm>
            <a:off x="4159250" y="4400550"/>
            <a:ext cx="336550"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32776" name="Rectangle 8">
            <a:extLst>
              <a:ext uri="{FF2B5EF4-FFF2-40B4-BE49-F238E27FC236}">
                <a16:creationId xmlns:a16="http://schemas.microsoft.com/office/drawing/2014/main" id="{501D8B1F-6129-40AF-8A26-E3B973293352}"/>
              </a:ext>
            </a:extLst>
          </p:cNvPr>
          <p:cNvSpPr>
            <a:spLocks noChangeArrowheads="1"/>
          </p:cNvSpPr>
          <p:nvPr/>
        </p:nvSpPr>
        <p:spPr bwMode="auto">
          <a:xfrm>
            <a:off x="754063" y="4349750"/>
            <a:ext cx="334962"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55305" name="Rectangle 9">
            <a:extLst>
              <a:ext uri="{FF2B5EF4-FFF2-40B4-BE49-F238E27FC236}">
                <a16:creationId xmlns:a16="http://schemas.microsoft.com/office/drawing/2014/main" id="{64BE6199-F104-4B2C-A751-294D2826F165}"/>
              </a:ext>
            </a:extLst>
          </p:cNvPr>
          <p:cNvSpPr>
            <a:spLocks noChangeArrowheads="1"/>
          </p:cNvSpPr>
          <p:nvPr/>
        </p:nvSpPr>
        <p:spPr bwMode="auto">
          <a:xfrm>
            <a:off x="3632200" y="1719263"/>
            <a:ext cx="527050" cy="347662"/>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SAC</a:t>
            </a:r>
          </a:p>
        </p:txBody>
      </p:sp>
      <p:sp>
        <p:nvSpPr>
          <p:cNvPr id="55306" name="Rectangle 10">
            <a:extLst>
              <a:ext uri="{FF2B5EF4-FFF2-40B4-BE49-F238E27FC236}">
                <a16:creationId xmlns:a16="http://schemas.microsoft.com/office/drawing/2014/main" id="{C6DFD31F-9AFC-4BD6-9720-44B1EC94D71F}"/>
              </a:ext>
            </a:extLst>
          </p:cNvPr>
          <p:cNvSpPr>
            <a:spLocks noChangeArrowheads="1"/>
          </p:cNvSpPr>
          <p:nvPr/>
        </p:nvSpPr>
        <p:spPr bwMode="auto">
          <a:xfrm>
            <a:off x="2720975" y="1371600"/>
            <a:ext cx="527050" cy="347663"/>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SMC</a:t>
            </a:r>
          </a:p>
        </p:txBody>
      </p:sp>
      <p:sp>
        <p:nvSpPr>
          <p:cNvPr id="55307" name="Rectangle 11">
            <a:extLst>
              <a:ext uri="{FF2B5EF4-FFF2-40B4-BE49-F238E27FC236}">
                <a16:creationId xmlns:a16="http://schemas.microsoft.com/office/drawing/2014/main" id="{7F8A7947-2A5F-4570-A77D-CBEE4AFBFEE8}"/>
              </a:ext>
            </a:extLst>
          </p:cNvPr>
          <p:cNvSpPr>
            <a:spLocks noChangeArrowheads="1"/>
          </p:cNvSpPr>
          <p:nvPr/>
        </p:nvSpPr>
        <p:spPr bwMode="auto">
          <a:xfrm>
            <a:off x="609600" y="2314575"/>
            <a:ext cx="239713" cy="19843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0</a:t>
            </a:r>
          </a:p>
        </p:txBody>
      </p:sp>
      <p:sp>
        <p:nvSpPr>
          <p:cNvPr id="55308" name="Line 12">
            <a:extLst>
              <a:ext uri="{FF2B5EF4-FFF2-40B4-BE49-F238E27FC236}">
                <a16:creationId xmlns:a16="http://schemas.microsoft.com/office/drawing/2014/main" id="{8662DBA3-53F7-424A-9A4E-8829813520B9}"/>
              </a:ext>
            </a:extLst>
          </p:cNvPr>
          <p:cNvSpPr>
            <a:spLocks noChangeShapeType="1"/>
          </p:cNvSpPr>
          <p:nvPr/>
        </p:nvSpPr>
        <p:spPr bwMode="auto">
          <a:xfrm>
            <a:off x="993775" y="2463800"/>
            <a:ext cx="2830513" cy="0"/>
          </a:xfrm>
          <a:prstGeom prst="line">
            <a:avLst/>
          </a:prstGeom>
          <a:noFill/>
          <a:ln w="9525">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09" name="Line 13">
            <a:extLst>
              <a:ext uri="{FF2B5EF4-FFF2-40B4-BE49-F238E27FC236}">
                <a16:creationId xmlns:a16="http://schemas.microsoft.com/office/drawing/2014/main" id="{A06019B8-1B85-4E6F-B328-886FFDC9E93A}"/>
              </a:ext>
            </a:extLst>
          </p:cNvPr>
          <p:cNvSpPr>
            <a:spLocks noChangeShapeType="1"/>
          </p:cNvSpPr>
          <p:nvPr/>
        </p:nvSpPr>
        <p:spPr bwMode="auto">
          <a:xfrm>
            <a:off x="2863850" y="2463800"/>
            <a:ext cx="0" cy="188595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10" name="Rectangle 14">
            <a:extLst>
              <a:ext uri="{FF2B5EF4-FFF2-40B4-BE49-F238E27FC236}">
                <a16:creationId xmlns:a16="http://schemas.microsoft.com/office/drawing/2014/main" id="{2E9304A6-8078-41FE-8875-A59DBE32C3B9}"/>
              </a:ext>
            </a:extLst>
          </p:cNvPr>
          <p:cNvSpPr>
            <a:spLocks noChangeArrowheads="1"/>
          </p:cNvSpPr>
          <p:nvPr/>
        </p:nvSpPr>
        <p:spPr bwMode="auto">
          <a:xfrm>
            <a:off x="2884488" y="4449763"/>
            <a:ext cx="239712"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600" b="1">
                <a:effectLst>
                  <a:outerShdw blurRad="38100" dist="38100" dir="2700000" algn="tl">
                    <a:srgbClr val="C0C0C0"/>
                  </a:outerShdw>
                </a:effectLst>
                <a:latin typeface="Times New Roman" panose="02020603050405020304" pitchFamily="18" charset="0"/>
              </a:rPr>
              <a:t>Q</a:t>
            </a:r>
            <a:r>
              <a:rPr kumimoji="1" lang="en-US" altLang="zh-CN" sz="1600" b="1" baseline="-25000">
                <a:effectLst>
                  <a:outerShdw blurRad="38100" dist="38100" dir="2700000" algn="tl">
                    <a:srgbClr val="C0C0C0"/>
                  </a:outerShdw>
                </a:effectLst>
                <a:latin typeface="Times New Roman" panose="02020603050405020304" pitchFamily="18" charset="0"/>
              </a:rPr>
              <a:t>0</a:t>
            </a:r>
            <a:endParaRPr kumimoji="1" lang="en-US" altLang="zh-CN" sz="1600" b="1">
              <a:effectLst>
                <a:outerShdw blurRad="38100" dist="38100" dir="2700000" algn="tl">
                  <a:srgbClr val="C0C0C0"/>
                </a:outerShdw>
              </a:effectLst>
              <a:latin typeface="Times New Roman" panose="02020603050405020304" pitchFamily="18" charset="0"/>
            </a:endParaRPr>
          </a:p>
        </p:txBody>
      </p:sp>
      <p:sp>
        <p:nvSpPr>
          <p:cNvPr id="55311" name="Rectangle 15">
            <a:extLst>
              <a:ext uri="{FF2B5EF4-FFF2-40B4-BE49-F238E27FC236}">
                <a16:creationId xmlns:a16="http://schemas.microsoft.com/office/drawing/2014/main" id="{5A3A4235-C3BE-448E-8AA2-5503E4328A55}"/>
              </a:ext>
            </a:extLst>
          </p:cNvPr>
          <p:cNvSpPr>
            <a:spLocks noChangeArrowheads="1"/>
          </p:cNvSpPr>
          <p:nvPr/>
        </p:nvSpPr>
        <p:spPr bwMode="auto">
          <a:xfrm>
            <a:off x="609600" y="3059113"/>
            <a:ext cx="239713"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1</a:t>
            </a:r>
          </a:p>
        </p:txBody>
      </p:sp>
      <p:sp>
        <p:nvSpPr>
          <p:cNvPr id="55312" name="Line 16">
            <a:extLst>
              <a:ext uri="{FF2B5EF4-FFF2-40B4-BE49-F238E27FC236}">
                <a16:creationId xmlns:a16="http://schemas.microsoft.com/office/drawing/2014/main" id="{1359CB5D-4B89-4FC7-9592-859DA6B6CA0D}"/>
              </a:ext>
            </a:extLst>
          </p:cNvPr>
          <p:cNvSpPr>
            <a:spLocks noChangeShapeType="1"/>
          </p:cNvSpPr>
          <p:nvPr/>
        </p:nvSpPr>
        <p:spPr bwMode="auto">
          <a:xfrm>
            <a:off x="993775" y="3159125"/>
            <a:ext cx="2830513" cy="0"/>
          </a:xfrm>
          <a:prstGeom prst="line">
            <a:avLst/>
          </a:prstGeom>
          <a:noFill/>
          <a:ln w="9525">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13" name="Line 17">
            <a:extLst>
              <a:ext uri="{FF2B5EF4-FFF2-40B4-BE49-F238E27FC236}">
                <a16:creationId xmlns:a16="http://schemas.microsoft.com/office/drawing/2014/main" id="{A806B473-EB21-47A7-A6AF-CEE5C87AA805}"/>
              </a:ext>
            </a:extLst>
          </p:cNvPr>
          <p:cNvSpPr>
            <a:spLocks noChangeShapeType="1"/>
          </p:cNvSpPr>
          <p:nvPr/>
        </p:nvSpPr>
        <p:spPr bwMode="auto">
          <a:xfrm>
            <a:off x="2624138" y="3159125"/>
            <a:ext cx="0" cy="11906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14" name="Rectangle 18">
            <a:extLst>
              <a:ext uri="{FF2B5EF4-FFF2-40B4-BE49-F238E27FC236}">
                <a16:creationId xmlns:a16="http://schemas.microsoft.com/office/drawing/2014/main" id="{62C317B6-4A59-4EC3-AF41-268F7949B400}"/>
              </a:ext>
            </a:extLst>
          </p:cNvPr>
          <p:cNvSpPr>
            <a:spLocks noChangeArrowheads="1"/>
          </p:cNvSpPr>
          <p:nvPr/>
        </p:nvSpPr>
        <p:spPr bwMode="auto">
          <a:xfrm>
            <a:off x="2579688" y="4449763"/>
            <a:ext cx="239712"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600" b="1">
                <a:effectLst>
                  <a:outerShdw blurRad="38100" dist="38100" dir="2700000" algn="tl">
                    <a:srgbClr val="C0C0C0"/>
                  </a:outerShdw>
                </a:effectLst>
                <a:latin typeface="Times New Roman" panose="02020603050405020304" pitchFamily="18" charset="0"/>
              </a:rPr>
              <a:t>Q</a:t>
            </a:r>
            <a:r>
              <a:rPr kumimoji="1" lang="en-US" altLang="zh-CN" sz="1600" b="1" baseline="-25000">
                <a:effectLst>
                  <a:outerShdw blurRad="38100" dist="38100" dir="2700000" algn="tl">
                    <a:srgbClr val="C0C0C0"/>
                  </a:outerShdw>
                </a:effectLst>
                <a:latin typeface="Times New Roman" panose="02020603050405020304" pitchFamily="18" charset="0"/>
              </a:rPr>
              <a:t>1</a:t>
            </a:r>
            <a:endParaRPr kumimoji="1" lang="en-US" altLang="zh-CN" sz="1600" b="1">
              <a:effectLst>
                <a:outerShdw blurRad="38100" dist="38100" dir="2700000" algn="tl">
                  <a:srgbClr val="C0C0C0"/>
                </a:outerShdw>
              </a:effectLst>
              <a:latin typeface="Times New Roman" panose="02020603050405020304" pitchFamily="18" charset="0"/>
            </a:endParaRPr>
          </a:p>
        </p:txBody>
      </p:sp>
      <p:sp>
        <p:nvSpPr>
          <p:cNvPr id="55315" name="Rectangle 19">
            <a:extLst>
              <a:ext uri="{FF2B5EF4-FFF2-40B4-BE49-F238E27FC236}">
                <a16:creationId xmlns:a16="http://schemas.microsoft.com/office/drawing/2014/main" id="{9B97A589-B98E-471C-BB59-DB4E161AC132}"/>
              </a:ext>
            </a:extLst>
          </p:cNvPr>
          <p:cNvSpPr>
            <a:spLocks noChangeArrowheads="1"/>
          </p:cNvSpPr>
          <p:nvPr/>
        </p:nvSpPr>
        <p:spPr bwMode="auto">
          <a:xfrm>
            <a:off x="609600" y="3257550"/>
            <a:ext cx="239713" cy="19843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2</a:t>
            </a:r>
          </a:p>
        </p:txBody>
      </p:sp>
      <p:sp>
        <p:nvSpPr>
          <p:cNvPr id="55316" name="Line 20">
            <a:extLst>
              <a:ext uri="{FF2B5EF4-FFF2-40B4-BE49-F238E27FC236}">
                <a16:creationId xmlns:a16="http://schemas.microsoft.com/office/drawing/2014/main" id="{D75FD6EB-91CA-458C-A769-130D6717BE94}"/>
              </a:ext>
            </a:extLst>
          </p:cNvPr>
          <p:cNvSpPr>
            <a:spLocks noChangeShapeType="1"/>
          </p:cNvSpPr>
          <p:nvPr/>
        </p:nvSpPr>
        <p:spPr bwMode="auto">
          <a:xfrm>
            <a:off x="993775" y="3357563"/>
            <a:ext cx="2830513" cy="0"/>
          </a:xfrm>
          <a:prstGeom prst="line">
            <a:avLst/>
          </a:prstGeom>
          <a:noFill/>
          <a:ln w="9525">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17" name="Line 21">
            <a:extLst>
              <a:ext uri="{FF2B5EF4-FFF2-40B4-BE49-F238E27FC236}">
                <a16:creationId xmlns:a16="http://schemas.microsoft.com/office/drawing/2014/main" id="{73035BB3-7025-4C63-AEB3-E88BC12DB2E1}"/>
              </a:ext>
            </a:extLst>
          </p:cNvPr>
          <p:cNvSpPr>
            <a:spLocks noChangeShapeType="1"/>
          </p:cNvSpPr>
          <p:nvPr/>
        </p:nvSpPr>
        <p:spPr bwMode="auto">
          <a:xfrm>
            <a:off x="2528888" y="3357563"/>
            <a:ext cx="0" cy="992187"/>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18" name="Rectangle 22">
            <a:extLst>
              <a:ext uri="{FF2B5EF4-FFF2-40B4-BE49-F238E27FC236}">
                <a16:creationId xmlns:a16="http://schemas.microsoft.com/office/drawing/2014/main" id="{23C35353-B074-4492-8FED-C947E4646597}"/>
              </a:ext>
            </a:extLst>
          </p:cNvPr>
          <p:cNvSpPr>
            <a:spLocks noChangeArrowheads="1"/>
          </p:cNvSpPr>
          <p:nvPr/>
        </p:nvSpPr>
        <p:spPr bwMode="auto">
          <a:xfrm>
            <a:off x="2362200" y="4449763"/>
            <a:ext cx="239713"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600" b="1">
                <a:effectLst>
                  <a:outerShdw blurRad="38100" dist="38100" dir="2700000" algn="tl">
                    <a:srgbClr val="C0C0C0"/>
                  </a:outerShdw>
                </a:effectLst>
                <a:latin typeface="Times New Roman" panose="02020603050405020304" pitchFamily="18" charset="0"/>
              </a:rPr>
              <a:t>Q</a:t>
            </a:r>
            <a:r>
              <a:rPr kumimoji="1" lang="en-US" altLang="zh-CN" sz="1600" b="1" baseline="-25000">
                <a:effectLst>
                  <a:outerShdw blurRad="38100" dist="38100" dir="2700000" algn="tl">
                    <a:srgbClr val="C0C0C0"/>
                  </a:outerShdw>
                </a:effectLst>
                <a:latin typeface="Times New Roman" panose="02020603050405020304" pitchFamily="18" charset="0"/>
              </a:rPr>
              <a:t>2</a:t>
            </a:r>
          </a:p>
        </p:txBody>
      </p:sp>
      <p:sp>
        <p:nvSpPr>
          <p:cNvPr id="55319" name="Line 23">
            <a:extLst>
              <a:ext uri="{FF2B5EF4-FFF2-40B4-BE49-F238E27FC236}">
                <a16:creationId xmlns:a16="http://schemas.microsoft.com/office/drawing/2014/main" id="{C9F4D315-53CA-4A3F-8025-C4570B85DED7}"/>
              </a:ext>
            </a:extLst>
          </p:cNvPr>
          <p:cNvSpPr>
            <a:spLocks noChangeShapeType="1"/>
          </p:cNvSpPr>
          <p:nvPr/>
        </p:nvSpPr>
        <p:spPr bwMode="auto">
          <a:xfrm>
            <a:off x="2289175" y="3556000"/>
            <a:ext cx="0" cy="79375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20" name="Rectangle 24">
            <a:extLst>
              <a:ext uri="{FF2B5EF4-FFF2-40B4-BE49-F238E27FC236}">
                <a16:creationId xmlns:a16="http://schemas.microsoft.com/office/drawing/2014/main" id="{E888D395-E71B-42CD-9288-CCC4F9F472CC}"/>
              </a:ext>
            </a:extLst>
          </p:cNvPr>
          <p:cNvSpPr>
            <a:spLocks noChangeArrowheads="1"/>
          </p:cNvSpPr>
          <p:nvPr/>
        </p:nvSpPr>
        <p:spPr bwMode="auto">
          <a:xfrm>
            <a:off x="609600" y="3506788"/>
            <a:ext cx="239713"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3</a:t>
            </a:r>
          </a:p>
        </p:txBody>
      </p:sp>
      <p:sp>
        <p:nvSpPr>
          <p:cNvPr id="55321" name="Line 25">
            <a:extLst>
              <a:ext uri="{FF2B5EF4-FFF2-40B4-BE49-F238E27FC236}">
                <a16:creationId xmlns:a16="http://schemas.microsoft.com/office/drawing/2014/main" id="{EEB47B25-6947-4641-99BF-9196706DC496}"/>
              </a:ext>
            </a:extLst>
          </p:cNvPr>
          <p:cNvSpPr>
            <a:spLocks noChangeShapeType="1"/>
          </p:cNvSpPr>
          <p:nvPr/>
        </p:nvSpPr>
        <p:spPr bwMode="auto">
          <a:xfrm>
            <a:off x="993775" y="3556000"/>
            <a:ext cx="2830513" cy="0"/>
          </a:xfrm>
          <a:prstGeom prst="line">
            <a:avLst/>
          </a:prstGeom>
          <a:noFill/>
          <a:ln w="9525">
            <a:solidFill>
              <a:srgbClr val="FF7F7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22" name="Rectangle 26">
            <a:extLst>
              <a:ext uri="{FF2B5EF4-FFF2-40B4-BE49-F238E27FC236}">
                <a16:creationId xmlns:a16="http://schemas.microsoft.com/office/drawing/2014/main" id="{F03F566A-E59A-4198-8192-0448A229F5B6}"/>
              </a:ext>
            </a:extLst>
          </p:cNvPr>
          <p:cNvSpPr>
            <a:spLocks noChangeArrowheads="1"/>
          </p:cNvSpPr>
          <p:nvPr/>
        </p:nvSpPr>
        <p:spPr bwMode="auto">
          <a:xfrm>
            <a:off x="2122488" y="4449763"/>
            <a:ext cx="239712"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600" b="1">
                <a:effectLst>
                  <a:outerShdw blurRad="38100" dist="38100" dir="2700000" algn="tl">
                    <a:srgbClr val="C0C0C0"/>
                  </a:outerShdw>
                </a:effectLst>
                <a:latin typeface="Times New Roman" panose="02020603050405020304" pitchFamily="18" charset="0"/>
              </a:rPr>
              <a:t>Q</a:t>
            </a:r>
            <a:r>
              <a:rPr kumimoji="1" lang="en-US" altLang="zh-CN" sz="1600" b="1" baseline="-25000">
                <a:effectLst>
                  <a:outerShdw blurRad="38100" dist="38100" dir="2700000" algn="tl">
                    <a:srgbClr val="C0C0C0"/>
                  </a:outerShdw>
                </a:effectLst>
                <a:latin typeface="Times New Roman" panose="02020603050405020304" pitchFamily="18" charset="0"/>
              </a:rPr>
              <a:t>3</a:t>
            </a:r>
            <a:endParaRPr kumimoji="1" lang="en-US" altLang="zh-CN" sz="1600" b="1">
              <a:effectLst>
                <a:outerShdw blurRad="38100" dist="38100" dir="2700000" algn="tl">
                  <a:srgbClr val="C0C0C0"/>
                </a:outerShdw>
              </a:effectLst>
              <a:latin typeface="Times New Roman" panose="02020603050405020304" pitchFamily="18" charset="0"/>
            </a:endParaRPr>
          </a:p>
        </p:txBody>
      </p:sp>
      <p:sp>
        <p:nvSpPr>
          <p:cNvPr id="55323" name="Freeform 27">
            <a:extLst>
              <a:ext uri="{FF2B5EF4-FFF2-40B4-BE49-F238E27FC236}">
                <a16:creationId xmlns:a16="http://schemas.microsoft.com/office/drawing/2014/main" id="{41237CAE-21A1-4E83-9F69-E9F75FC84FEE}"/>
              </a:ext>
            </a:extLst>
          </p:cNvPr>
          <p:cNvSpPr>
            <a:spLocks/>
          </p:cNvSpPr>
          <p:nvPr/>
        </p:nvSpPr>
        <p:spPr bwMode="auto">
          <a:xfrm>
            <a:off x="1460500" y="2178050"/>
            <a:ext cx="2219325" cy="1000125"/>
          </a:xfrm>
          <a:custGeom>
            <a:avLst/>
            <a:gdLst>
              <a:gd name="T0" fmla="*/ 0 w 1398"/>
              <a:gd name="T1" fmla="*/ 0 h 630"/>
              <a:gd name="T2" fmla="*/ 2147483646 w 1398"/>
              <a:gd name="T3" fmla="*/ 2147483646 h 630"/>
              <a:gd name="T4" fmla="*/ 2147483646 w 1398"/>
              <a:gd name="T5" fmla="*/ 2147483646 h 630"/>
              <a:gd name="T6" fmla="*/ 2147483646 w 1398"/>
              <a:gd name="T7" fmla="*/ 2147483646 h 630"/>
              <a:gd name="T8" fmla="*/ 2147483646 w 1398"/>
              <a:gd name="T9" fmla="*/ 2147483646 h 630"/>
              <a:gd name="T10" fmla="*/ 2147483646 w 1398"/>
              <a:gd name="T11" fmla="*/ 2147483646 h 6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8" h="630">
                <a:moveTo>
                  <a:pt x="0" y="0"/>
                </a:moveTo>
                <a:cubicBezTo>
                  <a:pt x="31" y="55"/>
                  <a:pt x="98" y="234"/>
                  <a:pt x="192" y="332"/>
                </a:cubicBezTo>
                <a:cubicBezTo>
                  <a:pt x="286" y="430"/>
                  <a:pt x="444" y="546"/>
                  <a:pt x="564" y="588"/>
                </a:cubicBezTo>
                <a:cubicBezTo>
                  <a:pt x="684" y="630"/>
                  <a:pt x="805" y="627"/>
                  <a:pt x="915" y="586"/>
                </a:cubicBezTo>
                <a:cubicBezTo>
                  <a:pt x="1025" y="545"/>
                  <a:pt x="1144" y="438"/>
                  <a:pt x="1224" y="344"/>
                </a:cubicBezTo>
                <a:cubicBezTo>
                  <a:pt x="1304" y="250"/>
                  <a:pt x="1362" y="90"/>
                  <a:pt x="1398" y="23"/>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24" name="Freeform 28">
            <a:extLst>
              <a:ext uri="{FF2B5EF4-FFF2-40B4-BE49-F238E27FC236}">
                <a16:creationId xmlns:a16="http://schemas.microsoft.com/office/drawing/2014/main" id="{877DB9D2-38CD-4493-9635-7778B688A0F0}"/>
              </a:ext>
            </a:extLst>
          </p:cNvPr>
          <p:cNvSpPr>
            <a:spLocks/>
          </p:cNvSpPr>
          <p:nvPr/>
        </p:nvSpPr>
        <p:spPr bwMode="auto">
          <a:xfrm>
            <a:off x="1416050" y="1817688"/>
            <a:ext cx="1544638" cy="1801812"/>
          </a:xfrm>
          <a:custGeom>
            <a:avLst/>
            <a:gdLst>
              <a:gd name="T0" fmla="*/ 0 w 973"/>
              <a:gd name="T1" fmla="*/ 2147483646 h 1135"/>
              <a:gd name="T2" fmla="*/ 2147483646 w 973"/>
              <a:gd name="T3" fmla="*/ 2147483646 h 1135"/>
              <a:gd name="T4" fmla="*/ 2147483646 w 973"/>
              <a:gd name="T5" fmla="*/ 2147483646 h 1135"/>
              <a:gd name="T6" fmla="*/ 2147483646 w 973"/>
              <a:gd name="T7" fmla="*/ 2147483646 h 1135"/>
              <a:gd name="T8" fmla="*/ 2147483646 w 973"/>
              <a:gd name="T9" fmla="*/ 2147483646 h 1135"/>
              <a:gd name="T10" fmla="*/ 2147483646 w 973"/>
              <a:gd name="T11" fmla="*/ 2147483646 h 1135"/>
              <a:gd name="T12" fmla="*/ 2147483646 w 973"/>
              <a:gd name="T13" fmla="*/ 2147483646 h 1135"/>
              <a:gd name="T14" fmla="*/ 2147483646 w 973"/>
              <a:gd name="T15" fmla="*/ 0 h 11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73" h="1135">
                <a:moveTo>
                  <a:pt x="0" y="943"/>
                </a:moveTo>
                <a:cubicBezTo>
                  <a:pt x="31" y="966"/>
                  <a:pt x="117" y="1052"/>
                  <a:pt x="188" y="1083"/>
                </a:cubicBezTo>
                <a:cubicBezTo>
                  <a:pt x="259" y="1114"/>
                  <a:pt x="352" y="1135"/>
                  <a:pt x="424" y="1131"/>
                </a:cubicBezTo>
                <a:cubicBezTo>
                  <a:pt x="496" y="1127"/>
                  <a:pt x="569" y="1097"/>
                  <a:pt x="620" y="1059"/>
                </a:cubicBezTo>
                <a:cubicBezTo>
                  <a:pt x="671" y="1021"/>
                  <a:pt x="696" y="964"/>
                  <a:pt x="732" y="903"/>
                </a:cubicBezTo>
                <a:cubicBezTo>
                  <a:pt x="768" y="842"/>
                  <a:pt x="806" y="778"/>
                  <a:pt x="836" y="695"/>
                </a:cubicBezTo>
                <a:cubicBezTo>
                  <a:pt x="866" y="612"/>
                  <a:pt x="890" y="523"/>
                  <a:pt x="913" y="407"/>
                </a:cubicBezTo>
                <a:cubicBezTo>
                  <a:pt x="936" y="291"/>
                  <a:pt x="955" y="143"/>
                  <a:pt x="973"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25" name="Freeform 29">
            <a:extLst>
              <a:ext uri="{FF2B5EF4-FFF2-40B4-BE49-F238E27FC236}">
                <a16:creationId xmlns:a16="http://schemas.microsoft.com/office/drawing/2014/main" id="{CD238848-7660-4CB5-88B8-AF814B4903A0}"/>
              </a:ext>
            </a:extLst>
          </p:cNvPr>
          <p:cNvSpPr>
            <a:spLocks/>
          </p:cNvSpPr>
          <p:nvPr/>
        </p:nvSpPr>
        <p:spPr bwMode="auto">
          <a:xfrm>
            <a:off x="1625600" y="2613025"/>
            <a:ext cx="2054225" cy="952500"/>
          </a:xfrm>
          <a:custGeom>
            <a:avLst/>
            <a:gdLst>
              <a:gd name="T0" fmla="*/ 0 w 1294"/>
              <a:gd name="T1" fmla="*/ 2147483646 h 600"/>
              <a:gd name="T2" fmla="*/ 2147483646 w 1294"/>
              <a:gd name="T3" fmla="*/ 2147483646 h 600"/>
              <a:gd name="T4" fmla="*/ 2147483646 w 1294"/>
              <a:gd name="T5" fmla="*/ 2147483646 h 600"/>
              <a:gd name="T6" fmla="*/ 2147483646 w 1294"/>
              <a:gd name="T7" fmla="*/ 2147483646 h 600"/>
              <a:gd name="T8" fmla="*/ 2147483646 w 1294"/>
              <a:gd name="T9" fmla="*/ 2147483646 h 600"/>
              <a:gd name="T10" fmla="*/ 2147483646 w 1294"/>
              <a:gd name="T11" fmla="*/ 2147483646 h 600"/>
              <a:gd name="T12" fmla="*/ 2147483646 w 1294"/>
              <a:gd name="T13" fmla="*/ 0 h 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4" h="600">
                <a:moveTo>
                  <a:pt x="0" y="346"/>
                </a:moveTo>
                <a:cubicBezTo>
                  <a:pt x="23" y="372"/>
                  <a:pt x="87" y="461"/>
                  <a:pt x="146" y="500"/>
                </a:cubicBezTo>
                <a:cubicBezTo>
                  <a:pt x="205" y="539"/>
                  <a:pt x="276" y="570"/>
                  <a:pt x="356" y="582"/>
                </a:cubicBezTo>
                <a:cubicBezTo>
                  <a:pt x="436" y="594"/>
                  <a:pt x="517" y="600"/>
                  <a:pt x="624" y="574"/>
                </a:cubicBezTo>
                <a:cubicBezTo>
                  <a:pt x="731" y="548"/>
                  <a:pt x="905" y="485"/>
                  <a:pt x="1000" y="426"/>
                </a:cubicBezTo>
                <a:cubicBezTo>
                  <a:pt x="1095" y="367"/>
                  <a:pt x="1143" y="293"/>
                  <a:pt x="1192" y="222"/>
                </a:cubicBezTo>
                <a:cubicBezTo>
                  <a:pt x="1241" y="151"/>
                  <a:pt x="1273" y="46"/>
                  <a:pt x="1294"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26" name="Rectangle 30">
            <a:extLst>
              <a:ext uri="{FF2B5EF4-FFF2-40B4-BE49-F238E27FC236}">
                <a16:creationId xmlns:a16="http://schemas.microsoft.com/office/drawing/2014/main" id="{ADC4DDC7-0FD4-4F74-AD60-EAE373970E87}"/>
              </a:ext>
            </a:extLst>
          </p:cNvPr>
          <p:cNvSpPr>
            <a:spLocks noChangeArrowheads="1"/>
          </p:cNvSpPr>
          <p:nvPr/>
        </p:nvSpPr>
        <p:spPr bwMode="auto">
          <a:xfrm>
            <a:off x="3738563" y="2513013"/>
            <a:ext cx="528637" cy="347662"/>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AVC</a:t>
            </a:r>
          </a:p>
        </p:txBody>
      </p:sp>
      <p:sp>
        <p:nvSpPr>
          <p:cNvPr id="32799" name="Line 31">
            <a:extLst>
              <a:ext uri="{FF2B5EF4-FFF2-40B4-BE49-F238E27FC236}">
                <a16:creationId xmlns:a16="http://schemas.microsoft.com/office/drawing/2014/main" id="{068F2C6F-CB62-40B0-98C3-8B65D77B2D59}"/>
              </a:ext>
            </a:extLst>
          </p:cNvPr>
          <p:cNvSpPr>
            <a:spLocks noChangeShapeType="1"/>
          </p:cNvSpPr>
          <p:nvPr/>
        </p:nvSpPr>
        <p:spPr bwMode="auto">
          <a:xfrm flipV="1">
            <a:off x="5260975" y="1689100"/>
            <a:ext cx="0" cy="26797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2800" name="Rectangle 32">
            <a:extLst>
              <a:ext uri="{FF2B5EF4-FFF2-40B4-BE49-F238E27FC236}">
                <a16:creationId xmlns:a16="http://schemas.microsoft.com/office/drawing/2014/main" id="{73F379D2-E35D-4F38-9F44-CB2115F3B5F6}"/>
              </a:ext>
            </a:extLst>
          </p:cNvPr>
          <p:cNvSpPr>
            <a:spLocks noChangeArrowheads="1"/>
          </p:cNvSpPr>
          <p:nvPr/>
        </p:nvSpPr>
        <p:spPr bwMode="auto">
          <a:xfrm>
            <a:off x="4924425" y="1589088"/>
            <a:ext cx="239713"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32801" name="Line 33">
            <a:extLst>
              <a:ext uri="{FF2B5EF4-FFF2-40B4-BE49-F238E27FC236}">
                <a16:creationId xmlns:a16="http://schemas.microsoft.com/office/drawing/2014/main" id="{A6CA934A-63A6-4053-B5E0-F82C1B1A7C19}"/>
              </a:ext>
            </a:extLst>
          </p:cNvPr>
          <p:cNvSpPr>
            <a:spLocks noChangeShapeType="1"/>
          </p:cNvSpPr>
          <p:nvPr/>
        </p:nvSpPr>
        <p:spPr bwMode="auto">
          <a:xfrm>
            <a:off x="5260975" y="4368800"/>
            <a:ext cx="3357563"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2802" name="Rectangle 34">
            <a:extLst>
              <a:ext uri="{FF2B5EF4-FFF2-40B4-BE49-F238E27FC236}">
                <a16:creationId xmlns:a16="http://schemas.microsoft.com/office/drawing/2014/main" id="{C5EB399B-449B-4BF5-86A9-38AF36DC0731}"/>
              </a:ext>
            </a:extLst>
          </p:cNvPr>
          <p:cNvSpPr>
            <a:spLocks noChangeArrowheads="1"/>
          </p:cNvSpPr>
          <p:nvPr/>
        </p:nvSpPr>
        <p:spPr bwMode="auto">
          <a:xfrm>
            <a:off x="8426450" y="4419600"/>
            <a:ext cx="336550"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32803" name="Rectangle 35">
            <a:extLst>
              <a:ext uri="{FF2B5EF4-FFF2-40B4-BE49-F238E27FC236}">
                <a16:creationId xmlns:a16="http://schemas.microsoft.com/office/drawing/2014/main" id="{27FA2023-29F4-461C-BD28-B27361828862}"/>
              </a:ext>
            </a:extLst>
          </p:cNvPr>
          <p:cNvSpPr>
            <a:spLocks noChangeArrowheads="1"/>
          </p:cNvSpPr>
          <p:nvPr/>
        </p:nvSpPr>
        <p:spPr bwMode="auto">
          <a:xfrm>
            <a:off x="5021263" y="4368800"/>
            <a:ext cx="334962"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55332" name="Rectangle 36">
            <a:extLst>
              <a:ext uri="{FF2B5EF4-FFF2-40B4-BE49-F238E27FC236}">
                <a16:creationId xmlns:a16="http://schemas.microsoft.com/office/drawing/2014/main" id="{7F72F1B0-5334-4639-AB2A-E872F4F86006}"/>
              </a:ext>
            </a:extLst>
          </p:cNvPr>
          <p:cNvSpPr>
            <a:spLocks noChangeArrowheads="1"/>
          </p:cNvSpPr>
          <p:nvPr/>
        </p:nvSpPr>
        <p:spPr bwMode="auto">
          <a:xfrm>
            <a:off x="4876800" y="2333625"/>
            <a:ext cx="239713" cy="19843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0</a:t>
            </a:r>
          </a:p>
        </p:txBody>
      </p:sp>
      <p:sp>
        <p:nvSpPr>
          <p:cNvPr id="55333" name="Line 37">
            <a:extLst>
              <a:ext uri="{FF2B5EF4-FFF2-40B4-BE49-F238E27FC236}">
                <a16:creationId xmlns:a16="http://schemas.microsoft.com/office/drawing/2014/main" id="{B01E1E0C-6DA3-4A36-B696-296EC637DC55}"/>
              </a:ext>
            </a:extLst>
          </p:cNvPr>
          <p:cNvSpPr>
            <a:spLocks noChangeShapeType="1"/>
          </p:cNvSpPr>
          <p:nvPr/>
        </p:nvSpPr>
        <p:spPr bwMode="auto">
          <a:xfrm>
            <a:off x="7131050" y="2482850"/>
            <a:ext cx="0" cy="188595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34" name="Rectangle 38">
            <a:extLst>
              <a:ext uri="{FF2B5EF4-FFF2-40B4-BE49-F238E27FC236}">
                <a16:creationId xmlns:a16="http://schemas.microsoft.com/office/drawing/2014/main" id="{2F98DC7C-A22B-416F-B3C2-6CE98C617DFD}"/>
              </a:ext>
            </a:extLst>
          </p:cNvPr>
          <p:cNvSpPr>
            <a:spLocks noChangeArrowheads="1"/>
          </p:cNvSpPr>
          <p:nvPr/>
        </p:nvSpPr>
        <p:spPr bwMode="auto">
          <a:xfrm>
            <a:off x="7083425" y="4468813"/>
            <a:ext cx="239713"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Q</a:t>
            </a:r>
            <a:r>
              <a:rPr kumimoji="1" lang="en-US" altLang="zh-CN" sz="1000" b="1">
                <a:effectLst>
                  <a:outerShdw blurRad="38100" dist="38100" dir="2700000" algn="tl">
                    <a:srgbClr val="C0C0C0"/>
                  </a:outerShdw>
                </a:effectLst>
                <a:latin typeface="Times New Roman" panose="02020603050405020304" pitchFamily="18" charset="0"/>
              </a:rPr>
              <a:t>0</a:t>
            </a:r>
          </a:p>
        </p:txBody>
      </p:sp>
      <p:sp>
        <p:nvSpPr>
          <p:cNvPr id="55335" name="Rectangle 39">
            <a:extLst>
              <a:ext uri="{FF2B5EF4-FFF2-40B4-BE49-F238E27FC236}">
                <a16:creationId xmlns:a16="http://schemas.microsoft.com/office/drawing/2014/main" id="{DE8628E2-E013-41B0-8F3B-B8CACB765561}"/>
              </a:ext>
            </a:extLst>
          </p:cNvPr>
          <p:cNvSpPr>
            <a:spLocks noChangeArrowheads="1"/>
          </p:cNvSpPr>
          <p:nvPr/>
        </p:nvSpPr>
        <p:spPr bwMode="auto">
          <a:xfrm>
            <a:off x="4876800" y="3078163"/>
            <a:ext cx="239713"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1</a:t>
            </a:r>
          </a:p>
        </p:txBody>
      </p:sp>
      <p:sp>
        <p:nvSpPr>
          <p:cNvPr id="55336" name="Line 40">
            <a:extLst>
              <a:ext uri="{FF2B5EF4-FFF2-40B4-BE49-F238E27FC236}">
                <a16:creationId xmlns:a16="http://schemas.microsoft.com/office/drawing/2014/main" id="{D8D0A594-FCD3-4F45-8CDB-7BD8A85463E9}"/>
              </a:ext>
            </a:extLst>
          </p:cNvPr>
          <p:cNvSpPr>
            <a:spLocks noChangeShapeType="1"/>
          </p:cNvSpPr>
          <p:nvPr/>
        </p:nvSpPr>
        <p:spPr bwMode="auto">
          <a:xfrm>
            <a:off x="6891338" y="3178175"/>
            <a:ext cx="0" cy="11906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37" name="Rectangle 41">
            <a:extLst>
              <a:ext uri="{FF2B5EF4-FFF2-40B4-BE49-F238E27FC236}">
                <a16:creationId xmlns:a16="http://schemas.microsoft.com/office/drawing/2014/main" id="{F173E18A-DDEE-49F3-A98E-0BD97D504B2E}"/>
              </a:ext>
            </a:extLst>
          </p:cNvPr>
          <p:cNvSpPr>
            <a:spLocks noChangeArrowheads="1"/>
          </p:cNvSpPr>
          <p:nvPr/>
        </p:nvSpPr>
        <p:spPr bwMode="auto">
          <a:xfrm>
            <a:off x="6843713" y="4468813"/>
            <a:ext cx="239712"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Q</a:t>
            </a:r>
            <a:r>
              <a:rPr kumimoji="1" lang="en-US" altLang="zh-CN" sz="1000" b="1">
                <a:effectLst>
                  <a:outerShdw blurRad="38100" dist="38100" dir="2700000" algn="tl">
                    <a:srgbClr val="C0C0C0"/>
                  </a:outerShdw>
                </a:effectLst>
                <a:latin typeface="Times New Roman" panose="02020603050405020304" pitchFamily="18" charset="0"/>
              </a:rPr>
              <a:t>1</a:t>
            </a:r>
          </a:p>
        </p:txBody>
      </p:sp>
      <p:sp>
        <p:nvSpPr>
          <p:cNvPr id="55338" name="Rectangle 42">
            <a:extLst>
              <a:ext uri="{FF2B5EF4-FFF2-40B4-BE49-F238E27FC236}">
                <a16:creationId xmlns:a16="http://schemas.microsoft.com/office/drawing/2014/main" id="{322A7E20-A0D1-45A4-93E4-5F330356EB9C}"/>
              </a:ext>
            </a:extLst>
          </p:cNvPr>
          <p:cNvSpPr>
            <a:spLocks noChangeArrowheads="1"/>
          </p:cNvSpPr>
          <p:nvPr/>
        </p:nvSpPr>
        <p:spPr bwMode="auto">
          <a:xfrm>
            <a:off x="4876800" y="3276600"/>
            <a:ext cx="239713" cy="19843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2</a:t>
            </a:r>
          </a:p>
        </p:txBody>
      </p:sp>
      <p:sp>
        <p:nvSpPr>
          <p:cNvPr id="55339" name="Line 43">
            <a:extLst>
              <a:ext uri="{FF2B5EF4-FFF2-40B4-BE49-F238E27FC236}">
                <a16:creationId xmlns:a16="http://schemas.microsoft.com/office/drawing/2014/main" id="{AB7677EB-6718-4628-BFA3-EBD587D1522F}"/>
              </a:ext>
            </a:extLst>
          </p:cNvPr>
          <p:cNvSpPr>
            <a:spLocks noChangeShapeType="1"/>
          </p:cNvSpPr>
          <p:nvPr/>
        </p:nvSpPr>
        <p:spPr bwMode="auto">
          <a:xfrm>
            <a:off x="6796088" y="3376613"/>
            <a:ext cx="0" cy="992187"/>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40" name="Rectangle 44">
            <a:extLst>
              <a:ext uri="{FF2B5EF4-FFF2-40B4-BE49-F238E27FC236}">
                <a16:creationId xmlns:a16="http://schemas.microsoft.com/office/drawing/2014/main" id="{93FA6EE4-F57C-4B85-80CF-799AACC175A0}"/>
              </a:ext>
            </a:extLst>
          </p:cNvPr>
          <p:cNvSpPr>
            <a:spLocks noChangeArrowheads="1"/>
          </p:cNvSpPr>
          <p:nvPr/>
        </p:nvSpPr>
        <p:spPr bwMode="auto">
          <a:xfrm>
            <a:off x="6553200" y="4468813"/>
            <a:ext cx="239713"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Q</a:t>
            </a:r>
            <a:r>
              <a:rPr kumimoji="1" lang="en-US" altLang="zh-CN" sz="1000" b="1">
                <a:effectLst>
                  <a:outerShdw blurRad="38100" dist="38100" dir="2700000" algn="tl">
                    <a:srgbClr val="C0C0C0"/>
                  </a:outerShdw>
                </a:effectLst>
                <a:latin typeface="Times New Roman" panose="02020603050405020304" pitchFamily="18" charset="0"/>
              </a:rPr>
              <a:t>2</a:t>
            </a:r>
          </a:p>
        </p:txBody>
      </p:sp>
      <p:sp>
        <p:nvSpPr>
          <p:cNvPr id="55341" name="Line 45">
            <a:extLst>
              <a:ext uri="{FF2B5EF4-FFF2-40B4-BE49-F238E27FC236}">
                <a16:creationId xmlns:a16="http://schemas.microsoft.com/office/drawing/2014/main" id="{50838AD7-1512-4173-8036-83800098328A}"/>
              </a:ext>
            </a:extLst>
          </p:cNvPr>
          <p:cNvSpPr>
            <a:spLocks noChangeShapeType="1"/>
          </p:cNvSpPr>
          <p:nvPr/>
        </p:nvSpPr>
        <p:spPr bwMode="auto">
          <a:xfrm>
            <a:off x="6556375" y="3575050"/>
            <a:ext cx="0" cy="79375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42" name="Rectangle 46">
            <a:extLst>
              <a:ext uri="{FF2B5EF4-FFF2-40B4-BE49-F238E27FC236}">
                <a16:creationId xmlns:a16="http://schemas.microsoft.com/office/drawing/2014/main" id="{7F46472A-4AE5-4F59-8573-65D753CADC5A}"/>
              </a:ext>
            </a:extLst>
          </p:cNvPr>
          <p:cNvSpPr>
            <a:spLocks noChangeArrowheads="1"/>
          </p:cNvSpPr>
          <p:nvPr/>
        </p:nvSpPr>
        <p:spPr bwMode="auto">
          <a:xfrm>
            <a:off x="4876800" y="3525838"/>
            <a:ext cx="239713"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3</a:t>
            </a:r>
          </a:p>
        </p:txBody>
      </p:sp>
      <p:sp>
        <p:nvSpPr>
          <p:cNvPr id="55343" name="Rectangle 47">
            <a:extLst>
              <a:ext uri="{FF2B5EF4-FFF2-40B4-BE49-F238E27FC236}">
                <a16:creationId xmlns:a16="http://schemas.microsoft.com/office/drawing/2014/main" id="{1FB9DB38-F9AE-4EB7-B279-BA28A9E490B9}"/>
              </a:ext>
            </a:extLst>
          </p:cNvPr>
          <p:cNvSpPr>
            <a:spLocks noChangeArrowheads="1"/>
          </p:cNvSpPr>
          <p:nvPr/>
        </p:nvSpPr>
        <p:spPr bwMode="auto">
          <a:xfrm>
            <a:off x="6324600" y="4468813"/>
            <a:ext cx="239713" cy="1984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Q</a:t>
            </a:r>
            <a:r>
              <a:rPr kumimoji="1" lang="en-US" altLang="zh-CN" sz="1000" b="1">
                <a:effectLst>
                  <a:outerShdw blurRad="38100" dist="38100" dir="2700000" algn="tl">
                    <a:srgbClr val="C0C0C0"/>
                  </a:outerShdw>
                </a:effectLst>
                <a:latin typeface="Times New Roman" panose="02020603050405020304" pitchFamily="18" charset="0"/>
              </a:rPr>
              <a:t>3</a:t>
            </a:r>
          </a:p>
        </p:txBody>
      </p:sp>
      <p:sp>
        <p:nvSpPr>
          <p:cNvPr id="55344" name="Freeform 48">
            <a:extLst>
              <a:ext uri="{FF2B5EF4-FFF2-40B4-BE49-F238E27FC236}">
                <a16:creationId xmlns:a16="http://schemas.microsoft.com/office/drawing/2014/main" id="{0995E7A9-1151-4A95-86A7-B2F3D3579550}"/>
              </a:ext>
            </a:extLst>
          </p:cNvPr>
          <p:cNvSpPr>
            <a:spLocks/>
          </p:cNvSpPr>
          <p:nvPr/>
        </p:nvSpPr>
        <p:spPr bwMode="auto">
          <a:xfrm>
            <a:off x="6546850" y="2057400"/>
            <a:ext cx="768350" cy="1536700"/>
          </a:xfrm>
          <a:custGeom>
            <a:avLst/>
            <a:gdLst>
              <a:gd name="T0" fmla="*/ 0 w 484"/>
              <a:gd name="T1" fmla="*/ 2147483646 h 968"/>
              <a:gd name="T2" fmla="*/ 2147483646 w 484"/>
              <a:gd name="T3" fmla="*/ 2147483646 h 968"/>
              <a:gd name="T4" fmla="*/ 2147483646 w 484"/>
              <a:gd name="T5" fmla="*/ 2147483646 h 968"/>
              <a:gd name="T6" fmla="*/ 2147483646 w 484"/>
              <a:gd name="T7" fmla="*/ 2147483646 h 968"/>
              <a:gd name="T8" fmla="*/ 2147483646 w 484"/>
              <a:gd name="T9" fmla="*/ 0 h 9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968">
                <a:moveTo>
                  <a:pt x="0" y="968"/>
                </a:moveTo>
                <a:cubicBezTo>
                  <a:pt x="25" y="943"/>
                  <a:pt x="107" y="865"/>
                  <a:pt x="148" y="816"/>
                </a:cubicBezTo>
                <a:cubicBezTo>
                  <a:pt x="189" y="767"/>
                  <a:pt x="204" y="760"/>
                  <a:pt x="244" y="672"/>
                </a:cubicBezTo>
                <a:cubicBezTo>
                  <a:pt x="284" y="584"/>
                  <a:pt x="348" y="400"/>
                  <a:pt x="388" y="288"/>
                </a:cubicBezTo>
                <a:cubicBezTo>
                  <a:pt x="428" y="176"/>
                  <a:pt x="468" y="48"/>
                  <a:pt x="484" y="0"/>
                </a:cubicBezTo>
              </a:path>
            </a:pathLst>
          </a:custGeom>
          <a:noFill/>
          <a:ln w="3810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45" name="Rectangle 49">
            <a:extLst>
              <a:ext uri="{FF2B5EF4-FFF2-40B4-BE49-F238E27FC236}">
                <a16:creationId xmlns:a16="http://schemas.microsoft.com/office/drawing/2014/main" id="{CE6E50B9-9D74-4915-9517-01610B6BBD8A}"/>
              </a:ext>
            </a:extLst>
          </p:cNvPr>
          <p:cNvSpPr>
            <a:spLocks noChangeArrowheads="1"/>
          </p:cNvSpPr>
          <p:nvPr/>
        </p:nvSpPr>
        <p:spPr bwMode="auto">
          <a:xfrm>
            <a:off x="7239000" y="1676400"/>
            <a:ext cx="457200" cy="3048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FF0000"/>
                </a:solidFill>
                <a:effectLst>
                  <a:outerShdw blurRad="38100" dist="38100" dir="2700000" algn="tl">
                    <a:srgbClr val="C0C0C0"/>
                  </a:outerShdw>
                </a:effectLst>
                <a:latin typeface="Times New Roman" panose="02020603050405020304" pitchFamily="18" charset="0"/>
              </a:rPr>
              <a:t>S</a:t>
            </a:r>
          </a:p>
        </p:txBody>
      </p:sp>
      <p:sp>
        <p:nvSpPr>
          <p:cNvPr id="55346" name="Line 50">
            <a:extLst>
              <a:ext uri="{FF2B5EF4-FFF2-40B4-BE49-F238E27FC236}">
                <a16:creationId xmlns:a16="http://schemas.microsoft.com/office/drawing/2014/main" id="{A592B149-1570-4869-89DD-55101742D78C}"/>
              </a:ext>
            </a:extLst>
          </p:cNvPr>
          <p:cNvSpPr>
            <a:spLocks noChangeShapeType="1"/>
          </p:cNvSpPr>
          <p:nvPr/>
        </p:nvSpPr>
        <p:spPr bwMode="auto">
          <a:xfrm flipH="1">
            <a:off x="5257800" y="2514600"/>
            <a:ext cx="19050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47" name="Line 51">
            <a:extLst>
              <a:ext uri="{FF2B5EF4-FFF2-40B4-BE49-F238E27FC236}">
                <a16:creationId xmlns:a16="http://schemas.microsoft.com/office/drawing/2014/main" id="{A3B24420-7FDF-4D50-AD6B-14FDD883664F}"/>
              </a:ext>
            </a:extLst>
          </p:cNvPr>
          <p:cNvSpPr>
            <a:spLocks noChangeShapeType="1"/>
          </p:cNvSpPr>
          <p:nvPr/>
        </p:nvSpPr>
        <p:spPr bwMode="auto">
          <a:xfrm flipH="1">
            <a:off x="5257800" y="3200400"/>
            <a:ext cx="16764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48" name="Line 52">
            <a:extLst>
              <a:ext uri="{FF2B5EF4-FFF2-40B4-BE49-F238E27FC236}">
                <a16:creationId xmlns:a16="http://schemas.microsoft.com/office/drawing/2014/main" id="{ECEC82C9-D98E-443D-8A94-58822A5D99BE}"/>
              </a:ext>
            </a:extLst>
          </p:cNvPr>
          <p:cNvSpPr>
            <a:spLocks noChangeShapeType="1"/>
          </p:cNvSpPr>
          <p:nvPr/>
        </p:nvSpPr>
        <p:spPr bwMode="auto">
          <a:xfrm flipH="1">
            <a:off x="5257800" y="3352800"/>
            <a:ext cx="15240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49" name="Line 53">
            <a:extLst>
              <a:ext uri="{FF2B5EF4-FFF2-40B4-BE49-F238E27FC236}">
                <a16:creationId xmlns:a16="http://schemas.microsoft.com/office/drawing/2014/main" id="{5ABFE621-7233-4178-AAC2-42A071B83661}"/>
              </a:ext>
            </a:extLst>
          </p:cNvPr>
          <p:cNvSpPr>
            <a:spLocks noChangeShapeType="1"/>
          </p:cNvSpPr>
          <p:nvPr/>
        </p:nvSpPr>
        <p:spPr bwMode="auto">
          <a:xfrm flipH="1">
            <a:off x="5257800" y="3581400"/>
            <a:ext cx="12954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5350" name="Rectangle 54">
            <a:extLst>
              <a:ext uri="{FF2B5EF4-FFF2-40B4-BE49-F238E27FC236}">
                <a16:creationId xmlns:a16="http://schemas.microsoft.com/office/drawing/2014/main" id="{BCDC547B-060C-424E-A413-8ACFBA9A2609}"/>
              </a:ext>
            </a:extLst>
          </p:cNvPr>
          <p:cNvSpPr>
            <a:spLocks noChangeArrowheads="1"/>
          </p:cNvSpPr>
          <p:nvPr/>
        </p:nvSpPr>
        <p:spPr bwMode="auto">
          <a:xfrm>
            <a:off x="684213" y="6092825"/>
            <a:ext cx="7696200" cy="457200"/>
          </a:xfrm>
          <a:prstGeom prst="rect">
            <a:avLst/>
          </a:prstGeom>
          <a:solidFill>
            <a:srgbClr val="FFFF00"/>
          </a:solidFill>
          <a:ln>
            <a:noFill/>
          </a:ln>
          <a:effectLst/>
          <a:extLs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algn="dist" eaLnBrk="1" hangingPunct="1">
              <a:defRPr/>
            </a:pPr>
            <a:r>
              <a:rPr kumimoji="1" lang="zh-CN" altLang="en-US" sz="2200" b="1">
                <a:solidFill>
                  <a:srgbClr val="000000"/>
                </a:solidFill>
                <a:latin typeface="Times New Roman" panose="02020603050405020304" pitchFamily="18" charset="0"/>
                <a:ea typeface="楷体_GB2312" pitchFamily="49" charset="-122"/>
              </a:rPr>
              <a:t>位于</a:t>
            </a:r>
            <a:r>
              <a:rPr kumimoji="1" lang="zh-CN" altLang="en-US" sz="2200" b="1">
                <a:solidFill>
                  <a:srgbClr val="000000"/>
                </a:solidFill>
                <a:effectLst>
                  <a:outerShdw blurRad="38100" dist="38100" dir="2700000" algn="tl">
                    <a:srgbClr val="FFFFFF"/>
                  </a:outerShdw>
                </a:effectLst>
                <a:latin typeface="Times New Roman" panose="02020603050405020304" pitchFamily="18" charset="0"/>
                <a:ea typeface="楷体_GB2312" pitchFamily="49" charset="-122"/>
              </a:rPr>
              <a:t>平均变动成本</a:t>
            </a:r>
            <a:r>
              <a:rPr kumimoji="1" lang="zh-CN" altLang="en-US" sz="2200" b="1">
                <a:solidFill>
                  <a:srgbClr val="000000"/>
                </a:solidFill>
                <a:latin typeface="Times New Roman" panose="02020603050405020304" pitchFamily="18" charset="0"/>
                <a:ea typeface="楷体_GB2312" pitchFamily="49" charset="-122"/>
              </a:rPr>
              <a:t>曲线</a:t>
            </a:r>
            <a:r>
              <a:rPr kumimoji="1" lang="zh-CN" altLang="en-US" sz="2200" b="1">
                <a:solidFill>
                  <a:srgbClr val="000000"/>
                </a:solidFill>
                <a:effectLst>
                  <a:outerShdw blurRad="38100" dist="38100" dir="2700000" algn="tl">
                    <a:srgbClr val="FFFFFF"/>
                  </a:outerShdw>
                </a:effectLst>
                <a:latin typeface="Times New Roman" panose="02020603050405020304" pitchFamily="18" charset="0"/>
                <a:ea typeface="楷体_GB2312" pitchFamily="49" charset="-122"/>
              </a:rPr>
              <a:t>最低点</a:t>
            </a:r>
            <a:r>
              <a:rPr kumimoji="1" lang="zh-CN" altLang="en-US" sz="2200" b="1">
                <a:solidFill>
                  <a:srgbClr val="000000"/>
                </a:solidFill>
                <a:latin typeface="Times New Roman" panose="02020603050405020304" pitchFamily="18" charset="0"/>
                <a:ea typeface="楷体_GB2312" pitchFamily="49" charset="-122"/>
              </a:rPr>
              <a:t>以上的</a:t>
            </a:r>
            <a:r>
              <a:rPr kumimoji="1" lang="zh-CN" altLang="en-US" sz="2200" b="1">
                <a:solidFill>
                  <a:srgbClr val="000000"/>
                </a:solidFill>
                <a:effectLst>
                  <a:outerShdw blurRad="38100" dist="38100" dir="2700000" algn="tl">
                    <a:srgbClr val="FFFFFF"/>
                  </a:outerShdw>
                </a:effectLst>
                <a:latin typeface="Times New Roman" panose="02020603050405020304" pitchFamily="18" charset="0"/>
                <a:ea typeface="楷体_GB2312" pitchFamily="49" charset="-122"/>
              </a:rPr>
              <a:t>短期边际成本曲线</a:t>
            </a:r>
          </a:p>
        </p:txBody>
      </p:sp>
      <p:sp>
        <p:nvSpPr>
          <p:cNvPr id="55351" name="Line 55">
            <a:extLst>
              <a:ext uri="{FF2B5EF4-FFF2-40B4-BE49-F238E27FC236}">
                <a16:creationId xmlns:a16="http://schemas.microsoft.com/office/drawing/2014/main" id="{9F65838C-9C6E-47B4-9ADC-7312D17BC3AC}"/>
              </a:ext>
            </a:extLst>
          </p:cNvPr>
          <p:cNvSpPr>
            <a:spLocks noChangeShapeType="1"/>
          </p:cNvSpPr>
          <p:nvPr/>
        </p:nvSpPr>
        <p:spPr bwMode="auto">
          <a:xfrm>
            <a:off x="533400" y="6019800"/>
            <a:ext cx="8001000" cy="0"/>
          </a:xfrm>
          <a:prstGeom prst="line">
            <a:avLst/>
          </a:prstGeom>
          <a:noFill/>
          <a:ln w="9525">
            <a:solidFill>
              <a:schemeClr val="hlink"/>
            </a:solidFill>
            <a:round/>
            <a:headEnd/>
            <a:tailEnd/>
          </a:ln>
          <a:effectLst>
            <a:prstShdw prst="shdw17" dist="17961" dir="2700000">
              <a:schemeClr val="hlink">
                <a:gamma/>
                <a:shade val="60000"/>
                <a:invGamma/>
              </a:schemeClr>
            </a:prstShdw>
          </a:effectLst>
          <a:extLst>
            <a:ext uri="{909E8E84-426E-40DD-AFC4-6F175D3DCCD1}">
              <a14:hiddenFill xmlns:a14="http://schemas.microsoft.com/office/drawing/2010/main">
                <a:noFill/>
              </a14:hiddenFill>
            </a:ext>
          </a:extLst>
        </p:spPr>
        <p:txBody>
          <a:bodyPr wrap="none"/>
          <a:lstStyle/>
          <a:p>
            <a:pPr eaLnBrk="1" hangingPunct="1">
              <a:defRPr/>
            </a:pPr>
            <a:endParaRPr lang="zh-CN" altLang="en-US"/>
          </a:p>
        </p:txBody>
      </p:sp>
      <p:sp>
        <p:nvSpPr>
          <p:cNvPr id="55352" name="AutoShape 56" descr="10%">
            <a:hlinkClick r:id="rId2" action="ppaction://hlinksldjump" highlightClick="1"/>
            <a:extLst>
              <a:ext uri="{FF2B5EF4-FFF2-40B4-BE49-F238E27FC236}">
                <a16:creationId xmlns:a16="http://schemas.microsoft.com/office/drawing/2014/main" id="{14044155-98DB-4BFA-9A57-8A999A7AA127}"/>
              </a:ext>
            </a:extLst>
          </p:cNvPr>
          <p:cNvSpPr>
            <a:spLocks noChangeArrowheads="1"/>
          </p:cNvSpPr>
          <p:nvPr/>
        </p:nvSpPr>
        <p:spPr bwMode="auto">
          <a:xfrm>
            <a:off x="5105400" y="152400"/>
            <a:ext cx="3657600" cy="457200"/>
          </a:xfrm>
          <a:prstGeom prst="actionButtonBlank">
            <a:avLst/>
          </a:prstGeom>
          <a:pattFill prst="pct10">
            <a:fgClr>
              <a:srgbClr val="FFFF99"/>
            </a:fgClr>
            <a:bgClr>
              <a:srgbClr val="FFFFFF"/>
            </a:bgClr>
          </a:pattFill>
          <a:ln w="9525">
            <a:solidFill>
              <a:srgbClr val="FFCC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dist" eaLnBrk="1" hangingPunct="1">
              <a:defRPr/>
            </a:pPr>
            <a:r>
              <a:rPr kumimoji="1" lang="zh-CN" altLang="en-US" sz="2000">
                <a:solidFill>
                  <a:srgbClr val="CC6600"/>
                </a:solidFill>
                <a:effectLst>
                  <a:outerShdw blurRad="38100" dist="38100" dir="2700000" algn="tl">
                    <a:srgbClr val="C0C0C0"/>
                  </a:outerShdw>
                </a:effectLst>
                <a:latin typeface="Times New Roman" panose="02020603050405020304" pitchFamily="18" charset="0"/>
                <a:ea typeface="华文新魏" panose="02010800040101010101" pitchFamily="2" charset="-122"/>
              </a:rPr>
              <a:t>完全竞争厂商的短期供给曲线</a:t>
            </a:r>
          </a:p>
        </p:txBody>
      </p:sp>
      <p:pic>
        <p:nvPicPr>
          <p:cNvPr id="55353" name="Picture 57" descr="268">
            <a:extLst>
              <a:ext uri="{FF2B5EF4-FFF2-40B4-BE49-F238E27FC236}">
                <a16:creationId xmlns:a16="http://schemas.microsoft.com/office/drawing/2014/main" id="{15AE9D68-A92C-49ED-8664-4A806C11D5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24384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54" name="Picture 58" descr="268">
            <a:extLst>
              <a:ext uri="{FF2B5EF4-FFF2-40B4-BE49-F238E27FC236}">
                <a16:creationId xmlns:a16="http://schemas.microsoft.com/office/drawing/2014/main" id="{A862FA20-9B72-4632-9672-0EA858298B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31242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55" name="Picture 59" descr="268">
            <a:extLst>
              <a:ext uri="{FF2B5EF4-FFF2-40B4-BE49-F238E27FC236}">
                <a16:creationId xmlns:a16="http://schemas.microsoft.com/office/drawing/2014/main" id="{4BB2AE93-3EB2-45A8-87BF-D872375B66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32766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56" name="Picture 60" descr="268">
            <a:extLst>
              <a:ext uri="{FF2B5EF4-FFF2-40B4-BE49-F238E27FC236}">
                <a16:creationId xmlns:a16="http://schemas.microsoft.com/office/drawing/2014/main" id="{E69C0224-B270-4183-924C-463212A5DA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35052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5323"/>
                                        </p:tgtEl>
                                        <p:attrNameLst>
                                          <p:attrName>style.visibility</p:attrName>
                                        </p:attrNameLst>
                                      </p:cBhvr>
                                      <p:to>
                                        <p:strVal val="visible"/>
                                      </p:to>
                                    </p:set>
                                    <p:animEffect transition="in" filter="wipe(left)">
                                      <p:cBhvr>
                                        <p:cTn id="7" dur="500"/>
                                        <p:tgtEl>
                                          <p:spTgt spid="55323"/>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5305"/>
                                        </p:tgtEl>
                                        <p:attrNameLst>
                                          <p:attrName>style.visibility</p:attrName>
                                        </p:attrNameLst>
                                      </p:cBhvr>
                                      <p:to>
                                        <p:strVal val="visible"/>
                                      </p:to>
                                    </p:set>
                                    <p:animEffect transition="in" filter="dissolve">
                                      <p:cBhvr>
                                        <p:cTn id="11" dur="500"/>
                                        <p:tgtEl>
                                          <p:spTgt spid="5530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5324"/>
                                        </p:tgtEl>
                                        <p:attrNameLst>
                                          <p:attrName>style.visibility</p:attrName>
                                        </p:attrNameLst>
                                      </p:cBhvr>
                                      <p:to>
                                        <p:strVal val="visible"/>
                                      </p:to>
                                    </p:set>
                                    <p:animEffect transition="in" filter="wipe(left)">
                                      <p:cBhvr>
                                        <p:cTn id="16" dur="500"/>
                                        <p:tgtEl>
                                          <p:spTgt spid="55324"/>
                                        </p:tgtEl>
                                      </p:cBhvr>
                                    </p:animEffect>
                                  </p:childTnLst>
                                </p:cTn>
                              </p:par>
                            </p:childTnLst>
                          </p:cTn>
                        </p:par>
                        <p:par>
                          <p:cTn id="17" fill="hold" nodeType="afterGroup">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55306"/>
                                        </p:tgtEl>
                                        <p:attrNameLst>
                                          <p:attrName>style.visibility</p:attrName>
                                        </p:attrNameLst>
                                      </p:cBhvr>
                                      <p:to>
                                        <p:strVal val="visible"/>
                                      </p:to>
                                    </p:set>
                                    <p:animEffect transition="in" filter="dissolve">
                                      <p:cBhvr>
                                        <p:cTn id="20" dur="500"/>
                                        <p:tgtEl>
                                          <p:spTgt spid="5530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p:cTn id="24" dur="1" fill="hold">
                                          <p:stCondLst>
                                            <p:cond delay="0"/>
                                          </p:stCondLst>
                                        </p:cTn>
                                        <p:tgtEl>
                                          <p:spTgt spid="55325"/>
                                        </p:tgtEl>
                                        <p:attrNameLst>
                                          <p:attrName>style.visibility</p:attrName>
                                        </p:attrNameLst>
                                      </p:cBhvr>
                                      <p:to>
                                        <p:strVal val="visible"/>
                                      </p:to>
                                    </p:set>
                                    <p:animEffect transition="in" filter="wipe(left)">
                                      <p:cBhvr>
                                        <p:cTn id="25" dur="500"/>
                                        <p:tgtEl>
                                          <p:spTgt spid="55325"/>
                                        </p:tgtEl>
                                      </p:cBhvr>
                                    </p:animEffec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55326"/>
                                        </p:tgtEl>
                                        <p:attrNameLst>
                                          <p:attrName>style.visibility</p:attrName>
                                        </p:attrNameLst>
                                      </p:cBhvr>
                                      <p:to>
                                        <p:strVal val="visible"/>
                                      </p:to>
                                    </p:set>
                                    <p:animEffect transition="in" filter="dissolve">
                                      <p:cBhvr>
                                        <p:cTn id="29" dur="500"/>
                                        <p:tgtEl>
                                          <p:spTgt spid="5532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55307"/>
                                        </p:tgtEl>
                                        <p:attrNameLst>
                                          <p:attrName>style.visibility</p:attrName>
                                        </p:attrNameLst>
                                      </p:cBhvr>
                                      <p:to>
                                        <p:strVal val="visible"/>
                                      </p:to>
                                    </p:set>
                                    <p:animEffect transition="in" filter="dissolve">
                                      <p:cBhvr>
                                        <p:cTn id="34" dur="500"/>
                                        <p:tgtEl>
                                          <p:spTgt spid="55307"/>
                                        </p:tgtEl>
                                      </p:cBhvr>
                                    </p:animEffect>
                                  </p:childTnLst>
                                </p:cTn>
                              </p:par>
                            </p:childTnLst>
                          </p:cTn>
                        </p:par>
                        <p:par>
                          <p:cTn id="35" fill="hold" nodeType="afterGroup">
                            <p:stCondLst>
                              <p:cond delay="500"/>
                            </p:stCondLst>
                            <p:childTnLst>
                              <p:par>
                                <p:cTn id="36" presetID="22" presetClass="entr" presetSubtype="8" fill="hold" nodeType="afterEffect">
                                  <p:stCondLst>
                                    <p:cond delay="0"/>
                                  </p:stCondLst>
                                  <p:childTnLst>
                                    <p:set>
                                      <p:cBhvr>
                                        <p:cTn id="37" dur="1" fill="hold">
                                          <p:stCondLst>
                                            <p:cond delay="0"/>
                                          </p:stCondLst>
                                        </p:cTn>
                                        <p:tgtEl>
                                          <p:spTgt spid="55308"/>
                                        </p:tgtEl>
                                        <p:attrNameLst>
                                          <p:attrName>style.visibility</p:attrName>
                                        </p:attrNameLst>
                                      </p:cBhvr>
                                      <p:to>
                                        <p:strVal val="visible"/>
                                      </p:to>
                                    </p:set>
                                    <p:animEffect transition="in" filter="wipe(left)">
                                      <p:cBhvr>
                                        <p:cTn id="38" dur="500"/>
                                        <p:tgtEl>
                                          <p:spTgt spid="55308"/>
                                        </p:tgtEl>
                                      </p:cBhvr>
                                    </p:animEffect>
                                  </p:childTnLst>
                                </p:cTn>
                              </p:par>
                            </p:childTnLst>
                          </p:cTn>
                        </p:par>
                        <p:par>
                          <p:cTn id="39" fill="hold" nodeType="afterGroup">
                            <p:stCondLst>
                              <p:cond delay="1000"/>
                            </p:stCondLst>
                            <p:childTnLst>
                              <p:par>
                                <p:cTn id="40" presetID="9" presetClass="entr" presetSubtype="0" fill="hold" grpId="0" nodeType="afterEffect">
                                  <p:stCondLst>
                                    <p:cond delay="0"/>
                                  </p:stCondLst>
                                  <p:childTnLst>
                                    <p:set>
                                      <p:cBhvr>
                                        <p:cTn id="41" dur="1" fill="hold">
                                          <p:stCondLst>
                                            <p:cond delay="0"/>
                                          </p:stCondLst>
                                        </p:cTn>
                                        <p:tgtEl>
                                          <p:spTgt spid="55332"/>
                                        </p:tgtEl>
                                        <p:attrNameLst>
                                          <p:attrName>style.visibility</p:attrName>
                                        </p:attrNameLst>
                                      </p:cBhvr>
                                      <p:to>
                                        <p:strVal val="visible"/>
                                      </p:to>
                                    </p:set>
                                    <p:animEffect transition="in" filter="dissolve">
                                      <p:cBhvr>
                                        <p:cTn id="42" dur="500"/>
                                        <p:tgtEl>
                                          <p:spTgt spid="55332"/>
                                        </p:tgtEl>
                                      </p:cBhvr>
                                    </p:animEffect>
                                  </p:childTnLst>
                                </p:cTn>
                              </p:par>
                            </p:childTnLst>
                          </p:cTn>
                        </p:par>
                        <p:par>
                          <p:cTn id="43" fill="hold" nodeType="afterGroup">
                            <p:stCondLst>
                              <p:cond delay="1500"/>
                            </p:stCondLst>
                            <p:childTnLst>
                              <p:par>
                                <p:cTn id="44" presetID="22" presetClass="entr" presetSubtype="8" fill="hold" nodeType="afterEffect">
                                  <p:stCondLst>
                                    <p:cond delay="0"/>
                                  </p:stCondLst>
                                  <p:childTnLst>
                                    <p:set>
                                      <p:cBhvr>
                                        <p:cTn id="45" dur="1" fill="hold">
                                          <p:stCondLst>
                                            <p:cond delay="0"/>
                                          </p:stCondLst>
                                        </p:cTn>
                                        <p:tgtEl>
                                          <p:spTgt spid="55346"/>
                                        </p:tgtEl>
                                        <p:attrNameLst>
                                          <p:attrName>style.visibility</p:attrName>
                                        </p:attrNameLst>
                                      </p:cBhvr>
                                      <p:to>
                                        <p:strVal val="visible"/>
                                      </p:to>
                                    </p:set>
                                    <p:animEffect transition="in" filter="wipe(left)">
                                      <p:cBhvr>
                                        <p:cTn id="46" dur="500"/>
                                        <p:tgtEl>
                                          <p:spTgt spid="5534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1" fill="hold" nodeType="clickEffect">
                                  <p:stCondLst>
                                    <p:cond delay="0"/>
                                  </p:stCondLst>
                                  <p:childTnLst>
                                    <p:set>
                                      <p:cBhvr>
                                        <p:cTn id="50" dur="1" fill="hold">
                                          <p:stCondLst>
                                            <p:cond delay="0"/>
                                          </p:stCondLst>
                                        </p:cTn>
                                        <p:tgtEl>
                                          <p:spTgt spid="55309"/>
                                        </p:tgtEl>
                                        <p:attrNameLst>
                                          <p:attrName>style.visibility</p:attrName>
                                        </p:attrNameLst>
                                      </p:cBhvr>
                                      <p:to>
                                        <p:strVal val="visible"/>
                                      </p:to>
                                    </p:set>
                                    <p:animEffect transition="in" filter="wipe(up)">
                                      <p:cBhvr>
                                        <p:cTn id="51" dur="500"/>
                                        <p:tgtEl>
                                          <p:spTgt spid="55309"/>
                                        </p:tgtEl>
                                      </p:cBhvr>
                                    </p:animEffect>
                                  </p:childTnLst>
                                </p:cTn>
                              </p:par>
                            </p:childTnLst>
                          </p:cTn>
                        </p:par>
                        <p:par>
                          <p:cTn id="52" fill="hold" nodeType="afterGroup">
                            <p:stCondLst>
                              <p:cond delay="500"/>
                            </p:stCondLst>
                            <p:childTnLst>
                              <p:par>
                                <p:cTn id="53" presetID="9" presetClass="entr" presetSubtype="0" fill="hold" grpId="0" nodeType="afterEffect">
                                  <p:stCondLst>
                                    <p:cond delay="0"/>
                                  </p:stCondLst>
                                  <p:childTnLst>
                                    <p:set>
                                      <p:cBhvr>
                                        <p:cTn id="54" dur="1" fill="hold">
                                          <p:stCondLst>
                                            <p:cond delay="0"/>
                                          </p:stCondLst>
                                        </p:cTn>
                                        <p:tgtEl>
                                          <p:spTgt spid="55310"/>
                                        </p:tgtEl>
                                        <p:attrNameLst>
                                          <p:attrName>style.visibility</p:attrName>
                                        </p:attrNameLst>
                                      </p:cBhvr>
                                      <p:to>
                                        <p:strVal val="visible"/>
                                      </p:to>
                                    </p:set>
                                    <p:animEffect transition="in" filter="dissolve">
                                      <p:cBhvr>
                                        <p:cTn id="55" dur="500"/>
                                        <p:tgtEl>
                                          <p:spTgt spid="55310"/>
                                        </p:tgtEl>
                                      </p:cBhvr>
                                    </p:animEffect>
                                  </p:childTnLst>
                                </p:cTn>
                              </p:par>
                            </p:childTnLst>
                          </p:cTn>
                        </p:par>
                        <p:par>
                          <p:cTn id="56" fill="hold" nodeType="afterGroup">
                            <p:stCondLst>
                              <p:cond delay="1000"/>
                            </p:stCondLst>
                            <p:childTnLst>
                              <p:par>
                                <p:cTn id="57" presetID="9" presetClass="entr" presetSubtype="0" fill="hold" grpId="0" nodeType="afterEffect">
                                  <p:stCondLst>
                                    <p:cond delay="0"/>
                                  </p:stCondLst>
                                  <p:childTnLst>
                                    <p:set>
                                      <p:cBhvr>
                                        <p:cTn id="58" dur="1" fill="hold">
                                          <p:stCondLst>
                                            <p:cond delay="0"/>
                                          </p:stCondLst>
                                        </p:cTn>
                                        <p:tgtEl>
                                          <p:spTgt spid="55334"/>
                                        </p:tgtEl>
                                        <p:attrNameLst>
                                          <p:attrName>style.visibility</p:attrName>
                                        </p:attrNameLst>
                                      </p:cBhvr>
                                      <p:to>
                                        <p:strVal val="visible"/>
                                      </p:to>
                                    </p:set>
                                    <p:animEffect transition="in" filter="dissolve">
                                      <p:cBhvr>
                                        <p:cTn id="59" dur="500"/>
                                        <p:tgtEl>
                                          <p:spTgt spid="55334"/>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4" fill="hold" nodeType="clickEffect">
                                  <p:stCondLst>
                                    <p:cond delay="0"/>
                                  </p:stCondLst>
                                  <p:childTnLst>
                                    <p:set>
                                      <p:cBhvr>
                                        <p:cTn id="63" dur="1" fill="hold">
                                          <p:stCondLst>
                                            <p:cond delay="0"/>
                                          </p:stCondLst>
                                        </p:cTn>
                                        <p:tgtEl>
                                          <p:spTgt spid="55333"/>
                                        </p:tgtEl>
                                        <p:attrNameLst>
                                          <p:attrName>style.visibility</p:attrName>
                                        </p:attrNameLst>
                                      </p:cBhvr>
                                      <p:to>
                                        <p:strVal val="visible"/>
                                      </p:to>
                                    </p:set>
                                    <p:animEffect transition="in" filter="wipe(down)">
                                      <p:cBhvr>
                                        <p:cTn id="64" dur="500"/>
                                        <p:tgtEl>
                                          <p:spTgt spid="55333"/>
                                        </p:tgtEl>
                                      </p:cBhvr>
                                    </p:animEffect>
                                  </p:childTnLst>
                                </p:cTn>
                              </p:par>
                            </p:childTnLst>
                          </p:cTn>
                        </p:par>
                        <p:par>
                          <p:cTn id="65" fill="hold" nodeType="afterGroup">
                            <p:stCondLst>
                              <p:cond delay="500"/>
                            </p:stCondLst>
                            <p:childTnLst>
                              <p:par>
                                <p:cTn id="66" presetID="9" presetClass="entr" presetSubtype="0" fill="hold" nodeType="afterEffect">
                                  <p:stCondLst>
                                    <p:cond delay="0"/>
                                  </p:stCondLst>
                                  <p:childTnLst>
                                    <p:set>
                                      <p:cBhvr>
                                        <p:cTn id="67" dur="1" fill="hold">
                                          <p:stCondLst>
                                            <p:cond delay="0"/>
                                          </p:stCondLst>
                                        </p:cTn>
                                        <p:tgtEl>
                                          <p:spTgt spid="55353"/>
                                        </p:tgtEl>
                                        <p:attrNameLst>
                                          <p:attrName>style.visibility</p:attrName>
                                        </p:attrNameLst>
                                      </p:cBhvr>
                                      <p:to>
                                        <p:strVal val="visible"/>
                                      </p:to>
                                    </p:set>
                                    <p:animEffect transition="in" filter="dissolve">
                                      <p:cBhvr>
                                        <p:cTn id="68" dur="500"/>
                                        <p:tgtEl>
                                          <p:spTgt spid="55353"/>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55311"/>
                                        </p:tgtEl>
                                        <p:attrNameLst>
                                          <p:attrName>style.visibility</p:attrName>
                                        </p:attrNameLst>
                                      </p:cBhvr>
                                      <p:to>
                                        <p:strVal val="visible"/>
                                      </p:to>
                                    </p:set>
                                    <p:animEffect transition="in" filter="dissolve">
                                      <p:cBhvr>
                                        <p:cTn id="73" dur="500"/>
                                        <p:tgtEl>
                                          <p:spTgt spid="55311"/>
                                        </p:tgtEl>
                                      </p:cBhvr>
                                    </p:animEffect>
                                  </p:childTnLst>
                                </p:cTn>
                              </p:par>
                            </p:childTnLst>
                          </p:cTn>
                        </p:par>
                        <p:par>
                          <p:cTn id="74" fill="hold" nodeType="afterGroup">
                            <p:stCondLst>
                              <p:cond delay="500"/>
                            </p:stCondLst>
                            <p:childTnLst>
                              <p:par>
                                <p:cTn id="75" presetID="22" presetClass="entr" presetSubtype="8" fill="hold" nodeType="afterEffect">
                                  <p:stCondLst>
                                    <p:cond delay="0"/>
                                  </p:stCondLst>
                                  <p:childTnLst>
                                    <p:set>
                                      <p:cBhvr>
                                        <p:cTn id="76" dur="1" fill="hold">
                                          <p:stCondLst>
                                            <p:cond delay="0"/>
                                          </p:stCondLst>
                                        </p:cTn>
                                        <p:tgtEl>
                                          <p:spTgt spid="55312"/>
                                        </p:tgtEl>
                                        <p:attrNameLst>
                                          <p:attrName>style.visibility</p:attrName>
                                        </p:attrNameLst>
                                      </p:cBhvr>
                                      <p:to>
                                        <p:strVal val="visible"/>
                                      </p:to>
                                    </p:set>
                                    <p:animEffect transition="in" filter="wipe(left)">
                                      <p:cBhvr>
                                        <p:cTn id="77" dur="500"/>
                                        <p:tgtEl>
                                          <p:spTgt spid="55312"/>
                                        </p:tgtEl>
                                      </p:cBhvr>
                                    </p:animEffect>
                                  </p:childTnLst>
                                </p:cTn>
                              </p:par>
                            </p:childTnLst>
                          </p:cTn>
                        </p:par>
                        <p:par>
                          <p:cTn id="78" fill="hold" nodeType="afterGroup">
                            <p:stCondLst>
                              <p:cond delay="1000"/>
                            </p:stCondLst>
                            <p:childTnLst>
                              <p:par>
                                <p:cTn id="79" presetID="9" presetClass="entr" presetSubtype="0" fill="hold" grpId="0" nodeType="afterEffect">
                                  <p:stCondLst>
                                    <p:cond delay="0"/>
                                  </p:stCondLst>
                                  <p:childTnLst>
                                    <p:set>
                                      <p:cBhvr>
                                        <p:cTn id="80" dur="1" fill="hold">
                                          <p:stCondLst>
                                            <p:cond delay="0"/>
                                          </p:stCondLst>
                                        </p:cTn>
                                        <p:tgtEl>
                                          <p:spTgt spid="55335"/>
                                        </p:tgtEl>
                                        <p:attrNameLst>
                                          <p:attrName>style.visibility</p:attrName>
                                        </p:attrNameLst>
                                      </p:cBhvr>
                                      <p:to>
                                        <p:strVal val="visible"/>
                                      </p:to>
                                    </p:set>
                                    <p:animEffect transition="in" filter="dissolve">
                                      <p:cBhvr>
                                        <p:cTn id="81" dur="500"/>
                                        <p:tgtEl>
                                          <p:spTgt spid="55335"/>
                                        </p:tgtEl>
                                      </p:cBhvr>
                                    </p:animEffect>
                                  </p:childTnLst>
                                </p:cTn>
                              </p:par>
                            </p:childTnLst>
                          </p:cTn>
                        </p:par>
                        <p:par>
                          <p:cTn id="82" fill="hold" nodeType="afterGroup">
                            <p:stCondLst>
                              <p:cond delay="1500"/>
                            </p:stCondLst>
                            <p:childTnLst>
                              <p:par>
                                <p:cTn id="83" presetID="22" presetClass="entr" presetSubtype="8" fill="hold" nodeType="afterEffect">
                                  <p:stCondLst>
                                    <p:cond delay="0"/>
                                  </p:stCondLst>
                                  <p:childTnLst>
                                    <p:set>
                                      <p:cBhvr>
                                        <p:cTn id="84" dur="1" fill="hold">
                                          <p:stCondLst>
                                            <p:cond delay="0"/>
                                          </p:stCondLst>
                                        </p:cTn>
                                        <p:tgtEl>
                                          <p:spTgt spid="55347"/>
                                        </p:tgtEl>
                                        <p:attrNameLst>
                                          <p:attrName>style.visibility</p:attrName>
                                        </p:attrNameLst>
                                      </p:cBhvr>
                                      <p:to>
                                        <p:strVal val="visible"/>
                                      </p:to>
                                    </p:set>
                                    <p:animEffect transition="in" filter="wipe(left)">
                                      <p:cBhvr>
                                        <p:cTn id="85" dur="500"/>
                                        <p:tgtEl>
                                          <p:spTgt spid="55347"/>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2" presetClass="entr" presetSubtype="1" fill="hold" nodeType="clickEffect">
                                  <p:stCondLst>
                                    <p:cond delay="0"/>
                                  </p:stCondLst>
                                  <p:childTnLst>
                                    <p:set>
                                      <p:cBhvr>
                                        <p:cTn id="89" dur="1" fill="hold">
                                          <p:stCondLst>
                                            <p:cond delay="0"/>
                                          </p:stCondLst>
                                        </p:cTn>
                                        <p:tgtEl>
                                          <p:spTgt spid="55313"/>
                                        </p:tgtEl>
                                        <p:attrNameLst>
                                          <p:attrName>style.visibility</p:attrName>
                                        </p:attrNameLst>
                                      </p:cBhvr>
                                      <p:to>
                                        <p:strVal val="visible"/>
                                      </p:to>
                                    </p:set>
                                    <p:animEffect transition="in" filter="wipe(up)">
                                      <p:cBhvr>
                                        <p:cTn id="90" dur="500"/>
                                        <p:tgtEl>
                                          <p:spTgt spid="55313"/>
                                        </p:tgtEl>
                                      </p:cBhvr>
                                    </p:animEffect>
                                  </p:childTnLst>
                                </p:cTn>
                              </p:par>
                            </p:childTnLst>
                          </p:cTn>
                        </p:par>
                        <p:par>
                          <p:cTn id="91" fill="hold" nodeType="afterGroup">
                            <p:stCondLst>
                              <p:cond delay="500"/>
                            </p:stCondLst>
                            <p:childTnLst>
                              <p:par>
                                <p:cTn id="92" presetID="9" presetClass="entr" presetSubtype="0" fill="hold" grpId="0" nodeType="afterEffect">
                                  <p:stCondLst>
                                    <p:cond delay="0"/>
                                  </p:stCondLst>
                                  <p:childTnLst>
                                    <p:set>
                                      <p:cBhvr>
                                        <p:cTn id="93" dur="1" fill="hold">
                                          <p:stCondLst>
                                            <p:cond delay="0"/>
                                          </p:stCondLst>
                                        </p:cTn>
                                        <p:tgtEl>
                                          <p:spTgt spid="55314"/>
                                        </p:tgtEl>
                                        <p:attrNameLst>
                                          <p:attrName>style.visibility</p:attrName>
                                        </p:attrNameLst>
                                      </p:cBhvr>
                                      <p:to>
                                        <p:strVal val="visible"/>
                                      </p:to>
                                    </p:set>
                                    <p:animEffect transition="in" filter="dissolve">
                                      <p:cBhvr>
                                        <p:cTn id="94" dur="500"/>
                                        <p:tgtEl>
                                          <p:spTgt spid="55314"/>
                                        </p:tgtEl>
                                      </p:cBhvr>
                                    </p:animEffect>
                                  </p:childTnLst>
                                </p:cTn>
                              </p:par>
                            </p:childTnLst>
                          </p:cTn>
                        </p:par>
                        <p:par>
                          <p:cTn id="95" fill="hold" nodeType="afterGroup">
                            <p:stCondLst>
                              <p:cond delay="1000"/>
                            </p:stCondLst>
                            <p:childTnLst>
                              <p:par>
                                <p:cTn id="96" presetID="9" presetClass="entr" presetSubtype="0" fill="hold" grpId="0" nodeType="afterEffect">
                                  <p:stCondLst>
                                    <p:cond delay="0"/>
                                  </p:stCondLst>
                                  <p:childTnLst>
                                    <p:set>
                                      <p:cBhvr>
                                        <p:cTn id="97" dur="1" fill="hold">
                                          <p:stCondLst>
                                            <p:cond delay="0"/>
                                          </p:stCondLst>
                                        </p:cTn>
                                        <p:tgtEl>
                                          <p:spTgt spid="55337"/>
                                        </p:tgtEl>
                                        <p:attrNameLst>
                                          <p:attrName>style.visibility</p:attrName>
                                        </p:attrNameLst>
                                      </p:cBhvr>
                                      <p:to>
                                        <p:strVal val="visible"/>
                                      </p:to>
                                    </p:set>
                                    <p:animEffect transition="in" filter="dissolve">
                                      <p:cBhvr>
                                        <p:cTn id="98" dur="500"/>
                                        <p:tgtEl>
                                          <p:spTgt spid="55337"/>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2" presetClass="entr" presetSubtype="4" fill="hold" nodeType="clickEffect">
                                  <p:stCondLst>
                                    <p:cond delay="0"/>
                                  </p:stCondLst>
                                  <p:childTnLst>
                                    <p:set>
                                      <p:cBhvr>
                                        <p:cTn id="102" dur="1" fill="hold">
                                          <p:stCondLst>
                                            <p:cond delay="0"/>
                                          </p:stCondLst>
                                        </p:cTn>
                                        <p:tgtEl>
                                          <p:spTgt spid="55336"/>
                                        </p:tgtEl>
                                        <p:attrNameLst>
                                          <p:attrName>style.visibility</p:attrName>
                                        </p:attrNameLst>
                                      </p:cBhvr>
                                      <p:to>
                                        <p:strVal val="visible"/>
                                      </p:to>
                                    </p:set>
                                    <p:animEffect transition="in" filter="wipe(down)">
                                      <p:cBhvr>
                                        <p:cTn id="103" dur="500"/>
                                        <p:tgtEl>
                                          <p:spTgt spid="55336"/>
                                        </p:tgtEl>
                                      </p:cBhvr>
                                    </p:animEffect>
                                  </p:childTnLst>
                                </p:cTn>
                              </p:par>
                            </p:childTnLst>
                          </p:cTn>
                        </p:par>
                        <p:par>
                          <p:cTn id="104" fill="hold" nodeType="afterGroup">
                            <p:stCondLst>
                              <p:cond delay="500"/>
                            </p:stCondLst>
                            <p:childTnLst>
                              <p:par>
                                <p:cTn id="105" presetID="9" presetClass="entr" presetSubtype="0" fill="hold" nodeType="afterEffect">
                                  <p:stCondLst>
                                    <p:cond delay="0"/>
                                  </p:stCondLst>
                                  <p:childTnLst>
                                    <p:set>
                                      <p:cBhvr>
                                        <p:cTn id="106" dur="1" fill="hold">
                                          <p:stCondLst>
                                            <p:cond delay="0"/>
                                          </p:stCondLst>
                                        </p:cTn>
                                        <p:tgtEl>
                                          <p:spTgt spid="55354"/>
                                        </p:tgtEl>
                                        <p:attrNameLst>
                                          <p:attrName>style.visibility</p:attrName>
                                        </p:attrNameLst>
                                      </p:cBhvr>
                                      <p:to>
                                        <p:strVal val="visible"/>
                                      </p:to>
                                    </p:set>
                                    <p:animEffect transition="in" filter="dissolve">
                                      <p:cBhvr>
                                        <p:cTn id="107" dur="500"/>
                                        <p:tgtEl>
                                          <p:spTgt spid="55354"/>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9" presetClass="entr" presetSubtype="0" fill="hold" grpId="0" nodeType="clickEffect">
                                  <p:stCondLst>
                                    <p:cond delay="0"/>
                                  </p:stCondLst>
                                  <p:childTnLst>
                                    <p:set>
                                      <p:cBhvr>
                                        <p:cTn id="111" dur="1" fill="hold">
                                          <p:stCondLst>
                                            <p:cond delay="0"/>
                                          </p:stCondLst>
                                        </p:cTn>
                                        <p:tgtEl>
                                          <p:spTgt spid="55315"/>
                                        </p:tgtEl>
                                        <p:attrNameLst>
                                          <p:attrName>style.visibility</p:attrName>
                                        </p:attrNameLst>
                                      </p:cBhvr>
                                      <p:to>
                                        <p:strVal val="visible"/>
                                      </p:to>
                                    </p:set>
                                    <p:animEffect transition="in" filter="dissolve">
                                      <p:cBhvr>
                                        <p:cTn id="112" dur="500"/>
                                        <p:tgtEl>
                                          <p:spTgt spid="55315"/>
                                        </p:tgtEl>
                                      </p:cBhvr>
                                    </p:animEffect>
                                  </p:childTnLst>
                                </p:cTn>
                              </p:par>
                            </p:childTnLst>
                          </p:cTn>
                        </p:par>
                        <p:par>
                          <p:cTn id="113" fill="hold" nodeType="afterGroup">
                            <p:stCondLst>
                              <p:cond delay="500"/>
                            </p:stCondLst>
                            <p:childTnLst>
                              <p:par>
                                <p:cTn id="114" presetID="22" presetClass="entr" presetSubtype="8" fill="hold" nodeType="afterEffect">
                                  <p:stCondLst>
                                    <p:cond delay="0"/>
                                  </p:stCondLst>
                                  <p:childTnLst>
                                    <p:set>
                                      <p:cBhvr>
                                        <p:cTn id="115" dur="1" fill="hold">
                                          <p:stCondLst>
                                            <p:cond delay="0"/>
                                          </p:stCondLst>
                                        </p:cTn>
                                        <p:tgtEl>
                                          <p:spTgt spid="55316"/>
                                        </p:tgtEl>
                                        <p:attrNameLst>
                                          <p:attrName>style.visibility</p:attrName>
                                        </p:attrNameLst>
                                      </p:cBhvr>
                                      <p:to>
                                        <p:strVal val="visible"/>
                                      </p:to>
                                    </p:set>
                                    <p:animEffect transition="in" filter="wipe(left)">
                                      <p:cBhvr>
                                        <p:cTn id="116" dur="500"/>
                                        <p:tgtEl>
                                          <p:spTgt spid="55316"/>
                                        </p:tgtEl>
                                      </p:cBhvr>
                                    </p:animEffect>
                                  </p:childTnLst>
                                </p:cTn>
                              </p:par>
                            </p:childTnLst>
                          </p:cTn>
                        </p:par>
                        <p:par>
                          <p:cTn id="117" fill="hold" nodeType="afterGroup">
                            <p:stCondLst>
                              <p:cond delay="1000"/>
                            </p:stCondLst>
                            <p:childTnLst>
                              <p:par>
                                <p:cTn id="118" presetID="9" presetClass="entr" presetSubtype="0" fill="hold" grpId="0" nodeType="afterEffect">
                                  <p:stCondLst>
                                    <p:cond delay="0"/>
                                  </p:stCondLst>
                                  <p:childTnLst>
                                    <p:set>
                                      <p:cBhvr>
                                        <p:cTn id="119" dur="1" fill="hold">
                                          <p:stCondLst>
                                            <p:cond delay="0"/>
                                          </p:stCondLst>
                                        </p:cTn>
                                        <p:tgtEl>
                                          <p:spTgt spid="55338"/>
                                        </p:tgtEl>
                                        <p:attrNameLst>
                                          <p:attrName>style.visibility</p:attrName>
                                        </p:attrNameLst>
                                      </p:cBhvr>
                                      <p:to>
                                        <p:strVal val="visible"/>
                                      </p:to>
                                    </p:set>
                                    <p:animEffect transition="in" filter="dissolve">
                                      <p:cBhvr>
                                        <p:cTn id="120" dur="500"/>
                                        <p:tgtEl>
                                          <p:spTgt spid="55338"/>
                                        </p:tgtEl>
                                      </p:cBhvr>
                                    </p:animEffect>
                                  </p:childTnLst>
                                </p:cTn>
                              </p:par>
                            </p:childTnLst>
                          </p:cTn>
                        </p:par>
                        <p:par>
                          <p:cTn id="121" fill="hold" nodeType="afterGroup">
                            <p:stCondLst>
                              <p:cond delay="1500"/>
                            </p:stCondLst>
                            <p:childTnLst>
                              <p:par>
                                <p:cTn id="122" presetID="22" presetClass="entr" presetSubtype="8" fill="hold" nodeType="afterEffect">
                                  <p:stCondLst>
                                    <p:cond delay="0"/>
                                  </p:stCondLst>
                                  <p:childTnLst>
                                    <p:set>
                                      <p:cBhvr>
                                        <p:cTn id="123" dur="1" fill="hold">
                                          <p:stCondLst>
                                            <p:cond delay="0"/>
                                          </p:stCondLst>
                                        </p:cTn>
                                        <p:tgtEl>
                                          <p:spTgt spid="55348"/>
                                        </p:tgtEl>
                                        <p:attrNameLst>
                                          <p:attrName>style.visibility</p:attrName>
                                        </p:attrNameLst>
                                      </p:cBhvr>
                                      <p:to>
                                        <p:strVal val="visible"/>
                                      </p:to>
                                    </p:set>
                                    <p:animEffect transition="in" filter="wipe(left)">
                                      <p:cBhvr>
                                        <p:cTn id="124" dur="500"/>
                                        <p:tgtEl>
                                          <p:spTgt spid="55348"/>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22" presetClass="entr" presetSubtype="1" fill="hold" nodeType="clickEffect">
                                  <p:stCondLst>
                                    <p:cond delay="0"/>
                                  </p:stCondLst>
                                  <p:childTnLst>
                                    <p:set>
                                      <p:cBhvr>
                                        <p:cTn id="128" dur="1" fill="hold">
                                          <p:stCondLst>
                                            <p:cond delay="0"/>
                                          </p:stCondLst>
                                        </p:cTn>
                                        <p:tgtEl>
                                          <p:spTgt spid="55317"/>
                                        </p:tgtEl>
                                        <p:attrNameLst>
                                          <p:attrName>style.visibility</p:attrName>
                                        </p:attrNameLst>
                                      </p:cBhvr>
                                      <p:to>
                                        <p:strVal val="visible"/>
                                      </p:to>
                                    </p:set>
                                    <p:animEffect transition="in" filter="wipe(up)">
                                      <p:cBhvr>
                                        <p:cTn id="129" dur="500"/>
                                        <p:tgtEl>
                                          <p:spTgt spid="55317"/>
                                        </p:tgtEl>
                                      </p:cBhvr>
                                    </p:animEffect>
                                  </p:childTnLst>
                                </p:cTn>
                              </p:par>
                            </p:childTnLst>
                          </p:cTn>
                        </p:par>
                        <p:par>
                          <p:cTn id="130" fill="hold" nodeType="afterGroup">
                            <p:stCondLst>
                              <p:cond delay="500"/>
                            </p:stCondLst>
                            <p:childTnLst>
                              <p:par>
                                <p:cTn id="131" presetID="9" presetClass="entr" presetSubtype="0" fill="hold" grpId="0" nodeType="afterEffect">
                                  <p:stCondLst>
                                    <p:cond delay="0"/>
                                  </p:stCondLst>
                                  <p:childTnLst>
                                    <p:set>
                                      <p:cBhvr>
                                        <p:cTn id="132" dur="1" fill="hold">
                                          <p:stCondLst>
                                            <p:cond delay="0"/>
                                          </p:stCondLst>
                                        </p:cTn>
                                        <p:tgtEl>
                                          <p:spTgt spid="55318"/>
                                        </p:tgtEl>
                                        <p:attrNameLst>
                                          <p:attrName>style.visibility</p:attrName>
                                        </p:attrNameLst>
                                      </p:cBhvr>
                                      <p:to>
                                        <p:strVal val="visible"/>
                                      </p:to>
                                    </p:set>
                                    <p:animEffect transition="in" filter="dissolve">
                                      <p:cBhvr>
                                        <p:cTn id="133" dur="500"/>
                                        <p:tgtEl>
                                          <p:spTgt spid="55318"/>
                                        </p:tgtEl>
                                      </p:cBhvr>
                                    </p:animEffect>
                                  </p:childTnLst>
                                </p:cTn>
                              </p:par>
                            </p:childTnLst>
                          </p:cTn>
                        </p:par>
                        <p:par>
                          <p:cTn id="134" fill="hold" nodeType="afterGroup">
                            <p:stCondLst>
                              <p:cond delay="1000"/>
                            </p:stCondLst>
                            <p:childTnLst>
                              <p:par>
                                <p:cTn id="135" presetID="9" presetClass="entr" presetSubtype="0" fill="hold" grpId="0" nodeType="afterEffect">
                                  <p:stCondLst>
                                    <p:cond delay="0"/>
                                  </p:stCondLst>
                                  <p:childTnLst>
                                    <p:set>
                                      <p:cBhvr>
                                        <p:cTn id="136" dur="1" fill="hold">
                                          <p:stCondLst>
                                            <p:cond delay="0"/>
                                          </p:stCondLst>
                                        </p:cTn>
                                        <p:tgtEl>
                                          <p:spTgt spid="55340"/>
                                        </p:tgtEl>
                                        <p:attrNameLst>
                                          <p:attrName>style.visibility</p:attrName>
                                        </p:attrNameLst>
                                      </p:cBhvr>
                                      <p:to>
                                        <p:strVal val="visible"/>
                                      </p:to>
                                    </p:set>
                                    <p:animEffect transition="in" filter="dissolve">
                                      <p:cBhvr>
                                        <p:cTn id="137" dur="500"/>
                                        <p:tgtEl>
                                          <p:spTgt spid="55340"/>
                                        </p:tgtEl>
                                      </p:cBhvr>
                                    </p:animEffec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22" presetClass="entr" presetSubtype="4" fill="hold" nodeType="clickEffect">
                                  <p:stCondLst>
                                    <p:cond delay="0"/>
                                  </p:stCondLst>
                                  <p:childTnLst>
                                    <p:set>
                                      <p:cBhvr>
                                        <p:cTn id="141" dur="1" fill="hold">
                                          <p:stCondLst>
                                            <p:cond delay="0"/>
                                          </p:stCondLst>
                                        </p:cTn>
                                        <p:tgtEl>
                                          <p:spTgt spid="55339"/>
                                        </p:tgtEl>
                                        <p:attrNameLst>
                                          <p:attrName>style.visibility</p:attrName>
                                        </p:attrNameLst>
                                      </p:cBhvr>
                                      <p:to>
                                        <p:strVal val="visible"/>
                                      </p:to>
                                    </p:set>
                                    <p:animEffect transition="in" filter="wipe(down)">
                                      <p:cBhvr>
                                        <p:cTn id="142" dur="500"/>
                                        <p:tgtEl>
                                          <p:spTgt spid="55339"/>
                                        </p:tgtEl>
                                      </p:cBhvr>
                                    </p:animEffect>
                                  </p:childTnLst>
                                </p:cTn>
                              </p:par>
                            </p:childTnLst>
                          </p:cTn>
                        </p:par>
                        <p:par>
                          <p:cTn id="143" fill="hold" nodeType="afterGroup">
                            <p:stCondLst>
                              <p:cond delay="500"/>
                            </p:stCondLst>
                            <p:childTnLst>
                              <p:par>
                                <p:cTn id="144" presetID="9" presetClass="entr" presetSubtype="0" fill="hold" nodeType="afterEffect">
                                  <p:stCondLst>
                                    <p:cond delay="0"/>
                                  </p:stCondLst>
                                  <p:childTnLst>
                                    <p:set>
                                      <p:cBhvr>
                                        <p:cTn id="145" dur="1" fill="hold">
                                          <p:stCondLst>
                                            <p:cond delay="0"/>
                                          </p:stCondLst>
                                        </p:cTn>
                                        <p:tgtEl>
                                          <p:spTgt spid="55355"/>
                                        </p:tgtEl>
                                        <p:attrNameLst>
                                          <p:attrName>style.visibility</p:attrName>
                                        </p:attrNameLst>
                                      </p:cBhvr>
                                      <p:to>
                                        <p:strVal val="visible"/>
                                      </p:to>
                                    </p:set>
                                    <p:animEffect transition="in" filter="dissolve">
                                      <p:cBhvr>
                                        <p:cTn id="146" dur="500"/>
                                        <p:tgtEl>
                                          <p:spTgt spid="55355"/>
                                        </p:tgtEl>
                                      </p:cBhvr>
                                    </p:animEffec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9" presetClass="entr" presetSubtype="0" fill="hold" grpId="0" nodeType="clickEffect">
                                  <p:stCondLst>
                                    <p:cond delay="0"/>
                                  </p:stCondLst>
                                  <p:childTnLst>
                                    <p:set>
                                      <p:cBhvr>
                                        <p:cTn id="150" dur="1" fill="hold">
                                          <p:stCondLst>
                                            <p:cond delay="0"/>
                                          </p:stCondLst>
                                        </p:cTn>
                                        <p:tgtEl>
                                          <p:spTgt spid="55320"/>
                                        </p:tgtEl>
                                        <p:attrNameLst>
                                          <p:attrName>style.visibility</p:attrName>
                                        </p:attrNameLst>
                                      </p:cBhvr>
                                      <p:to>
                                        <p:strVal val="visible"/>
                                      </p:to>
                                    </p:set>
                                    <p:animEffect transition="in" filter="dissolve">
                                      <p:cBhvr>
                                        <p:cTn id="151" dur="500"/>
                                        <p:tgtEl>
                                          <p:spTgt spid="55320"/>
                                        </p:tgtEl>
                                      </p:cBhvr>
                                    </p:animEffect>
                                  </p:childTnLst>
                                </p:cTn>
                              </p:par>
                            </p:childTnLst>
                          </p:cTn>
                        </p:par>
                        <p:par>
                          <p:cTn id="152" fill="hold" nodeType="afterGroup">
                            <p:stCondLst>
                              <p:cond delay="500"/>
                            </p:stCondLst>
                            <p:childTnLst>
                              <p:par>
                                <p:cTn id="153" presetID="22" presetClass="entr" presetSubtype="8" fill="hold" nodeType="afterEffect">
                                  <p:stCondLst>
                                    <p:cond delay="0"/>
                                  </p:stCondLst>
                                  <p:childTnLst>
                                    <p:set>
                                      <p:cBhvr>
                                        <p:cTn id="154" dur="1" fill="hold">
                                          <p:stCondLst>
                                            <p:cond delay="0"/>
                                          </p:stCondLst>
                                        </p:cTn>
                                        <p:tgtEl>
                                          <p:spTgt spid="55321"/>
                                        </p:tgtEl>
                                        <p:attrNameLst>
                                          <p:attrName>style.visibility</p:attrName>
                                        </p:attrNameLst>
                                      </p:cBhvr>
                                      <p:to>
                                        <p:strVal val="visible"/>
                                      </p:to>
                                    </p:set>
                                    <p:animEffect transition="in" filter="wipe(left)">
                                      <p:cBhvr>
                                        <p:cTn id="155" dur="500"/>
                                        <p:tgtEl>
                                          <p:spTgt spid="55321"/>
                                        </p:tgtEl>
                                      </p:cBhvr>
                                    </p:animEffect>
                                  </p:childTnLst>
                                </p:cTn>
                              </p:par>
                            </p:childTnLst>
                          </p:cTn>
                        </p:par>
                        <p:par>
                          <p:cTn id="156" fill="hold" nodeType="afterGroup">
                            <p:stCondLst>
                              <p:cond delay="1000"/>
                            </p:stCondLst>
                            <p:childTnLst>
                              <p:par>
                                <p:cTn id="157" presetID="9" presetClass="entr" presetSubtype="0" fill="hold" grpId="0" nodeType="afterEffect">
                                  <p:stCondLst>
                                    <p:cond delay="0"/>
                                  </p:stCondLst>
                                  <p:childTnLst>
                                    <p:set>
                                      <p:cBhvr>
                                        <p:cTn id="158" dur="1" fill="hold">
                                          <p:stCondLst>
                                            <p:cond delay="0"/>
                                          </p:stCondLst>
                                        </p:cTn>
                                        <p:tgtEl>
                                          <p:spTgt spid="55342"/>
                                        </p:tgtEl>
                                        <p:attrNameLst>
                                          <p:attrName>style.visibility</p:attrName>
                                        </p:attrNameLst>
                                      </p:cBhvr>
                                      <p:to>
                                        <p:strVal val="visible"/>
                                      </p:to>
                                    </p:set>
                                    <p:animEffect transition="in" filter="dissolve">
                                      <p:cBhvr>
                                        <p:cTn id="159" dur="500"/>
                                        <p:tgtEl>
                                          <p:spTgt spid="55342"/>
                                        </p:tgtEl>
                                      </p:cBhvr>
                                    </p:animEffect>
                                  </p:childTnLst>
                                </p:cTn>
                              </p:par>
                            </p:childTnLst>
                          </p:cTn>
                        </p:par>
                        <p:par>
                          <p:cTn id="160" fill="hold" nodeType="afterGroup">
                            <p:stCondLst>
                              <p:cond delay="1500"/>
                            </p:stCondLst>
                            <p:childTnLst>
                              <p:par>
                                <p:cTn id="161" presetID="22" presetClass="entr" presetSubtype="8" fill="hold" nodeType="afterEffect">
                                  <p:stCondLst>
                                    <p:cond delay="0"/>
                                  </p:stCondLst>
                                  <p:childTnLst>
                                    <p:set>
                                      <p:cBhvr>
                                        <p:cTn id="162" dur="1" fill="hold">
                                          <p:stCondLst>
                                            <p:cond delay="0"/>
                                          </p:stCondLst>
                                        </p:cTn>
                                        <p:tgtEl>
                                          <p:spTgt spid="55349"/>
                                        </p:tgtEl>
                                        <p:attrNameLst>
                                          <p:attrName>style.visibility</p:attrName>
                                        </p:attrNameLst>
                                      </p:cBhvr>
                                      <p:to>
                                        <p:strVal val="visible"/>
                                      </p:to>
                                    </p:set>
                                    <p:animEffect transition="in" filter="wipe(left)">
                                      <p:cBhvr>
                                        <p:cTn id="163" dur="500"/>
                                        <p:tgtEl>
                                          <p:spTgt spid="55349"/>
                                        </p:tgtEl>
                                      </p:cBhvr>
                                    </p:animEffect>
                                  </p:childTnLst>
                                </p:cTn>
                              </p:par>
                            </p:childTnLst>
                          </p:cTn>
                        </p:par>
                      </p:childTnLst>
                    </p:cTn>
                  </p:par>
                  <p:par>
                    <p:cTn id="164" fill="hold" nodeType="clickPar">
                      <p:stCondLst>
                        <p:cond delay="indefinite"/>
                      </p:stCondLst>
                      <p:childTnLst>
                        <p:par>
                          <p:cTn id="165" fill="hold" nodeType="withGroup">
                            <p:stCondLst>
                              <p:cond delay="0"/>
                            </p:stCondLst>
                            <p:childTnLst>
                              <p:par>
                                <p:cTn id="166" presetID="22" presetClass="entr" presetSubtype="1" fill="hold" nodeType="clickEffect">
                                  <p:stCondLst>
                                    <p:cond delay="0"/>
                                  </p:stCondLst>
                                  <p:childTnLst>
                                    <p:set>
                                      <p:cBhvr>
                                        <p:cTn id="167" dur="1" fill="hold">
                                          <p:stCondLst>
                                            <p:cond delay="0"/>
                                          </p:stCondLst>
                                        </p:cTn>
                                        <p:tgtEl>
                                          <p:spTgt spid="55319"/>
                                        </p:tgtEl>
                                        <p:attrNameLst>
                                          <p:attrName>style.visibility</p:attrName>
                                        </p:attrNameLst>
                                      </p:cBhvr>
                                      <p:to>
                                        <p:strVal val="visible"/>
                                      </p:to>
                                    </p:set>
                                    <p:animEffect transition="in" filter="wipe(up)">
                                      <p:cBhvr>
                                        <p:cTn id="168" dur="500"/>
                                        <p:tgtEl>
                                          <p:spTgt spid="55319"/>
                                        </p:tgtEl>
                                      </p:cBhvr>
                                    </p:animEffect>
                                  </p:childTnLst>
                                </p:cTn>
                              </p:par>
                            </p:childTnLst>
                          </p:cTn>
                        </p:par>
                        <p:par>
                          <p:cTn id="169" fill="hold" nodeType="afterGroup">
                            <p:stCondLst>
                              <p:cond delay="500"/>
                            </p:stCondLst>
                            <p:childTnLst>
                              <p:par>
                                <p:cTn id="170" presetID="9" presetClass="entr" presetSubtype="0" fill="hold" grpId="0" nodeType="afterEffect">
                                  <p:stCondLst>
                                    <p:cond delay="0"/>
                                  </p:stCondLst>
                                  <p:childTnLst>
                                    <p:set>
                                      <p:cBhvr>
                                        <p:cTn id="171" dur="1" fill="hold">
                                          <p:stCondLst>
                                            <p:cond delay="0"/>
                                          </p:stCondLst>
                                        </p:cTn>
                                        <p:tgtEl>
                                          <p:spTgt spid="55322"/>
                                        </p:tgtEl>
                                        <p:attrNameLst>
                                          <p:attrName>style.visibility</p:attrName>
                                        </p:attrNameLst>
                                      </p:cBhvr>
                                      <p:to>
                                        <p:strVal val="visible"/>
                                      </p:to>
                                    </p:set>
                                    <p:animEffect transition="in" filter="dissolve">
                                      <p:cBhvr>
                                        <p:cTn id="172" dur="500"/>
                                        <p:tgtEl>
                                          <p:spTgt spid="55322"/>
                                        </p:tgtEl>
                                      </p:cBhvr>
                                    </p:animEffect>
                                  </p:childTnLst>
                                </p:cTn>
                              </p:par>
                            </p:childTnLst>
                          </p:cTn>
                        </p:par>
                        <p:par>
                          <p:cTn id="173" fill="hold" nodeType="afterGroup">
                            <p:stCondLst>
                              <p:cond delay="1000"/>
                            </p:stCondLst>
                            <p:childTnLst>
                              <p:par>
                                <p:cTn id="174" presetID="9" presetClass="entr" presetSubtype="0" fill="hold" grpId="0" nodeType="afterEffect">
                                  <p:stCondLst>
                                    <p:cond delay="0"/>
                                  </p:stCondLst>
                                  <p:childTnLst>
                                    <p:set>
                                      <p:cBhvr>
                                        <p:cTn id="175" dur="1" fill="hold">
                                          <p:stCondLst>
                                            <p:cond delay="0"/>
                                          </p:stCondLst>
                                        </p:cTn>
                                        <p:tgtEl>
                                          <p:spTgt spid="55343"/>
                                        </p:tgtEl>
                                        <p:attrNameLst>
                                          <p:attrName>style.visibility</p:attrName>
                                        </p:attrNameLst>
                                      </p:cBhvr>
                                      <p:to>
                                        <p:strVal val="visible"/>
                                      </p:to>
                                    </p:set>
                                    <p:animEffect transition="in" filter="dissolve">
                                      <p:cBhvr>
                                        <p:cTn id="176" dur="500"/>
                                        <p:tgtEl>
                                          <p:spTgt spid="55343"/>
                                        </p:tgtEl>
                                      </p:cBhvr>
                                    </p:animEffect>
                                  </p:childTnLst>
                                </p:cTn>
                              </p:par>
                            </p:childTnLst>
                          </p:cTn>
                        </p:par>
                      </p:childTnLst>
                    </p:cTn>
                  </p:par>
                  <p:par>
                    <p:cTn id="177" fill="hold" nodeType="clickPar">
                      <p:stCondLst>
                        <p:cond delay="indefinite"/>
                      </p:stCondLst>
                      <p:childTnLst>
                        <p:par>
                          <p:cTn id="178" fill="hold" nodeType="withGroup">
                            <p:stCondLst>
                              <p:cond delay="0"/>
                            </p:stCondLst>
                            <p:childTnLst>
                              <p:par>
                                <p:cTn id="179" presetID="22" presetClass="entr" presetSubtype="4" fill="hold" nodeType="clickEffect">
                                  <p:stCondLst>
                                    <p:cond delay="0"/>
                                  </p:stCondLst>
                                  <p:childTnLst>
                                    <p:set>
                                      <p:cBhvr>
                                        <p:cTn id="180" dur="1" fill="hold">
                                          <p:stCondLst>
                                            <p:cond delay="0"/>
                                          </p:stCondLst>
                                        </p:cTn>
                                        <p:tgtEl>
                                          <p:spTgt spid="55341"/>
                                        </p:tgtEl>
                                        <p:attrNameLst>
                                          <p:attrName>style.visibility</p:attrName>
                                        </p:attrNameLst>
                                      </p:cBhvr>
                                      <p:to>
                                        <p:strVal val="visible"/>
                                      </p:to>
                                    </p:set>
                                    <p:animEffect transition="in" filter="wipe(down)">
                                      <p:cBhvr>
                                        <p:cTn id="181" dur="500"/>
                                        <p:tgtEl>
                                          <p:spTgt spid="55341"/>
                                        </p:tgtEl>
                                      </p:cBhvr>
                                    </p:animEffect>
                                  </p:childTnLst>
                                </p:cTn>
                              </p:par>
                            </p:childTnLst>
                          </p:cTn>
                        </p:par>
                        <p:par>
                          <p:cTn id="182" fill="hold" nodeType="afterGroup">
                            <p:stCondLst>
                              <p:cond delay="500"/>
                            </p:stCondLst>
                            <p:childTnLst>
                              <p:par>
                                <p:cTn id="183" presetID="9" presetClass="entr" presetSubtype="0" fill="hold" nodeType="afterEffect">
                                  <p:stCondLst>
                                    <p:cond delay="0"/>
                                  </p:stCondLst>
                                  <p:childTnLst>
                                    <p:set>
                                      <p:cBhvr>
                                        <p:cTn id="184" dur="1" fill="hold">
                                          <p:stCondLst>
                                            <p:cond delay="0"/>
                                          </p:stCondLst>
                                        </p:cTn>
                                        <p:tgtEl>
                                          <p:spTgt spid="55356"/>
                                        </p:tgtEl>
                                        <p:attrNameLst>
                                          <p:attrName>style.visibility</p:attrName>
                                        </p:attrNameLst>
                                      </p:cBhvr>
                                      <p:to>
                                        <p:strVal val="visible"/>
                                      </p:to>
                                    </p:set>
                                    <p:animEffect transition="in" filter="dissolve">
                                      <p:cBhvr>
                                        <p:cTn id="185" dur="500"/>
                                        <p:tgtEl>
                                          <p:spTgt spid="55356"/>
                                        </p:tgtEl>
                                      </p:cBhvr>
                                    </p:animEffect>
                                  </p:childTnLst>
                                </p:cTn>
                              </p:par>
                            </p:childTnLst>
                          </p:cTn>
                        </p:par>
                      </p:childTnLst>
                    </p:cTn>
                  </p:par>
                  <p:par>
                    <p:cTn id="186" fill="hold" nodeType="clickPar">
                      <p:stCondLst>
                        <p:cond delay="indefinite"/>
                      </p:stCondLst>
                      <p:childTnLst>
                        <p:par>
                          <p:cTn id="187" fill="hold" nodeType="withGroup">
                            <p:stCondLst>
                              <p:cond delay="0"/>
                            </p:stCondLst>
                            <p:childTnLst>
                              <p:par>
                                <p:cTn id="188" presetID="22" presetClass="entr" presetSubtype="4" fill="hold" nodeType="clickEffect">
                                  <p:stCondLst>
                                    <p:cond delay="0"/>
                                  </p:stCondLst>
                                  <p:childTnLst>
                                    <p:set>
                                      <p:cBhvr>
                                        <p:cTn id="189" dur="1" fill="hold">
                                          <p:stCondLst>
                                            <p:cond delay="0"/>
                                          </p:stCondLst>
                                        </p:cTn>
                                        <p:tgtEl>
                                          <p:spTgt spid="55344"/>
                                        </p:tgtEl>
                                        <p:attrNameLst>
                                          <p:attrName>style.visibility</p:attrName>
                                        </p:attrNameLst>
                                      </p:cBhvr>
                                      <p:to>
                                        <p:strVal val="visible"/>
                                      </p:to>
                                    </p:set>
                                    <p:animEffect transition="in" filter="wipe(down)">
                                      <p:cBhvr>
                                        <p:cTn id="190" dur="500"/>
                                        <p:tgtEl>
                                          <p:spTgt spid="55344"/>
                                        </p:tgtEl>
                                      </p:cBhvr>
                                    </p:animEffect>
                                  </p:childTnLst>
                                </p:cTn>
                              </p:par>
                            </p:childTnLst>
                          </p:cTn>
                        </p:par>
                        <p:par>
                          <p:cTn id="191" fill="hold" nodeType="afterGroup">
                            <p:stCondLst>
                              <p:cond delay="500"/>
                            </p:stCondLst>
                            <p:childTnLst>
                              <p:par>
                                <p:cTn id="192" presetID="9" presetClass="entr" presetSubtype="0" fill="hold" grpId="0" nodeType="afterEffect">
                                  <p:stCondLst>
                                    <p:cond delay="0"/>
                                  </p:stCondLst>
                                  <p:childTnLst>
                                    <p:set>
                                      <p:cBhvr>
                                        <p:cTn id="193" dur="1" fill="hold">
                                          <p:stCondLst>
                                            <p:cond delay="0"/>
                                          </p:stCondLst>
                                        </p:cTn>
                                        <p:tgtEl>
                                          <p:spTgt spid="55345"/>
                                        </p:tgtEl>
                                        <p:attrNameLst>
                                          <p:attrName>style.visibility</p:attrName>
                                        </p:attrNameLst>
                                      </p:cBhvr>
                                      <p:to>
                                        <p:strVal val="visible"/>
                                      </p:to>
                                    </p:set>
                                    <p:animEffect transition="in" filter="dissolve">
                                      <p:cBhvr>
                                        <p:cTn id="194" dur="500"/>
                                        <p:tgtEl>
                                          <p:spTgt spid="55345"/>
                                        </p:tgtEl>
                                      </p:cBhvr>
                                    </p:animEffect>
                                  </p:childTnLst>
                                </p:cTn>
                              </p:par>
                            </p:childTnLst>
                          </p:cTn>
                        </p:par>
                      </p:childTnLst>
                    </p:cTn>
                  </p:par>
                  <p:par>
                    <p:cTn id="195" fill="hold" nodeType="clickPar">
                      <p:stCondLst>
                        <p:cond delay="indefinite"/>
                      </p:stCondLst>
                      <p:childTnLst>
                        <p:par>
                          <p:cTn id="196" fill="hold" nodeType="withGroup">
                            <p:stCondLst>
                              <p:cond delay="0"/>
                            </p:stCondLst>
                            <p:childTnLst>
                              <p:par>
                                <p:cTn id="197" presetID="22" presetClass="entr" presetSubtype="8" fill="hold" nodeType="clickEffect">
                                  <p:stCondLst>
                                    <p:cond delay="0"/>
                                  </p:stCondLst>
                                  <p:childTnLst>
                                    <p:set>
                                      <p:cBhvr>
                                        <p:cTn id="198" dur="1" fill="hold">
                                          <p:stCondLst>
                                            <p:cond delay="0"/>
                                          </p:stCondLst>
                                        </p:cTn>
                                        <p:tgtEl>
                                          <p:spTgt spid="55351"/>
                                        </p:tgtEl>
                                        <p:attrNameLst>
                                          <p:attrName>style.visibility</p:attrName>
                                        </p:attrNameLst>
                                      </p:cBhvr>
                                      <p:to>
                                        <p:strVal val="visible"/>
                                      </p:to>
                                    </p:set>
                                    <p:animEffect transition="in" filter="wipe(left)">
                                      <p:cBhvr>
                                        <p:cTn id="199" dur="500"/>
                                        <p:tgtEl>
                                          <p:spTgt spid="55351"/>
                                        </p:tgtEl>
                                      </p:cBhvr>
                                    </p:animEffect>
                                  </p:childTnLst>
                                </p:cTn>
                              </p:par>
                            </p:childTnLst>
                          </p:cTn>
                        </p:par>
                        <p:par>
                          <p:cTn id="200" fill="hold" nodeType="afterGroup">
                            <p:stCondLst>
                              <p:cond delay="500"/>
                            </p:stCondLst>
                            <p:childTnLst>
                              <p:par>
                                <p:cTn id="201" presetID="22" presetClass="entr" presetSubtype="8" fill="hold" grpId="0" nodeType="afterEffect">
                                  <p:stCondLst>
                                    <p:cond delay="0"/>
                                  </p:stCondLst>
                                  <p:childTnLst>
                                    <p:set>
                                      <p:cBhvr>
                                        <p:cTn id="202" dur="1" fill="hold">
                                          <p:stCondLst>
                                            <p:cond delay="0"/>
                                          </p:stCondLst>
                                        </p:cTn>
                                        <p:tgtEl>
                                          <p:spTgt spid="55350"/>
                                        </p:tgtEl>
                                        <p:attrNameLst>
                                          <p:attrName>style.visibility</p:attrName>
                                        </p:attrNameLst>
                                      </p:cBhvr>
                                      <p:to>
                                        <p:strVal val="visible"/>
                                      </p:to>
                                    </p:set>
                                    <p:animEffect transition="in" filter="wipe(left)">
                                      <p:cBhvr>
                                        <p:cTn id="203" dur="500"/>
                                        <p:tgtEl>
                                          <p:spTgt spid="55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5" grpId="0" autoUpdateAnimBg="0"/>
      <p:bldP spid="55306" grpId="0" autoUpdateAnimBg="0"/>
      <p:bldP spid="55307" grpId="0" autoUpdateAnimBg="0"/>
      <p:bldP spid="55310" grpId="0" autoUpdateAnimBg="0"/>
      <p:bldP spid="55311" grpId="0" autoUpdateAnimBg="0"/>
      <p:bldP spid="55314" grpId="0" autoUpdateAnimBg="0"/>
      <p:bldP spid="55315" grpId="0" autoUpdateAnimBg="0"/>
      <p:bldP spid="55318" grpId="0" autoUpdateAnimBg="0"/>
      <p:bldP spid="55320" grpId="0" autoUpdateAnimBg="0"/>
      <p:bldP spid="55322" grpId="0" autoUpdateAnimBg="0"/>
      <p:bldP spid="55326" grpId="0" autoUpdateAnimBg="0"/>
      <p:bldP spid="55332" grpId="0" autoUpdateAnimBg="0"/>
      <p:bldP spid="55334" grpId="0" autoUpdateAnimBg="0"/>
      <p:bldP spid="55335" grpId="0" autoUpdateAnimBg="0"/>
      <p:bldP spid="55337" grpId="0" autoUpdateAnimBg="0"/>
      <p:bldP spid="55338" grpId="0" autoUpdateAnimBg="0"/>
      <p:bldP spid="55340" grpId="0" autoUpdateAnimBg="0"/>
      <p:bldP spid="55342" grpId="0" autoUpdateAnimBg="0"/>
      <p:bldP spid="55343" grpId="0" autoUpdateAnimBg="0"/>
      <p:bldP spid="55345" grpId="0" autoUpdateAnimBg="0"/>
      <p:bldP spid="55350"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41F43262-141E-424A-876B-FAD0703AAD72}"/>
              </a:ext>
            </a:extLst>
          </p:cNvPr>
          <p:cNvSpPr>
            <a:spLocks noGrp="1" noRot="1" noChangeArrowheads="1"/>
          </p:cNvSpPr>
          <p:nvPr>
            <p:ph type="title"/>
          </p:nvPr>
        </p:nvSpPr>
        <p:spPr/>
        <p:txBody>
          <a:bodyPr/>
          <a:lstStyle/>
          <a:p>
            <a:pPr eaLnBrk="1" hangingPunct="1"/>
            <a:r>
              <a:rPr lang="zh-CN" altLang="en-US"/>
              <a:t>厂商的短期供给曲线</a:t>
            </a:r>
          </a:p>
        </p:txBody>
      </p:sp>
      <p:sp>
        <p:nvSpPr>
          <p:cNvPr id="86019" name="Rectangle 3">
            <a:extLst>
              <a:ext uri="{FF2B5EF4-FFF2-40B4-BE49-F238E27FC236}">
                <a16:creationId xmlns:a16="http://schemas.microsoft.com/office/drawing/2014/main" id="{5283458F-8FDA-4982-9519-E3613AB3A761}"/>
              </a:ext>
            </a:extLst>
          </p:cNvPr>
          <p:cNvSpPr>
            <a:spLocks noGrp="1" noRot="1" noChangeArrowheads="1"/>
          </p:cNvSpPr>
          <p:nvPr>
            <p:ph type="body" idx="1"/>
          </p:nvPr>
        </p:nvSpPr>
        <p:spPr/>
        <p:txBody>
          <a:bodyPr/>
          <a:lstStyle/>
          <a:p>
            <a:pPr eaLnBrk="1" hangingPunct="1">
              <a:buFont typeface="Wingdings" panose="05000000000000000000" pitchFamily="2" charset="2"/>
              <a:buNone/>
            </a:pPr>
            <a:r>
              <a:rPr lang="en-US" altLang="zh-CN">
                <a:solidFill>
                  <a:srgbClr val="000000"/>
                </a:solidFill>
              </a:rPr>
              <a:t>1</a:t>
            </a:r>
            <a:r>
              <a:rPr lang="zh-CN" altLang="en-US">
                <a:solidFill>
                  <a:srgbClr val="000000"/>
                </a:solidFill>
              </a:rPr>
              <a:t>、用</a:t>
            </a:r>
            <a:r>
              <a:rPr lang="en-US" altLang="zh-CN">
                <a:solidFill>
                  <a:srgbClr val="000000"/>
                </a:solidFill>
              </a:rPr>
              <a:t>SMC</a:t>
            </a:r>
            <a:r>
              <a:rPr lang="zh-CN" altLang="en-US">
                <a:solidFill>
                  <a:srgbClr val="000000"/>
                </a:solidFill>
              </a:rPr>
              <a:t>曲线上大于和等于</a:t>
            </a:r>
            <a:r>
              <a:rPr lang="en-US" altLang="zh-CN">
                <a:solidFill>
                  <a:srgbClr val="000000"/>
                </a:solidFill>
              </a:rPr>
              <a:t>AVC</a:t>
            </a:r>
            <a:r>
              <a:rPr lang="zh-CN" altLang="en-US">
                <a:solidFill>
                  <a:srgbClr val="000000"/>
                </a:solidFill>
              </a:rPr>
              <a:t>最低点的部分来表示。</a:t>
            </a:r>
          </a:p>
          <a:p>
            <a:pPr eaLnBrk="1" hangingPunct="1">
              <a:buFont typeface="Wingdings" panose="05000000000000000000" pitchFamily="2" charset="2"/>
              <a:buNone/>
            </a:pPr>
            <a:r>
              <a:rPr lang="en-US" altLang="zh-CN">
                <a:solidFill>
                  <a:srgbClr val="000000"/>
                </a:solidFill>
              </a:rPr>
              <a:t>2</a:t>
            </a:r>
            <a:r>
              <a:rPr lang="zh-CN" altLang="en-US">
                <a:solidFill>
                  <a:srgbClr val="000000"/>
                </a:solidFill>
              </a:rPr>
              <a:t>、完全竞争厂商的短期供给曲线是向右上方倾斜，表示商品价格和供给量之间的正方向变动。</a:t>
            </a:r>
          </a:p>
          <a:p>
            <a:pPr eaLnBrk="1" hangingPunct="1">
              <a:buFont typeface="Wingdings" panose="05000000000000000000" pitchFamily="2" charset="2"/>
              <a:buNone/>
            </a:pPr>
            <a:r>
              <a:rPr lang="en-US" altLang="zh-CN">
                <a:solidFill>
                  <a:srgbClr val="000000"/>
                </a:solidFill>
              </a:rPr>
              <a:t>3</a:t>
            </a:r>
            <a:r>
              <a:rPr lang="zh-CN" altLang="en-US">
                <a:solidFill>
                  <a:srgbClr val="000000"/>
                </a:solidFill>
              </a:rPr>
              <a:t>、完全竞争厂商的短期供给曲线表示厂商在每一个价格水平的供给量都是能够给他带来最大利润或最小亏损的最优产量。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 calcmode="lin" valueType="num">
                                      <p:cBhvr additive="base">
                                        <p:cTn id="7" dur="500" fill="hold"/>
                                        <p:tgtEl>
                                          <p:spTgt spid="860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60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nodeType="clickEffect">
                                  <p:stCondLst>
                                    <p:cond delay="0"/>
                                  </p:stCondLst>
                                  <p:childTnLst>
                                    <p:set>
                                      <p:cBhvr>
                                        <p:cTn id="12" dur="1" fill="hold">
                                          <p:stCondLst>
                                            <p:cond delay="0"/>
                                          </p:stCondLst>
                                        </p:cTn>
                                        <p:tgtEl>
                                          <p:spTgt spid="86019">
                                            <p:txEl>
                                              <p:pRg st="1" end="1"/>
                                            </p:txEl>
                                          </p:spTgt>
                                        </p:tgtEl>
                                        <p:attrNameLst>
                                          <p:attrName>style.visibility</p:attrName>
                                        </p:attrNameLst>
                                      </p:cBhvr>
                                      <p:to>
                                        <p:strVal val="visible"/>
                                      </p:to>
                                    </p:set>
                                    <p:animEffect transition="in" filter="box(in)">
                                      <p:cBhvr>
                                        <p:cTn id="13" dur="500"/>
                                        <p:tgtEl>
                                          <p:spTgt spid="86019">
                                            <p:txEl>
                                              <p:pRg st="1" end="1"/>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86019">
                                            <p:txEl>
                                              <p:pRg st="2" end="2"/>
                                            </p:txEl>
                                          </p:spTgt>
                                        </p:tgtEl>
                                        <p:attrNameLst>
                                          <p:attrName>style.visibility</p:attrName>
                                        </p:attrNameLst>
                                      </p:cBhvr>
                                      <p:to>
                                        <p:strVal val="visible"/>
                                      </p:to>
                                    </p:set>
                                    <p:anim calcmode="lin" valueType="num">
                                      <p:cBhvr additive="base">
                                        <p:cTn id="18" dur="500" fill="hold"/>
                                        <p:tgtEl>
                                          <p:spTgt spid="86019">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601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44B12EE7-4BA1-4F32-AA70-F92421038474}"/>
              </a:ext>
            </a:extLst>
          </p:cNvPr>
          <p:cNvSpPr>
            <a:spLocks noGrp="1" noRot="1" noChangeArrowheads="1"/>
          </p:cNvSpPr>
          <p:nvPr>
            <p:ph type="title"/>
          </p:nvPr>
        </p:nvSpPr>
        <p:spPr>
          <a:xfrm>
            <a:off x="323850" y="0"/>
            <a:ext cx="8540750" cy="1143000"/>
          </a:xfrm>
        </p:spPr>
        <p:txBody>
          <a:bodyPr/>
          <a:lstStyle/>
          <a:p>
            <a:pPr eaLnBrk="1" hangingPunct="1"/>
            <a:r>
              <a:rPr lang="en-US" altLang="zh-CN"/>
              <a:t>3</a:t>
            </a:r>
            <a:r>
              <a:rPr lang="zh-CN" altLang="en-US"/>
              <a:t>、生产者剩余</a:t>
            </a:r>
            <a:r>
              <a:rPr lang="en-US" altLang="zh-CN"/>
              <a:t>(PS)</a:t>
            </a:r>
          </a:p>
        </p:txBody>
      </p:sp>
      <p:sp>
        <p:nvSpPr>
          <p:cNvPr id="34819" name="Line 3">
            <a:extLst>
              <a:ext uri="{FF2B5EF4-FFF2-40B4-BE49-F238E27FC236}">
                <a16:creationId xmlns:a16="http://schemas.microsoft.com/office/drawing/2014/main" id="{3F99922C-F5A4-40F1-83FF-E83833BD61B1}"/>
              </a:ext>
            </a:extLst>
          </p:cNvPr>
          <p:cNvSpPr>
            <a:spLocks noChangeShapeType="1"/>
          </p:cNvSpPr>
          <p:nvPr/>
        </p:nvSpPr>
        <p:spPr bwMode="auto">
          <a:xfrm>
            <a:off x="5508625" y="4652963"/>
            <a:ext cx="3382963"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0" name="Line 4">
            <a:extLst>
              <a:ext uri="{FF2B5EF4-FFF2-40B4-BE49-F238E27FC236}">
                <a16:creationId xmlns:a16="http://schemas.microsoft.com/office/drawing/2014/main" id="{5DF03EF0-666C-47D0-8699-347C914AC7B7}"/>
              </a:ext>
            </a:extLst>
          </p:cNvPr>
          <p:cNvSpPr>
            <a:spLocks noChangeShapeType="1"/>
          </p:cNvSpPr>
          <p:nvPr/>
        </p:nvSpPr>
        <p:spPr bwMode="auto">
          <a:xfrm flipV="1">
            <a:off x="5508625" y="1052513"/>
            <a:ext cx="0" cy="36004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1" name="Freeform 5">
            <a:extLst>
              <a:ext uri="{FF2B5EF4-FFF2-40B4-BE49-F238E27FC236}">
                <a16:creationId xmlns:a16="http://schemas.microsoft.com/office/drawing/2014/main" id="{A1CE09A7-3E05-4318-9387-F300A477D18B}"/>
              </a:ext>
            </a:extLst>
          </p:cNvPr>
          <p:cNvSpPr>
            <a:spLocks/>
          </p:cNvSpPr>
          <p:nvPr/>
        </p:nvSpPr>
        <p:spPr bwMode="auto">
          <a:xfrm>
            <a:off x="5508625" y="2565400"/>
            <a:ext cx="2087563" cy="1668463"/>
          </a:xfrm>
          <a:custGeom>
            <a:avLst/>
            <a:gdLst>
              <a:gd name="T0" fmla="*/ 0 w 1315"/>
              <a:gd name="T1" fmla="*/ 0 h 1051"/>
              <a:gd name="T2" fmla="*/ 2147483646 w 1315"/>
              <a:gd name="T3" fmla="*/ 2147483646 h 1051"/>
              <a:gd name="T4" fmla="*/ 2147483646 w 1315"/>
              <a:gd name="T5" fmla="*/ 2147483646 h 1051"/>
              <a:gd name="T6" fmla="*/ 2147483646 w 1315"/>
              <a:gd name="T7" fmla="*/ 0 h 105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15" h="1051">
                <a:moveTo>
                  <a:pt x="0" y="0"/>
                </a:moveTo>
                <a:cubicBezTo>
                  <a:pt x="45" y="381"/>
                  <a:pt x="90" y="763"/>
                  <a:pt x="226" y="907"/>
                </a:cubicBezTo>
                <a:cubicBezTo>
                  <a:pt x="362" y="1051"/>
                  <a:pt x="634" y="1013"/>
                  <a:pt x="816" y="862"/>
                </a:cubicBezTo>
                <a:cubicBezTo>
                  <a:pt x="998" y="711"/>
                  <a:pt x="1232" y="144"/>
                  <a:pt x="1315" y="0"/>
                </a:cubicBezTo>
              </a:path>
            </a:pathLst>
          </a:custGeom>
          <a:solidFill>
            <a:srgbClr val="CCFFFF"/>
          </a:solidFill>
          <a:ln w="381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2" name="Line 6">
            <a:extLst>
              <a:ext uri="{FF2B5EF4-FFF2-40B4-BE49-F238E27FC236}">
                <a16:creationId xmlns:a16="http://schemas.microsoft.com/office/drawing/2014/main" id="{932F9C7C-7381-4FA1-9335-5303C9C43069}"/>
              </a:ext>
            </a:extLst>
          </p:cNvPr>
          <p:cNvSpPr>
            <a:spLocks noChangeShapeType="1"/>
          </p:cNvSpPr>
          <p:nvPr/>
        </p:nvSpPr>
        <p:spPr bwMode="auto">
          <a:xfrm flipV="1">
            <a:off x="7596188" y="1125538"/>
            <a:ext cx="647700" cy="14398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3" name="Freeform 7">
            <a:extLst>
              <a:ext uri="{FF2B5EF4-FFF2-40B4-BE49-F238E27FC236}">
                <a16:creationId xmlns:a16="http://schemas.microsoft.com/office/drawing/2014/main" id="{0E25FFA3-F47D-44CE-B8D0-C9768F292A52}"/>
              </a:ext>
            </a:extLst>
          </p:cNvPr>
          <p:cNvSpPr>
            <a:spLocks/>
          </p:cNvSpPr>
          <p:nvPr/>
        </p:nvSpPr>
        <p:spPr bwMode="auto">
          <a:xfrm>
            <a:off x="5508625" y="2636838"/>
            <a:ext cx="3024188" cy="947737"/>
          </a:xfrm>
          <a:custGeom>
            <a:avLst/>
            <a:gdLst>
              <a:gd name="T0" fmla="*/ 0 w 1905"/>
              <a:gd name="T1" fmla="*/ 2147483646 h 597"/>
              <a:gd name="T2" fmla="*/ 2147483646 w 1905"/>
              <a:gd name="T3" fmla="*/ 2147483646 h 597"/>
              <a:gd name="T4" fmla="*/ 2147483646 w 1905"/>
              <a:gd name="T5" fmla="*/ 0 h 597"/>
              <a:gd name="T6" fmla="*/ 0 60000 65536"/>
              <a:gd name="T7" fmla="*/ 0 60000 65536"/>
              <a:gd name="T8" fmla="*/ 0 60000 65536"/>
            </a:gdLst>
            <a:ahLst/>
            <a:cxnLst>
              <a:cxn ang="T6">
                <a:pos x="T0" y="T1"/>
              </a:cxn>
              <a:cxn ang="T7">
                <a:pos x="T2" y="T3"/>
              </a:cxn>
              <a:cxn ang="T8">
                <a:pos x="T4" y="T5"/>
              </a:cxn>
            </a:cxnLst>
            <a:rect l="0" t="0" r="r" b="b"/>
            <a:pathLst>
              <a:path w="1905" h="597">
                <a:moveTo>
                  <a:pt x="0" y="45"/>
                </a:moveTo>
                <a:cubicBezTo>
                  <a:pt x="340" y="321"/>
                  <a:pt x="681" y="597"/>
                  <a:pt x="998" y="590"/>
                </a:cubicBezTo>
                <a:cubicBezTo>
                  <a:pt x="1315" y="583"/>
                  <a:pt x="1754" y="98"/>
                  <a:pt x="1905"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4" name="Line 8">
            <a:extLst>
              <a:ext uri="{FF2B5EF4-FFF2-40B4-BE49-F238E27FC236}">
                <a16:creationId xmlns:a16="http://schemas.microsoft.com/office/drawing/2014/main" id="{5E3D9A67-ED02-43A6-8151-A4551BAFFEE6}"/>
              </a:ext>
            </a:extLst>
          </p:cNvPr>
          <p:cNvSpPr>
            <a:spLocks noChangeShapeType="1"/>
          </p:cNvSpPr>
          <p:nvPr/>
        </p:nvSpPr>
        <p:spPr bwMode="auto">
          <a:xfrm>
            <a:off x="5508625" y="2565400"/>
            <a:ext cx="208756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5" name="Line 9">
            <a:extLst>
              <a:ext uri="{FF2B5EF4-FFF2-40B4-BE49-F238E27FC236}">
                <a16:creationId xmlns:a16="http://schemas.microsoft.com/office/drawing/2014/main" id="{B5655BEE-0503-4DE4-90A9-2E6C510B1293}"/>
              </a:ext>
            </a:extLst>
          </p:cNvPr>
          <p:cNvSpPr>
            <a:spLocks noChangeShapeType="1"/>
          </p:cNvSpPr>
          <p:nvPr/>
        </p:nvSpPr>
        <p:spPr bwMode="auto">
          <a:xfrm>
            <a:off x="7596188" y="2565400"/>
            <a:ext cx="0" cy="20875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6" name="Line 10">
            <a:extLst>
              <a:ext uri="{FF2B5EF4-FFF2-40B4-BE49-F238E27FC236}">
                <a16:creationId xmlns:a16="http://schemas.microsoft.com/office/drawing/2014/main" id="{376C4DDD-2CF4-4CF0-A74D-CCA3F8EFABB5}"/>
              </a:ext>
            </a:extLst>
          </p:cNvPr>
          <p:cNvSpPr>
            <a:spLocks noChangeShapeType="1"/>
          </p:cNvSpPr>
          <p:nvPr/>
        </p:nvSpPr>
        <p:spPr bwMode="auto">
          <a:xfrm flipH="1">
            <a:off x="5508625" y="3357563"/>
            <a:ext cx="2087563"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7" name="Text Box 11">
            <a:extLst>
              <a:ext uri="{FF2B5EF4-FFF2-40B4-BE49-F238E27FC236}">
                <a16:creationId xmlns:a16="http://schemas.microsoft.com/office/drawing/2014/main" id="{5B6C2291-5402-4297-B227-EFBD442817EE}"/>
              </a:ext>
            </a:extLst>
          </p:cNvPr>
          <p:cNvSpPr txBox="1">
            <a:spLocks noChangeArrowheads="1"/>
          </p:cNvSpPr>
          <p:nvPr/>
        </p:nvSpPr>
        <p:spPr bwMode="auto">
          <a:xfrm>
            <a:off x="8008938" y="639763"/>
            <a:ext cx="1174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S=S(P)</a:t>
            </a:r>
          </a:p>
        </p:txBody>
      </p:sp>
      <p:sp>
        <p:nvSpPr>
          <p:cNvPr id="34828" name="Text Box 12">
            <a:extLst>
              <a:ext uri="{FF2B5EF4-FFF2-40B4-BE49-F238E27FC236}">
                <a16:creationId xmlns:a16="http://schemas.microsoft.com/office/drawing/2014/main" id="{08BEC194-13B3-46FC-AB9A-1E5782D8BF09}"/>
              </a:ext>
            </a:extLst>
          </p:cNvPr>
          <p:cNvSpPr txBox="1">
            <a:spLocks noChangeArrowheads="1"/>
          </p:cNvSpPr>
          <p:nvPr/>
        </p:nvSpPr>
        <p:spPr bwMode="auto">
          <a:xfrm>
            <a:off x="8296275" y="2295525"/>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AVC</a:t>
            </a:r>
          </a:p>
        </p:txBody>
      </p:sp>
      <p:sp>
        <p:nvSpPr>
          <p:cNvPr id="34829" name="Text Box 13">
            <a:extLst>
              <a:ext uri="{FF2B5EF4-FFF2-40B4-BE49-F238E27FC236}">
                <a16:creationId xmlns:a16="http://schemas.microsoft.com/office/drawing/2014/main" id="{BD2559D1-513A-4944-851B-4FC8E9444176}"/>
              </a:ext>
            </a:extLst>
          </p:cNvPr>
          <p:cNvSpPr txBox="1">
            <a:spLocks noChangeArrowheads="1"/>
          </p:cNvSpPr>
          <p:nvPr/>
        </p:nvSpPr>
        <p:spPr bwMode="auto">
          <a:xfrm>
            <a:off x="6300788" y="4005263"/>
            <a:ext cx="862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SMC</a:t>
            </a:r>
          </a:p>
        </p:txBody>
      </p:sp>
      <p:sp>
        <p:nvSpPr>
          <p:cNvPr id="34830" name="Text Box 14">
            <a:extLst>
              <a:ext uri="{FF2B5EF4-FFF2-40B4-BE49-F238E27FC236}">
                <a16:creationId xmlns:a16="http://schemas.microsoft.com/office/drawing/2014/main" id="{CD56D039-B3B4-4C31-B7C7-9055E1993F4E}"/>
              </a:ext>
            </a:extLst>
          </p:cNvPr>
          <p:cNvSpPr txBox="1">
            <a:spLocks noChangeArrowheads="1"/>
          </p:cNvSpPr>
          <p:nvPr/>
        </p:nvSpPr>
        <p:spPr bwMode="auto">
          <a:xfrm>
            <a:off x="5076825" y="98107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800" b="1"/>
              <a:t>P</a:t>
            </a:r>
          </a:p>
        </p:txBody>
      </p:sp>
      <p:sp>
        <p:nvSpPr>
          <p:cNvPr id="34831" name="Text Box 15">
            <a:extLst>
              <a:ext uri="{FF2B5EF4-FFF2-40B4-BE49-F238E27FC236}">
                <a16:creationId xmlns:a16="http://schemas.microsoft.com/office/drawing/2014/main" id="{04DD17FF-0F16-41CB-945B-B35E4F5DF297}"/>
              </a:ext>
            </a:extLst>
          </p:cNvPr>
          <p:cNvSpPr txBox="1">
            <a:spLocks noChangeArrowheads="1"/>
          </p:cNvSpPr>
          <p:nvPr/>
        </p:nvSpPr>
        <p:spPr bwMode="auto">
          <a:xfrm>
            <a:off x="5076825" y="2133600"/>
            <a:ext cx="500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P</a:t>
            </a:r>
            <a:r>
              <a:rPr lang="en-US" altLang="zh-CN" sz="2400" b="1" baseline="-25000"/>
              <a:t>0</a:t>
            </a:r>
            <a:endParaRPr lang="en-US" altLang="zh-CN" sz="2400" b="1"/>
          </a:p>
        </p:txBody>
      </p:sp>
      <p:sp>
        <p:nvSpPr>
          <p:cNvPr id="34832" name="Text Box 16">
            <a:extLst>
              <a:ext uri="{FF2B5EF4-FFF2-40B4-BE49-F238E27FC236}">
                <a16:creationId xmlns:a16="http://schemas.microsoft.com/office/drawing/2014/main" id="{E798EF99-4C1C-41B4-84C0-1A61E5D2406F}"/>
              </a:ext>
            </a:extLst>
          </p:cNvPr>
          <p:cNvSpPr txBox="1">
            <a:spLocks noChangeArrowheads="1"/>
          </p:cNvSpPr>
          <p:nvPr/>
        </p:nvSpPr>
        <p:spPr bwMode="auto">
          <a:xfrm>
            <a:off x="8604250" y="4651375"/>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Q</a:t>
            </a:r>
          </a:p>
        </p:txBody>
      </p:sp>
      <p:sp>
        <p:nvSpPr>
          <p:cNvPr id="34833" name="Text Box 17">
            <a:extLst>
              <a:ext uri="{FF2B5EF4-FFF2-40B4-BE49-F238E27FC236}">
                <a16:creationId xmlns:a16="http://schemas.microsoft.com/office/drawing/2014/main" id="{F0EB54EC-2FCC-4374-BFE0-FB3785518822}"/>
              </a:ext>
            </a:extLst>
          </p:cNvPr>
          <p:cNvSpPr txBox="1">
            <a:spLocks noChangeArrowheads="1"/>
          </p:cNvSpPr>
          <p:nvPr/>
        </p:nvSpPr>
        <p:spPr bwMode="auto">
          <a:xfrm>
            <a:off x="7451725" y="4579938"/>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Q</a:t>
            </a:r>
            <a:r>
              <a:rPr lang="en-US" altLang="zh-CN" sz="2400" b="1" baseline="-25000"/>
              <a:t>0</a:t>
            </a:r>
            <a:endParaRPr lang="en-US" altLang="zh-CN" sz="2400" b="1"/>
          </a:p>
        </p:txBody>
      </p:sp>
      <p:sp>
        <p:nvSpPr>
          <p:cNvPr id="34834" name="Text Box 18">
            <a:extLst>
              <a:ext uri="{FF2B5EF4-FFF2-40B4-BE49-F238E27FC236}">
                <a16:creationId xmlns:a16="http://schemas.microsoft.com/office/drawing/2014/main" id="{E3B5AC4E-71AE-475F-BC36-179E7AECA58B}"/>
              </a:ext>
            </a:extLst>
          </p:cNvPr>
          <p:cNvSpPr txBox="1">
            <a:spLocks noChangeArrowheads="1"/>
          </p:cNvSpPr>
          <p:nvPr/>
        </p:nvSpPr>
        <p:spPr bwMode="auto">
          <a:xfrm>
            <a:off x="5148263" y="3068638"/>
            <a:ext cx="4206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G</a:t>
            </a:r>
          </a:p>
        </p:txBody>
      </p:sp>
      <p:sp>
        <p:nvSpPr>
          <p:cNvPr id="34835" name="Text Box 19">
            <a:extLst>
              <a:ext uri="{FF2B5EF4-FFF2-40B4-BE49-F238E27FC236}">
                <a16:creationId xmlns:a16="http://schemas.microsoft.com/office/drawing/2014/main" id="{243BEE66-08F0-427C-84D4-1DD9E4A9E8E9}"/>
              </a:ext>
            </a:extLst>
          </p:cNvPr>
          <p:cNvSpPr txBox="1">
            <a:spLocks noChangeArrowheads="1"/>
          </p:cNvSpPr>
          <p:nvPr/>
        </p:nvSpPr>
        <p:spPr bwMode="auto">
          <a:xfrm>
            <a:off x="5148263" y="2563813"/>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H</a:t>
            </a:r>
          </a:p>
        </p:txBody>
      </p:sp>
      <p:sp>
        <p:nvSpPr>
          <p:cNvPr id="34836" name="Text Box 20">
            <a:extLst>
              <a:ext uri="{FF2B5EF4-FFF2-40B4-BE49-F238E27FC236}">
                <a16:creationId xmlns:a16="http://schemas.microsoft.com/office/drawing/2014/main" id="{51577496-F3EA-46E1-9A36-C405D75FAABC}"/>
              </a:ext>
            </a:extLst>
          </p:cNvPr>
          <p:cNvSpPr txBox="1">
            <a:spLocks noChangeArrowheads="1"/>
          </p:cNvSpPr>
          <p:nvPr/>
        </p:nvSpPr>
        <p:spPr bwMode="auto">
          <a:xfrm>
            <a:off x="7596188" y="3284538"/>
            <a:ext cx="369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b="1"/>
              <a:t>F</a:t>
            </a:r>
          </a:p>
        </p:txBody>
      </p:sp>
      <p:sp>
        <p:nvSpPr>
          <p:cNvPr id="34837" name="Text Box 21">
            <a:extLst>
              <a:ext uri="{FF2B5EF4-FFF2-40B4-BE49-F238E27FC236}">
                <a16:creationId xmlns:a16="http://schemas.microsoft.com/office/drawing/2014/main" id="{6EA48F5B-6D49-4675-8148-6672229BA674}"/>
              </a:ext>
            </a:extLst>
          </p:cNvPr>
          <p:cNvSpPr txBox="1">
            <a:spLocks noChangeArrowheads="1"/>
          </p:cNvSpPr>
          <p:nvPr/>
        </p:nvSpPr>
        <p:spPr bwMode="auto">
          <a:xfrm>
            <a:off x="5148263" y="4581525"/>
            <a:ext cx="36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1800" b="1"/>
              <a:t>O</a:t>
            </a:r>
          </a:p>
        </p:txBody>
      </p:sp>
      <p:sp>
        <p:nvSpPr>
          <p:cNvPr id="34838" name="Text Box 22">
            <a:extLst>
              <a:ext uri="{FF2B5EF4-FFF2-40B4-BE49-F238E27FC236}">
                <a16:creationId xmlns:a16="http://schemas.microsoft.com/office/drawing/2014/main" id="{D1C85B03-A013-4034-8A9A-BE100F6C6018}"/>
              </a:ext>
            </a:extLst>
          </p:cNvPr>
          <p:cNvSpPr txBox="1">
            <a:spLocks noChangeArrowheads="1"/>
          </p:cNvSpPr>
          <p:nvPr/>
        </p:nvSpPr>
        <p:spPr bwMode="auto">
          <a:xfrm>
            <a:off x="950913" y="1633538"/>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zh-CN" sz="1800"/>
          </a:p>
        </p:txBody>
      </p:sp>
      <p:sp>
        <p:nvSpPr>
          <p:cNvPr id="65559" name="Text Box 23">
            <a:extLst>
              <a:ext uri="{FF2B5EF4-FFF2-40B4-BE49-F238E27FC236}">
                <a16:creationId xmlns:a16="http://schemas.microsoft.com/office/drawing/2014/main" id="{999A6293-4E27-41F6-AEBC-5C9F46534517}"/>
              </a:ext>
            </a:extLst>
          </p:cNvPr>
          <p:cNvSpPr txBox="1">
            <a:spLocks noChangeArrowheads="1"/>
          </p:cNvSpPr>
          <p:nvPr/>
        </p:nvSpPr>
        <p:spPr bwMode="auto">
          <a:xfrm>
            <a:off x="971550" y="1484313"/>
            <a:ext cx="3575050" cy="1955800"/>
          </a:xfrm>
          <a:prstGeom prst="rect">
            <a:avLst/>
          </a:prstGeom>
          <a:solidFill>
            <a:srgbClr val="FF9900"/>
          </a:solidFill>
          <a:ln w="38100">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400" b="1">
                <a:solidFill>
                  <a:srgbClr val="000000"/>
                </a:solidFill>
              </a:rPr>
              <a:t>生产者剩余指厂商在提供一定数量的某种产品时实际接受的总支付和愿意接受的最小总支付之间的差额。</a:t>
            </a:r>
          </a:p>
        </p:txBody>
      </p:sp>
      <p:sp>
        <p:nvSpPr>
          <p:cNvPr id="65560" name="Rectangle 24">
            <a:extLst>
              <a:ext uri="{FF2B5EF4-FFF2-40B4-BE49-F238E27FC236}">
                <a16:creationId xmlns:a16="http://schemas.microsoft.com/office/drawing/2014/main" id="{46CF9C2A-C6C4-43DC-9249-89EC882FD288}"/>
              </a:ext>
            </a:extLst>
          </p:cNvPr>
          <p:cNvSpPr>
            <a:spLocks noChangeArrowheads="1"/>
          </p:cNvSpPr>
          <p:nvPr/>
        </p:nvSpPr>
        <p:spPr bwMode="auto">
          <a:xfrm>
            <a:off x="611188" y="3500438"/>
            <a:ext cx="4392612" cy="1657350"/>
          </a:xfrm>
          <a:prstGeom prst="rect">
            <a:avLst/>
          </a:prstGeom>
          <a:solidFill>
            <a:schemeClr val="folHlink"/>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chemeClr val="bg1"/>
                </a:solidFill>
              </a:rPr>
              <a:t>生产者剩余</a:t>
            </a:r>
            <a:r>
              <a:rPr lang="en-US" altLang="zh-CN" sz="2800">
                <a:solidFill>
                  <a:schemeClr val="bg1"/>
                </a:solidFill>
              </a:rPr>
              <a:t>=</a:t>
            </a:r>
          </a:p>
          <a:p>
            <a:pPr algn="ctr" eaLnBrk="1" hangingPunct="1">
              <a:spcBef>
                <a:spcPct val="0"/>
              </a:spcBef>
              <a:buClrTx/>
              <a:buSzTx/>
              <a:buFontTx/>
              <a:buNone/>
            </a:pPr>
            <a:r>
              <a:rPr lang="en-US" altLang="zh-CN" sz="2800">
                <a:solidFill>
                  <a:schemeClr val="bg1"/>
                </a:solidFill>
              </a:rPr>
              <a:t>OP</a:t>
            </a:r>
            <a:r>
              <a:rPr lang="en-US" altLang="zh-CN" sz="2000">
                <a:solidFill>
                  <a:schemeClr val="bg1"/>
                </a:solidFill>
              </a:rPr>
              <a:t>0</a:t>
            </a:r>
            <a:r>
              <a:rPr lang="en-US" altLang="zh-CN" sz="2800">
                <a:solidFill>
                  <a:schemeClr val="bg1"/>
                </a:solidFill>
              </a:rPr>
              <a:t>EQ</a:t>
            </a:r>
            <a:r>
              <a:rPr lang="en-US" altLang="zh-CN" sz="2000">
                <a:solidFill>
                  <a:schemeClr val="bg1"/>
                </a:solidFill>
              </a:rPr>
              <a:t>0</a:t>
            </a:r>
            <a:r>
              <a:rPr lang="zh-CN" altLang="en-US" sz="2800">
                <a:solidFill>
                  <a:schemeClr val="bg1"/>
                </a:solidFill>
              </a:rPr>
              <a:t>的面积－</a:t>
            </a:r>
          </a:p>
          <a:p>
            <a:pPr algn="ctr" eaLnBrk="1" hangingPunct="1">
              <a:spcBef>
                <a:spcPct val="0"/>
              </a:spcBef>
              <a:buClrTx/>
              <a:buSzTx/>
              <a:buFontTx/>
              <a:buNone/>
            </a:pPr>
            <a:r>
              <a:rPr lang="en-US" altLang="zh-CN" sz="2800">
                <a:solidFill>
                  <a:schemeClr val="bg1"/>
                </a:solidFill>
              </a:rPr>
              <a:t>OHEQ</a:t>
            </a:r>
            <a:r>
              <a:rPr lang="en-US" altLang="zh-CN" sz="2000">
                <a:solidFill>
                  <a:schemeClr val="bg1"/>
                </a:solidFill>
              </a:rPr>
              <a:t>0</a:t>
            </a:r>
            <a:r>
              <a:rPr lang="zh-CN" altLang="en-US" sz="2800">
                <a:solidFill>
                  <a:schemeClr val="bg1"/>
                </a:solidFill>
              </a:rPr>
              <a:t>的面积</a:t>
            </a:r>
          </a:p>
          <a:p>
            <a:pPr algn="ctr" eaLnBrk="1" hangingPunct="1">
              <a:spcBef>
                <a:spcPct val="0"/>
              </a:spcBef>
              <a:buClrTx/>
              <a:buSzTx/>
              <a:buFontTx/>
              <a:buNone/>
            </a:pPr>
            <a:endParaRPr lang="en-US" altLang="zh-CN" sz="2800"/>
          </a:p>
        </p:txBody>
      </p:sp>
      <p:sp>
        <p:nvSpPr>
          <p:cNvPr id="34841" name="Text Box 25">
            <a:extLst>
              <a:ext uri="{FF2B5EF4-FFF2-40B4-BE49-F238E27FC236}">
                <a16:creationId xmlns:a16="http://schemas.microsoft.com/office/drawing/2014/main" id="{C527B4D5-5DDC-42B9-AB99-7701475F9127}"/>
              </a:ext>
            </a:extLst>
          </p:cNvPr>
          <p:cNvSpPr txBox="1">
            <a:spLocks noChangeArrowheads="1"/>
          </p:cNvSpPr>
          <p:nvPr/>
        </p:nvSpPr>
        <p:spPr bwMode="auto">
          <a:xfrm>
            <a:off x="7308850" y="2133600"/>
            <a:ext cx="647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E</a:t>
            </a:r>
          </a:p>
        </p:txBody>
      </p:sp>
      <p:sp>
        <p:nvSpPr>
          <p:cNvPr id="65562" name="Oval 26">
            <a:extLst>
              <a:ext uri="{FF2B5EF4-FFF2-40B4-BE49-F238E27FC236}">
                <a16:creationId xmlns:a16="http://schemas.microsoft.com/office/drawing/2014/main" id="{EB62867B-33BC-4BDB-9F47-1095A4735218}"/>
              </a:ext>
            </a:extLst>
          </p:cNvPr>
          <p:cNvSpPr>
            <a:spLocks noChangeArrowheads="1"/>
          </p:cNvSpPr>
          <p:nvPr/>
        </p:nvSpPr>
        <p:spPr bwMode="auto">
          <a:xfrm>
            <a:off x="900113" y="5157788"/>
            <a:ext cx="7993062" cy="1366837"/>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4B2F37"/>
                </a:solidFill>
                <a:latin typeface="黑体" panose="02010609060101010101" pitchFamily="49" charset="-122"/>
                <a:ea typeface="黑体" panose="02010609060101010101" pitchFamily="49" charset="-122"/>
              </a:rPr>
              <a:t>从</a:t>
            </a:r>
            <a:r>
              <a:rPr lang="en-US" altLang="zh-CN" sz="2800">
                <a:solidFill>
                  <a:srgbClr val="4B2F37"/>
                </a:solidFill>
                <a:latin typeface="黑体" panose="02010609060101010101" pitchFamily="49" charset="-122"/>
                <a:ea typeface="黑体" panose="02010609060101010101" pitchFamily="49" charset="-122"/>
              </a:rPr>
              <a:t>0</a:t>
            </a:r>
            <a:r>
              <a:rPr lang="zh-CN" altLang="en-US" sz="2800">
                <a:solidFill>
                  <a:srgbClr val="4B2F37"/>
                </a:solidFill>
                <a:latin typeface="黑体" panose="02010609060101010101" pitchFamily="49" charset="-122"/>
                <a:ea typeface="黑体" panose="02010609060101010101" pitchFamily="49" charset="-122"/>
              </a:rPr>
              <a:t>到</a:t>
            </a:r>
            <a:r>
              <a:rPr lang="en-US" altLang="zh-CN" sz="2800">
                <a:solidFill>
                  <a:srgbClr val="4B2F37"/>
                </a:solidFill>
                <a:latin typeface="黑体" panose="02010609060101010101" pitchFamily="49" charset="-122"/>
                <a:ea typeface="黑体" panose="02010609060101010101" pitchFamily="49" charset="-122"/>
              </a:rPr>
              <a:t>Q</a:t>
            </a:r>
            <a:r>
              <a:rPr lang="en-US" altLang="zh-CN" sz="2000">
                <a:solidFill>
                  <a:srgbClr val="4B2F37"/>
                </a:solidFill>
                <a:latin typeface="黑体" panose="02010609060101010101" pitchFamily="49" charset="-122"/>
                <a:ea typeface="黑体" panose="02010609060101010101" pitchFamily="49" charset="-122"/>
              </a:rPr>
              <a:t>0</a:t>
            </a:r>
            <a:r>
              <a:rPr lang="zh-CN" altLang="en-US" sz="2800">
                <a:solidFill>
                  <a:srgbClr val="4B2F37"/>
                </a:solidFill>
                <a:latin typeface="黑体" panose="02010609060101010101" pitchFamily="49" charset="-122"/>
                <a:ea typeface="黑体" panose="02010609060101010101" pitchFamily="49" charset="-122"/>
              </a:rPr>
              <a:t>之间的价格线以下</a:t>
            </a:r>
          </a:p>
          <a:p>
            <a:pPr algn="ctr" eaLnBrk="1" hangingPunct="1">
              <a:spcBef>
                <a:spcPct val="0"/>
              </a:spcBef>
              <a:buClrTx/>
              <a:buSzTx/>
              <a:buFontTx/>
              <a:buNone/>
            </a:pPr>
            <a:r>
              <a:rPr lang="zh-CN" altLang="en-US" sz="2800">
                <a:solidFill>
                  <a:srgbClr val="4B2F37"/>
                </a:solidFill>
                <a:latin typeface="黑体" panose="02010609060101010101" pitchFamily="49" charset="-122"/>
                <a:ea typeface="黑体" panose="02010609060101010101" pitchFamily="49" charset="-122"/>
              </a:rPr>
              <a:t>和短期边际成本曲线以上的阴影部分</a:t>
            </a:r>
          </a:p>
          <a:p>
            <a:pPr algn="ctr" eaLnBrk="1" hangingPunct="1">
              <a:spcBef>
                <a:spcPct val="0"/>
              </a:spcBef>
              <a:buClrTx/>
              <a:buSzTx/>
              <a:buFontTx/>
              <a:buNone/>
            </a:pPr>
            <a:endParaRPr lang="en-US" altLang="zh-CN" sz="1800"/>
          </a:p>
        </p:txBody>
      </p:sp>
      <p:sp>
        <p:nvSpPr>
          <p:cNvPr id="65563" name="Rectangle 27">
            <a:extLst>
              <a:ext uri="{FF2B5EF4-FFF2-40B4-BE49-F238E27FC236}">
                <a16:creationId xmlns:a16="http://schemas.microsoft.com/office/drawing/2014/main" id="{52427839-06B2-487D-AE8C-4BB78ECE0F38}"/>
              </a:ext>
            </a:extLst>
          </p:cNvPr>
          <p:cNvSpPr>
            <a:spLocks noChangeArrowheads="1"/>
          </p:cNvSpPr>
          <p:nvPr/>
        </p:nvSpPr>
        <p:spPr bwMode="auto">
          <a:xfrm>
            <a:off x="323850" y="1196975"/>
            <a:ext cx="4032250" cy="3455988"/>
          </a:xfrm>
          <a:prstGeom prst="rect">
            <a:avLst/>
          </a:prstGeom>
          <a:solidFill>
            <a:schemeClr val="accent1"/>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A31C05"/>
                </a:solidFill>
                <a:latin typeface="隶书" panose="02010509060101010101" pitchFamily="49" charset="-122"/>
                <a:ea typeface="隶书" panose="02010509060101010101" pitchFamily="49" charset="-122"/>
              </a:rPr>
              <a:t>问题</a:t>
            </a:r>
            <a:r>
              <a:rPr lang="en-US" altLang="zh-CN">
                <a:solidFill>
                  <a:srgbClr val="A31C05"/>
                </a:solidFill>
                <a:latin typeface="隶书" panose="02010509060101010101" pitchFamily="49" charset="-122"/>
                <a:ea typeface="隶书" panose="02010509060101010101" pitchFamily="49" charset="-122"/>
              </a:rPr>
              <a:t>1</a:t>
            </a:r>
            <a:r>
              <a:rPr lang="zh-CN" altLang="en-US">
                <a:solidFill>
                  <a:srgbClr val="A31C05"/>
                </a:solidFill>
                <a:latin typeface="隶书" panose="02010509060101010101" pitchFamily="49" charset="-122"/>
                <a:ea typeface="隶书" panose="02010509060101010101" pitchFamily="49" charset="-122"/>
              </a:rPr>
              <a:t>：短期内每增加</a:t>
            </a:r>
          </a:p>
          <a:p>
            <a:pPr algn="ctr" eaLnBrk="1" hangingPunct="1">
              <a:spcBef>
                <a:spcPct val="0"/>
              </a:spcBef>
              <a:buClrTx/>
              <a:buSzTx/>
              <a:buFontTx/>
              <a:buNone/>
            </a:pPr>
            <a:r>
              <a:rPr lang="zh-CN" altLang="en-US">
                <a:solidFill>
                  <a:srgbClr val="A31C05"/>
                </a:solidFill>
                <a:latin typeface="隶书" panose="02010509060101010101" pitchFamily="49" charset="-122"/>
                <a:ea typeface="隶书" panose="02010509060101010101" pitchFamily="49" charset="-122"/>
              </a:rPr>
              <a:t>生产一单位的产品</a:t>
            </a:r>
          </a:p>
          <a:p>
            <a:pPr algn="ctr" eaLnBrk="1" hangingPunct="1">
              <a:spcBef>
                <a:spcPct val="0"/>
              </a:spcBef>
              <a:buClrTx/>
              <a:buSzTx/>
              <a:buFontTx/>
              <a:buNone/>
            </a:pPr>
            <a:r>
              <a:rPr lang="zh-CN" altLang="en-US">
                <a:solidFill>
                  <a:srgbClr val="A31C05"/>
                </a:solidFill>
                <a:latin typeface="隶书" panose="02010509060101010101" pitchFamily="49" charset="-122"/>
                <a:ea typeface="隶书" panose="02010509060101010101" pitchFamily="49" charset="-122"/>
              </a:rPr>
              <a:t>增加的成本叫做什么？</a:t>
            </a:r>
          </a:p>
        </p:txBody>
      </p:sp>
      <p:sp>
        <p:nvSpPr>
          <p:cNvPr id="65565" name="Rectangle 29">
            <a:extLst>
              <a:ext uri="{FF2B5EF4-FFF2-40B4-BE49-F238E27FC236}">
                <a16:creationId xmlns:a16="http://schemas.microsoft.com/office/drawing/2014/main" id="{2703C3AF-8D1C-4C1A-B2F5-DF86C19EB33F}"/>
              </a:ext>
            </a:extLst>
          </p:cNvPr>
          <p:cNvSpPr>
            <a:spLocks noChangeArrowheads="1"/>
          </p:cNvSpPr>
          <p:nvPr/>
        </p:nvSpPr>
        <p:spPr bwMode="auto">
          <a:xfrm>
            <a:off x="250825" y="981075"/>
            <a:ext cx="4681538" cy="3816350"/>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4B2F37"/>
                </a:solidFill>
                <a:ea typeface="华文新魏" panose="02010800040101010101" pitchFamily="2" charset="-122"/>
              </a:rPr>
              <a:t>问题</a:t>
            </a:r>
            <a:r>
              <a:rPr lang="en-US" altLang="zh-CN">
                <a:solidFill>
                  <a:srgbClr val="4B2F37"/>
                </a:solidFill>
                <a:ea typeface="华文新魏" panose="02010800040101010101" pitchFamily="2" charset="-122"/>
              </a:rPr>
              <a:t>2</a:t>
            </a:r>
            <a:r>
              <a:rPr lang="zh-CN" altLang="en-US">
                <a:solidFill>
                  <a:srgbClr val="4B2F37"/>
                </a:solidFill>
                <a:ea typeface="华文新魏" panose="02010800040101010101" pitchFamily="2" charset="-122"/>
              </a:rPr>
              <a:t>：</a:t>
            </a:r>
          </a:p>
          <a:p>
            <a:pPr algn="ctr" eaLnBrk="1" hangingPunct="1">
              <a:spcBef>
                <a:spcPct val="0"/>
              </a:spcBef>
              <a:buClrTx/>
              <a:buSzTx/>
              <a:buFontTx/>
              <a:buNone/>
            </a:pPr>
            <a:r>
              <a:rPr lang="zh-CN" altLang="en-US">
                <a:solidFill>
                  <a:srgbClr val="4B2F37"/>
                </a:solidFill>
                <a:ea typeface="华文新魏" panose="02010800040101010101" pitchFamily="2" charset="-122"/>
              </a:rPr>
              <a:t>对于厂商而言，</a:t>
            </a:r>
          </a:p>
          <a:p>
            <a:pPr algn="ctr" eaLnBrk="1" hangingPunct="1">
              <a:spcBef>
                <a:spcPct val="0"/>
              </a:spcBef>
              <a:buClrTx/>
              <a:buSzTx/>
              <a:buFontTx/>
              <a:buNone/>
            </a:pPr>
            <a:r>
              <a:rPr lang="zh-CN" altLang="en-US">
                <a:solidFill>
                  <a:srgbClr val="4B2F37"/>
                </a:solidFill>
                <a:ea typeface="华文新魏" panose="02010800040101010101" pitchFamily="2" charset="-122"/>
              </a:rPr>
              <a:t>每增加生产一单位的产品，</a:t>
            </a:r>
          </a:p>
          <a:p>
            <a:pPr algn="ctr" eaLnBrk="1" hangingPunct="1">
              <a:spcBef>
                <a:spcPct val="0"/>
              </a:spcBef>
              <a:buClrTx/>
              <a:buSzTx/>
              <a:buFontTx/>
              <a:buNone/>
            </a:pPr>
            <a:r>
              <a:rPr lang="zh-CN" altLang="en-US">
                <a:solidFill>
                  <a:srgbClr val="4B2F37"/>
                </a:solidFill>
                <a:ea typeface="华文新魏" panose="02010800040101010101" pitchFamily="2" charset="-122"/>
              </a:rPr>
              <a:t>希望得到的最小支付</a:t>
            </a:r>
          </a:p>
          <a:p>
            <a:pPr algn="ctr" eaLnBrk="1" hangingPunct="1">
              <a:spcBef>
                <a:spcPct val="0"/>
              </a:spcBef>
              <a:buClrTx/>
              <a:buSzTx/>
              <a:buFontTx/>
              <a:buNone/>
            </a:pPr>
            <a:r>
              <a:rPr lang="zh-CN" altLang="en-US">
                <a:solidFill>
                  <a:srgbClr val="4B2F37"/>
                </a:solidFill>
                <a:ea typeface="华文新魏" panose="02010800040101010101" pitchFamily="2" charset="-122"/>
              </a:rPr>
              <a:t>等于什么？</a:t>
            </a:r>
          </a:p>
          <a:p>
            <a:pPr algn="ctr" eaLnBrk="1" hangingPunct="1">
              <a:spcBef>
                <a:spcPct val="0"/>
              </a:spcBef>
              <a:buClrTx/>
              <a:buSzTx/>
              <a:buFontTx/>
              <a:buNone/>
            </a:pPr>
            <a:endParaRPr lang="en-US" altLang="zh-CN">
              <a:solidFill>
                <a:srgbClr val="4B2F37"/>
              </a:solidFill>
              <a:ea typeface="华文新魏" panose="02010800040101010101" pitchFamily="2" charset="-122"/>
            </a:endParaRPr>
          </a:p>
        </p:txBody>
      </p:sp>
      <p:sp>
        <p:nvSpPr>
          <p:cNvPr id="65566" name="AutoShape 30">
            <a:extLst>
              <a:ext uri="{FF2B5EF4-FFF2-40B4-BE49-F238E27FC236}">
                <a16:creationId xmlns:a16="http://schemas.microsoft.com/office/drawing/2014/main" id="{C44650A5-5C38-40B0-A650-A37C622BF30F}"/>
              </a:ext>
            </a:extLst>
          </p:cNvPr>
          <p:cNvSpPr>
            <a:spLocks noChangeArrowheads="1"/>
          </p:cNvSpPr>
          <p:nvPr/>
        </p:nvSpPr>
        <p:spPr bwMode="auto">
          <a:xfrm>
            <a:off x="395288" y="1412875"/>
            <a:ext cx="4319587" cy="3168650"/>
          </a:xfrm>
          <a:prstGeom prst="roundRect">
            <a:avLst>
              <a:gd name="adj" fmla="val 16667"/>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4B2F37"/>
                </a:solidFill>
                <a:ea typeface="隶书" panose="02010509060101010101" pitchFamily="49" charset="-122"/>
              </a:rPr>
              <a:t>问题</a:t>
            </a:r>
            <a:r>
              <a:rPr lang="en-US" altLang="zh-CN" sz="2800">
                <a:solidFill>
                  <a:srgbClr val="4B2F37"/>
                </a:solidFill>
                <a:ea typeface="隶书" panose="02010509060101010101" pitchFamily="49" charset="-122"/>
              </a:rPr>
              <a:t>3</a:t>
            </a:r>
            <a:r>
              <a:rPr lang="zh-CN" altLang="en-US" sz="2800">
                <a:solidFill>
                  <a:srgbClr val="4B2F37"/>
                </a:solidFill>
                <a:ea typeface="隶书" panose="02010509060101010101" pitchFamily="49" charset="-122"/>
              </a:rPr>
              <a:t>：</a:t>
            </a:r>
          </a:p>
          <a:p>
            <a:pPr algn="ctr" eaLnBrk="1" hangingPunct="1">
              <a:spcBef>
                <a:spcPct val="0"/>
              </a:spcBef>
              <a:buClrTx/>
              <a:buSzTx/>
              <a:buFontTx/>
              <a:buNone/>
            </a:pPr>
            <a:r>
              <a:rPr lang="zh-CN" altLang="en-US" sz="2800">
                <a:solidFill>
                  <a:srgbClr val="4B2F37"/>
                </a:solidFill>
                <a:ea typeface="隶书" panose="02010509060101010101" pitchFamily="49" charset="-122"/>
              </a:rPr>
              <a:t>对于厂商而言，</a:t>
            </a:r>
          </a:p>
          <a:p>
            <a:pPr algn="ctr" eaLnBrk="1" hangingPunct="1">
              <a:spcBef>
                <a:spcPct val="0"/>
              </a:spcBef>
              <a:buClrTx/>
              <a:buSzTx/>
              <a:buFontTx/>
              <a:buNone/>
            </a:pPr>
            <a:r>
              <a:rPr lang="zh-CN" altLang="en-US" sz="2800">
                <a:solidFill>
                  <a:srgbClr val="4B2F37"/>
                </a:solidFill>
                <a:ea typeface="隶书" panose="02010509060101010101" pitchFamily="49" charset="-122"/>
              </a:rPr>
              <a:t>每增加生产一单位的产品，</a:t>
            </a:r>
          </a:p>
          <a:p>
            <a:pPr algn="ctr" eaLnBrk="1" hangingPunct="1">
              <a:spcBef>
                <a:spcPct val="0"/>
              </a:spcBef>
              <a:buClrTx/>
              <a:buSzTx/>
              <a:buFontTx/>
              <a:buNone/>
            </a:pPr>
            <a:r>
              <a:rPr lang="zh-CN" altLang="en-US" sz="2800">
                <a:solidFill>
                  <a:srgbClr val="4B2F37"/>
                </a:solidFill>
                <a:ea typeface="隶书" panose="02010509060101010101" pitchFamily="49" charset="-122"/>
              </a:rPr>
              <a:t>他实际得到的支付是什么？</a:t>
            </a:r>
          </a:p>
        </p:txBody>
      </p:sp>
      <p:sp>
        <p:nvSpPr>
          <p:cNvPr id="65567" name="Line 31">
            <a:extLst>
              <a:ext uri="{FF2B5EF4-FFF2-40B4-BE49-F238E27FC236}">
                <a16:creationId xmlns:a16="http://schemas.microsoft.com/office/drawing/2014/main" id="{2BC6BAAC-BA92-4299-8304-4AB998F77176}"/>
              </a:ext>
            </a:extLst>
          </p:cNvPr>
          <p:cNvSpPr>
            <a:spLocks noChangeShapeType="1"/>
          </p:cNvSpPr>
          <p:nvPr/>
        </p:nvSpPr>
        <p:spPr bwMode="auto">
          <a:xfrm flipV="1">
            <a:off x="6011863" y="4076700"/>
            <a:ext cx="0" cy="5762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5571" name="Text Box 35">
            <a:extLst>
              <a:ext uri="{FF2B5EF4-FFF2-40B4-BE49-F238E27FC236}">
                <a16:creationId xmlns:a16="http://schemas.microsoft.com/office/drawing/2014/main" id="{9D03DF53-D8AA-440D-BCE0-E13021BE54A1}"/>
              </a:ext>
            </a:extLst>
          </p:cNvPr>
          <p:cNvSpPr txBox="1">
            <a:spLocks noChangeArrowheads="1"/>
          </p:cNvSpPr>
          <p:nvPr/>
        </p:nvSpPr>
        <p:spPr bwMode="auto">
          <a:xfrm>
            <a:off x="5795963" y="4581525"/>
            <a:ext cx="5048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t>1</a:t>
            </a:r>
          </a:p>
        </p:txBody>
      </p:sp>
      <p:sp>
        <p:nvSpPr>
          <p:cNvPr id="65574" name="Line 38">
            <a:extLst>
              <a:ext uri="{FF2B5EF4-FFF2-40B4-BE49-F238E27FC236}">
                <a16:creationId xmlns:a16="http://schemas.microsoft.com/office/drawing/2014/main" id="{924F570D-0FC9-4C99-BC3F-671F742599F0}"/>
              </a:ext>
            </a:extLst>
          </p:cNvPr>
          <p:cNvSpPr>
            <a:spLocks noChangeShapeType="1"/>
          </p:cNvSpPr>
          <p:nvPr/>
        </p:nvSpPr>
        <p:spPr bwMode="auto">
          <a:xfrm>
            <a:off x="7164388" y="3357563"/>
            <a:ext cx="0" cy="1295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5575" name="Text Box 39">
            <a:extLst>
              <a:ext uri="{FF2B5EF4-FFF2-40B4-BE49-F238E27FC236}">
                <a16:creationId xmlns:a16="http://schemas.microsoft.com/office/drawing/2014/main" id="{48A02046-4410-483A-A53D-C916A7BE4D47}"/>
              </a:ext>
            </a:extLst>
          </p:cNvPr>
          <p:cNvSpPr txBox="1">
            <a:spLocks noChangeArrowheads="1"/>
          </p:cNvSpPr>
          <p:nvPr/>
        </p:nvSpPr>
        <p:spPr bwMode="auto">
          <a:xfrm>
            <a:off x="6948488" y="4581525"/>
            <a:ext cx="431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t>2</a:t>
            </a:r>
          </a:p>
        </p:txBody>
      </p:sp>
      <p:sp>
        <p:nvSpPr>
          <p:cNvPr id="65577" name="Line 41">
            <a:extLst>
              <a:ext uri="{FF2B5EF4-FFF2-40B4-BE49-F238E27FC236}">
                <a16:creationId xmlns:a16="http://schemas.microsoft.com/office/drawing/2014/main" id="{18CF942A-3953-4C9E-99F2-D881021E3AEE}"/>
              </a:ext>
            </a:extLst>
          </p:cNvPr>
          <p:cNvSpPr>
            <a:spLocks noChangeShapeType="1"/>
          </p:cNvSpPr>
          <p:nvPr/>
        </p:nvSpPr>
        <p:spPr bwMode="auto">
          <a:xfrm flipH="1">
            <a:off x="6011863" y="2565400"/>
            <a:ext cx="0" cy="15113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5578" name="Line 42">
            <a:extLst>
              <a:ext uri="{FF2B5EF4-FFF2-40B4-BE49-F238E27FC236}">
                <a16:creationId xmlns:a16="http://schemas.microsoft.com/office/drawing/2014/main" id="{D47D5C9A-7FEB-44EB-B98B-017D243319FE}"/>
              </a:ext>
            </a:extLst>
          </p:cNvPr>
          <p:cNvSpPr>
            <a:spLocks noChangeShapeType="1"/>
          </p:cNvSpPr>
          <p:nvPr/>
        </p:nvSpPr>
        <p:spPr bwMode="auto">
          <a:xfrm flipH="1">
            <a:off x="7164388" y="2565400"/>
            <a:ext cx="0" cy="7921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5579" name="Text Box 43">
            <a:extLst>
              <a:ext uri="{FF2B5EF4-FFF2-40B4-BE49-F238E27FC236}">
                <a16:creationId xmlns:a16="http://schemas.microsoft.com/office/drawing/2014/main" id="{51E00A7C-B4F0-4D2F-9DC3-E30A508956F0}"/>
              </a:ext>
            </a:extLst>
          </p:cNvPr>
          <p:cNvSpPr txBox="1">
            <a:spLocks noChangeArrowheads="1"/>
          </p:cNvSpPr>
          <p:nvPr/>
        </p:nvSpPr>
        <p:spPr bwMode="auto">
          <a:xfrm>
            <a:off x="5940425" y="3716338"/>
            <a:ext cx="43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M</a:t>
            </a:r>
          </a:p>
        </p:txBody>
      </p:sp>
      <p:sp>
        <p:nvSpPr>
          <p:cNvPr id="65580" name="Text Box 44">
            <a:extLst>
              <a:ext uri="{FF2B5EF4-FFF2-40B4-BE49-F238E27FC236}">
                <a16:creationId xmlns:a16="http://schemas.microsoft.com/office/drawing/2014/main" id="{E302A4F4-B17A-4EC2-B54F-B143E9A7A5E6}"/>
              </a:ext>
            </a:extLst>
          </p:cNvPr>
          <p:cNvSpPr txBox="1">
            <a:spLocks noChangeArrowheads="1"/>
          </p:cNvSpPr>
          <p:nvPr/>
        </p:nvSpPr>
        <p:spPr bwMode="auto">
          <a:xfrm>
            <a:off x="5724525" y="2060575"/>
            <a:ext cx="360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N</a:t>
            </a:r>
          </a:p>
        </p:txBody>
      </p:sp>
      <p:sp>
        <p:nvSpPr>
          <p:cNvPr id="65581" name="Text Box 45">
            <a:extLst>
              <a:ext uri="{FF2B5EF4-FFF2-40B4-BE49-F238E27FC236}">
                <a16:creationId xmlns:a16="http://schemas.microsoft.com/office/drawing/2014/main" id="{4F38AD06-AE48-4153-88FC-A45446ECB3B3}"/>
              </a:ext>
            </a:extLst>
          </p:cNvPr>
          <p:cNvSpPr txBox="1">
            <a:spLocks noChangeArrowheads="1"/>
          </p:cNvSpPr>
          <p:nvPr/>
        </p:nvSpPr>
        <p:spPr bwMode="auto">
          <a:xfrm>
            <a:off x="6804025" y="2997200"/>
            <a:ext cx="43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S</a:t>
            </a:r>
          </a:p>
        </p:txBody>
      </p:sp>
      <p:sp>
        <p:nvSpPr>
          <p:cNvPr id="65582" name="Text Box 46">
            <a:extLst>
              <a:ext uri="{FF2B5EF4-FFF2-40B4-BE49-F238E27FC236}">
                <a16:creationId xmlns:a16="http://schemas.microsoft.com/office/drawing/2014/main" id="{9F7754BC-2154-4A1A-969C-F1383EA580F3}"/>
              </a:ext>
            </a:extLst>
          </p:cNvPr>
          <p:cNvSpPr txBox="1">
            <a:spLocks noChangeArrowheads="1"/>
          </p:cNvSpPr>
          <p:nvPr/>
        </p:nvSpPr>
        <p:spPr bwMode="auto">
          <a:xfrm>
            <a:off x="6948488" y="2133600"/>
            <a:ext cx="43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5559"/>
                                        </p:tgtEl>
                                        <p:attrNameLst>
                                          <p:attrName>style.visibility</p:attrName>
                                        </p:attrNameLst>
                                      </p:cBhvr>
                                      <p:to>
                                        <p:strVal val="visible"/>
                                      </p:to>
                                    </p:set>
                                    <p:animEffect transition="in" filter="blinds(horizontal)">
                                      <p:cBhvr>
                                        <p:cTn id="7" dur="500"/>
                                        <p:tgtEl>
                                          <p:spTgt spid="655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5563"/>
                                        </p:tgtEl>
                                        <p:attrNameLst>
                                          <p:attrName>style.visibility</p:attrName>
                                        </p:attrNameLst>
                                      </p:cBhvr>
                                      <p:to>
                                        <p:strVal val="visible"/>
                                      </p:to>
                                    </p:set>
                                    <p:anim calcmode="lin" valueType="num">
                                      <p:cBhvr additive="base">
                                        <p:cTn id="12" dur="500" fill="hold"/>
                                        <p:tgtEl>
                                          <p:spTgt spid="65563"/>
                                        </p:tgtEl>
                                        <p:attrNameLst>
                                          <p:attrName>ppt_x</p:attrName>
                                        </p:attrNameLst>
                                      </p:cBhvr>
                                      <p:tavLst>
                                        <p:tav tm="0">
                                          <p:val>
                                            <p:strVal val="#ppt_x"/>
                                          </p:val>
                                        </p:tav>
                                        <p:tav tm="100000">
                                          <p:val>
                                            <p:strVal val="#ppt_x"/>
                                          </p:val>
                                        </p:tav>
                                      </p:tavLst>
                                    </p:anim>
                                    <p:anim calcmode="lin" valueType="num">
                                      <p:cBhvr additive="base">
                                        <p:cTn id="13" dur="500" fill="hold"/>
                                        <p:tgtEl>
                                          <p:spTgt spid="65563"/>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3"/>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5565">
                                            <p:bg/>
                                          </p:spTgt>
                                        </p:tgtEl>
                                        <p:attrNameLst>
                                          <p:attrName>style.visibility</p:attrName>
                                        </p:attrNameLst>
                                      </p:cBhvr>
                                      <p:to>
                                        <p:strVal val="visible"/>
                                      </p:to>
                                    </p:set>
                                    <p:anim calcmode="lin" valueType="num">
                                      <p:cBhvr additive="base">
                                        <p:cTn id="18" dur="500" fill="hold"/>
                                        <p:tgtEl>
                                          <p:spTgt spid="65565">
                                            <p:bg/>
                                          </p:spTgt>
                                        </p:tgtEl>
                                        <p:attrNameLst>
                                          <p:attrName>ppt_x</p:attrName>
                                        </p:attrNameLst>
                                      </p:cBhvr>
                                      <p:tavLst>
                                        <p:tav tm="0">
                                          <p:val>
                                            <p:strVal val="#ppt_x"/>
                                          </p:val>
                                        </p:tav>
                                        <p:tav tm="100000">
                                          <p:val>
                                            <p:strVal val="#ppt_x"/>
                                          </p:val>
                                        </p:tav>
                                      </p:tavLst>
                                    </p:anim>
                                    <p:anim calcmode="lin" valueType="num">
                                      <p:cBhvr additive="base">
                                        <p:cTn id="19" dur="500" fill="hold"/>
                                        <p:tgtEl>
                                          <p:spTgt spid="65565">
                                            <p:bg/>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5">
                                            <p:bg/>
                                          </p:spTgt>
                                        </p:tgtEl>
                                        <p:attrNameLst>
                                          <p:attrName>style.visibility</p:attrName>
                                        </p:attrNameLst>
                                      </p:cBhvr>
                                      <p:to>
                                        <p:strVal val="hidden"/>
                                      </p:to>
                                    </p:set>
                                  </p:subTnLst>
                                </p:cTn>
                              </p:par>
                              <p:par>
                                <p:cTn id="20" presetID="2" presetClass="entr" presetSubtype="4" fill="hold" grpId="0" nodeType="withEffect">
                                  <p:stCondLst>
                                    <p:cond delay="0"/>
                                  </p:stCondLst>
                                  <p:childTnLst>
                                    <p:set>
                                      <p:cBhvr>
                                        <p:cTn id="21" dur="1" fill="hold">
                                          <p:stCondLst>
                                            <p:cond delay="0"/>
                                          </p:stCondLst>
                                        </p:cTn>
                                        <p:tgtEl>
                                          <p:spTgt spid="65565">
                                            <p:txEl>
                                              <p:pRg st="0" end="0"/>
                                            </p:txEl>
                                          </p:spTgt>
                                        </p:tgtEl>
                                        <p:attrNameLst>
                                          <p:attrName>style.visibility</p:attrName>
                                        </p:attrNameLst>
                                      </p:cBhvr>
                                      <p:to>
                                        <p:strVal val="visible"/>
                                      </p:to>
                                    </p:set>
                                    <p:anim calcmode="lin" valueType="num">
                                      <p:cBhvr additive="base">
                                        <p:cTn id="22" dur="500" fill="hold"/>
                                        <p:tgtEl>
                                          <p:spTgt spid="6556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5565">
                                            <p:txEl>
                                              <p:pRg st="0" end="0"/>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5">
                                            <p:txEl>
                                              <p:pRg st="0" end="0"/>
                                            </p:txEl>
                                          </p:spTgt>
                                        </p:tgtEl>
                                        <p:attrNameLst>
                                          <p:attrName>style.visibility</p:attrName>
                                        </p:attrNameLst>
                                      </p:cBhvr>
                                      <p:to>
                                        <p:strVal val="hidden"/>
                                      </p:to>
                                    </p:set>
                                  </p:subTnLst>
                                </p:cTn>
                              </p:par>
                              <p:par>
                                <p:cTn id="24" presetID="2" presetClass="entr" presetSubtype="4" fill="hold" grpId="0" nodeType="withEffect">
                                  <p:stCondLst>
                                    <p:cond delay="0"/>
                                  </p:stCondLst>
                                  <p:childTnLst>
                                    <p:set>
                                      <p:cBhvr>
                                        <p:cTn id="25" dur="1" fill="hold">
                                          <p:stCondLst>
                                            <p:cond delay="0"/>
                                          </p:stCondLst>
                                        </p:cTn>
                                        <p:tgtEl>
                                          <p:spTgt spid="65565">
                                            <p:txEl>
                                              <p:pRg st="1" end="1"/>
                                            </p:txEl>
                                          </p:spTgt>
                                        </p:tgtEl>
                                        <p:attrNameLst>
                                          <p:attrName>style.visibility</p:attrName>
                                        </p:attrNameLst>
                                      </p:cBhvr>
                                      <p:to>
                                        <p:strVal val="visible"/>
                                      </p:to>
                                    </p:set>
                                    <p:anim calcmode="lin" valueType="num">
                                      <p:cBhvr additive="base">
                                        <p:cTn id="26" dur="500" fill="hold"/>
                                        <p:tgtEl>
                                          <p:spTgt spid="65565">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5565">
                                            <p:txEl>
                                              <p:pRg st="1" end="1"/>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5">
                                            <p:txEl>
                                              <p:pRg st="1" end="1"/>
                                            </p:txEl>
                                          </p:spTgt>
                                        </p:tgtEl>
                                        <p:attrNameLst>
                                          <p:attrName>style.visibility</p:attrName>
                                        </p:attrNameLst>
                                      </p:cBhvr>
                                      <p:to>
                                        <p:strVal val="hidden"/>
                                      </p:to>
                                    </p:set>
                                  </p:subTnLst>
                                </p:cTn>
                              </p:par>
                              <p:par>
                                <p:cTn id="28" presetID="2" presetClass="entr" presetSubtype="4" fill="hold" grpId="0" nodeType="withEffect">
                                  <p:stCondLst>
                                    <p:cond delay="0"/>
                                  </p:stCondLst>
                                  <p:childTnLst>
                                    <p:set>
                                      <p:cBhvr>
                                        <p:cTn id="29" dur="1" fill="hold">
                                          <p:stCondLst>
                                            <p:cond delay="0"/>
                                          </p:stCondLst>
                                        </p:cTn>
                                        <p:tgtEl>
                                          <p:spTgt spid="65565">
                                            <p:txEl>
                                              <p:pRg st="2" end="2"/>
                                            </p:txEl>
                                          </p:spTgt>
                                        </p:tgtEl>
                                        <p:attrNameLst>
                                          <p:attrName>style.visibility</p:attrName>
                                        </p:attrNameLst>
                                      </p:cBhvr>
                                      <p:to>
                                        <p:strVal val="visible"/>
                                      </p:to>
                                    </p:set>
                                    <p:anim calcmode="lin" valueType="num">
                                      <p:cBhvr additive="base">
                                        <p:cTn id="30" dur="500" fill="hold"/>
                                        <p:tgtEl>
                                          <p:spTgt spid="65565">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5565">
                                            <p:txEl>
                                              <p:pRg st="2" end="2"/>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5">
                                            <p:txEl>
                                              <p:pRg st="2" end="2"/>
                                            </p:txEl>
                                          </p:spTgt>
                                        </p:tgtEl>
                                        <p:attrNameLst>
                                          <p:attrName>style.visibility</p:attrName>
                                        </p:attrNameLst>
                                      </p:cBhvr>
                                      <p:to>
                                        <p:strVal val="hidden"/>
                                      </p:to>
                                    </p:set>
                                  </p:subTnLst>
                                </p:cTn>
                              </p:par>
                              <p:par>
                                <p:cTn id="32" presetID="2" presetClass="entr" presetSubtype="4" fill="hold" grpId="0" nodeType="withEffect">
                                  <p:stCondLst>
                                    <p:cond delay="0"/>
                                  </p:stCondLst>
                                  <p:childTnLst>
                                    <p:set>
                                      <p:cBhvr>
                                        <p:cTn id="33" dur="1" fill="hold">
                                          <p:stCondLst>
                                            <p:cond delay="0"/>
                                          </p:stCondLst>
                                        </p:cTn>
                                        <p:tgtEl>
                                          <p:spTgt spid="65565">
                                            <p:txEl>
                                              <p:pRg st="3" end="3"/>
                                            </p:txEl>
                                          </p:spTgt>
                                        </p:tgtEl>
                                        <p:attrNameLst>
                                          <p:attrName>style.visibility</p:attrName>
                                        </p:attrNameLst>
                                      </p:cBhvr>
                                      <p:to>
                                        <p:strVal val="visible"/>
                                      </p:to>
                                    </p:set>
                                    <p:anim calcmode="lin" valueType="num">
                                      <p:cBhvr additive="base">
                                        <p:cTn id="34" dur="500" fill="hold"/>
                                        <p:tgtEl>
                                          <p:spTgt spid="65565">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5565">
                                            <p:txEl>
                                              <p:pRg st="3" end="3"/>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5">
                                            <p:txEl>
                                              <p:pRg st="3" end="3"/>
                                            </p:txEl>
                                          </p:spTgt>
                                        </p:tgtEl>
                                        <p:attrNameLst>
                                          <p:attrName>style.visibility</p:attrName>
                                        </p:attrNameLst>
                                      </p:cBhvr>
                                      <p:to>
                                        <p:strVal val="hidden"/>
                                      </p:to>
                                    </p:set>
                                  </p:subTnLst>
                                </p:cTn>
                              </p:par>
                              <p:par>
                                <p:cTn id="36" presetID="2" presetClass="entr" presetSubtype="4" fill="hold" grpId="0" nodeType="withEffect">
                                  <p:stCondLst>
                                    <p:cond delay="0"/>
                                  </p:stCondLst>
                                  <p:childTnLst>
                                    <p:set>
                                      <p:cBhvr>
                                        <p:cTn id="37" dur="1" fill="hold">
                                          <p:stCondLst>
                                            <p:cond delay="0"/>
                                          </p:stCondLst>
                                        </p:cTn>
                                        <p:tgtEl>
                                          <p:spTgt spid="65565">
                                            <p:txEl>
                                              <p:pRg st="4" end="4"/>
                                            </p:txEl>
                                          </p:spTgt>
                                        </p:tgtEl>
                                        <p:attrNameLst>
                                          <p:attrName>style.visibility</p:attrName>
                                        </p:attrNameLst>
                                      </p:cBhvr>
                                      <p:to>
                                        <p:strVal val="visible"/>
                                      </p:to>
                                    </p:set>
                                    <p:anim calcmode="lin" valueType="num">
                                      <p:cBhvr additive="base">
                                        <p:cTn id="38" dur="500" fill="hold"/>
                                        <p:tgtEl>
                                          <p:spTgt spid="65565">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5565">
                                            <p:txEl>
                                              <p:pRg st="4" end="4"/>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5">
                                            <p:txEl>
                                              <p:pRg st="4" end="4"/>
                                            </p:txEl>
                                          </p:spTgt>
                                        </p:tgtEl>
                                        <p:attrNameLst>
                                          <p:attrName>style.visibility</p:attrName>
                                        </p:attrNameLst>
                                      </p:cBhvr>
                                      <p:to>
                                        <p:strVal val="hidden"/>
                                      </p:to>
                                    </p:set>
                                  </p:sub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65566">
                                            <p:bg/>
                                          </p:spTgt>
                                        </p:tgtEl>
                                        <p:attrNameLst>
                                          <p:attrName>style.visibility</p:attrName>
                                        </p:attrNameLst>
                                      </p:cBhvr>
                                      <p:to>
                                        <p:strVal val="visible"/>
                                      </p:to>
                                    </p:set>
                                    <p:anim calcmode="lin" valueType="num">
                                      <p:cBhvr additive="base">
                                        <p:cTn id="44" dur="500" fill="hold"/>
                                        <p:tgtEl>
                                          <p:spTgt spid="65566">
                                            <p:bg/>
                                          </p:spTgt>
                                        </p:tgtEl>
                                        <p:attrNameLst>
                                          <p:attrName>ppt_x</p:attrName>
                                        </p:attrNameLst>
                                      </p:cBhvr>
                                      <p:tavLst>
                                        <p:tav tm="0">
                                          <p:val>
                                            <p:strVal val="#ppt_x"/>
                                          </p:val>
                                        </p:tav>
                                        <p:tav tm="100000">
                                          <p:val>
                                            <p:strVal val="#ppt_x"/>
                                          </p:val>
                                        </p:tav>
                                      </p:tavLst>
                                    </p:anim>
                                    <p:anim calcmode="lin" valueType="num">
                                      <p:cBhvr additive="base">
                                        <p:cTn id="45" dur="500" fill="hold"/>
                                        <p:tgtEl>
                                          <p:spTgt spid="65566">
                                            <p:bg/>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6">
                                            <p:bg/>
                                          </p:spTgt>
                                        </p:tgtEl>
                                        <p:attrNameLst>
                                          <p:attrName>style.visibility</p:attrName>
                                        </p:attrNameLst>
                                      </p:cBhvr>
                                      <p:to>
                                        <p:strVal val="hidden"/>
                                      </p:to>
                                    </p:set>
                                  </p:subTnLst>
                                </p:cTn>
                              </p:par>
                              <p:par>
                                <p:cTn id="46" presetID="2" presetClass="entr" presetSubtype="4" fill="hold" grpId="0" nodeType="withEffect">
                                  <p:stCondLst>
                                    <p:cond delay="0"/>
                                  </p:stCondLst>
                                  <p:childTnLst>
                                    <p:set>
                                      <p:cBhvr>
                                        <p:cTn id="47" dur="1" fill="hold">
                                          <p:stCondLst>
                                            <p:cond delay="0"/>
                                          </p:stCondLst>
                                        </p:cTn>
                                        <p:tgtEl>
                                          <p:spTgt spid="65566">
                                            <p:txEl>
                                              <p:pRg st="0" end="0"/>
                                            </p:txEl>
                                          </p:spTgt>
                                        </p:tgtEl>
                                        <p:attrNameLst>
                                          <p:attrName>style.visibility</p:attrName>
                                        </p:attrNameLst>
                                      </p:cBhvr>
                                      <p:to>
                                        <p:strVal val="visible"/>
                                      </p:to>
                                    </p:set>
                                    <p:anim calcmode="lin" valueType="num">
                                      <p:cBhvr additive="base">
                                        <p:cTn id="48" dur="500" fill="hold"/>
                                        <p:tgtEl>
                                          <p:spTgt spid="65566">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65566">
                                            <p:txEl>
                                              <p:pRg st="0" end="0"/>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6">
                                            <p:txEl>
                                              <p:pRg st="0" end="0"/>
                                            </p:txEl>
                                          </p:spTgt>
                                        </p:tgtEl>
                                        <p:attrNameLst>
                                          <p:attrName>style.visibility</p:attrName>
                                        </p:attrNameLst>
                                      </p:cBhvr>
                                      <p:to>
                                        <p:strVal val="hidden"/>
                                      </p:to>
                                    </p:set>
                                  </p:subTnLst>
                                </p:cTn>
                              </p:par>
                              <p:par>
                                <p:cTn id="50" presetID="2" presetClass="entr" presetSubtype="4" fill="hold" grpId="0" nodeType="withEffect">
                                  <p:stCondLst>
                                    <p:cond delay="0"/>
                                  </p:stCondLst>
                                  <p:childTnLst>
                                    <p:set>
                                      <p:cBhvr>
                                        <p:cTn id="51" dur="1" fill="hold">
                                          <p:stCondLst>
                                            <p:cond delay="0"/>
                                          </p:stCondLst>
                                        </p:cTn>
                                        <p:tgtEl>
                                          <p:spTgt spid="65566">
                                            <p:txEl>
                                              <p:pRg st="1" end="1"/>
                                            </p:txEl>
                                          </p:spTgt>
                                        </p:tgtEl>
                                        <p:attrNameLst>
                                          <p:attrName>style.visibility</p:attrName>
                                        </p:attrNameLst>
                                      </p:cBhvr>
                                      <p:to>
                                        <p:strVal val="visible"/>
                                      </p:to>
                                    </p:set>
                                    <p:anim calcmode="lin" valueType="num">
                                      <p:cBhvr additive="base">
                                        <p:cTn id="52" dur="500" fill="hold"/>
                                        <p:tgtEl>
                                          <p:spTgt spid="65566">
                                            <p:txEl>
                                              <p:pRg st="1" end="1"/>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65566">
                                            <p:txEl>
                                              <p:pRg st="1" end="1"/>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6">
                                            <p:txEl>
                                              <p:pRg st="1" end="1"/>
                                            </p:txEl>
                                          </p:spTgt>
                                        </p:tgtEl>
                                        <p:attrNameLst>
                                          <p:attrName>style.visibility</p:attrName>
                                        </p:attrNameLst>
                                      </p:cBhvr>
                                      <p:to>
                                        <p:strVal val="hidden"/>
                                      </p:to>
                                    </p:set>
                                  </p:subTnLst>
                                </p:cTn>
                              </p:par>
                              <p:par>
                                <p:cTn id="54" presetID="2" presetClass="entr" presetSubtype="4" fill="hold" grpId="0" nodeType="withEffect">
                                  <p:stCondLst>
                                    <p:cond delay="0"/>
                                  </p:stCondLst>
                                  <p:childTnLst>
                                    <p:set>
                                      <p:cBhvr>
                                        <p:cTn id="55" dur="1" fill="hold">
                                          <p:stCondLst>
                                            <p:cond delay="0"/>
                                          </p:stCondLst>
                                        </p:cTn>
                                        <p:tgtEl>
                                          <p:spTgt spid="65566">
                                            <p:txEl>
                                              <p:pRg st="2" end="2"/>
                                            </p:txEl>
                                          </p:spTgt>
                                        </p:tgtEl>
                                        <p:attrNameLst>
                                          <p:attrName>style.visibility</p:attrName>
                                        </p:attrNameLst>
                                      </p:cBhvr>
                                      <p:to>
                                        <p:strVal val="visible"/>
                                      </p:to>
                                    </p:set>
                                    <p:anim calcmode="lin" valueType="num">
                                      <p:cBhvr additive="base">
                                        <p:cTn id="56" dur="500" fill="hold"/>
                                        <p:tgtEl>
                                          <p:spTgt spid="65566">
                                            <p:txEl>
                                              <p:pRg st="2" end="2"/>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65566">
                                            <p:txEl>
                                              <p:pRg st="2" end="2"/>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6">
                                            <p:txEl>
                                              <p:pRg st="2" end="2"/>
                                            </p:txEl>
                                          </p:spTgt>
                                        </p:tgtEl>
                                        <p:attrNameLst>
                                          <p:attrName>style.visibility</p:attrName>
                                        </p:attrNameLst>
                                      </p:cBhvr>
                                      <p:to>
                                        <p:strVal val="hidden"/>
                                      </p:to>
                                    </p:set>
                                  </p:subTnLst>
                                </p:cTn>
                              </p:par>
                              <p:par>
                                <p:cTn id="58" presetID="2" presetClass="entr" presetSubtype="4" fill="hold" grpId="0" nodeType="withEffect">
                                  <p:stCondLst>
                                    <p:cond delay="0"/>
                                  </p:stCondLst>
                                  <p:childTnLst>
                                    <p:set>
                                      <p:cBhvr>
                                        <p:cTn id="59" dur="1" fill="hold">
                                          <p:stCondLst>
                                            <p:cond delay="0"/>
                                          </p:stCondLst>
                                        </p:cTn>
                                        <p:tgtEl>
                                          <p:spTgt spid="65566">
                                            <p:txEl>
                                              <p:pRg st="3" end="3"/>
                                            </p:txEl>
                                          </p:spTgt>
                                        </p:tgtEl>
                                        <p:attrNameLst>
                                          <p:attrName>style.visibility</p:attrName>
                                        </p:attrNameLst>
                                      </p:cBhvr>
                                      <p:to>
                                        <p:strVal val="visible"/>
                                      </p:to>
                                    </p:set>
                                    <p:anim calcmode="lin" valueType="num">
                                      <p:cBhvr additive="base">
                                        <p:cTn id="60" dur="500" fill="hold"/>
                                        <p:tgtEl>
                                          <p:spTgt spid="65566">
                                            <p:txEl>
                                              <p:pRg st="3" end="3"/>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65566">
                                            <p:txEl>
                                              <p:pRg st="3" end="3"/>
                                            </p:txEl>
                                          </p:spTgt>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5566">
                                            <p:txEl>
                                              <p:pRg st="3" end="3"/>
                                            </p:txEl>
                                          </p:spTgt>
                                        </p:tgtEl>
                                        <p:attrNameLst>
                                          <p:attrName>style.visibility</p:attrName>
                                        </p:attrNameLst>
                                      </p:cBhvr>
                                      <p:to>
                                        <p:strVal val="hidden"/>
                                      </p:to>
                                    </p:set>
                                  </p:subTnLst>
                                </p:cTn>
                              </p:par>
                            </p:childTnLst>
                          </p:cTn>
                        </p:par>
                      </p:childTnLst>
                    </p:cTn>
                  </p:par>
                  <p:par>
                    <p:cTn id="62" fill="hold" nodeType="clickPar">
                      <p:stCondLst>
                        <p:cond delay="indefinite"/>
                      </p:stCondLst>
                      <p:childTnLst>
                        <p:par>
                          <p:cTn id="63" fill="hold" nodeType="withGroup">
                            <p:stCondLst>
                              <p:cond delay="0"/>
                            </p:stCondLst>
                            <p:childTnLst>
                              <p:par>
                                <p:cTn id="64" presetID="3" presetClass="entr" presetSubtype="10" fill="hold" nodeType="clickEffect">
                                  <p:stCondLst>
                                    <p:cond delay="0"/>
                                  </p:stCondLst>
                                  <p:childTnLst>
                                    <p:set>
                                      <p:cBhvr>
                                        <p:cTn id="65" dur="1" fill="hold">
                                          <p:stCondLst>
                                            <p:cond delay="0"/>
                                          </p:stCondLst>
                                        </p:cTn>
                                        <p:tgtEl>
                                          <p:spTgt spid="65567"/>
                                        </p:tgtEl>
                                        <p:attrNameLst>
                                          <p:attrName>style.visibility</p:attrName>
                                        </p:attrNameLst>
                                      </p:cBhvr>
                                      <p:to>
                                        <p:strVal val="visible"/>
                                      </p:to>
                                    </p:set>
                                    <p:animEffect transition="in" filter="blinds(horizontal)">
                                      <p:cBhvr>
                                        <p:cTn id="66" dur="500"/>
                                        <p:tgtEl>
                                          <p:spTgt spid="65567"/>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nodeType="clickEffect">
                                  <p:stCondLst>
                                    <p:cond delay="0"/>
                                  </p:stCondLst>
                                  <p:childTnLst>
                                    <p:set>
                                      <p:cBhvr>
                                        <p:cTn id="70" dur="1" fill="hold">
                                          <p:stCondLst>
                                            <p:cond delay="0"/>
                                          </p:stCondLst>
                                        </p:cTn>
                                        <p:tgtEl>
                                          <p:spTgt spid="65571">
                                            <p:txEl>
                                              <p:pRg st="0" end="0"/>
                                            </p:txEl>
                                          </p:spTgt>
                                        </p:tgtEl>
                                        <p:attrNameLst>
                                          <p:attrName>style.visibility</p:attrName>
                                        </p:attrNameLst>
                                      </p:cBhvr>
                                      <p:to>
                                        <p:strVal val="visible"/>
                                      </p:to>
                                    </p:set>
                                    <p:animEffect transition="in" filter="blinds(horizontal)">
                                      <p:cBhvr>
                                        <p:cTn id="71" dur="500"/>
                                        <p:tgtEl>
                                          <p:spTgt spid="65571">
                                            <p:txEl>
                                              <p:pRg st="0" end="0"/>
                                            </p:txEl>
                                          </p:spTgt>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nodeType="clickEffect">
                                  <p:stCondLst>
                                    <p:cond delay="0"/>
                                  </p:stCondLst>
                                  <p:childTnLst>
                                    <p:set>
                                      <p:cBhvr>
                                        <p:cTn id="75" dur="1" fill="hold">
                                          <p:stCondLst>
                                            <p:cond delay="0"/>
                                          </p:stCondLst>
                                        </p:cTn>
                                        <p:tgtEl>
                                          <p:spTgt spid="65577"/>
                                        </p:tgtEl>
                                        <p:attrNameLst>
                                          <p:attrName>style.visibility</p:attrName>
                                        </p:attrNameLst>
                                      </p:cBhvr>
                                      <p:to>
                                        <p:strVal val="visible"/>
                                      </p:to>
                                    </p:set>
                                    <p:animEffect transition="in" filter="blinds(horizontal)">
                                      <p:cBhvr>
                                        <p:cTn id="76" dur="500"/>
                                        <p:tgtEl>
                                          <p:spTgt spid="65577"/>
                                        </p:tgtEl>
                                      </p:cBhvr>
                                    </p:animEffect>
                                  </p:childTnLst>
                                </p:cTn>
                              </p:par>
                              <p:par>
                                <p:cTn id="77" presetID="3" presetClass="entr" presetSubtype="10" fill="hold" nodeType="withEffect">
                                  <p:stCondLst>
                                    <p:cond delay="0"/>
                                  </p:stCondLst>
                                  <p:childTnLst>
                                    <p:set>
                                      <p:cBhvr>
                                        <p:cTn id="78" dur="1" fill="hold">
                                          <p:stCondLst>
                                            <p:cond delay="0"/>
                                          </p:stCondLst>
                                        </p:cTn>
                                        <p:tgtEl>
                                          <p:spTgt spid="65580">
                                            <p:txEl>
                                              <p:pRg st="0" end="0"/>
                                            </p:txEl>
                                          </p:spTgt>
                                        </p:tgtEl>
                                        <p:attrNameLst>
                                          <p:attrName>style.visibility</p:attrName>
                                        </p:attrNameLst>
                                      </p:cBhvr>
                                      <p:to>
                                        <p:strVal val="visible"/>
                                      </p:to>
                                    </p:set>
                                    <p:animEffect transition="in" filter="blinds(horizontal)">
                                      <p:cBhvr>
                                        <p:cTn id="79" dur="500"/>
                                        <p:tgtEl>
                                          <p:spTgt spid="65580">
                                            <p:txEl>
                                              <p:pRg st="0" end="0"/>
                                            </p:txEl>
                                          </p:spTgt>
                                        </p:tgtEl>
                                      </p:cBhvr>
                                    </p:animEffect>
                                  </p:childTnLst>
                                </p:cTn>
                              </p:par>
                              <p:par>
                                <p:cTn id="80" presetID="2" presetClass="entr" presetSubtype="4" fill="hold" nodeType="withEffect">
                                  <p:stCondLst>
                                    <p:cond delay="0"/>
                                  </p:stCondLst>
                                  <p:childTnLst>
                                    <p:set>
                                      <p:cBhvr>
                                        <p:cTn id="81" dur="1" fill="hold">
                                          <p:stCondLst>
                                            <p:cond delay="0"/>
                                          </p:stCondLst>
                                        </p:cTn>
                                        <p:tgtEl>
                                          <p:spTgt spid="65579">
                                            <p:txEl>
                                              <p:pRg st="0" end="0"/>
                                            </p:txEl>
                                          </p:spTgt>
                                        </p:tgtEl>
                                        <p:attrNameLst>
                                          <p:attrName>style.visibility</p:attrName>
                                        </p:attrNameLst>
                                      </p:cBhvr>
                                      <p:to>
                                        <p:strVal val="visible"/>
                                      </p:to>
                                    </p:set>
                                    <p:anim calcmode="lin" valueType="num">
                                      <p:cBhvr additive="base">
                                        <p:cTn id="82" dur="500" fill="hold"/>
                                        <p:tgtEl>
                                          <p:spTgt spid="65579">
                                            <p:txEl>
                                              <p:pRg st="0" end="0"/>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655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ntr" presetSubtype="10" fill="hold" nodeType="clickEffect">
                                  <p:stCondLst>
                                    <p:cond delay="0"/>
                                  </p:stCondLst>
                                  <p:childTnLst>
                                    <p:set>
                                      <p:cBhvr>
                                        <p:cTn id="87" dur="1" fill="hold">
                                          <p:stCondLst>
                                            <p:cond delay="0"/>
                                          </p:stCondLst>
                                        </p:cTn>
                                        <p:tgtEl>
                                          <p:spTgt spid="65574"/>
                                        </p:tgtEl>
                                        <p:attrNameLst>
                                          <p:attrName>style.visibility</p:attrName>
                                        </p:attrNameLst>
                                      </p:cBhvr>
                                      <p:to>
                                        <p:strVal val="visible"/>
                                      </p:to>
                                    </p:set>
                                    <p:animEffect transition="in" filter="blinds(horizontal)">
                                      <p:cBhvr>
                                        <p:cTn id="88" dur="500"/>
                                        <p:tgtEl>
                                          <p:spTgt spid="65574"/>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2" presetClass="entr" presetSubtype="4" fill="hold" nodeType="clickEffect">
                                  <p:stCondLst>
                                    <p:cond delay="0"/>
                                  </p:stCondLst>
                                  <p:childTnLst>
                                    <p:set>
                                      <p:cBhvr>
                                        <p:cTn id="92" dur="1" fill="hold">
                                          <p:stCondLst>
                                            <p:cond delay="0"/>
                                          </p:stCondLst>
                                        </p:cTn>
                                        <p:tgtEl>
                                          <p:spTgt spid="65575">
                                            <p:txEl>
                                              <p:pRg st="0" end="0"/>
                                            </p:txEl>
                                          </p:spTgt>
                                        </p:tgtEl>
                                        <p:attrNameLst>
                                          <p:attrName>style.visibility</p:attrName>
                                        </p:attrNameLst>
                                      </p:cBhvr>
                                      <p:to>
                                        <p:strVal val="visible"/>
                                      </p:to>
                                    </p:set>
                                    <p:anim calcmode="lin" valueType="num">
                                      <p:cBhvr additive="base">
                                        <p:cTn id="93" dur="500" fill="hold"/>
                                        <p:tgtEl>
                                          <p:spTgt spid="65575">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655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5" fill="hold" nodeType="clickPar">
                      <p:stCondLst>
                        <p:cond delay="indefinite"/>
                      </p:stCondLst>
                      <p:childTnLst>
                        <p:par>
                          <p:cTn id="96" fill="hold" nodeType="withGroup">
                            <p:stCondLst>
                              <p:cond delay="0"/>
                            </p:stCondLst>
                            <p:childTnLst>
                              <p:par>
                                <p:cTn id="97" presetID="3" presetClass="entr" presetSubtype="10" fill="hold" nodeType="clickEffect">
                                  <p:stCondLst>
                                    <p:cond delay="0"/>
                                  </p:stCondLst>
                                  <p:childTnLst>
                                    <p:set>
                                      <p:cBhvr>
                                        <p:cTn id="98" dur="1" fill="hold">
                                          <p:stCondLst>
                                            <p:cond delay="0"/>
                                          </p:stCondLst>
                                        </p:cTn>
                                        <p:tgtEl>
                                          <p:spTgt spid="65582">
                                            <p:txEl>
                                              <p:pRg st="0" end="0"/>
                                            </p:txEl>
                                          </p:spTgt>
                                        </p:tgtEl>
                                        <p:attrNameLst>
                                          <p:attrName>style.visibility</p:attrName>
                                        </p:attrNameLst>
                                      </p:cBhvr>
                                      <p:to>
                                        <p:strVal val="visible"/>
                                      </p:to>
                                    </p:set>
                                    <p:animEffect transition="in" filter="blinds(horizontal)">
                                      <p:cBhvr>
                                        <p:cTn id="99" dur="500"/>
                                        <p:tgtEl>
                                          <p:spTgt spid="65582">
                                            <p:txEl>
                                              <p:pRg st="0" end="0"/>
                                            </p:txEl>
                                          </p:spTgt>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2" presetClass="entr" presetSubtype="4" fill="hold" nodeType="clickEffect">
                                  <p:stCondLst>
                                    <p:cond delay="0"/>
                                  </p:stCondLst>
                                  <p:childTnLst>
                                    <p:set>
                                      <p:cBhvr>
                                        <p:cTn id="103" dur="1" fill="hold">
                                          <p:stCondLst>
                                            <p:cond delay="0"/>
                                          </p:stCondLst>
                                        </p:cTn>
                                        <p:tgtEl>
                                          <p:spTgt spid="65581">
                                            <p:txEl>
                                              <p:pRg st="0" end="0"/>
                                            </p:txEl>
                                          </p:spTgt>
                                        </p:tgtEl>
                                        <p:attrNameLst>
                                          <p:attrName>style.visibility</p:attrName>
                                        </p:attrNameLst>
                                      </p:cBhvr>
                                      <p:to>
                                        <p:strVal val="visible"/>
                                      </p:to>
                                    </p:set>
                                    <p:anim calcmode="lin" valueType="num">
                                      <p:cBhvr additive="base">
                                        <p:cTn id="104" dur="500" fill="hold"/>
                                        <p:tgtEl>
                                          <p:spTgt spid="65581">
                                            <p:txEl>
                                              <p:pRg st="0" end="0"/>
                                            </p:txEl>
                                          </p:spTgt>
                                        </p:tgtEl>
                                        <p:attrNameLst>
                                          <p:attrName>ppt_x</p:attrName>
                                        </p:attrNameLst>
                                      </p:cBhvr>
                                      <p:tavLst>
                                        <p:tav tm="0">
                                          <p:val>
                                            <p:strVal val="#ppt_x"/>
                                          </p:val>
                                        </p:tav>
                                        <p:tav tm="100000">
                                          <p:val>
                                            <p:strVal val="#ppt_x"/>
                                          </p:val>
                                        </p:tav>
                                      </p:tavLst>
                                    </p:anim>
                                    <p:anim calcmode="lin" valueType="num">
                                      <p:cBhvr additive="base">
                                        <p:cTn id="105" dur="500" fill="hold"/>
                                        <p:tgtEl>
                                          <p:spTgt spid="655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06" fill="hold" nodeType="clickPar">
                      <p:stCondLst>
                        <p:cond delay="indefinite"/>
                      </p:stCondLst>
                      <p:childTnLst>
                        <p:par>
                          <p:cTn id="107" fill="hold" nodeType="withGroup">
                            <p:stCondLst>
                              <p:cond delay="0"/>
                            </p:stCondLst>
                            <p:childTnLst>
                              <p:par>
                                <p:cTn id="108" presetID="2" presetClass="entr" presetSubtype="4" fill="hold" nodeType="clickEffect">
                                  <p:stCondLst>
                                    <p:cond delay="0"/>
                                  </p:stCondLst>
                                  <p:childTnLst>
                                    <p:set>
                                      <p:cBhvr>
                                        <p:cTn id="109" dur="1" fill="hold">
                                          <p:stCondLst>
                                            <p:cond delay="0"/>
                                          </p:stCondLst>
                                        </p:cTn>
                                        <p:tgtEl>
                                          <p:spTgt spid="65578"/>
                                        </p:tgtEl>
                                        <p:attrNameLst>
                                          <p:attrName>style.visibility</p:attrName>
                                        </p:attrNameLst>
                                      </p:cBhvr>
                                      <p:to>
                                        <p:strVal val="visible"/>
                                      </p:to>
                                    </p:set>
                                    <p:anim calcmode="lin" valueType="num">
                                      <p:cBhvr additive="base">
                                        <p:cTn id="110" dur="500" fill="hold"/>
                                        <p:tgtEl>
                                          <p:spTgt spid="65578"/>
                                        </p:tgtEl>
                                        <p:attrNameLst>
                                          <p:attrName>ppt_x</p:attrName>
                                        </p:attrNameLst>
                                      </p:cBhvr>
                                      <p:tavLst>
                                        <p:tav tm="0">
                                          <p:val>
                                            <p:strVal val="#ppt_x"/>
                                          </p:val>
                                        </p:tav>
                                        <p:tav tm="100000">
                                          <p:val>
                                            <p:strVal val="#ppt_x"/>
                                          </p:val>
                                        </p:tav>
                                      </p:tavLst>
                                    </p:anim>
                                    <p:anim calcmode="lin" valueType="num">
                                      <p:cBhvr additive="base">
                                        <p:cTn id="111" dur="500" fill="hold"/>
                                        <p:tgtEl>
                                          <p:spTgt spid="65578"/>
                                        </p:tgtEl>
                                        <p:attrNameLst>
                                          <p:attrName>ppt_y</p:attrName>
                                        </p:attrNameLst>
                                      </p:cBhvr>
                                      <p:tavLst>
                                        <p:tav tm="0">
                                          <p:val>
                                            <p:strVal val="1+#ppt_h/2"/>
                                          </p:val>
                                        </p:tav>
                                        <p:tav tm="100000">
                                          <p:val>
                                            <p:strVal val="#ppt_y"/>
                                          </p:val>
                                        </p:tav>
                                      </p:tavLst>
                                    </p:anim>
                                  </p:childTnLst>
                                </p:cTn>
                              </p:par>
                            </p:childTnLst>
                          </p:cTn>
                        </p:par>
                      </p:childTnLst>
                    </p:cTn>
                  </p:par>
                  <p:par>
                    <p:cTn id="112" fill="hold" nodeType="clickPar">
                      <p:stCondLst>
                        <p:cond delay="indefinite"/>
                      </p:stCondLst>
                      <p:childTnLst>
                        <p:par>
                          <p:cTn id="113" fill="hold" nodeType="withGroup">
                            <p:stCondLst>
                              <p:cond delay="0"/>
                            </p:stCondLst>
                            <p:childTnLst>
                              <p:par>
                                <p:cTn id="114" presetID="3" presetClass="entr" presetSubtype="10" fill="hold" grpId="0" nodeType="clickEffect">
                                  <p:stCondLst>
                                    <p:cond delay="0"/>
                                  </p:stCondLst>
                                  <p:childTnLst>
                                    <p:set>
                                      <p:cBhvr>
                                        <p:cTn id="115" dur="1" fill="hold">
                                          <p:stCondLst>
                                            <p:cond delay="0"/>
                                          </p:stCondLst>
                                        </p:cTn>
                                        <p:tgtEl>
                                          <p:spTgt spid="65560"/>
                                        </p:tgtEl>
                                        <p:attrNameLst>
                                          <p:attrName>style.visibility</p:attrName>
                                        </p:attrNameLst>
                                      </p:cBhvr>
                                      <p:to>
                                        <p:strVal val="visible"/>
                                      </p:to>
                                    </p:set>
                                    <p:animEffect transition="in" filter="blinds(horizontal)">
                                      <p:cBhvr>
                                        <p:cTn id="116" dur="500"/>
                                        <p:tgtEl>
                                          <p:spTgt spid="65560"/>
                                        </p:tgtEl>
                                      </p:cBhvr>
                                    </p:animEffec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4" presetClass="entr" presetSubtype="16" fill="hold" grpId="0" nodeType="clickEffect">
                                  <p:stCondLst>
                                    <p:cond delay="0"/>
                                  </p:stCondLst>
                                  <p:childTnLst>
                                    <p:set>
                                      <p:cBhvr>
                                        <p:cTn id="120" dur="1" fill="hold">
                                          <p:stCondLst>
                                            <p:cond delay="0"/>
                                          </p:stCondLst>
                                        </p:cTn>
                                        <p:tgtEl>
                                          <p:spTgt spid="65562"/>
                                        </p:tgtEl>
                                        <p:attrNameLst>
                                          <p:attrName>style.visibility</p:attrName>
                                        </p:attrNameLst>
                                      </p:cBhvr>
                                      <p:to>
                                        <p:strVal val="visible"/>
                                      </p:to>
                                    </p:set>
                                    <p:animEffect transition="in" filter="box(in)">
                                      <p:cBhvr>
                                        <p:cTn id="121" dur="500"/>
                                        <p:tgtEl>
                                          <p:spTgt spid="65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59" grpId="0" animBg="1"/>
      <p:bldP spid="65560" grpId="0" animBg="1"/>
      <p:bldP spid="65562" grpId="0" animBg="1"/>
      <p:bldP spid="65563" grpId="0" animBg="1"/>
      <p:bldP spid="65565" grpId="0" build="allAtOnce" animBg="1"/>
      <p:bldP spid="65566" grpId="0" build="allAtOnce"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descr="5%">
            <a:hlinkClick r:id="rId2" action="ppaction://hlinksldjump"/>
            <a:extLst>
              <a:ext uri="{FF2B5EF4-FFF2-40B4-BE49-F238E27FC236}">
                <a16:creationId xmlns:a16="http://schemas.microsoft.com/office/drawing/2014/main" id="{36B96C13-19F9-409A-A09F-324F14EDF0EE}"/>
              </a:ext>
            </a:extLst>
          </p:cNvPr>
          <p:cNvSpPr>
            <a:spLocks noChangeArrowheads="1"/>
          </p:cNvSpPr>
          <p:nvPr/>
        </p:nvSpPr>
        <p:spPr bwMode="auto">
          <a:xfrm>
            <a:off x="6096000" y="152400"/>
            <a:ext cx="2667000" cy="457200"/>
          </a:xfrm>
          <a:prstGeom prst="rect">
            <a:avLst/>
          </a:prstGeom>
          <a:pattFill prst="pct5">
            <a:fgClr>
              <a:schemeClr val="accent1"/>
            </a:fgClr>
            <a:bgClr>
              <a:schemeClr val="bg1"/>
            </a:bgClr>
          </a:patt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rgbClr val="336699"/>
                </a:solidFill>
                <a:miter lim="800000"/>
                <a:headEnd/>
                <a:tailEnd/>
              </a14:hiddenLine>
            </a:ext>
          </a:extLst>
        </p:spPr>
        <p:txBody>
          <a:bodyPr lIns="54000" tIns="46800" rIns="54000" bIns="46800" anchor="ctr"/>
          <a:lstStyle/>
          <a:p>
            <a:pPr algn="dist" eaLnBrk="1" hangingPunct="1">
              <a:defRPr/>
            </a:pPr>
            <a:r>
              <a:rPr kumimoji="1" lang="zh-CN" altLang="en-US" sz="2200">
                <a:effectLst>
                  <a:outerShdw blurRad="38100" dist="38100" dir="2700000" algn="tl">
                    <a:srgbClr val="C0C0C0"/>
                  </a:outerShdw>
                </a:effectLst>
                <a:latin typeface="Tahoma" panose="020B0604030504040204" pitchFamily="34" charset="0"/>
                <a:ea typeface="楷体_GB2312" pitchFamily="49" charset="-122"/>
              </a:rPr>
              <a:t>生产者剩余的计算</a:t>
            </a:r>
          </a:p>
        </p:txBody>
      </p:sp>
      <p:grpSp>
        <p:nvGrpSpPr>
          <p:cNvPr id="74755" name="Group 3">
            <a:extLst>
              <a:ext uri="{FF2B5EF4-FFF2-40B4-BE49-F238E27FC236}">
                <a16:creationId xmlns:a16="http://schemas.microsoft.com/office/drawing/2014/main" id="{79117404-4977-4B4E-B817-78526ED5AF3D}"/>
              </a:ext>
            </a:extLst>
          </p:cNvPr>
          <p:cNvGrpSpPr>
            <a:grpSpLocks/>
          </p:cNvGrpSpPr>
          <p:nvPr/>
        </p:nvGrpSpPr>
        <p:grpSpPr bwMode="auto">
          <a:xfrm>
            <a:off x="395288" y="1341438"/>
            <a:ext cx="3886200" cy="3527425"/>
            <a:chOff x="96" y="528"/>
            <a:chExt cx="2448" cy="2112"/>
          </a:xfrm>
        </p:grpSpPr>
        <p:sp>
          <p:nvSpPr>
            <p:cNvPr id="35868" name="Rectangle 4">
              <a:extLst>
                <a:ext uri="{FF2B5EF4-FFF2-40B4-BE49-F238E27FC236}">
                  <a16:creationId xmlns:a16="http://schemas.microsoft.com/office/drawing/2014/main" id="{4A4CC10B-F1B3-411D-A6FD-AE9F2CFD3648}"/>
                </a:ext>
              </a:extLst>
            </p:cNvPr>
            <p:cNvSpPr>
              <a:spLocks noChangeArrowheads="1"/>
            </p:cNvSpPr>
            <p:nvPr/>
          </p:nvSpPr>
          <p:spPr bwMode="auto">
            <a:xfrm>
              <a:off x="96" y="528"/>
              <a:ext cx="2448" cy="2112"/>
            </a:xfrm>
            <a:prstGeom prst="rect">
              <a:avLst/>
            </a:prstGeom>
            <a:solidFill>
              <a:srgbClr val="E8F8F0"/>
            </a:solidFill>
            <a:ln w="38100" cmpd="dbl">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35869" name="Rectangle 5" descr="25%">
              <a:extLst>
                <a:ext uri="{FF2B5EF4-FFF2-40B4-BE49-F238E27FC236}">
                  <a16:creationId xmlns:a16="http://schemas.microsoft.com/office/drawing/2014/main" id="{EF4D55D7-2DF2-414F-807B-C0EAFD9EFC5C}"/>
                </a:ext>
              </a:extLst>
            </p:cNvPr>
            <p:cNvSpPr>
              <a:spLocks noChangeArrowheads="1"/>
            </p:cNvSpPr>
            <p:nvPr/>
          </p:nvSpPr>
          <p:spPr bwMode="auto">
            <a:xfrm>
              <a:off x="528" y="1536"/>
              <a:ext cx="816" cy="240"/>
            </a:xfrm>
            <a:prstGeom prst="rect">
              <a:avLst/>
            </a:prstGeom>
            <a:blipFill dpi="0" rotWithShape="0">
              <a:blip r:embed="rId3"/>
              <a:srcRect/>
              <a:tile tx="0" ty="0" sx="100000" sy="100000" flip="none" algn="tl"/>
            </a:blipFill>
            <a:ln>
              <a:noFill/>
            </a:ln>
            <a:effectLst/>
            <a:extLs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35870" name="Rectangle 6">
              <a:extLst>
                <a:ext uri="{FF2B5EF4-FFF2-40B4-BE49-F238E27FC236}">
                  <a16:creationId xmlns:a16="http://schemas.microsoft.com/office/drawing/2014/main" id="{05D8F446-C31B-44E5-B5A6-E47ABEBE59AE}"/>
                </a:ext>
              </a:extLst>
            </p:cNvPr>
            <p:cNvSpPr>
              <a:spLocks noChangeArrowheads="1"/>
            </p:cNvSpPr>
            <p:nvPr/>
          </p:nvSpPr>
          <p:spPr bwMode="auto">
            <a:xfrm>
              <a:off x="576" y="576"/>
              <a:ext cx="1344"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b="1">
                  <a:solidFill>
                    <a:srgbClr val="009900"/>
                  </a:solidFill>
                  <a:latin typeface="华文新魏" panose="02010800040101010101" pitchFamily="2" charset="-122"/>
                  <a:ea typeface="华文新魏" panose="02010800040101010101" pitchFamily="2" charset="-122"/>
                </a:rPr>
                <a:t>PS = TR - TVC</a:t>
              </a:r>
            </a:p>
          </p:txBody>
        </p:sp>
        <p:sp>
          <p:nvSpPr>
            <p:cNvPr id="35871" name="Line 7">
              <a:extLst>
                <a:ext uri="{FF2B5EF4-FFF2-40B4-BE49-F238E27FC236}">
                  <a16:creationId xmlns:a16="http://schemas.microsoft.com/office/drawing/2014/main" id="{2D979A7D-CF0C-490A-AD4D-F5FA56D9D01A}"/>
                </a:ext>
              </a:extLst>
            </p:cNvPr>
            <p:cNvSpPr>
              <a:spLocks noChangeShapeType="1"/>
            </p:cNvSpPr>
            <p:nvPr/>
          </p:nvSpPr>
          <p:spPr bwMode="auto">
            <a:xfrm>
              <a:off x="528" y="1104"/>
              <a:ext cx="0" cy="1351"/>
            </a:xfrm>
            <a:prstGeom prst="line">
              <a:avLst/>
            </a:prstGeom>
            <a:noFill/>
            <a:ln w="9525">
              <a:solidFill>
                <a:srgbClr val="0099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72" name="Line 8">
              <a:extLst>
                <a:ext uri="{FF2B5EF4-FFF2-40B4-BE49-F238E27FC236}">
                  <a16:creationId xmlns:a16="http://schemas.microsoft.com/office/drawing/2014/main" id="{F1DDD874-F1C1-4A13-AF77-5FEEB8385535}"/>
                </a:ext>
              </a:extLst>
            </p:cNvPr>
            <p:cNvSpPr>
              <a:spLocks noChangeShapeType="1"/>
            </p:cNvSpPr>
            <p:nvPr/>
          </p:nvSpPr>
          <p:spPr bwMode="auto">
            <a:xfrm flipH="1">
              <a:off x="528" y="2448"/>
              <a:ext cx="1488" cy="0"/>
            </a:xfrm>
            <a:prstGeom prst="line">
              <a:avLst/>
            </a:prstGeom>
            <a:noFill/>
            <a:ln w="9525">
              <a:solidFill>
                <a:srgbClr val="0099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73" name="Rectangle 9">
              <a:extLst>
                <a:ext uri="{FF2B5EF4-FFF2-40B4-BE49-F238E27FC236}">
                  <a16:creationId xmlns:a16="http://schemas.microsoft.com/office/drawing/2014/main" id="{4B70C3EF-D1D5-4799-B7A5-9E3180E897C2}"/>
                </a:ext>
              </a:extLst>
            </p:cNvPr>
            <p:cNvSpPr>
              <a:spLocks noChangeArrowheads="1"/>
            </p:cNvSpPr>
            <p:nvPr/>
          </p:nvSpPr>
          <p:spPr bwMode="auto">
            <a:xfrm>
              <a:off x="240" y="1104"/>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009900"/>
                  </a:solidFill>
                  <a:latin typeface="Times New Roman" panose="02020603050405020304" pitchFamily="18" charset="0"/>
                </a:rPr>
                <a:t>P,C</a:t>
              </a:r>
            </a:p>
          </p:txBody>
        </p:sp>
        <p:sp>
          <p:nvSpPr>
            <p:cNvPr id="35874" name="Rectangle 10">
              <a:extLst>
                <a:ext uri="{FF2B5EF4-FFF2-40B4-BE49-F238E27FC236}">
                  <a16:creationId xmlns:a16="http://schemas.microsoft.com/office/drawing/2014/main" id="{88B47374-30F1-4685-967B-A8644F5C1303}"/>
                </a:ext>
              </a:extLst>
            </p:cNvPr>
            <p:cNvSpPr>
              <a:spLocks noChangeArrowheads="1"/>
            </p:cNvSpPr>
            <p:nvPr/>
          </p:nvSpPr>
          <p:spPr bwMode="auto">
            <a:xfrm>
              <a:off x="2016" y="2304"/>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009900"/>
                  </a:solidFill>
                  <a:latin typeface="Times New Roman" panose="02020603050405020304" pitchFamily="18" charset="0"/>
                </a:rPr>
                <a:t>Q</a:t>
              </a:r>
            </a:p>
          </p:txBody>
        </p:sp>
        <p:sp>
          <p:nvSpPr>
            <p:cNvPr id="35875" name="Rectangle 11">
              <a:extLst>
                <a:ext uri="{FF2B5EF4-FFF2-40B4-BE49-F238E27FC236}">
                  <a16:creationId xmlns:a16="http://schemas.microsoft.com/office/drawing/2014/main" id="{6E12A956-27ED-4340-9DCA-C4167951C5EB}"/>
                </a:ext>
              </a:extLst>
            </p:cNvPr>
            <p:cNvSpPr>
              <a:spLocks noChangeArrowheads="1"/>
            </p:cNvSpPr>
            <p:nvPr/>
          </p:nvSpPr>
          <p:spPr bwMode="auto">
            <a:xfrm>
              <a:off x="288" y="2304"/>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009900"/>
                  </a:solidFill>
                  <a:latin typeface="Times New Roman" panose="02020603050405020304" pitchFamily="18" charset="0"/>
                </a:rPr>
                <a:t>O</a:t>
              </a:r>
            </a:p>
          </p:txBody>
        </p:sp>
        <p:sp>
          <p:nvSpPr>
            <p:cNvPr id="35876" name="Freeform 12">
              <a:extLst>
                <a:ext uri="{FF2B5EF4-FFF2-40B4-BE49-F238E27FC236}">
                  <a16:creationId xmlns:a16="http://schemas.microsoft.com/office/drawing/2014/main" id="{049032B5-55D3-4058-A02E-3937721AF771}"/>
                </a:ext>
              </a:extLst>
            </p:cNvPr>
            <p:cNvSpPr>
              <a:spLocks/>
            </p:cNvSpPr>
            <p:nvPr/>
          </p:nvSpPr>
          <p:spPr bwMode="auto">
            <a:xfrm>
              <a:off x="576" y="1640"/>
              <a:ext cx="1028" cy="188"/>
            </a:xfrm>
            <a:custGeom>
              <a:avLst/>
              <a:gdLst>
                <a:gd name="T0" fmla="*/ 0 w 1028"/>
                <a:gd name="T1" fmla="*/ 52 h 188"/>
                <a:gd name="T2" fmla="*/ 212 w 1028"/>
                <a:gd name="T3" fmla="*/ 152 h 188"/>
                <a:gd name="T4" fmla="*/ 496 w 1028"/>
                <a:gd name="T5" fmla="*/ 184 h 188"/>
                <a:gd name="T6" fmla="*/ 804 w 1028"/>
                <a:gd name="T7" fmla="*/ 128 h 188"/>
                <a:gd name="T8" fmla="*/ 1028 w 1028"/>
                <a:gd name="T9" fmla="*/ 0 h 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8" h="188">
                  <a:moveTo>
                    <a:pt x="0" y="52"/>
                  </a:moveTo>
                  <a:cubicBezTo>
                    <a:pt x="36" y="70"/>
                    <a:pt x="129" y="130"/>
                    <a:pt x="212" y="152"/>
                  </a:cubicBezTo>
                  <a:cubicBezTo>
                    <a:pt x="295" y="174"/>
                    <a:pt x="397" y="188"/>
                    <a:pt x="496" y="184"/>
                  </a:cubicBezTo>
                  <a:cubicBezTo>
                    <a:pt x="595" y="180"/>
                    <a:pt x="715" y="159"/>
                    <a:pt x="804" y="128"/>
                  </a:cubicBezTo>
                  <a:cubicBezTo>
                    <a:pt x="893" y="97"/>
                    <a:pt x="981" y="27"/>
                    <a:pt x="1028" y="0"/>
                  </a:cubicBezTo>
                </a:path>
              </a:pathLst>
            </a:custGeom>
            <a:noFill/>
            <a:ln w="38100" cap="flat" cmpd="sng">
              <a:solidFill>
                <a:srgbClr val="009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77" name="Freeform 13">
              <a:extLst>
                <a:ext uri="{FF2B5EF4-FFF2-40B4-BE49-F238E27FC236}">
                  <a16:creationId xmlns:a16="http://schemas.microsoft.com/office/drawing/2014/main" id="{4610698C-3DCA-46FF-B370-EFE5DED0849B}"/>
                </a:ext>
              </a:extLst>
            </p:cNvPr>
            <p:cNvSpPr>
              <a:spLocks/>
            </p:cNvSpPr>
            <p:nvPr/>
          </p:nvSpPr>
          <p:spPr bwMode="auto">
            <a:xfrm>
              <a:off x="526" y="1209"/>
              <a:ext cx="973" cy="662"/>
            </a:xfrm>
            <a:custGeom>
              <a:avLst/>
              <a:gdLst>
                <a:gd name="T0" fmla="*/ 0 w 973"/>
                <a:gd name="T1" fmla="*/ 561 h 662"/>
                <a:gd name="T2" fmla="*/ 146 w 973"/>
                <a:gd name="T3" fmla="*/ 627 h 662"/>
                <a:gd name="T4" fmla="*/ 374 w 973"/>
                <a:gd name="T5" fmla="*/ 651 h 662"/>
                <a:gd name="T6" fmla="*/ 594 w 973"/>
                <a:gd name="T7" fmla="*/ 559 h 662"/>
                <a:gd name="T8" fmla="*/ 822 w 973"/>
                <a:gd name="T9" fmla="*/ 315 h 662"/>
                <a:gd name="T10" fmla="*/ 973 w 973"/>
                <a:gd name="T11" fmla="*/ 0 h 6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3" h="662">
                  <a:moveTo>
                    <a:pt x="0" y="561"/>
                  </a:moveTo>
                  <a:cubicBezTo>
                    <a:pt x="24" y="572"/>
                    <a:pt x="84" y="612"/>
                    <a:pt x="146" y="627"/>
                  </a:cubicBezTo>
                  <a:cubicBezTo>
                    <a:pt x="208" y="642"/>
                    <a:pt x="299" y="662"/>
                    <a:pt x="374" y="651"/>
                  </a:cubicBezTo>
                  <a:cubicBezTo>
                    <a:pt x="449" y="640"/>
                    <a:pt x="519" y="615"/>
                    <a:pt x="594" y="559"/>
                  </a:cubicBezTo>
                  <a:cubicBezTo>
                    <a:pt x="669" y="503"/>
                    <a:pt x="759" y="408"/>
                    <a:pt x="822" y="315"/>
                  </a:cubicBezTo>
                  <a:cubicBezTo>
                    <a:pt x="885" y="222"/>
                    <a:pt x="942" y="66"/>
                    <a:pt x="973" y="0"/>
                  </a:cubicBezTo>
                </a:path>
              </a:pathLst>
            </a:custGeom>
            <a:noFill/>
            <a:ln w="38100" cap="flat" cmpd="sng">
              <a:solidFill>
                <a:srgbClr val="009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78" name="Line 14">
              <a:extLst>
                <a:ext uri="{FF2B5EF4-FFF2-40B4-BE49-F238E27FC236}">
                  <a16:creationId xmlns:a16="http://schemas.microsoft.com/office/drawing/2014/main" id="{F9C9F283-D299-4D97-AC98-82D1163E27C2}"/>
                </a:ext>
              </a:extLst>
            </p:cNvPr>
            <p:cNvSpPr>
              <a:spLocks noChangeShapeType="1"/>
            </p:cNvSpPr>
            <p:nvPr/>
          </p:nvSpPr>
          <p:spPr bwMode="auto">
            <a:xfrm flipH="1">
              <a:off x="528" y="1536"/>
              <a:ext cx="816" cy="0"/>
            </a:xfrm>
            <a:prstGeom prst="line">
              <a:avLst/>
            </a:prstGeom>
            <a:noFill/>
            <a:ln w="9525" cap="rnd">
              <a:solidFill>
                <a:srgbClr val="0099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79" name="Line 15">
              <a:extLst>
                <a:ext uri="{FF2B5EF4-FFF2-40B4-BE49-F238E27FC236}">
                  <a16:creationId xmlns:a16="http://schemas.microsoft.com/office/drawing/2014/main" id="{DD6977B8-6EB3-4D9C-B586-4CC48C1931D1}"/>
                </a:ext>
              </a:extLst>
            </p:cNvPr>
            <p:cNvSpPr>
              <a:spLocks noChangeShapeType="1"/>
            </p:cNvSpPr>
            <p:nvPr/>
          </p:nvSpPr>
          <p:spPr bwMode="auto">
            <a:xfrm flipH="1">
              <a:off x="1344" y="1536"/>
              <a:ext cx="0" cy="912"/>
            </a:xfrm>
            <a:prstGeom prst="line">
              <a:avLst/>
            </a:prstGeom>
            <a:noFill/>
            <a:ln w="9525" cap="rnd">
              <a:solidFill>
                <a:srgbClr val="0099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74768" name="Rectangle 16">
              <a:extLst>
                <a:ext uri="{FF2B5EF4-FFF2-40B4-BE49-F238E27FC236}">
                  <a16:creationId xmlns:a16="http://schemas.microsoft.com/office/drawing/2014/main" id="{7FB9076E-401A-453B-B869-757853BC0922}"/>
                </a:ext>
              </a:extLst>
            </p:cNvPr>
            <p:cNvSpPr>
              <a:spLocks noChangeArrowheads="1"/>
            </p:cNvSpPr>
            <p:nvPr/>
          </p:nvSpPr>
          <p:spPr bwMode="auto">
            <a:xfrm>
              <a:off x="1584" y="1151"/>
              <a:ext cx="288" cy="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000" b="1">
                  <a:solidFill>
                    <a:srgbClr val="009900"/>
                  </a:solidFill>
                  <a:effectLst>
                    <a:outerShdw blurRad="38100" dist="38100" dir="2700000" algn="tl">
                      <a:srgbClr val="C0C0C0"/>
                    </a:outerShdw>
                  </a:effectLst>
                  <a:latin typeface="Times New Roman" panose="02020603050405020304" pitchFamily="18" charset="0"/>
                </a:rPr>
                <a:t>SMC</a:t>
              </a:r>
            </a:p>
          </p:txBody>
        </p:sp>
        <p:sp>
          <p:nvSpPr>
            <p:cNvPr id="74769" name="Rectangle 17">
              <a:extLst>
                <a:ext uri="{FF2B5EF4-FFF2-40B4-BE49-F238E27FC236}">
                  <a16:creationId xmlns:a16="http://schemas.microsoft.com/office/drawing/2014/main" id="{A125B838-65EA-42AF-9112-CB7B50D753D4}"/>
                </a:ext>
              </a:extLst>
            </p:cNvPr>
            <p:cNvSpPr>
              <a:spLocks noChangeArrowheads="1"/>
            </p:cNvSpPr>
            <p:nvPr/>
          </p:nvSpPr>
          <p:spPr bwMode="auto">
            <a:xfrm>
              <a:off x="1632" y="1583"/>
              <a:ext cx="288" cy="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000" b="1">
                  <a:solidFill>
                    <a:srgbClr val="009900"/>
                  </a:solidFill>
                  <a:effectLst>
                    <a:outerShdw blurRad="38100" dist="38100" dir="2700000" algn="tl">
                      <a:srgbClr val="C0C0C0"/>
                    </a:outerShdw>
                  </a:effectLst>
                  <a:latin typeface="Times New Roman" panose="02020603050405020304" pitchFamily="18" charset="0"/>
                </a:rPr>
                <a:t>AVC</a:t>
              </a:r>
            </a:p>
          </p:txBody>
        </p:sp>
      </p:grpSp>
      <p:sp>
        <p:nvSpPr>
          <p:cNvPr id="35844" name="Rectangle 19">
            <a:extLst>
              <a:ext uri="{FF2B5EF4-FFF2-40B4-BE49-F238E27FC236}">
                <a16:creationId xmlns:a16="http://schemas.microsoft.com/office/drawing/2014/main" id="{ACDF9E28-2845-494B-A965-99A06128BE5E}"/>
              </a:ext>
            </a:extLst>
          </p:cNvPr>
          <p:cNvSpPr>
            <a:spLocks noChangeArrowheads="1"/>
          </p:cNvSpPr>
          <p:nvPr/>
        </p:nvSpPr>
        <p:spPr bwMode="auto">
          <a:xfrm>
            <a:off x="4343400" y="1341438"/>
            <a:ext cx="4800600" cy="3527425"/>
          </a:xfrm>
          <a:prstGeom prst="rect">
            <a:avLst/>
          </a:prstGeom>
          <a:solidFill>
            <a:srgbClr val="FFF0E1"/>
          </a:solidFill>
          <a:ln w="38100" cmpd="dbl">
            <a:solidFill>
              <a:srgbClr val="FF99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35845" name="Freeform 20" descr="25%">
            <a:extLst>
              <a:ext uri="{FF2B5EF4-FFF2-40B4-BE49-F238E27FC236}">
                <a16:creationId xmlns:a16="http://schemas.microsoft.com/office/drawing/2014/main" id="{1F9445AC-5338-477A-B39F-0A80316C5C7B}"/>
              </a:ext>
            </a:extLst>
          </p:cNvPr>
          <p:cNvSpPr>
            <a:spLocks/>
          </p:cNvSpPr>
          <p:nvPr/>
        </p:nvSpPr>
        <p:spPr bwMode="auto">
          <a:xfrm>
            <a:off x="5410200" y="2941638"/>
            <a:ext cx="1295400" cy="527050"/>
          </a:xfrm>
          <a:custGeom>
            <a:avLst/>
            <a:gdLst>
              <a:gd name="T0" fmla="*/ 0 w 816"/>
              <a:gd name="T1" fmla="*/ 0 h 332"/>
              <a:gd name="T2" fmla="*/ 2147483646 w 816"/>
              <a:gd name="T3" fmla="*/ 2147483646 h 332"/>
              <a:gd name="T4" fmla="*/ 2147483646 w 816"/>
              <a:gd name="T5" fmla="*/ 2147483646 h 332"/>
              <a:gd name="T6" fmla="*/ 2147483646 w 816"/>
              <a:gd name="T7" fmla="*/ 2147483646 h 332"/>
              <a:gd name="T8" fmla="*/ 2147483646 w 816"/>
              <a:gd name="T9" fmla="*/ 2147483646 h 332"/>
              <a:gd name="T10" fmla="*/ 2147483646 w 816"/>
              <a:gd name="T11" fmla="*/ 2147483646 h 332"/>
              <a:gd name="T12" fmla="*/ 2147483646 w 816"/>
              <a:gd name="T13" fmla="*/ 2147483646 h 332"/>
              <a:gd name="T14" fmla="*/ 2147483646 w 816"/>
              <a:gd name="T15" fmla="*/ 0 h 332"/>
              <a:gd name="T16" fmla="*/ 0 w 816"/>
              <a:gd name="T17" fmla="*/ 0 h 3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6" h="332">
                <a:moveTo>
                  <a:pt x="0" y="0"/>
                </a:moveTo>
                <a:lnTo>
                  <a:pt x="8" y="236"/>
                </a:lnTo>
                <a:lnTo>
                  <a:pt x="96" y="288"/>
                </a:lnTo>
                <a:lnTo>
                  <a:pt x="296" y="332"/>
                </a:lnTo>
                <a:lnTo>
                  <a:pt x="476" y="304"/>
                </a:lnTo>
                <a:lnTo>
                  <a:pt x="620" y="216"/>
                </a:lnTo>
                <a:lnTo>
                  <a:pt x="752" y="84"/>
                </a:lnTo>
                <a:lnTo>
                  <a:pt x="816" y="0"/>
                </a:lnTo>
                <a:lnTo>
                  <a:pt x="0" y="0"/>
                </a:lnTo>
                <a:close/>
              </a:path>
            </a:pathLst>
          </a:custGeom>
          <a:blipFill dpi="0" rotWithShape="0">
            <a:blip r:embed="rId4"/>
            <a:srcRect/>
            <a:tile tx="0" ty="0" sx="100000" sy="100000" flip="none" algn="tl"/>
          </a:blipFill>
          <a:ln>
            <a:noFill/>
          </a:ln>
          <a:effectLst/>
          <a:extLst>
            <a:ext uri="{91240B29-F687-4F45-9708-019B960494DF}">
              <a14:hiddenLine xmlns:a14="http://schemas.microsoft.com/office/drawing/2010/main" w="9525" cap="flat" cmpd="sng">
                <a:solidFill>
                  <a:srgbClr val="0099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74773" name="Rectangle 21">
            <a:extLst>
              <a:ext uri="{FF2B5EF4-FFF2-40B4-BE49-F238E27FC236}">
                <a16:creationId xmlns:a16="http://schemas.microsoft.com/office/drawing/2014/main" id="{EBD20B19-A601-47ED-87A9-621CBBEF59FF}"/>
              </a:ext>
            </a:extLst>
          </p:cNvPr>
          <p:cNvSpPr>
            <a:spLocks noChangeArrowheads="1"/>
          </p:cNvSpPr>
          <p:nvPr/>
        </p:nvSpPr>
        <p:spPr bwMode="auto">
          <a:xfrm>
            <a:off x="4648200" y="1417638"/>
            <a:ext cx="4191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b="1">
                <a:solidFill>
                  <a:srgbClr val="FF0000"/>
                </a:solidFill>
                <a:latin typeface="华文新魏" panose="02010800040101010101" pitchFamily="2" charset="-122"/>
                <a:ea typeface="华文新魏" panose="02010800040101010101" pitchFamily="2" charset="-122"/>
              </a:rPr>
              <a:t>PS = P</a:t>
            </a:r>
            <a:r>
              <a:rPr kumimoji="1" lang="en-US" altLang="zh-CN" b="1" baseline="-25000">
                <a:solidFill>
                  <a:srgbClr val="FF0000"/>
                </a:solidFill>
                <a:latin typeface="华文新魏" panose="02010800040101010101" pitchFamily="2" charset="-122"/>
                <a:ea typeface="华文新魏" panose="02010800040101010101" pitchFamily="2" charset="-122"/>
              </a:rPr>
              <a:t>0</a:t>
            </a:r>
            <a:r>
              <a:rPr kumimoji="1" lang="en-US" altLang="zh-CN" b="1">
                <a:solidFill>
                  <a:srgbClr val="FF0000"/>
                </a:solidFill>
                <a:latin typeface="华文新魏" panose="02010800040101010101" pitchFamily="2" charset="-122"/>
                <a:ea typeface="华文新魏" panose="02010800040101010101" pitchFamily="2" charset="-122"/>
              </a:rPr>
              <a:t>Q</a:t>
            </a:r>
            <a:r>
              <a:rPr kumimoji="1" lang="en-US" altLang="zh-CN" b="1" baseline="-25000">
                <a:solidFill>
                  <a:srgbClr val="FF0000"/>
                </a:solidFill>
                <a:latin typeface="华文新魏" panose="02010800040101010101" pitchFamily="2" charset="-122"/>
                <a:ea typeface="华文新魏" panose="02010800040101010101" pitchFamily="2" charset="-122"/>
              </a:rPr>
              <a:t>0</a:t>
            </a:r>
            <a:r>
              <a:rPr kumimoji="1" lang="en-US" altLang="zh-CN" b="1">
                <a:solidFill>
                  <a:srgbClr val="FF0000"/>
                </a:solidFill>
                <a:latin typeface="华文新魏" panose="02010800040101010101" pitchFamily="2" charset="-122"/>
                <a:ea typeface="华文新魏" panose="02010800040101010101" pitchFamily="2" charset="-122"/>
              </a:rPr>
              <a:t> - </a:t>
            </a:r>
            <a:r>
              <a:rPr kumimoji="1" lang="en-US" altLang="zh-CN" sz="4000" b="1">
                <a:solidFill>
                  <a:srgbClr val="FF0000"/>
                </a:solidFill>
                <a:latin typeface="华文新魏" panose="02010800040101010101" pitchFamily="2" charset="-122"/>
                <a:ea typeface="华文新魏" panose="02010800040101010101" pitchFamily="2" charset="-122"/>
              </a:rPr>
              <a:t>∫</a:t>
            </a:r>
            <a:r>
              <a:rPr kumimoji="1" lang="en-US" altLang="zh-CN" b="1">
                <a:solidFill>
                  <a:srgbClr val="FF0000"/>
                </a:solidFill>
                <a:latin typeface="华文新魏" panose="02010800040101010101" pitchFamily="2" charset="-122"/>
                <a:ea typeface="华文新魏" panose="02010800040101010101" pitchFamily="2" charset="-122"/>
              </a:rPr>
              <a:t>f(Q)dQ</a:t>
            </a:r>
          </a:p>
        </p:txBody>
      </p:sp>
      <p:sp>
        <p:nvSpPr>
          <p:cNvPr id="35847" name="Line 22">
            <a:extLst>
              <a:ext uri="{FF2B5EF4-FFF2-40B4-BE49-F238E27FC236}">
                <a16:creationId xmlns:a16="http://schemas.microsoft.com/office/drawing/2014/main" id="{01B9B970-BF46-4BB4-BE81-3B47DAFDD391}"/>
              </a:ext>
            </a:extLst>
          </p:cNvPr>
          <p:cNvSpPr>
            <a:spLocks noChangeShapeType="1"/>
          </p:cNvSpPr>
          <p:nvPr/>
        </p:nvSpPr>
        <p:spPr bwMode="auto">
          <a:xfrm>
            <a:off x="5410200" y="2255838"/>
            <a:ext cx="0" cy="2144712"/>
          </a:xfrm>
          <a:prstGeom prst="line">
            <a:avLst/>
          </a:prstGeom>
          <a:noFill/>
          <a:ln w="9525">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48" name="Line 23">
            <a:extLst>
              <a:ext uri="{FF2B5EF4-FFF2-40B4-BE49-F238E27FC236}">
                <a16:creationId xmlns:a16="http://schemas.microsoft.com/office/drawing/2014/main" id="{8CD12684-6C89-4426-951F-FDEEF5F5787E}"/>
              </a:ext>
            </a:extLst>
          </p:cNvPr>
          <p:cNvSpPr>
            <a:spLocks noChangeShapeType="1"/>
          </p:cNvSpPr>
          <p:nvPr/>
        </p:nvSpPr>
        <p:spPr bwMode="auto">
          <a:xfrm flipH="1">
            <a:off x="5410200" y="4389438"/>
            <a:ext cx="2362200" cy="0"/>
          </a:xfrm>
          <a:prstGeom prst="line">
            <a:avLst/>
          </a:prstGeom>
          <a:noFill/>
          <a:ln w="9525">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49" name="Rectangle 24">
            <a:extLst>
              <a:ext uri="{FF2B5EF4-FFF2-40B4-BE49-F238E27FC236}">
                <a16:creationId xmlns:a16="http://schemas.microsoft.com/office/drawing/2014/main" id="{517B9330-F8E0-4C78-BCC4-D132C8CA9492}"/>
              </a:ext>
            </a:extLst>
          </p:cNvPr>
          <p:cNvSpPr>
            <a:spLocks noChangeArrowheads="1"/>
          </p:cNvSpPr>
          <p:nvPr/>
        </p:nvSpPr>
        <p:spPr bwMode="auto">
          <a:xfrm>
            <a:off x="4953000" y="2255838"/>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FF3300"/>
                </a:solidFill>
                <a:latin typeface="Times New Roman" panose="02020603050405020304" pitchFamily="18" charset="0"/>
              </a:rPr>
              <a:t>P,C</a:t>
            </a:r>
          </a:p>
        </p:txBody>
      </p:sp>
      <p:sp>
        <p:nvSpPr>
          <p:cNvPr id="35850" name="Rectangle 25">
            <a:extLst>
              <a:ext uri="{FF2B5EF4-FFF2-40B4-BE49-F238E27FC236}">
                <a16:creationId xmlns:a16="http://schemas.microsoft.com/office/drawing/2014/main" id="{11BE9C5A-7856-4A7F-9443-6D60D5F91D93}"/>
              </a:ext>
            </a:extLst>
          </p:cNvPr>
          <p:cNvSpPr>
            <a:spLocks noChangeArrowheads="1"/>
          </p:cNvSpPr>
          <p:nvPr/>
        </p:nvSpPr>
        <p:spPr bwMode="auto">
          <a:xfrm>
            <a:off x="7772400" y="4160838"/>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FF3300"/>
                </a:solidFill>
                <a:latin typeface="Times New Roman" panose="02020603050405020304" pitchFamily="18" charset="0"/>
              </a:rPr>
              <a:t>Q</a:t>
            </a:r>
          </a:p>
        </p:txBody>
      </p:sp>
      <p:sp>
        <p:nvSpPr>
          <p:cNvPr id="35851" name="Rectangle 26">
            <a:extLst>
              <a:ext uri="{FF2B5EF4-FFF2-40B4-BE49-F238E27FC236}">
                <a16:creationId xmlns:a16="http://schemas.microsoft.com/office/drawing/2014/main" id="{5998D79F-A1D7-46DA-9995-F0A7708250EA}"/>
              </a:ext>
            </a:extLst>
          </p:cNvPr>
          <p:cNvSpPr>
            <a:spLocks noChangeArrowheads="1"/>
          </p:cNvSpPr>
          <p:nvPr/>
        </p:nvSpPr>
        <p:spPr bwMode="auto">
          <a:xfrm>
            <a:off x="5029200" y="4160838"/>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solidFill>
                  <a:srgbClr val="FF3300"/>
                </a:solidFill>
                <a:latin typeface="Times New Roman" panose="02020603050405020304" pitchFamily="18" charset="0"/>
              </a:rPr>
              <a:t>O</a:t>
            </a:r>
          </a:p>
        </p:txBody>
      </p:sp>
      <p:sp>
        <p:nvSpPr>
          <p:cNvPr id="35852" name="Freeform 27">
            <a:extLst>
              <a:ext uri="{FF2B5EF4-FFF2-40B4-BE49-F238E27FC236}">
                <a16:creationId xmlns:a16="http://schemas.microsoft.com/office/drawing/2014/main" id="{4FE3063F-598D-466E-9BE7-3BCFAECE3914}"/>
              </a:ext>
            </a:extLst>
          </p:cNvPr>
          <p:cNvSpPr>
            <a:spLocks/>
          </p:cNvSpPr>
          <p:nvPr/>
        </p:nvSpPr>
        <p:spPr bwMode="auto">
          <a:xfrm>
            <a:off x="5489575" y="3106738"/>
            <a:ext cx="1631950" cy="298450"/>
          </a:xfrm>
          <a:custGeom>
            <a:avLst/>
            <a:gdLst>
              <a:gd name="T0" fmla="*/ 0 w 1028"/>
              <a:gd name="T1" fmla="*/ 2147483646 h 188"/>
              <a:gd name="T2" fmla="*/ 2147483646 w 1028"/>
              <a:gd name="T3" fmla="*/ 2147483646 h 188"/>
              <a:gd name="T4" fmla="*/ 2147483646 w 1028"/>
              <a:gd name="T5" fmla="*/ 2147483646 h 188"/>
              <a:gd name="T6" fmla="*/ 2147483646 w 1028"/>
              <a:gd name="T7" fmla="*/ 2147483646 h 188"/>
              <a:gd name="T8" fmla="*/ 2147483646 w 1028"/>
              <a:gd name="T9" fmla="*/ 0 h 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8" h="188">
                <a:moveTo>
                  <a:pt x="0" y="52"/>
                </a:moveTo>
                <a:cubicBezTo>
                  <a:pt x="36" y="70"/>
                  <a:pt x="129" y="130"/>
                  <a:pt x="212" y="152"/>
                </a:cubicBezTo>
                <a:cubicBezTo>
                  <a:pt x="295" y="174"/>
                  <a:pt x="397" y="188"/>
                  <a:pt x="496" y="184"/>
                </a:cubicBezTo>
                <a:cubicBezTo>
                  <a:pt x="595" y="180"/>
                  <a:pt x="715" y="159"/>
                  <a:pt x="804" y="128"/>
                </a:cubicBezTo>
                <a:cubicBezTo>
                  <a:pt x="893" y="97"/>
                  <a:pt x="981" y="27"/>
                  <a:pt x="1028" y="0"/>
                </a:cubicBezTo>
              </a:path>
            </a:pathLst>
          </a:custGeom>
          <a:noFill/>
          <a:ln w="41275" cap="flat" cmpd="sng">
            <a:solidFill>
              <a:srgbClr val="FF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53" name="Freeform 28">
            <a:extLst>
              <a:ext uri="{FF2B5EF4-FFF2-40B4-BE49-F238E27FC236}">
                <a16:creationId xmlns:a16="http://schemas.microsoft.com/office/drawing/2014/main" id="{E14F7109-3FC9-4CCA-82A4-71D67DDE875B}"/>
              </a:ext>
            </a:extLst>
          </p:cNvPr>
          <p:cNvSpPr>
            <a:spLocks/>
          </p:cNvSpPr>
          <p:nvPr/>
        </p:nvSpPr>
        <p:spPr bwMode="auto">
          <a:xfrm>
            <a:off x="5410200" y="2422525"/>
            <a:ext cx="1544638" cy="1050925"/>
          </a:xfrm>
          <a:custGeom>
            <a:avLst/>
            <a:gdLst>
              <a:gd name="T0" fmla="*/ 0 w 973"/>
              <a:gd name="T1" fmla="*/ 2147483646 h 662"/>
              <a:gd name="T2" fmla="*/ 2147483646 w 973"/>
              <a:gd name="T3" fmla="*/ 2147483646 h 662"/>
              <a:gd name="T4" fmla="*/ 2147483646 w 973"/>
              <a:gd name="T5" fmla="*/ 2147483646 h 662"/>
              <a:gd name="T6" fmla="*/ 2147483646 w 973"/>
              <a:gd name="T7" fmla="*/ 2147483646 h 662"/>
              <a:gd name="T8" fmla="*/ 2147483646 w 973"/>
              <a:gd name="T9" fmla="*/ 2147483646 h 662"/>
              <a:gd name="T10" fmla="*/ 2147483646 w 973"/>
              <a:gd name="T11" fmla="*/ 0 h 6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3" h="662">
                <a:moveTo>
                  <a:pt x="0" y="561"/>
                </a:moveTo>
                <a:cubicBezTo>
                  <a:pt x="24" y="572"/>
                  <a:pt x="84" y="612"/>
                  <a:pt x="146" y="627"/>
                </a:cubicBezTo>
                <a:cubicBezTo>
                  <a:pt x="208" y="642"/>
                  <a:pt x="299" y="662"/>
                  <a:pt x="374" y="651"/>
                </a:cubicBezTo>
                <a:cubicBezTo>
                  <a:pt x="449" y="640"/>
                  <a:pt x="519" y="615"/>
                  <a:pt x="594" y="559"/>
                </a:cubicBezTo>
                <a:cubicBezTo>
                  <a:pt x="669" y="503"/>
                  <a:pt x="759" y="408"/>
                  <a:pt x="822" y="315"/>
                </a:cubicBezTo>
                <a:cubicBezTo>
                  <a:pt x="885" y="222"/>
                  <a:pt x="942" y="66"/>
                  <a:pt x="973" y="0"/>
                </a:cubicBezTo>
              </a:path>
            </a:pathLst>
          </a:custGeom>
          <a:noFill/>
          <a:ln w="41275" cap="flat" cmpd="sng">
            <a:solidFill>
              <a:srgbClr val="FF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54" name="Line 29">
            <a:extLst>
              <a:ext uri="{FF2B5EF4-FFF2-40B4-BE49-F238E27FC236}">
                <a16:creationId xmlns:a16="http://schemas.microsoft.com/office/drawing/2014/main" id="{CAACE3FF-1F68-4E5F-A54B-E55B792EF05F}"/>
              </a:ext>
            </a:extLst>
          </p:cNvPr>
          <p:cNvSpPr>
            <a:spLocks noChangeShapeType="1"/>
          </p:cNvSpPr>
          <p:nvPr/>
        </p:nvSpPr>
        <p:spPr bwMode="auto">
          <a:xfrm flipH="1">
            <a:off x="5413375" y="2941638"/>
            <a:ext cx="1292225" cy="0"/>
          </a:xfrm>
          <a:prstGeom prst="line">
            <a:avLst/>
          </a:prstGeom>
          <a:noFill/>
          <a:ln w="9525" cap="rnd">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35855" name="Line 30">
            <a:extLst>
              <a:ext uri="{FF2B5EF4-FFF2-40B4-BE49-F238E27FC236}">
                <a16:creationId xmlns:a16="http://schemas.microsoft.com/office/drawing/2014/main" id="{39F0756E-A402-41DC-A0C9-1DCB82088903}"/>
              </a:ext>
            </a:extLst>
          </p:cNvPr>
          <p:cNvSpPr>
            <a:spLocks noChangeShapeType="1"/>
          </p:cNvSpPr>
          <p:nvPr/>
        </p:nvSpPr>
        <p:spPr bwMode="auto">
          <a:xfrm flipH="1">
            <a:off x="6708775" y="2941638"/>
            <a:ext cx="0" cy="1447800"/>
          </a:xfrm>
          <a:prstGeom prst="line">
            <a:avLst/>
          </a:prstGeom>
          <a:noFill/>
          <a:ln w="9525" cap="rnd">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zh-CN" altLang="en-US"/>
          </a:p>
        </p:txBody>
      </p:sp>
      <p:sp>
        <p:nvSpPr>
          <p:cNvPr id="74783" name="Rectangle 31">
            <a:extLst>
              <a:ext uri="{FF2B5EF4-FFF2-40B4-BE49-F238E27FC236}">
                <a16:creationId xmlns:a16="http://schemas.microsoft.com/office/drawing/2014/main" id="{B6963678-9150-4E63-8288-2B03D4F77490}"/>
              </a:ext>
            </a:extLst>
          </p:cNvPr>
          <p:cNvSpPr>
            <a:spLocks noChangeArrowheads="1"/>
          </p:cNvSpPr>
          <p:nvPr/>
        </p:nvSpPr>
        <p:spPr bwMode="auto">
          <a:xfrm>
            <a:off x="7089775" y="2330450"/>
            <a:ext cx="457200"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000" b="1">
                <a:solidFill>
                  <a:srgbClr val="FF3300"/>
                </a:solidFill>
                <a:effectLst>
                  <a:outerShdw blurRad="38100" dist="38100" dir="2700000" algn="tl">
                    <a:srgbClr val="C0C0C0"/>
                  </a:outerShdw>
                </a:effectLst>
                <a:latin typeface="Times New Roman" panose="02020603050405020304" pitchFamily="18" charset="0"/>
              </a:rPr>
              <a:t>SMC</a:t>
            </a:r>
          </a:p>
        </p:txBody>
      </p:sp>
      <p:sp>
        <p:nvSpPr>
          <p:cNvPr id="74784" name="Rectangle 32">
            <a:extLst>
              <a:ext uri="{FF2B5EF4-FFF2-40B4-BE49-F238E27FC236}">
                <a16:creationId xmlns:a16="http://schemas.microsoft.com/office/drawing/2014/main" id="{B749FB01-CAD4-46B2-833F-40EB539A04A6}"/>
              </a:ext>
            </a:extLst>
          </p:cNvPr>
          <p:cNvSpPr>
            <a:spLocks noChangeArrowheads="1"/>
          </p:cNvSpPr>
          <p:nvPr/>
        </p:nvSpPr>
        <p:spPr bwMode="auto">
          <a:xfrm>
            <a:off x="7165975" y="3016250"/>
            <a:ext cx="457200"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000" b="1">
                <a:solidFill>
                  <a:srgbClr val="FF3300"/>
                </a:solidFill>
                <a:effectLst>
                  <a:outerShdw blurRad="38100" dist="38100" dir="2700000" algn="tl">
                    <a:srgbClr val="C0C0C0"/>
                  </a:outerShdw>
                </a:effectLst>
                <a:latin typeface="Times New Roman" panose="02020603050405020304" pitchFamily="18" charset="0"/>
              </a:rPr>
              <a:t>AVC</a:t>
            </a:r>
          </a:p>
        </p:txBody>
      </p:sp>
      <p:sp>
        <p:nvSpPr>
          <p:cNvPr id="74802" name="Text Box 50">
            <a:extLst>
              <a:ext uri="{FF2B5EF4-FFF2-40B4-BE49-F238E27FC236}">
                <a16:creationId xmlns:a16="http://schemas.microsoft.com/office/drawing/2014/main" id="{B8DDB68F-61FC-4552-8D11-673D1DFB1E21}"/>
              </a:ext>
            </a:extLst>
          </p:cNvPr>
          <p:cNvSpPr txBox="1">
            <a:spLocks noChangeArrowheads="1"/>
          </p:cNvSpPr>
          <p:nvPr/>
        </p:nvSpPr>
        <p:spPr bwMode="auto">
          <a:xfrm>
            <a:off x="468313" y="3141663"/>
            <a:ext cx="358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H</a:t>
            </a:r>
          </a:p>
        </p:txBody>
      </p:sp>
      <p:sp>
        <p:nvSpPr>
          <p:cNvPr id="74803" name="Text Box 51">
            <a:extLst>
              <a:ext uri="{FF2B5EF4-FFF2-40B4-BE49-F238E27FC236}">
                <a16:creationId xmlns:a16="http://schemas.microsoft.com/office/drawing/2014/main" id="{0D2F683E-9F20-4739-AEC0-93D6C93CE4D6}"/>
              </a:ext>
            </a:extLst>
          </p:cNvPr>
          <p:cNvSpPr txBox="1">
            <a:spLocks noChangeArrowheads="1"/>
          </p:cNvSpPr>
          <p:nvPr/>
        </p:nvSpPr>
        <p:spPr bwMode="auto">
          <a:xfrm>
            <a:off x="2268538" y="3213100"/>
            <a:ext cx="358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F</a:t>
            </a:r>
          </a:p>
        </p:txBody>
      </p:sp>
      <p:sp>
        <p:nvSpPr>
          <p:cNvPr id="74804" name="Text Box 52">
            <a:extLst>
              <a:ext uri="{FF2B5EF4-FFF2-40B4-BE49-F238E27FC236}">
                <a16:creationId xmlns:a16="http://schemas.microsoft.com/office/drawing/2014/main" id="{21B69304-1E70-4E18-ADE0-AA1514F02C0D}"/>
              </a:ext>
            </a:extLst>
          </p:cNvPr>
          <p:cNvSpPr txBox="1">
            <a:spLocks noChangeArrowheads="1"/>
          </p:cNvSpPr>
          <p:nvPr/>
        </p:nvSpPr>
        <p:spPr bwMode="auto">
          <a:xfrm>
            <a:off x="1763713" y="2492375"/>
            <a:ext cx="4333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E</a:t>
            </a:r>
          </a:p>
        </p:txBody>
      </p:sp>
      <p:sp>
        <p:nvSpPr>
          <p:cNvPr id="74807" name="Text Box 55">
            <a:extLst>
              <a:ext uri="{FF2B5EF4-FFF2-40B4-BE49-F238E27FC236}">
                <a16:creationId xmlns:a16="http://schemas.microsoft.com/office/drawing/2014/main" id="{F32B9851-63FE-42E4-9DFB-1C16D8819117}"/>
              </a:ext>
            </a:extLst>
          </p:cNvPr>
          <p:cNvSpPr txBox="1">
            <a:spLocks noChangeArrowheads="1"/>
          </p:cNvSpPr>
          <p:nvPr/>
        </p:nvSpPr>
        <p:spPr bwMode="auto">
          <a:xfrm>
            <a:off x="395288" y="2636838"/>
            <a:ext cx="504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P</a:t>
            </a:r>
            <a:r>
              <a:rPr lang="en-US" altLang="zh-CN" sz="1600"/>
              <a:t>0</a:t>
            </a:r>
          </a:p>
        </p:txBody>
      </p:sp>
      <p:sp>
        <p:nvSpPr>
          <p:cNvPr id="74808" name="Text Box 56">
            <a:extLst>
              <a:ext uri="{FF2B5EF4-FFF2-40B4-BE49-F238E27FC236}">
                <a16:creationId xmlns:a16="http://schemas.microsoft.com/office/drawing/2014/main" id="{67457748-11BE-453B-BD9B-16461D356B35}"/>
              </a:ext>
            </a:extLst>
          </p:cNvPr>
          <p:cNvSpPr txBox="1">
            <a:spLocks noChangeArrowheads="1"/>
          </p:cNvSpPr>
          <p:nvPr/>
        </p:nvSpPr>
        <p:spPr bwMode="auto">
          <a:xfrm>
            <a:off x="1979613" y="4365625"/>
            <a:ext cx="936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Q</a:t>
            </a:r>
            <a:r>
              <a:rPr lang="en-US" altLang="zh-CN" sz="1800"/>
              <a:t>0</a:t>
            </a:r>
          </a:p>
        </p:txBody>
      </p:sp>
      <p:sp>
        <p:nvSpPr>
          <p:cNvPr id="74809" name="Text Box 57">
            <a:extLst>
              <a:ext uri="{FF2B5EF4-FFF2-40B4-BE49-F238E27FC236}">
                <a16:creationId xmlns:a16="http://schemas.microsoft.com/office/drawing/2014/main" id="{9E6F462B-36D1-4F74-94B7-940022DC35B1}"/>
              </a:ext>
            </a:extLst>
          </p:cNvPr>
          <p:cNvSpPr txBox="1">
            <a:spLocks noChangeArrowheads="1"/>
          </p:cNvSpPr>
          <p:nvPr/>
        </p:nvSpPr>
        <p:spPr bwMode="auto">
          <a:xfrm>
            <a:off x="6372225" y="4437063"/>
            <a:ext cx="720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Q</a:t>
            </a:r>
            <a:r>
              <a:rPr lang="en-US" altLang="zh-CN" sz="1800"/>
              <a:t>0</a:t>
            </a:r>
          </a:p>
        </p:txBody>
      </p:sp>
      <p:sp>
        <p:nvSpPr>
          <p:cNvPr id="35864" name="Text Box 58">
            <a:extLst>
              <a:ext uri="{FF2B5EF4-FFF2-40B4-BE49-F238E27FC236}">
                <a16:creationId xmlns:a16="http://schemas.microsoft.com/office/drawing/2014/main" id="{FBD63299-D28E-4D51-B431-93B111562671}"/>
              </a:ext>
            </a:extLst>
          </p:cNvPr>
          <p:cNvSpPr txBox="1">
            <a:spLocks noChangeArrowheads="1"/>
          </p:cNvSpPr>
          <p:nvPr/>
        </p:nvSpPr>
        <p:spPr bwMode="auto">
          <a:xfrm>
            <a:off x="4787900" y="5013325"/>
            <a:ext cx="39608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zh-CN" altLang="en-US" sz="2800"/>
              <a:t>假设</a:t>
            </a:r>
            <a:r>
              <a:rPr lang="en-US" altLang="zh-CN" sz="2800"/>
              <a:t>P</a:t>
            </a:r>
            <a:r>
              <a:rPr lang="zh-CN" altLang="en-US" sz="2800"/>
              <a:t>＝</a:t>
            </a:r>
            <a:r>
              <a:rPr lang="en-US" altLang="zh-CN" sz="2800"/>
              <a:t>f(Q )</a:t>
            </a:r>
          </a:p>
        </p:txBody>
      </p:sp>
      <p:sp>
        <p:nvSpPr>
          <p:cNvPr id="35865" name="Text Box 59">
            <a:extLst>
              <a:ext uri="{FF2B5EF4-FFF2-40B4-BE49-F238E27FC236}">
                <a16:creationId xmlns:a16="http://schemas.microsoft.com/office/drawing/2014/main" id="{52EE8610-5897-4F27-84BA-290CB89B06A0}"/>
              </a:ext>
            </a:extLst>
          </p:cNvPr>
          <p:cNvSpPr txBox="1">
            <a:spLocks noChangeArrowheads="1"/>
          </p:cNvSpPr>
          <p:nvPr/>
        </p:nvSpPr>
        <p:spPr bwMode="auto">
          <a:xfrm>
            <a:off x="4932363" y="2708275"/>
            <a:ext cx="5032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P</a:t>
            </a:r>
            <a:r>
              <a:rPr lang="en-US" altLang="zh-CN" sz="1600"/>
              <a:t>0</a:t>
            </a:r>
          </a:p>
        </p:txBody>
      </p:sp>
      <p:sp>
        <p:nvSpPr>
          <p:cNvPr id="35866" name="Text Box 60">
            <a:extLst>
              <a:ext uri="{FF2B5EF4-FFF2-40B4-BE49-F238E27FC236}">
                <a16:creationId xmlns:a16="http://schemas.microsoft.com/office/drawing/2014/main" id="{CA83714B-470B-4AAA-A25A-3B4E319C4AA0}"/>
              </a:ext>
            </a:extLst>
          </p:cNvPr>
          <p:cNvSpPr txBox="1">
            <a:spLocks noChangeArrowheads="1"/>
          </p:cNvSpPr>
          <p:nvPr/>
        </p:nvSpPr>
        <p:spPr bwMode="auto">
          <a:xfrm>
            <a:off x="250825" y="5157788"/>
            <a:ext cx="39608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endParaRPr lang="zh-CN" altLang="zh-CN" sz="1800"/>
          </a:p>
        </p:txBody>
      </p:sp>
      <p:sp>
        <p:nvSpPr>
          <p:cNvPr id="74814" name="Text Box 62">
            <a:extLst>
              <a:ext uri="{FF2B5EF4-FFF2-40B4-BE49-F238E27FC236}">
                <a16:creationId xmlns:a16="http://schemas.microsoft.com/office/drawing/2014/main" id="{F4DF1D24-26D6-4D8A-8EBF-0C1961F29A54}"/>
              </a:ext>
            </a:extLst>
          </p:cNvPr>
          <p:cNvSpPr txBox="1">
            <a:spLocks noChangeArrowheads="1"/>
          </p:cNvSpPr>
          <p:nvPr/>
        </p:nvSpPr>
        <p:spPr bwMode="auto">
          <a:xfrm>
            <a:off x="395288" y="5084763"/>
            <a:ext cx="3960812"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zh-CN" altLang="en-US" sz="2800">
                <a:solidFill>
                  <a:srgbClr val="4B2F37"/>
                </a:solidFill>
                <a:latin typeface="隶书" panose="02010509060101010101" pitchFamily="49" charset="-122"/>
                <a:ea typeface="隶书" panose="02010509060101010101" pitchFamily="49" charset="-122"/>
              </a:rPr>
              <a:t>从</a:t>
            </a:r>
            <a:r>
              <a:rPr lang="en-US" altLang="zh-CN" sz="2800">
                <a:solidFill>
                  <a:srgbClr val="4B2F37"/>
                </a:solidFill>
                <a:latin typeface="隶书" panose="02010509060101010101" pitchFamily="49" charset="-122"/>
                <a:ea typeface="隶书" panose="02010509060101010101" pitchFamily="49" charset="-122"/>
              </a:rPr>
              <a:t>0</a:t>
            </a:r>
            <a:r>
              <a:rPr lang="zh-CN" altLang="en-US" sz="2800">
                <a:solidFill>
                  <a:srgbClr val="4B2F37"/>
                </a:solidFill>
                <a:latin typeface="隶书" panose="02010509060101010101" pitchFamily="49" charset="-122"/>
                <a:ea typeface="隶书" panose="02010509060101010101" pitchFamily="49" charset="-122"/>
              </a:rPr>
              <a:t>到</a:t>
            </a:r>
            <a:r>
              <a:rPr lang="en-US" altLang="zh-CN" sz="2800">
                <a:solidFill>
                  <a:srgbClr val="4B2F37"/>
                </a:solidFill>
                <a:latin typeface="隶书" panose="02010509060101010101" pitchFamily="49" charset="-122"/>
                <a:ea typeface="隶书" panose="02010509060101010101" pitchFamily="49" charset="-122"/>
              </a:rPr>
              <a:t>Q</a:t>
            </a:r>
            <a:r>
              <a:rPr lang="en-US" altLang="zh-CN" sz="2800" baseline="-25000">
                <a:solidFill>
                  <a:srgbClr val="4B2F37"/>
                </a:solidFill>
                <a:latin typeface="隶书" panose="02010509060101010101" pitchFamily="49" charset="-122"/>
                <a:ea typeface="隶书" panose="02010509060101010101" pitchFamily="49" charset="-122"/>
              </a:rPr>
              <a:t>0</a:t>
            </a:r>
            <a:r>
              <a:rPr lang="zh-CN" altLang="en-US" sz="2800">
                <a:solidFill>
                  <a:srgbClr val="4B2F37"/>
                </a:solidFill>
                <a:latin typeface="隶书" panose="02010509060101010101" pitchFamily="49" charset="-122"/>
                <a:ea typeface="隶书" panose="02010509060101010101" pitchFamily="49" charset="-122"/>
              </a:rPr>
              <a:t>的产量水平所有的边际成本的总和等于总可变成本。</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74809">
                                            <p:txEl>
                                              <p:pRg st="0" end="0"/>
                                            </p:txEl>
                                          </p:spTgt>
                                        </p:tgtEl>
                                        <p:attrNameLst>
                                          <p:attrName>style.visibility</p:attrName>
                                        </p:attrNameLst>
                                      </p:cBhvr>
                                      <p:to>
                                        <p:strVal val="visible"/>
                                      </p:to>
                                    </p:set>
                                    <p:animEffect transition="in" filter="blinds(horizontal)">
                                      <p:cBhvr>
                                        <p:cTn id="7" dur="500"/>
                                        <p:tgtEl>
                                          <p:spTgt spid="7480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4773">
                                            <p:txEl>
                                              <p:pRg st="0" end="0"/>
                                            </p:txEl>
                                          </p:spTgt>
                                        </p:tgtEl>
                                        <p:attrNameLst>
                                          <p:attrName>style.visibility</p:attrName>
                                        </p:attrNameLst>
                                      </p:cBhvr>
                                      <p:to>
                                        <p:strVal val="visible"/>
                                      </p:to>
                                    </p:set>
                                    <p:animEffect transition="in" filter="blinds(horizontal)">
                                      <p:cBhvr>
                                        <p:cTn id="12" dur="500"/>
                                        <p:tgtEl>
                                          <p:spTgt spid="7477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4814"/>
                                        </p:tgtEl>
                                        <p:attrNameLst>
                                          <p:attrName>style.visibility</p:attrName>
                                        </p:attrNameLst>
                                      </p:cBhvr>
                                      <p:to>
                                        <p:strVal val="visible"/>
                                      </p:to>
                                    </p:set>
                                    <p:anim calcmode="lin" valueType="num">
                                      <p:cBhvr additive="base">
                                        <p:cTn id="17" dur="500" fill="hold"/>
                                        <p:tgtEl>
                                          <p:spTgt spid="74814"/>
                                        </p:tgtEl>
                                        <p:attrNameLst>
                                          <p:attrName>ppt_x</p:attrName>
                                        </p:attrNameLst>
                                      </p:cBhvr>
                                      <p:tavLst>
                                        <p:tav tm="0">
                                          <p:val>
                                            <p:strVal val="#ppt_x"/>
                                          </p:val>
                                        </p:tav>
                                        <p:tav tm="100000">
                                          <p:val>
                                            <p:strVal val="#ppt_x"/>
                                          </p:val>
                                        </p:tav>
                                      </p:tavLst>
                                    </p:anim>
                                    <p:anim calcmode="lin" valueType="num">
                                      <p:cBhvr additive="base">
                                        <p:cTn id="18" dur="500" fill="hold"/>
                                        <p:tgtEl>
                                          <p:spTgt spid="74814"/>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74755"/>
                                        </p:tgtEl>
                                        <p:attrNameLst>
                                          <p:attrName>style.visibility</p:attrName>
                                        </p:attrNameLst>
                                      </p:cBhvr>
                                      <p:to>
                                        <p:strVal val="visible"/>
                                      </p:to>
                                    </p:set>
                                    <p:anim calcmode="lin" valueType="num">
                                      <p:cBhvr additive="base">
                                        <p:cTn id="23" dur="500" fill="hold"/>
                                        <p:tgtEl>
                                          <p:spTgt spid="74755"/>
                                        </p:tgtEl>
                                        <p:attrNameLst>
                                          <p:attrName>ppt_x</p:attrName>
                                        </p:attrNameLst>
                                      </p:cBhvr>
                                      <p:tavLst>
                                        <p:tav tm="0">
                                          <p:val>
                                            <p:strVal val="0-#ppt_w/2"/>
                                          </p:val>
                                        </p:tav>
                                        <p:tav tm="100000">
                                          <p:val>
                                            <p:strVal val="#ppt_x"/>
                                          </p:val>
                                        </p:tav>
                                      </p:tavLst>
                                    </p:anim>
                                    <p:anim calcmode="lin" valueType="num">
                                      <p:cBhvr additive="base">
                                        <p:cTn id="24" dur="500" fill="hold"/>
                                        <p:tgtEl>
                                          <p:spTgt spid="74755"/>
                                        </p:tgtEl>
                                        <p:attrNameLst>
                                          <p:attrName>ppt_y</p:attrName>
                                        </p:attrNameLst>
                                      </p:cBhvr>
                                      <p:tavLst>
                                        <p:tav tm="0">
                                          <p:val>
                                            <p:strVal val="#ppt_y"/>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4804">
                                            <p:txEl>
                                              <p:pRg st="0" end="0"/>
                                            </p:txEl>
                                          </p:spTgt>
                                        </p:tgtEl>
                                        <p:attrNameLst>
                                          <p:attrName>style.visibility</p:attrName>
                                        </p:attrNameLst>
                                      </p:cBhvr>
                                      <p:to>
                                        <p:strVal val="visible"/>
                                      </p:to>
                                    </p:set>
                                    <p:anim calcmode="lin" valueType="num">
                                      <p:cBhvr additive="base">
                                        <p:cTn id="27" dur="500" fill="hold"/>
                                        <p:tgtEl>
                                          <p:spTgt spid="74804">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4804">
                                            <p:txEl>
                                              <p:pRg st="0" end="0"/>
                                            </p:txEl>
                                          </p:spTgt>
                                        </p:tgtEl>
                                        <p:attrNameLst>
                                          <p:attrName>ppt_y</p:attrName>
                                        </p:attrNameLst>
                                      </p:cBhvr>
                                      <p:tavLst>
                                        <p:tav tm="0">
                                          <p:val>
                                            <p:strVal val="1+#ppt_h/2"/>
                                          </p:val>
                                        </p:tav>
                                        <p:tav tm="100000">
                                          <p:val>
                                            <p:strVal val="#ppt_y"/>
                                          </p:val>
                                        </p:tav>
                                      </p:tavLst>
                                    </p:anim>
                                  </p:childTnLst>
                                </p:cTn>
                              </p:par>
                              <p:par>
                                <p:cTn id="29" presetID="3" presetClass="entr" presetSubtype="10" fill="hold" nodeType="withEffect">
                                  <p:stCondLst>
                                    <p:cond delay="0"/>
                                  </p:stCondLst>
                                  <p:childTnLst>
                                    <p:set>
                                      <p:cBhvr>
                                        <p:cTn id="30" dur="1" fill="hold">
                                          <p:stCondLst>
                                            <p:cond delay="0"/>
                                          </p:stCondLst>
                                        </p:cTn>
                                        <p:tgtEl>
                                          <p:spTgt spid="74803">
                                            <p:txEl>
                                              <p:pRg st="0" end="0"/>
                                            </p:txEl>
                                          </p:spTgt>
                                        </p:tgtEl>
                                        <p:attrNameLst>
                                          <p:attrName>style.visibility</p:attrName>
                                        </p:attrNameLst>
                                      </p:cBhvr>
                                      <p:to>
                                        <p:strVal val="visible"/>
                                      </p:to>
                                    </p:set>
                                    <p:animEffect transition="in" filter="blinds(horizontal)">
                                      <p:cBhvr>
                                        <p:cTn id="31" dur="500"/>
                                        <p:tgtEl>
                                          <p:spTgt spid="74803">
                                            <p:txEl>
                                              <p:pRg st="0" end="0"/>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74807">
                                            <p:txEl>
                                              <p:pRg st="0" end="0"/>
                                            </p:txEl>
                                          </p:spTgt>
                                        </p:tgtEl>
                                        <p:attrNameLst>
                                          <p:attrName>style.visibility</p:attrName>
                                        </p:attrNameLst>
                                      </p:cBhvr>
                                      <p:to>
                                        <p:strVal val="visible"/>
                                      </p:to>
                                    </p:set>
                                    <p:animEffect transition="in" filter="blinds(horizontal)">
                                      <p:cBhvr>
                                        <p:cTn id="34" dur="500"/>
                                        <p:tgtEl>
                                          <p:spTgt spid="74807">
                                            <p:txEl>
                                              <p:pRg st="0" end="0"/>
                                            </p:txEl>
                                          </p:spTgt>
                                        </p:tgtEl>
                                      </p:cBhvr>
                                    </p:animEffect>
                                  </p:childTnLst>
                                </p:cTn>
                              </p:par>
                              <p:par>
                                <p:cTn id="35" presetID="2" presetClass="entr" presetSubtype="4" fill="hold" nodeType="withEffect">
                                  <p:stCondLst>
                                    <p:cond delay="0"/>
                                  </p:stCondLst>
                                  <p:childTnLst>
                                    <p:set>
                                      <p:cBhvr>
                                        <p:cTn id="36" dur="1" fill="hold">
                                          <p:stCondLst>
                                            <p:cond delay="0"/>
                                          </p:stCondLst>
                                        </p:cTn>
                                        <p:tgtEl>
                                          <p:spTgt spid="74802">
                                            <p:txEl>
                                              <p:pRg st="0" end="0"/>
                                            </p:txEl>
                                          </p:spTgt>
                                        </p:tgtEl>
                                        <p:attrNameLst>
                                          <p:attrName>style.visibility</p:attrName>
                                        </p:attrNameLst>
                                      </p:cBhvr>
                                      <p:to>
                                        <p:strVal val="visible"/>
                                      </p:to>
                                    </p:set>
                                    <p:anim calcmode="lin" valueType="num">
                                      <p:cBhvr additive="base">
                                        <p:cTn id="37" dur="500" fill="hold"/>
                                        <p:tgtEl>
                                          <p:spTgt spid="7480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4802">
                                            <p:txEl>
                                              <p:pRg st="0" end="0"/>
                                            </p:txEl>
                                          </p:spTgt>
                                        </p:tgtEl>
                                        <p:attrNameLst>
                                          <p:attrName>ppt_y</p:attrName>
                                        </p:attrNameLst>
                                      </p:cBhvr>
                                      <p:tavLst>
                                        <p:tav tm="0">
                                          <p:val>
                                            <p:strVal val="1+#ppt_h/2"/>
                                          </p:val>
                                        </p:tav>
                                        <p:tav tm="100000">
                                          <p:val>
                                            <p:strVal val="#ppt_y"/>
                                          </p:val>
                                        </p:tav>
                                      </p:tavLst>
                                    </p:anim>
                                  </p:childTnLst>
                                </p:cTn>
                              </p:par>
                              <p:par>
                                <p:cTn id="39" presetID="8" presetClass="entr" presetSubtype="16" fill="hold" nodeType="withEffect">
                                  <p:stCondLst>
                                    <p:cond delay="0"/>
                                  </p:stCondLst>
                                  <p:childTnLst>
                                    <p:set>
                                      <p:cBhvr>
                                        <p:cTn id="40" dur="1" fill="hold">
                                          <p:stCondLst>
                                            <p:cond delay="0"/>
                                          </p:stCondLst>
                                        </p:cTn>
                                        <p:tgtEl>
                                          <p:spTgt spid="74808">
                                            <p:txEl>
                                              <p:pRg st="0" end="0"/>
                                            </p:txEl>
                                          </p:spTgt>
                                        </p:tgtEl>
                                        <p:attrNameLst>
                                          <p:attrName>style.visibility</p:attrName>
                                        </p:attrNameLst>
                                      </p:cBhvr>
                                      <p:to>
                                        <p:strVal val="visible"/>
                                      </p:to>
                                    </p:set>
                                    <p:animEffect transition="in" filter="diamond(in)">
                                      <p:cBhvr>
                                        <p:cTn id="41" dur="2000"/>
                                        <p:tgtEl>
                                          <p:spTgt spid="7480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8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WordArt 4">
            <a:extLst>
              <a:ext uri="{FF2B5EF4-FFF2-40B4-BE49-F238E27FC236}">
                <a16:creationId xmlns:a16="http://schemas.microsoft.com/office/drawing/2014/main" id="{675CB730-B3C4-42BE-99FE-99BFFCC4D421}"/>
              </a:ext>
            </a:extLst>
          </p:cNvPr>
          <p:cNvSpPr>
            <a:spLocks noChangeArrowheads="1" noChangeShapeType="1" noTextEdit="1"/>
          </p:cNvSpPr>
          <p:nvPr/>
        </p:nvSpPr>
        <p:spPr bwMode="auto">
          <a:xfrm>
            <a:off x="1763713" y="981075"/>
            <a:ext cx="6192837" cy="1944688"/>
          </a:xfrm>
          <a:prstGeom prst="rect">
            <a:avLst/>
          </a:prstGeom>
        </p:spPr>
        <p:txBody>
          <a:bodyPr wrap="none" fromWordArt="1">
            <a:prstTxWarp prst="textDeflate">
              <a:avLst>
                <a:gd name="adj" fmla="val 26227"/>
              </a:avLst>
            </a:prstTxWarp>
          </a:bodyPr>
          <a:lstStyle/>
          <a:p>
            <a:pPr algn="ctr"/>
            <a:r>
              <a:rPr lang="zh-CN" altLang="en-US" sz="3600" kern="10">
                <a:ln w="9525">
                  <a:solidFill>
                    <a:srgbClr val="000000"/>
                  </a:solidFill>
                  <a:round/>
                  <a:headEnd/>
                  <a:tailEnd/>
                </a:ln>
                <a:solidFill>
                  <a:srgbClr val="000000"/>
                </a:solidFill>
                <a:latin typeface="宋体" panose="02010600030101010101" pitchFamily="2" charset="-122"/>
              </a:rPr>
              <a:t>利润等于生产者剩余么？</a:t>
            </a:r>
          </a:p>
        </p:txBody>
      </p:sp>
      <p:sp>
        <p:nvSpPr>
          <p:cNvPr id="88070" name="WordArt 6">
            <a:extLst>
              <a:ext uri="{FF2B5EF4-FFF2-40B4-BE49-F238E27FC236}">
                <a16:creationId xmlns:a16="http://schemas.microsoft.com/office/drawing/2014/main" id="{94A98900-A872-4D43-9C8D-6AFB933F6904}"/>
              </a:ext>
            </a:extLst>
          </p:cNvPr>
          <p:cNvSpPr>
            <a:spLocks noChangeArrowheads="1" noChangeShapeType="1" noTextEdit="1"/>
          </p:cNvSpPr>
          <p:nvPr/>
        </p:nvSpPr>
        <p:spPr bwMode="auto">
          <a:xfrm>
            <a:off x="3779838" y="3213100"/>
            <a:ext cx="2087562" cy="936625"/>
          </a:xfrm>
          <a:prstGeom prst="rect">
            <a:avLst/>
          </a:prstGeom>
        </p:spPr>
        <p:txBody>
          <a:bodyPr wrap="none" fromWordArt="1">
            <a:prstTxWarp prst="textFadeUp">
              <a:avLst>
                <a:gd name="adj" fmla="val 9991"/>
              </a:avLst>
            </a:prstTxWarp>
          </a:bodyPr>
          <a:lstStyle/>
          <a:p>
            <a:pPr algn="ctr"/>
            <a:r>
              <a:rPr lang="zh-CN" altLang="en-US" sz="3600" kern="10">
                <a:ln w="12700">
                  <a:solidFill>
                    <a:srgbClr val="B2B2B2"/>
                  </a:solidFill>
                  <a:round/>
                  <a:headEnd/>
                  <a:tailEnd/>
                </a:ln>
                <a:solidFill>
                  <a:schemeClr val="tx2"/>
                </a:solidFill>
                <a:effectLst>
                  <a:outerShdw dist="35921" dir="2700000" sy="50000" rotWithShape="0">
                    <a:srgbClr val="875B0D">
                      <a:alpha val="70000"/>
                    </a:srgbClr>
                  </a:outerShdw>
                </a:effectLst>
                <a:latin typeface="宋体"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8070"/>
                                        </p:tgtEl>
                                        <p:attrNameLst>
                                          <p:attrName>style.visibility</p:attrName>
                                        </p:attrNameLst>
                                      </p:cBhvr>
                                      <p:to>
                                        <p:strVal val="visible"/>
                                      </p:to>
                                    </p:set>
                                    <p:animEffect transition="in" filter="blinds(horizontal)">
                                      <p:cBhvr>
                                        <p:cTn id="7" dur="500"/>
                                        <p:tgtEl>
                                          <p:spTgt spid="880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1F40C86-6EF1-40B9-A811-EF020D610419}"/>
              </a:ext>
            </a:extLst>
          </p:cNvPr>
          <p:cNvSpPr>
            <a:spLocks noGrp="1" noRot="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zh-CN" altLang="en-US" sz="3600" b="1">
                <a:solidFill>
                  <a:srgbClr val="000066"/>
                </a:solidFill>
                <a:latin typeface="黑体" panose="02010609060101010101" pitchFamily="49" charset="-122"/>
                <a:ea typeface="黑体" panose="02010609060101010101" pitchFamily="49" charset="-122"/>
              </a:rPr>
              <a:t>五、完全竞争行业的短期供给曲线</a:t>
            </a:r>
          </a:p>
        </p:txBody>
      </p:sp>
      <p:sp>
        <p:nvSpPr>
          <p:cNvPr id="60419" name="Rectangle 3">
            <a:extLst>
              <a:ext uri="{FF2B5EF4-FFF2-40B4-BE49-F238E27FC236}">
                <a16:creationId xmlns:a16="http://schemas.microsoft.com/office/drawing/2014/main" id="{61FACF26-7E8B-4924-91CD-A732B5CCC8A1}"/>
              </a:ext>
            </a:extLst>
          </p:cNvPr>
          <p:cNvSpPr>
            <a:spLocks noGrp="1" noRot="1" noChangeArrowheads="1"/>
          </p:cNvSpPr>
          <p:nvPr>
            <p:ph type="body" idx="1"/>
          </p:nvPr>
        </p:nvSpPr>
        <p:spPr>
          <a:xfrm>
            <a:off x="250825" y="1700213"/>
            <a:ext cx="8540750" cy="1236662"/>
          </a:xfrm>
          <a:solidFill>
            <a:srgbClr val="FFCC00"/>
          </a:solidFill>
          <a:ln w="28575">
            <a:solidFill>
              <a:srgbClr val="FF6600"/>
            </a:solidFill>
            <a:miter lim="800000"/>
            <a:headEnd/>
            <a:tailEnd/>
          </a:ln>
        </p:spPr>
        <p:txBody>
          <a:bodyPr/>
          <a:lstStyle/>
          <a:p>
            <a:pPr eaLnBrk="1" hangingPunct="1"/>
            <a:r>
              <a:rPr lang="zh-CN" altLang="en-US" b="1">
                <a:solidFill>
                  <a:srgbClr val="000000"/>
                </a:solidFill>
              </a:rPr>
              <a:t>一个行业（市场）的供给曲线由该行业内所有厂商的短期供给曲线的水平加总而得到。</a:t>
            </a:r>
          </a:p>
          <a:p>
            <a:pPr eaLnBrk="1" hangingPunct="1"/>
            <a:endParaRPr lang="en-US" altLang="zh-CN"/>
          </a:p>
        </p:txBody>
      </p:sp>
      <p:sp>
        <p:nvSpPr>
          <p:cNvPr id="60420" name="Rectangle 4">
            <a:extLst>
              <a:ext uri="{FF2B5EF4-FFF2-40B4-BE49-F238E27FC236}">
                <a16:creationId xmlns:a16="http://schemas.microsoft.com/office/drawing/2014/main" id="{D1C543E2-5A53-4D2B-B858-57D331E5E4D0}"/>
              </a:ext>
            </a:extLst>
          </p:cNvPr>
          <p:cNvSpPr>
            <a:spLocks noRot="1" noChangeArrowheads="1"/>
          </p:cNvSpPr>
          <p:nvPr/>
        </p:nvSpPr>
        <p:spPr bwMode="auto">
          <a:xfrm>
            <a:off x="250825" y="3068638"/>
            <a:ext cx="8540750" cy="719137"/>
          </a:xfrm>
          <a:prstGeom prst="rect">
            <a:avLst/>
          </a:prstGeom>
          <a:solidFill>
            <a:srgbClr val="FFCC00"/>
          </a:solidFill>
          <a:ln w="28575">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r>
              <a:rPr lang="en-US" altLang="zh-CN"/>
              <a:t>S(P)=n</a:t>
            </a:r>
            <a:r>
              <a:rPr lang="en-US" altLang="zh-CN">
                <a:cs typeface="Arial" panose="020B0604020202020204" pitchFamily="34" charset="0"/>
              </a:rPr>
              <a:t>·s</a:t>
            </a:r>
            <a:r>
              <a:rPr lang="en-US" altLang="zh-CN" baseline="-25000">
                <a:cs typeface="Arial" panose="020B0604020202020204" pitchFamily="34" charset="0"/>
              </a:rPr>
              <a:t>i</a:t>
            </a:r>
            <a:r>
              <a:rPr lang="en-US" altLang="zh-CN">
                <a:cs typeface="Arial" panose="020B0604020202020204" pitchFamily="34" charset="0"/>
              </a:rPr>
              <a:t>(P)</a:t>
            </a:r>
          </a:p>
        </p:txBody>
      </p:sp>
      <p:sp>
        <p:nvSpPr>
          <p:cNvPr id="60423" name="Rectangle 7">
            <a:extLst>
              <a:ext uri="{FF2B5EF4-FFF2-40B4-BE49-F238E27FC236}">
                <a16:creationId xmlns:a16="http://schemas.microsoft.com/office/drawing/2014/main" id="{EA602310-E399-4BEB-9217-3D9C1010D66C}"/>
              </a:ext>
            </a:extLst>
          </p:cNvPr>
          <p:cNvSpPr>
            <a:spLocks noChangeArrowheads="1"/>
          </p:cNvSpPr>
          <p:nvPr/>
        </p:nvSpPr>
        <p:spPr bwMode="auto">
          <a:xfrm>
            <a:off x="323850" y="4292600"/>
            <a:ext cx="8424863" cy="1223963"/>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b="1">
                <a:solidFill>
                  <a:srgbClr val="4B2F37"/>
                </a:solidFill>
              </a:rPr>
              <a:t>前提</a:t>
            </a:r>
            <a:r>
              <a:rPr lang="en-US" altLang="zh-CN" b="1">
                <a:solidFill>
                  <a:srgbClr val="4B2F37"/>
                </a:solidFill>
              </a:rPr>
              <a:t>:</a:t>
            </a:r>
            <a:r>
              <a:rPr lang="zh-CN" altLang="en-US" b="1">
                <a:solidFill>
                  <a:srgbClr val="4B2F37"/>
                </a:solidFill>
              </a:rPr>
              <a:t>假定生产要素价格不变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0419">
                                            <p:bg/>
                                          </p:spTgt>
                                        </p:tgtEl>
                                        <p:attrNameLst>
                                          <p:attrName>style.visibility</p:attrName>
                                        </p:attrNameLst>
                                      </p:cBhvr>
                                      <p:to>
                                        <p:strVal val="visible"/>
                                      </p:to>
                                    </p:set>
                                    <p:animEffect transition="in" filter="blinds(horizontal)">
                                      <p:cBhvr>
                                        <p:cTn id="7" dur="500"/>
                                        <p:tgtEl>
                                          <p:spTgt spid="6041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blinds(horizontal)">
                                      <p:cBhvr>
                                        <p:cTn id="12" dur="500"/>
                                        <p:tgtEl>
                                          <p:spTgt spid="604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0420"/>
                                        </p:tgtEl>
                                        <p:attrNameLst>
                                          <p:attrName>style.visibility</p:attrName>
                                        </p:attrNameLst>
                                      </p:cBhvr>
                                      <p:to>
                                        <p:strVal val="visible"/>
                                      </p:to>
                                    </p:set>
                                    <p:animEffect transition="in" filter="box(in)">
                                      <p:cBhvr>
                                        <p:cTn id="17" dur="500"/>
                                        <p:tgtEl>
                                          <p:spTgt spid="6042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0423"/>
                                        </p:tgtEl>
                                        <p:attrNameLst>
                                          <p:attrName>style.visibility</p:attrName>
                                        </p:attrNameLst>
                                      </p:cBhvr>
                                      <p:to>
                                        <p:strVal val="visible"/>
                                      </p:to>
                                    </p:set>
                                    <p:anim calcmode="lin" valueType="num">
                                      <p:cBhvr additive="base">
                                        <p:cTn id="22" dur="500" fill="hold"/>
                                        <p:tgtEl>
                                          <p:spTgt spid="60423"/>
                                        </p:tgtEl>
                                        <p:attrNameLst>
                                          <p:attrName>ppt_x</p:attrName>
                                        </p:attrNameLst>
                                      </p:cBhvr>
                                      <p:tavLst>
                                        <p:tav tm="0">
                                          <p:val>
                                            <p:strVal val="#ppt_x"/>
                                          </p:val>
                                        </p:tav>
                                        <p:tav tm="100000">
                                          <p:val>
                                            <p:strVal val="#ppt_x"/>
                                          </p:val>
                                        </p:tav>
                                      </p:tavLst>
                                    </p:anim>
                                    <p:anim calcmode="lin" valueType="num">
                                      <p:cBhvr additive="base">
                                        <p:cTn id="23" dur="500" fill="hold"/>
                                        <p:tgtEl>
                                          <p:spTgt spid="604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animBg="1"/>
      <p:bldP spid="60420" grpId="0" animBg="1"/>
      <p:bldP spid="6042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descr="10%">
            <a:extLst>
              <a:ext uri="{FF2B5EF4-FFF2-40B4-BE49-F238E27FC236}">
                <a16:creationId xmlns:a16="http://schemas.microsoft.com/office/drawing/2014/main" id="{F3F354A7-4D7B-4493-876B-78B896F67FB9}"/>
              </a:ext>
            </a:extLst>
          </p:cNvPr>
          <p:cNvSpPr>
            <a:spLocks noChangeArrowheads="1"/>
          </p:cNvSpPr>
          <p:nvPr/>
        </p:nvSpPr>
        <p:spPr bwMode="auto">
          <a:xfrm>
            <a:off x="4211638" y="3789363"/>
            <a:ext cx="4495800" cy="2438400"/>
          </a:xfrm>
          <a:prstGeom prst="rect">
            <a:avLst/>
          </a:prstGeom>
          <a:blipFill dpi="0" rotWithShape="0">
            <a:blip r:embed="rId2"/>
            <a:srcRect/>
            <a:tile tx="0" ty="0" sx="100000" sy="100000" flip="none" algn="tl"/>
          </a:blipFill>
          <a:ln w="9525">
            <a:solidFill>
              <a:srgbClr val="66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56323" name="Rectangle 3">
            <a:extLst>
              <a:ext uri="{FF2B5EF4-FFF2-40B4-BE49-F238E27FC236}">
                <a16:creationId xmlns:a16="http://schemas.microsoft.com/office/drawing/2014/main" id="{DCF73FF2-21B9-4385-9E20-490C99545060}"/>
              </a:ext>
            </a:extLst>
          </p:cNvPr>
          <p:cNvSpPr>
            <a:spLocks noChangeArrowheads="1"/>
          </p:cNvSpPr>
          <p:nvPr/>
        </p:nvSpPr>
        <p:spPr bwMode="auto">
          <a:xfrm>
            <a:off x="1828800" y="914400"/>
            <a:ext cx="5867400" cy="30480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57150" cmpd="thinThick">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sz="2000">
                <a:solidFill>
                  <a:srgbClr val="006666"/>
                </a:solidFill>
                <a:effectLst>
                  <a:outerShdw blurRad="38100" dist="38100" dir="2700000" algn="tl">
                    <a:srgbClr val="C0C0C0"/>
                  </a:outerShdw>
                </a:effectLst>
                <a:latin typeface="Times New Roman" panose="02020603050405020304" pitchFamily="18" charset="0"/>
                <a:ea typeface="楷体_GB2312" pitchFamily="49" charset="-122"/>
              </a:rPr>
              <a:t>市场短期供给曲线是各厂商短期供给曲线水平加总</a:t>
            </a:r>
          </a:p>
        </p:txBody>
      </p:sp>
      <p:sp>
        <p:nvSpPr>
          <p:cNvPr id="38916" name="Line 4">
            <a:extLst>
              <a:ext uri="{FF2B5EF4-FFF2-40B4-BE49-F238E27FC236}">
                <a16:creationId xmlns:a16="http://schemas.microsoft.com/office/drawing/2014/main" id="{BA65EB82-7C5B-418B-82A1-7790C80BFDD2}"/>
              </a:ext>
            </a:extLst>
          </p:cNvPr>
          <p:cNvSpPr>
            <a:spLocks noChangeShapeType="1"/>
          </p:cNvSpPr>
          <p:nvPr/>
        </p:nvSpPr>
        <p:spPr bwMode="auto">
          <a:xfrm flipV="1">
            <a:off x="979488" y="1485900"/>
            <a:ext cx="0" cy="1884363"/>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17" name="Rectangle 5">
            <a:extLst>
              <a:ext uri="{FF2B5EF4-FFF2-40B4-BE49-F238E27FC236}">
                <a16:creationId xmlns:a16="http://schemas.microsoft.com/office/drawing/2014/main" id="{A037CFD9-7625-4914-B443-E4203FD4CFED}"/>
              </a:ext>
            </a:extLst>
          </p:cNvPr>
          <p:cNvSpPr>
            <a:spLocks noChangeArrowheads="1"/>
          </p:cNvSpPr>
          <p:nvPr/>
        </p:nvSpPr>
        <p:spPr bwMode="auto">
          <a:xfrm>
            <a:off x="722313" y="1416050"/>
            <a:ext cx="182562" cy="17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38918" name="Line 6">
            <a:extLst>
              <a:ext uri="{FF2B5EF4-FFF2-40B4-BE49-F238E27FC236}">
                <a16:creationId xmlns:a16="http://schemas.microsoft.com/office/drawing/2014/main" id="{C836947B-5230-406C-B313-1B19F4DD632C}"/>
              </a:ext>
            </a:extLst>
          </p:cNvPr>
          <p:cNvSpPr>
            <a:spLocks noChangeShapeType="1"/>
          </p:cNvSpPr>
          <p:nvPr/>
        </p:nvSpPr>
        <p:spPr bwMode="auto">
          <a:xfrm>
            <a:off x="979488" y="3370263"/>
            <a:ext cx="256698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19" name="Rectangle 7">
            <a:extLst>
              <a:ext uri="{FF2B5EF4-FFF2-40B4-BE49-F238E27FC236}">
                <a16:creationId xmlns:a16="http://schemas.microsoft.com/office/drawing/2014/main" id="{9B4B7F30-81D1-4B78-A710-CBD7A10C31FC}"/>
              </a:ext>
            </a:extLst>
          </p:cNvPr>
          <p:cNvSpPr>
            <a:spLocks noChangeArrowheads="1"/>
          </p:cNvSpPr>
          <p:nvPr/>
        </p:nvSpPr>
        <p:spPr bwMode="auto">
          <a:xfrm>
            <a:off x="3581400" y="3429000"/>
            <a:ext cx="257175" cy="9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38920" name="Rectangle 8">
            <a:extLst>
              <a:ext uri="{FF2B5EF4-FFF2-40B4-BE49-F238E27FC236}">
                <a16:creationId xmlns:a16="http://schemas.microsoft.com/office/drawing/2014/main" id="{9FA36254-BD1B-414C-A507-568FF64A25B6}"/>
              </a:ext>
            </a:extLst>
          </p:cNvPr>
          <p:cNvSpPr>
            <a:spLocks noChangeArrowheads="1"/>
          </p:cNvSpPr>
          <p:nvPr/>
        </p:nvSpPr>
        <p:spPr bwMode="auto">
          <a:xfrm>
            <a:off x="762000" y="3441700"/>
            <a:ext cx="255588"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56329" name="Line 9">
            <a:extLst>
              <a:ext uri="{FF2B5EF4-FFF2-40B4-BE49-F238E27FC236}">
                <a16:creationId xmlns:a16="http://schemas.microsoft.com/office/drawing/2014/main" id="{7AC6FD7E-09A2-40E6-A622-D7F04430EB2F}"/>
              </a:ext>
            </a:extLst>
          </p:cNvPr>
          <p:cNvSpPr>
            <a:spLocks noChangeShapeType="1"/>
          </p:cNvSpPr>
          <p:nvPr/>
        </p:nvSpPr>
        <p:spPr bwMode="auto">
          <a:xfrm>
            <a:off x="2409825" y="2044700"/>
            <a:ext cx="0" cy="132556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30" name="Rectangle 10">
            <a:extLst>
              <a:ext uri="{FF2B5EF4-FFF2-40B4-BE49-F238E27FC236}">
                <a16:creationId xmlns:a16="http://schemas.microsoft.com/office/drawing/2014/main" id="{DEA2464D-7EB5-4B61-BE32-60BCB05037FE}"/>
              </a:ext>
            </a:extLst>
          </p:cNvPr>
          <p:cNvSpPr>
            <a:spLocks noChangeArrowheads="1"/>
          </p:cNvSpPr>
          <p:nvPr/>
        </p:nvSpPr>
        <p:spPr bwMode="auto">
          <a:xfrm>
            <a:off x="685800" y="2744788"/>
            <a:ext cx="182563"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1</a:t>
            </a:r>
          </a:p>
        </p:txBody>
      </p:sp>
      <p:sp>
        <p:nvSpPr>
          <p:cNvPr id="56331" name="Rectangle 11">
            <a:extLst>
              <a:ext uri="{FF2B5EF4-FFF2-40B4-BE49-F238E27FC236}">
                <a16:creationId xmlns:a16="http://schemas.microsoft.com/office/drawing/2014/main" id="{D16B05BD-E86F-408D-84AF-A302396DCCAA}"/>
              </a:ext>
            </a:extLst>
          </p:cNvPr>
          <p:cNvSpPr>
            <a:spLocks noChangeArrowheads="1"/>
          </p:cNvSpPr>
          <p:nvPr/>
        </p:nvSpPr>
        <p:spPr bwMode="auto">
          <a:xfrm>
            <a:off x="1851025" y="3441700"/>
            <a:ext cx="184150"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8</a:t>
            </a:r>
            <a:endParaRPr kumimoji="1" lang="en-US" altLang="zh-CN" sz="1000" b="1">
              <a:effectLst>
                <a:outerShdw blurRad="38100" dist="38100" dir="2700000" algn="tl">
                  <a:srgbClr val="C0C0C0"/>
                </a:outerShdw>
              </a:effectLst>
              <a:latin typeface="Times New Roman" panose="02020603050405020304" pitchFamily="18" charset="0"/>
            </a:endParaRPr>
          </a:p>
        </p:txBody>
      </p:sp>
      <p:sp>
        <p:nvSpPr>
          <p:cNvPr id="56332" name="Rectangle 12">
            <a:extLst>
              <a:ext uri="{FF2B5EF4-FFF2-40B4-BE49-F238E27FC236}">
                <a16:creationId xmlns:a16="http://schemas.microsoft.com/office/drawing/2014/main" id="{977A2B72-E14D-46E2-A6B1-8E4443698D6B}"/>
              </a:ext>
            </a:extLst>
          </p:cNvPr>
          <p:cNvSpPr>
            <a:spLocks noChangeArrowheads="1"/>
          </p:cNvSpPr>
          <p:nvPr/>
        </p:nvSpPr>
        <p:spPr bwMode="auto">
          <a:xfrm>
            <a:off x="685800" y="2027238"/>
            <a:ext cx="182563"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2</a:t>
            </a:r>
          </a:p>
        </p:txBody>
      </p:sp>
      <p:sp>
        <p:nvSpPr>
          <p:cNvPr id="56333" name="Rectangle 13">
            <a:extLst>
              <a:ext uri="{FF2B5EF4-FFF2-40B4-BE49-F238E27FC236}">
                <a16:creationId xmlns:a16="http://schemas.microsoft.com/office/drawing/2014/main" id="{58203595-0C7D-421A-8612-263B03E03543}"/>
              </a:ext>
            </a:extLst>
          </p:cNvPr>
          <p:cNvSpPr>
            <a:spLocks noChangeArrowheads="1"/>
          </p:cNvSpPr>
          <p:nvPr/>
        </p:nvSpPr>
        <p:spPr bwMode="auto">
          <a:xfrm>
            <a:off x="2259013" y="3429000"/>
            <a:ext cx="233362" cy="16033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18</a:t>
            </a:r>
            <a:endParaRPr kumimoji="1" lang="en-US" altLang="zh-CN" sz="1000" b="1">
              <a:effectLst>
                <a:outerShdw blurRad="38100" dist="38100" dir="2700000" algn="tl">
                  <a:srgbClr val="C0C0C0"/>
                </a:outerShdw>
              </a:effectLst>
              <a:latin typeface="Times New Roman" panose="02020603050405020304" pitchFamily="18" charset="0"/>
            </a:endParaRPr>
          </a:p>
        </p:txBody>
      </p:sp>
      <p:sp>
        <p:nvSpPr>
          <p:cNvPr id="56334" name="Line 14">
            <a:extLst>
              <a:ext uri="{FF2B5EF4-FFF2-40B4-BE49-F238E27FC236}">
                <a16:creationId xmlns:a16="http://schemas.microsoft.com/office/drawing/2014/main" id="{CC2872C7-17AB-4760-B34B-4FD7553E8591}"/>
              </a:ext>
            </a:extLst>
          </p:cNvPr>
          <p:cNvSpPr>
            <a:spLocks noChangeShapeType="1"/>
          </p:cNvSpPr>
          <p:nvPr/>
        </p:nvSpPr>
        <p:spPr bwMode="auto">
          <a:xfrm>
            <a:off x="1970088" y="2813050"/>
            <a:ext cx="0" cy="55721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35" name="Freeform 15">
            <a:extLst>
              <a:ext uri="{FF2B5EF4-FFF2-40B4-BE49-F238E27FC236}">
                <a16:creationId xmlns:a16="http://schemas.microsoft.com/office/drawing/2014/main" id="{2BC65932-6CA2-465C-A445-F6DEFBAA0F51}"/>
              </a:ext>
            </a:extLst>
          </p:cNvPr>
          <p:cNvSpPr>
            <a:spLocks/>
          </p:cNvSpPr>
          <p:nvPr/>
        </p:nvSpPr>
        <p:spPr bwMode="auto">
          <a:xfrm>
            <a:off x="1657350" y="1744663"/>
            <a:ext cx="893763" cy="1312862"/>
          </a:xfrm>
          <a:custGeom>
            <a:avLst/>
            <a:gdLst>
              <a:gd name="T0" fmla="*/ 0 w 736"/>
              <a:gd name="T1" fmla="*/ 2147483646 h 1176"/>
              <a:gd name="T2" fmla="*/ 2147483646 w 736"/>
              <a:gd name="T3" fmla="*/ 2147483646 h 1176"/>
              <a:gd name="T4" fmla="*/ 2147483646 w 736"/>
              <a:gd name="T5" fmla="*/ 2147483646 h 1176"/>
              <a:gd name="T6" fmla="*/ 2147483646 w 736"/>
              <a:gd name="T7" fmla="*/ 2147483646 h 1176"/>
              <a:gd name="T8" fmla="*/ 2147483646 w 736"/>
              <a:gd name="T9" fmla="*/ 2147483646 h 1176"/>
              <a:gd name="T10" fmla="*/ 2147483646 w 736"/>
              <a:gd name="T11" fmla="*/ 0 h 11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36" h="1176">
                <a:moveTo>
                  <a:pt x="0" y="1176"/>
                </a:moveTo>
                <a:cubicBezTo>
                  <a:pt x="36" y="1151"/>
                  <a:pt x="148" y="1094"/>
                  <a:pt x="215" y="1029"/>
                </a:cubicBezTo>
                <a:cubicBezTo>
                  <a:pt x="282" y="964"/>
                  <a:pt x="360" y="851"/>
                  <a:pt x="402" y="788"/>
                </a:cubicBezTo>
                <a:cubicBezTo>
                  <a:pt x="444" y="725"/>
                  <a:pt x="431" y="739"/>
                  <a:pt x="469" y="654"/>
                </a:cubicBezTo>
                <a:cubicBezTo>
                  <a:pt x="507" y="569"/>
                  <a:pt x="585" y="388"/>
                  <a:pt x="630" y="279"/>
                </a:cubicBezTo>
                <a:cubicBezTo>
                  <a:pt x="675" y="170"/>
                  <a:pt x="714" y="58"/>
                  <a:pt x="736"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36" name="Rectangle 16">
            <a:extLst>
              <a:ext uri="{FF2B5EF4-FFF2-40B4-BE49-F238E27FC236}">
                <a16:creationId xmlns:a16="http://schemas.microsoft.com/office/drawing/2014/main" id="{4BBFB332-A5C1-4404-AFC5-9EE34FE77ABC}"/>
              </a:ext>
            </a:extLst>
          </p:cNvPr>
          <p:cNvSpPr>
            <a:spLocks noChangeArrowheads="1"/>
          </p:cNvSpPr>
          <p:nvPr/>
        </p:nvSpPr>
        <p:spPr bwMode="auto">
          <a:xfrm>
            <a:off x="2492375" y="1477963"/>
            <a:ext cx="757238" cy="282575"/>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SMC</a:t>
            </a:r>
            <a:r>
              <a:rPr kumimoji="1" lang="en-US" altLang="zh-CN" sz="1200" b="1">
                <a:effectLst>
                  <a:outerShdw blurRad="38100" dist="38100" dir="2700000" algn="tl">
                    <a:srgbClr val="C0C0C0"/>
                  </a:outerShdw>
                </a:effectLst>
                <a:latin typeface="Times New Roman" panose="02020603050405020304" pitchFamily="18" charset="0"/>
              </a:rPr>
              <a:t>A</a:t>
            </a:r>
          </a:p>
        </p:txBody>
      </p:sp>
      <p:sp>
        <p:nvSpPr>
          <p:cNvPr id="56337" name="Line 17">
            <a:extLst>
              <a:ext uri="{FF2B5EF4-FFF2-40B4-BE49-F238E27FC236}">
                <a16:creationId xmlns:a16="http://schemas.microsoft.com/office/drawing/2014/main" id="{0F3F33F5-E1DC-446A-83DC-03C60CE6B955}"/>
              </a:ext>
            </a:extLst>
          </p:cNvPr>
          <p:cNvSpPr>
            <a:spLocks noChangeShapeType="1"/>
          </p:cNvSpPr>
          <p:nvPr/>
        </p:nvSpPr>
        <p:spPr bwMode="auto">
          <a:xfrm flipH="1">
            <a:off x="977900" y="2066925"/>
            <a:ext cx="1455738"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38" name="Line 18">
            <a:extLst>
              <a:ext uri="{FF2B5EF4-FFF2-40B4-BE49-F238E27FC236}">
                <a16:creationId xmlns:a16="http://schemas.microsoft.com/office/drawing/2014/main" id="{B57F30E1-FD38-4949-BCEC-8329A1FF8CD9}"/>
              </a:ext>
            </a:extLst>
          </p:cNvPr>
          <p:cNvSpPr>
            <a:spLocks noChangeShapeType="1"/>
          </p:cNvSpPr>
          <p:nvPr/>
        </p:nvSpPr>
        <p:spPr bwMode="auto">
          <a:xfrm flipH="1">
            <a:off x="977900" y="2816225"/>
            <a:ext cx="990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8931" name="Line 19">
            <a:extLst>
              <a:ext uri="{FF2B5EF4-FFF2-40B4-BE49-F238E27FC236}">
                <a16:creationId xmlns:a16="http://schemas.microsoft.com/office/drawing/2014/main" id="{41321CBA-7613-494F-94B0-56C175B8A52B}"/>
              </a:ext>
            </a:extLst>
          </p:cNvPr>
          <p:cNvSpPr>
            <a:spLocks noChangeShapeType="1"/>
          </p:cNvSpPr>
          <p:nvPr/>
        </p:nvSpPr>
        <p:spPr bwMode="auto">
          <a:xfrm flipV="1">
            <a:off x="979488" y="3956050"/>
            <a:ext cx="0" cy="1884363"/>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32" name="Rectangle 20">
            <a:extLst>
              <a:ext uri="{FF2B5EF4-FFF2-40B4-BE49-F238E27FC236}">
                <a16:creationId xmlns:a16="http://schemas.microsoft.com/office/drawing/2014/main" id="{D22E3C13-7D33-479F-9D60-D4156C20F153}"/>
              </a:ext>
            </a:extLst>
          </p:cNvPr>
          <p:cNvSpPr>
            <a:spLocks noChangeArrowheads="1"/>
          </p:cNvSpPr>
          <p:nvPr/>
        </p:nvSpPr>
        <p:spPr bwMode="auto">
          <a:xfrm>
            <a:off x="722313" y="3886200"/>
            <a:ext cx="182562" cy="17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38933" name="Line 21">
            <a:extLst>
              <a:ext uri="{FF2B5EF4-FFF2-40B4-BE49-F238E27FC236}">
                <a16:creationId xmlns:a16="http://schemas.microsoft.com/office/drawing/2014/main" id="{751024E8-830B-44A1-A4CD-7AF3BAE971ED}"/>
              </a:ext>
            </a:extLst>
          </p:cNvPr>
          <p:cNvSpPr>
            <a:spLocks noChangeShapeType="1"/>
          </p:cNvSpPr>
          <p:nvPr/>
        </p:nvSpPr>
        <p:spPr bwMode="auto">
          <a:xfrm>
            <a:off x="979488" y="5840413"/>
            <a:ext cx="256698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34" name="Rectangle 22">
            <a:extLst>
              <a:ext uri="{FF2B5EF4-FFF2-40B4-BE49-F238E27FC236}">
                <a16:creationId xmlns:a16="http://schemas.microsoft.com/office/drawing/2014/main" id="{DA2FDB7B-3D43-45D3-AEA6-0171A3BD3B33}"/>
              </a:ext>
            </a:extLst>
          </p:cNvPr>
          <p:cNvSpPr>
            <a:spLocks noChangeArrowheads="1"/>
          </p:cNvSpPr>
          <p:nvPr/>
        </p:nvSpPr>
        <p:spPr bwMode="auto">
          <a:xfrm>
            <a:off x="3552825" y="5876925"/>
            <a:ext cx="257175"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38935" name="Rectangle 23">
            <a:extLst>
              <a:ext uri="{FF2B5EF4-FFF2-40B4-BE49-F238E27FC236}">
                <a16:creationId xmlns:a16="http://schemas.microsoft.com/office/drawing/2014/main" id="{FE2FF800-ACD0-40DC-8235-81C52803028E}"/>
              </a:ext>
            </a:extLst>
          </p:cNvPr>
          <p:cNvSpPr>
            <a:spLocks noChangeArrowheads="1"/>
          </p:cNvSpPr>
          <p:nvPr/>
        </p:nvSpPr>
        <p:spPr bwMode="auto">
          <a:xfrm>
            <a:off x="762000" y="5880100"/>
            <a:ext cx="255588"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56344" name="Line 24">
            <a:extLst>
              <a:ext uri="{FF2B5EF4-FFF2-40B4-BE49-F238E27FC236}">
                <a16:creationId xmlns:a16="http://schemas.microsoft.com/office/drawing/2014/main" id="{CED5197E-607B-494A-9E63-B431A24ACC49}"/>
              </a:ext>
            </a:extLst>
          </p:cNvPr>
          <p:cNvSpPr>
            <a:spLocks noChangeShapeType="1"/>
          </p:cNvSpPr>
          <p:nvPr/>
        </p:nvSpPr>
        <p:spPr bwMode="auto">
          <a:xfrm>
            <a:off x="2409825" y="4514850"/>
            <a:ext cx="0" cy="132556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45" name="Rectangle 25">
            <a:extLst>
              <a:ext uri="{FF2B5EF4-FFF2-40B4-BE49-F238E27FC236}">
                <a16:creationId xmlns:a16="http://schemas.microsoft.com/office/drawing/2014/main" id="{0881602F-61A1-4CE4-80B4-DD4B31B1B1F0}"/>
              </a:ext>
            </a:extLst>
          </p:cNvPr>
          <p:cNvSpPr>
            <a:spLocks noChangeArrowheads="1"/>
          </p:cNvSpPr>
          <p:nvPr/>
        </p:nvSpPr>
        <p:spPr bwMode="auto">
          <a:xfrm>
            <a:off x="685800" y="5214938"/>
            <a:ext cx="182563"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1</a:t>
            </a:r>
          </a:p>
        </p:txBody>
      </p:sp>
      <p:sp>
        <p:nvSpPr>
          <p:cNvPr id="56346" name="Rectangle 26">
            <a:extLst>
              <a:ext uri="{FF2B5EF4-FFF2-40B4-BE49-F238E27FC236}">
                <a16:creationId xmlns:a16="http://schemas.microsoft.com/office/drawing/2014/main" id="{1B4B8816-8DFE-4C15-AAF7-AA53310D749A}"/>
              </a:ext>
            </a:extLst>
          </p:cNvPr>
          <p:cNvSpPr>
            <a:spLocks noChangeArrowheads="1"/>
          </p:cNvSpPr>
          <p:nvPr/>
        </p:nvSpPr>
        <p:spPr bwMode="auto">
          <a:xfrm>
            <a:off x="1851025" y="5935663"/>
            <a:ext cx="184150"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10</a:t>
            </a:r>
            <a:endParaRPr kumimoji="1" lang="en-US" altLang="zh-CN" sz="1000" b="1">
              <a:effectLst>
                <a:outerShdw blurRad="38100" dist="38100" dir="2700000" algn="tl">
                  <a:srgbClr val="C0C0C0"/>
                </a:outerShdw>
              </a:effectLst>
              <a:latin typeface="Times New Roman" panose="02020603050405020304" pitchFamily="18" charset="0"/>
            </a:endParaRPr>
          </a:p>
        </p:txBody>
      </p:sp>
      <p:sp>
        <p:nvSpPr>
          <p:cNvPr id="56347" name="Rectangle 27">
            <a:extLst>
              <a:ext uri="{FF2B5EF4-FFF2-40B4-BE49-F238E27FC236}">
                <a16:creationId xmlns:a16="http://schemas.microsoft.com/office/drawing/2014/main" id="{BEC64180-6E98-4421-9103-8B4D5B8755E2}"/>
              </a:ext>
            </a:extLst>
          </p:cNvPr>
          <p:cNvSpPr>
            <a:spLocks noChangeArrowheads="1"/>
          </p:cNvSpPr>
          <p:nvPr/>
        </p:nvSpPr>
        <p:spPr bwMode="auto">
          <a:xfrm>
            <a:off x="685800" y="4497388"/>
            <a:ext cx="182563"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2</a:t>
            </a:r>
          </a:p>
        </p:txBody>
      </p:sp>
      <p:sp>
        <p:nvSpPr>
          <p:cNvPr id="56348" name="Rectangle 28">
            <a:extLst>
              <a:ext uri="{FF2B5EF4-FFF2-40B4-BE49-F238E27FC236}">
                <a16:creationId xmlns:a16="http://schemas.microsoft.com/office/drawing/2014/main" id="{E3021ECF-1C22-463D-B078-6B9B168B6784}"/>
              </a:ext>
            </a:extLst>
          </p:cNvPr>
          <p:cNvSpPr>
            <a:spLocks noChangeArrowheads="1"/>
          </p:cNvSpPr>
          <p:nvPr/>
        </p:nvSpPr>
        <p:spPr bwMode="auto">
          <a:xfrm>
            <a:off x="2259013" y="5935663"/>
            <a:ext cx="233362" cy="1603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16</a:t>
            </a:r>
            <a:endParaRPr kumimoji="1" lang="en-US" altLang="zh-CN" sz="1000" b="1">
              <a:effectLst>
                <a:outerShdw blurRad="38100" dist="38100" dir="2700000" algn="tl">
                  <a:srgbClr val="C0C0C0"/>
                </a:outerShdw>
              </a:effectLst>
              <a:latin typeface="Times New Roman" panose="02020603050405020304" pitchFamily="18" charset="0"/>
            </a:endParaRPr>
          </a:p>
        </p:txBody>
      </p:sp>
      <p:sp>
        <p:nvSpPr>
          <p:cNvPr id="56349" name="Line 29">
            <a:extLst>
              <a:ext uri="{FF2B5EF4-FFF2-40B4-BE49-F238E27FC236}">
                <a16:creationId xmlns:a16="http://schemas.microsoft.com/office/drawing/2014/main" id="{D92B659F-1476-4A41-A88D-D772D58A03AA}"/>
              </a:ext>
            </a:extLst>
          </p:cNvPr>
          <p:cNvSpPr>
            <a:spLocks noChangeShapeType="1"/>
          </p:cNvSpPr>
          <p:nvPr/>
        </p:nvSpPr>
        <p:spPr bwMode="auto">
          <a:xfrm>
            <a:off x="1970088" y="5283200"/>
            <a:ext cx="0" cy="55721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50" name="Freeform 30">
            <a:extLst>
              <a:ext uri="{FF2B5EF4-FFF2-40B4-BE49-F238E27FC236}">
                <a16:creationId xmlns:a16="http://schemas.microsoft.com/office/drawing/2014/main" id="{6DD0287F-C45E-48B7-B32B-10C704BAD950}"/>
              </a:ext>
            </a:extLst>
          </p:cNvPr>
          <p:cNvSpPr>
            <a:spLocks/>
          </p:cNvSpPr>
          <p:nvPr/>
        </p:nvSpPr>
        <p:spPr bwMode="auto">
          <a:xfrm>
            <a:off x="1657350" y="4214813"/>
            <a:ext cx="893763" cy="1312862"/>
          </a:xfrm>
          <a:custGeom>
            <a:avLst/>
            <a:gdLst>
              <a:gd name="T0" fmla="*/ 0 w 736"/>
              <a:gd name="T1" fmla="*/ 2147483646 h 1176"/>
              <a:gd name="T2" fmla="*/ 2147483646 w 736"/>
              <a:gd name="T3" fmla="*/ 2147483646 h 1176"/>
              <a:gd name="T4" fmla="*/ 2147483646 w 736"/>
              <a:gd name="T5" fmla="*/ 2147483646 h 1176"/>
              <a:gd name="T6" fmla="*/ 2147483646 w 736"/>
              <a:gd name="T7" fmla="*/ 2147483646 h 1176"/>
              <a:gd name="T8" fmla="*/ 2147483646 w 736"/>
              <a:gd name="T9" fmla="*/ 2147483646 h 1176"/>
              <a:gd name="T10" fmla="*/ 2147483646 w 736"/>
              <a:gd name="T11" fmla="*/ 0 h 11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36" h="1176">
                <a:moveTo>
                  <a:pt x="0" y="1176"/>
                </a:moveTo>
                <a:cubicBezTo>
                  <a:pt x="36" y="1151"/>
                  <a:pt x="148" y="1094"/>
                  <a:pt x="215" y="1029"/>
                </a:cubicBezTo>
                <a:cubicBezTo>
                  <a:pt x="282" y="964"/>
                  <a:pt x="360" y="851"/>
                  <a:pt x="402" y="788"/>
                </a:cubicBezTo>
                <a:cubicBezTo>
                  <a:pt x="444" y="725"/>
                  <a:pt x="431" y="739"/>
                  <a:pt x="469" y="654"/>
                </a:cubicBezTo>
                <a:cubicBezTo>
                  <a:pt x="507" y="569"/>
                  <a:pt x="585" y="388"/>
                  <a:pt x="630" y="279"/>
                </a:cubicBezTo>
                <a:cubicBezTo>
                  <a:pt x="675" y="170"/>
                  <a:pt x="714" y="58"/>
                  <a:pt x="736"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51" name="Rectangle 31">
            <a:extLst>
              <a:ext uri="{FF2B5EF4-FFF2-40B4-BE49-F238E27FC236}">
                <a16:creationId xmlns:a16="http://schemas.microsoft.com/office/drawing/2014/main" id="{6CFC8792-4234-417E-9103-6497FB9BA6B0}"/>
              </a:ext>
            </a:extLst>
          </p:cNvPr>
          <p:cNvSpPr>
            <a:spLocks noChangeArrowheads="1"/>
          </p:cNvSpPr>
          <p:nvPr/>
        </p:nvSpPr>
        <p:spPr bwMode="auto">
          <a:xfrm>
            <a:off x="2492375" y="3948113"/>
            <a:ext cx="757238" cy="282575"/>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SMC</a:t>
            </a:r>
            <a:r>
              <a:rPr kumimoji="1" lang="en-US" altLang="zh-CN" sz="1200" b="1">
                <a:effectLst>
                  <a:outerShdw blurRad="38100" dist="38100" dir="2700000" algn="tl">
                    <a:srgbClr val="C0C0C0"/>
                  </a:outerShdw>
                </a:effectLst>
                <a:latin typeface="Times New Roman" panose="02020603050405020304" pitchFamily="18" charset="0"/>
              </a:rPr>
              <a:t>C</a:t>
            </a:r>
          </a:p>
        </p:txBody>
      </p:sp>
      <p:sp>
        <p:nvSpPr>
          <p:cNvPr id="56352" name="Line 32">
            <a:extLst>
              <a:ext uri="{FF2B5EF4-FFF2-40B4-BE49-F238E27FC236}">
                <a16:creationId xmlns:a16="http://schemas.microsoft.com/office/drawing/2014/main" id="{AFEE489C-EF62-4292-82AF-4CE0902FA018}"/>
              </a:ext>
            </a:extLst>
          </p:cNvPr>
          <p:cNvSpPr>
            <a:spLocks noChangeShapeType="1"/>
          </p:cNvSpPr>
          <p:nvPr/>
        </p:nvSpPr>
        <p:spPr bwMode="auto">
          <a:xfrm flipH="1">
            <a:off x="977900" y="4537075"/>
            <a:ext cx="1455738"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53" name="Line 33">
            <a:extLst>
              <a:ext uri="{FF2B5EF4-FFF2-40B4-BE49-F238E27FC236}">
                <a16:creationId xmlns:a16="http://schemas.microsoft.com/office/drawing/2014/main" id="{3A52C1C7-2F43-47BB-A19B-97E6E7EB93AD}"/>
              </a:ext>
            </a:extLst>
          </p:cNvPr>
          <p:cNvSpPr>
            <a:spLocks noChangeShapeType="1"/>
          </p:cNvSpPr>
          <p:nvPr/>
        </p:nvSpPr>
        <p:spPr bwMode="auto">
          <a:xfrm flipH="1">
            <a:off x="977900" y="5286375"/>
            <a:ext cx="990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8946" name="Line 34">
            <a:extLst>
              <a:ext uri="{FF2B5EF4-FFF2-40B4-BE49-F238E27FC236}">
                <a16:creationId xmlns:a16="http://schemas.microsoft.com/office/drawing/2014/main" id="{6E3933AB-3E2A-4C4C-B2F8-357B9D6E6D96}"/>
              </a:ext>
            </a:extLst>
          </p:cNvPr>
          <p:cNvSpPr>
            <a:spLocks noChangeShapeType="1"/>
          </p:cNvSpPr>
          <p:nvPr/>
        </p:nvSpPr>
        <p:spPr bwMode="auto">
          <a:xfrm flipV="1">
            <a:off x="5018088" y="1517650"/>
            <a:ext cx="0" cy="1884363"/>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47" name="Rectangle 35">
            <a:extLst>
              <a:ext uri="{FF2B5EF4-FFF2-40B4-BE49-F238E27FC236}">
                <a16:creationId xmlns:a16="http://schemas.microsoft.com/office/drawing/2014/main" id="{5AB069BC-942F-463B-9ACF-CE9BFF55DD68}"/>
              </a:ext>
            </a:extLst>
          </p:cNvPr>
          <p:cNvSpPr>
            <a:spLocks noChangeArrowheads="1"/>
          </p:cNvSpPr>
          <p:nvPr/>
        </p:nvSpPr>
        <p:spPr bwMode="auto">
          <a:xfrm>
            <a:off x="4760913" y="1447800"/>
            <a:ext cx="182562" cy="17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38948" name="Line 36">
            <a:extLst>
              <a:ext uri="{FF2B5EF4-FFF2-40B4-BE49-F238E27FC236}">
                <a16:creationId xmlns:a16="http://schemas.microsoft.com/office/drawing/2014/main" id="{C2DA23F4-23D6-43B4-ACAA-73E177424DD8}"/>
              </a:ext>
            </a:extLst>
          </p:cNvPr>
          <p:cNvSpPr>
            <a:spLocks noChangeShapeType="1"/>
          </p:cNvSpPr>
          <p:nvPr/>
        </p:nvSpPr>
        <p:spPr bwMode="auto">
          <a:xfrm>
            <a:off x="5018088" y="3402013"/>
            <a:ext cx="256698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49" name="Rectangle 37">
            <a:extLst>
              <a:ext uri="{FF2B5EF4-FFF2-40B4-BE49-F238E27FC236}">
                <a16:creationId xmlns:a16="http://schemas.microsoft.com/office/drawing/2014/main" id="{29F6E7E5-7809-4514-9665-C918C372D2D2}"/>
              </a:ext>
            </a:extLst>
          </p:cNvPr>
          <p:cNvSpPr>
            <a:spLocks noChangeArrowheads="1"/>
          </p:cNvSpPr>
          <p:nvPr/>
        </p:nvSpPr>
        <p:spPr bwMode="auto">
          <a:xfrm>
            <a:off x="7591425" y="3438525"/>
            <a:ext cx="257175"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38950" name="Rectangle 38">
            <a:extLst>
              <a:ext uri="{FF2B5EF4-FFF2-40B4-BE49-F238E27FC236}">
                <a16:creationId xmlns:a16="http://schemas.microsoft.com/office/drawing/2014/main" id="{C212C6E2-9C83-43A5-838B-A040491E26C1}"/>
              </a:ext>
            </a:extLst>
          </p:cNvPr>
          <p:cNvSpPr>
            <a:spLocks noChangeArrowheads="1"/>
          </p:cNvSpPr>
          <p:nvPr/>
        </p:nvSpPr>
        <p:spPr bwMode="auto">
          <a:xfrm>
            <a:off x="4800600" y="3441700"/>
            <a:ext cx="255588"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56359" name="Line 39">
            <a:extLst>
              <a:ext uri="{FF2B5EF4-FFF2-40B4-BE49-F238E27FC236}">
                <a16:creationId xmlns:a16="http://schemas.microsoft.com/office/drawing/2014/main" id="{52A480D3-0173-48C5-905A-91355194DD9A}"/>
              </a:ext>
            </a:extLst>
          </p:cNvPr>
          <p:cNvSpPr>
            <a:spLocks noChangeShapeType="1"/>
          </p:cNvSpPr>
          <p:nvPr/>
        </p:nvSpPr>
        <p:spPr bwMode="auto">
          <a:xfrm>
            <a:off x="6448425" y="2076450"/>
            <a:ext cx="0" cy="132556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60" name="Rectangle 40">
            <a:extLst>
              <a:ext uri="{FF2B5EF4-FFF2-40B4-BE49-F238E27FC236}">
                <a16:creationId xmlns:a16="http://schemas.microsoft.com/office/drawing/2014/main" id="{969555CE-7F02-47D2-9F21-7D8C54506F90}"/>
              </a:ext>
            </a:extLst>
          </p:cNvPr>
          <p:cNvSpPr>
            <a:spLocks noChangeArrowheads="1"/>
          </p:cNvSpPr>
          <p:nvPr/>
        </p:nvSpPr>
        <p:spPr bwMode="auto">
          <a:xfrm>
            <a:off x="4724400" y="2776538"/>
            <a:ext cx="182563"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1</a:t>
            </a:r>
          </a:p>
        </p:txBody>
      </p:sp>
      <p:sp>
        <p:nvSpPr>
          <p:cNvPr id="56361" name="Rectangle 41">
            <a:extLst>
              <a:ext uri="{FF2B5EF4-FFF2-40B4-BE49-F238E27FC236}">
                <a16:creationId xmlns:a16="http://schemas.microsoft.com/office/drawing/2014/main" id="{14C3D404-42B3-4AB4-8685-080209987AB9}"/>
              </a:ext>
            </a:extLst>
          </p:cNvPr>
          <p:cNvSpPr>
            <a:spLocks noChangeArrowheads="1"/>
          </p:cNvSpPr>
          <p:nvPr/>
        </p:nvSpPr>
        <p:spPr bwMode="auto">
          <a:xfrm>
            <a:off x="5889625" y="3517900"/>
            <a:ext cx="184150"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12</a:t>
            </a:r>
            <a:endParaRPr kumimoji="1" lang="en-US" altLang="zh-CN" sz="1000" b="1">
              <a:effectLst>
                <a:outerShdw blurRad="38100" dist="38100" dir="2700000" algn="tl">
                  <a:srgbClr val="C0C0C0"/>
                </a:outerShdw>
              </a:effectLst>
              <a:latin typeface="Times New Roman" panose="02020603050405020304" pitchFamily="18" charset="0"/>
            </a:endParaRPr>
          </a:p>
        </p:txBody>
      </p:sp>
      <p:sp>
        <p:nvSpPr>
          <p:cNvPr id="56362" name="Rectangle 42">
            <a:extLst>
              <a:ext uri="{FF2B5EF4-FFF2-40B4-BE49-F238E27FC236}">
                <a16:creationId xmlns:a16="http://schemas.microsoft.com/office/drawing/2014/main" id="{27D43C96-B0F3-4E11-892F-233C35DD9135}"/>
              </a:ext>
            </a:extLst>
          </p:cNvPr>
          <p:cNvSpPr>
            <a:spLocks noChangeArrowheads="1"/>
          </p:cNvSpPr>
          <p:nvPr/>
        </p:nvSpPr>
        <p:spPr bwMode="auto">
          <a:xfrm>
            <a:off x="4724400" y="2058988"/>
            <a:ext cx="182563"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P</a:t>
            </a:r>
            <a:r>
              <a:rPr kumimoji="1" lang="en-US" altLang="zh-CN" sz="1000" b="1">
                <a:effectLst>
                  <a:outerShdw blurRad="38100" dist="38100" dir="2700000" algn="tl">
                    <a:srgbClr val="C0C0C0"/>
                  </a:outerShdw>
                </a:effectLst>
                <a:latin typeface="Times New Roman" panose="02020603050405020304" pitchFamily="18" charset="0"/>
              </a:rPr>
              <a:t>2</a:t>
            </a:r>
          </a:p>
        </p:txBody>
      </p:sp>
      <p:sp>
        <p:nvSpPr>
          <p:cNvPr id="56363" name="Rectangle 43">
            <a:extLst>
              <a:ext uri="{FF2B5EF4-FFF2-40B4-BE49-F238E27FC236}">
                <a16:creationId xmlns:a16="http://schemas.microsoft.com/office/drawing/2014/main" id="{F49356ED-7114-4BAE-A835-EA653BCE874C}"/>
              </a:ext>
            </a:extLst>
          </p:cNvPr>
          <p:cNvSpPr>
            <a:spLocks noChangeArrowheads="1"/>
          </p:cNvSpPr>
          <p:nvPr/>
        </p:nvSpPr>
        <p:spPr bwMode="auto">
          <a:xfrm>
            <a:off x="6297613" y="3505200"/>
            <a:ext cx="233362" cy="160338"/>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effectLst>
                  <a:outerShdw blurRad="38100" dist="38100" dir="2700000" algn="tl">
                    <a:srgbClr val="C0C0C0"/>
                  </a:outerShdw>
                </a:effectLst>
                <a:latin typeface="Times New Roman" panose="02020603050405020304" pitchFamily="18" charset="0"/>
              </a:rPr>
              <a:t>19</a:t>
            </a:r>
            <a:endParaRPr kumimoji="1" lang="en-US" altLang="zh-CN" sz="1000" b="1">
              <a:effectLst>
                <a:outerShdw blurRad="38100" dist="38100" dir="2700000" algn="tl">
                  <a:srgbClr val="C0C0C0"/>
                </a:outerShdw>
              </a:effectLst>
              <a:latin typeface="Times New Roman" panose="02020603050405020304" pitchFamily="18" charset="0"/>
            </a:endParaRPr>
          </a:p>
        </p:txBody>
      </p:sp>
      <p:sp>
        <p:nvSpPr>
          <p:cNvPr id="56364" name="Line 44">
            <a:extLst>
              <a:ext uri="{FF2B5EF4-FFF2-40B4-BE49-F238E27FC236}">
                <a16:creationId xmlns:a16="http://schemas.microsoft.com/office/drawing/2014/main" id="{4981D947-A796-4A79-8EF4-6B356434F080}"/>
              </a:ext>
            </a:extLst>
          </p:cNvPr>
          <p:cNvSpPr>
            <a:spLocks noChangeShapeType="1"/>
          </p:cNvSpPr>
          <p:nvPr/>
        </p:nvSpPr>
        <p:spPr bwMode="auto">
          <a:xfrm>
            <a:off x="6008688" y="2844800"/>
            <a:ext cx="0" cy="55721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65" name="Freeform 45">
            <a:extLst>
              <a:ext uri="{FF2B5EF4-FFF2-40B4-BE49-F238E27FC236}">
                <a16:creationId xmlns:a16="http://schemas.microsoft.com/office/drawing/2014/main" id="{C1822AB7-F785-4B0A-B48A-A446D8F9028E}"/>
              </a:ext>
            </a:extLst>
          </p:cNvPr>
          <p:cNvSpPr>
            <a:spLocks/>
          </p:cNvSpPr>
          <p:nvPr/>
        </p:nvSpPr>
        <p:spPr bwMode="auto">
          <a:xfrm>
            <a:off x="5695950" y="1776413"/>
            <a:ext cx="893763" cy="1312862"/>
          </a:xfrm>
          <a:custGeom>
            <a:avLst/>
            <a:gdLst>
              <a:gd name="T0" fmla="*/ 0 w 736"/>
              <a:gd name="T1" fmla="*/ 2147483646 h 1176"/>
              <a:gd name="T2" fmla="*/ 2147483646 w 736"/>
              <a:gd name="T3" fmla="*/ 2147483646 h 1176"/>
              <a:gd name="T4" fmla="*/ 2147483646 w 736"/>
              <a:gd name="T5" fmla="*/ 2147483646 h 1176"/>
              <a:gd name="T6" fmla="*/ 2147483646 w 736"/>
              <a:gd name="T7" fmla="*/ 2147483646 h 1176"/>
              <a:gd name="T8" fmla="*/ 2147483646 w 736"/>
              <a:gd name="T9" fmla="*/ 2147483646 h 1176"/>
              <a:gd name="T10" fmla="*/ 2147483646 w 736"/>
              <a:gd name="T11" fmla="*/ 0 h 11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36" h="1176">
                <a:moveTo>
                  <a:pt x="0" y="1176"/>
                </a:moveTo>
                <a:cubicBezTo>
                  <a:pt x="36" y="1151"/>
                  <a:pt x="148" y="1094"/>
                  <a:pt x="215" y="1029"/>
                </a:cubicBezTo>
                <a:cubicBezTo>
                  <a:pt x="282" y="964"/>
                  <a:pt x="360" y="851"/>
                  <a:pt x="402" y="788"/>
                </a:cubicBezTo>
                <a:cubicBezTo>
                  <a:pt x="444" y="725"/>
                  <a:pt x="431" y="739"/>
                  <a:pt x="469" y="654"/>
                </a:cubicBezTo>
                <a:cubicBezTo>
                  <a:pt x="507" y="569"/>
                  <a:pt x="585" y="388"/>
                  <a:pt x="630" y="279"/>
                </a:cubicBezTo>
                <a:cubicBezTo>
                  <a:pt x="675" y="170"/>
                  <a:pt x="714" y="58"/>
                  <a:pt x="736"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66" name="Rectangle 46">
            <a:extLst>
              <a:ext uri="{FF2B5EF4-FFF2-40B4-BE49-F238E27FC236}">
                <a16:creationId xmlns:a16="http://schemas.microsoft.com/office/drawing/2014/main" id="{FC99A36B-FF2F-46E0-B850-9E90AE4CBB49}"/>
              </a:ext>
            </a:extLst>
          </p:cNvPr>
          <p:cNvSpPr>
            <a:spLocks noChangeArrowheads="1"/>
          </p:cNvSpPr>
          <p:nvPr/>
        </p:nvSpPr>
        <p:spPr bwMode="auto">
          <a:xfrm>
            <a:off x="6530975" y="1509713"/>
            <a:ext cx="757238" cy="282575"/>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effectLst>
                  <a:outerShdw blurRad="38100" dist="38100" dir="2700000" algn="tl">
                    <a:srgbClr val="C0C0C0"/>
                  </a:outerShdw>
                </a:effectLst>
                <a:latin typeface="Times New Roman" panose="02020603050405020304" pitchFamily="18" charset="0"/>
              </a:rPr>
              <a:t>SMC</a:t>
            </a:r>
            <a:r>
              <a:rPr kumimoji="1" lang="en-US" altLang="zh-CN" sz="1200" b="1">
                <a:effectLst>
                  <a:outerShdw blurRad="38100" dist="38100" dir="2700000" algn="tl">
                    <a:srgbClr val="C0C0C0"/>
                  </a:outerShdw>
                </a:effectLst>
                <a:latin typeface="Times New Roman" panose="02020603050405020304" pitchFamily="18" charset="0"/>
              </a:rPr>
              <a:t>B</a:t>
            </a:r>
          </a:p>
        </p:txBody>
      </p:sp>
      <p:sp>
        <p:nvSpPr>
          <p:cNvPr id="56367" name="Line 47">
            <a:extLst>
              <a:ext uri="{FF2B5EF4-FFF2-40B4-BE49-F238E27FC236}">
                <a16:creationId xmlns:a16="http://schemas.microsoft.com/office/drawing/2014/main" id="{ADB13E40-4058-4996-A3A3-010012CCADC1}"/>
              </a:ext>
            </a:extLst>
          </p:cNvPr>
          <p:cNvSpPr>
            <a:spLocks noChangeShapeType="1"/>
          </p:cNvSpPr>
          <p:nvPr/>
        </p:nvSpPr>
        <p:spPr bwMode="auto">
          <a:xfrm flipH="1">
            <a:off x="5016500" y="2098675"/>
            <a:ext cx="1455738"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68" name="Line 48">
            <a:extLst>
              <a:ext uri="{FF2B5EF4-FFF2-40B4-BE49-F238E27FC236}">
                <a16:creationId xmlns:a16="http://schemas.microsoft.com/office/drawing/2014/main" id="{D58C36EE-84BD-48C7-9D3D-74F58E84E9BC}"/>
              </a:ext>
            </a:extLst>
          </p:cNvPr>
          <p:cNvSpPr>
            <a:spLocks noChangeShapeType="1"/>
          </p:cNvSpPr>
          <p:nvPr/>
        </p:nvSpPr>
        <p:spPr bwMode="auto">
          <a:xfrm flipH="1">
            <a:off x="5016500" y="2847975"/>
            <a:ext cx="990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38961" name="Line 49">
            <a:extLst>
              <a:ext uri="{FF2B5EF4-FFF2-40B4-BE49-F238E27FC236}">
                <a16:creationId xmlns:a16="http://schemas.microsoft.com/office/drawing/2014/main" id="{9756C709-CF5B-41AE-88CB-58EADCE6443E}"/>
              </a:ext>
            </a:extLst>
          </p:cNvPr>
          <p:cNvSpPr>
            <a:spLocks noChangeShapeType="1"/>
          </p:cNvSpPr>
          <p:nvPr/>
        </p:nvSpPr>
        <p:spPr bwMode="auto">
          <a:xfrm flipV="1">
            <a:off x="5018088" y="3956050"/>
            <a:ext cx="0" cy="1884363"/>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62" name="Rectangle 50">
            <a:extLst>
              <a:ext uri="{FF2B5EF4-FFF2-40B4-BE49-F238E27FC236}">
                <a16:creationId xmlns:a16="http://schemas.microsoft.com/office/drawing/2014/main" id="{F0B33A22-9923-4D67-93F0-8745C8DFE661}"/>
              </a:ext>
            </a:extLst>
          </p:cNvPr>
          <p:cNvSpPr>
            <a:spLocks noChangeArrowheads="1"/>
          </p:cNvSpPr>
          <p:nvPr/>
        </p:nvSpPr>
        <p:spPr bwMode="auto">
          <a:xfrm>
            <a:off x="4760913" y="3886200"/>
            <a:ext cx="182562" cy="17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solidFill>
                  <a:srgbClr val="008080"/>
                </a:solidFill>
                <a:latin typeface="Times New Roman" panose="02020603050405020304" pitchFamily="18" charset="0"/>
              </a:rPr>
              <a:t>P</a:t>
            </a:r>
          </a:p>
        </p:txBody>
      </p:sp>
      <p:sp>
        <p:nvSpPr>
          <p:cNvPr id="38963" name="Line 51">
            <a:extLst>
              <a:ext uri="{FF2B5EF4-FFF2-40B4-BE49-F238E27FC236}">
                <a16:creationId xmlns:a16="http://schemas.microsoft.com/office/drawing/2014/main" id="{B3D3793F-564D-4C84-91E8-51D29F7D81DC}"/>
              </a:ext>
            </a:extLst>
          </p:cNvPr>
          <p:cNvSpPr>
            <a:spLocks noChangeShapeType="1"/>
          </p:cNvSpPr>
          <p:nvPr/>
        </p:nvSpPr>
        <p:spPr bwMode="auto">
          <a:xfrm>
            <a:off x="5018088" y="5840413"/>
            <a:ext cx="256698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64" name="Rectangle 52">
            <a:extLst>
              <a:ext uri="{FF2B5EF4-FFF2-40B4-BE49-F238E27FC236}">
                <a16:creationId xmlns:a16="http://schemas.microsoft.com/office/drawing/2014/main" id="{F66565E6-B5E4-47EC-9E2D-7060EAE87CC6}"/>
              </a:ext>
            </a:extLst>
          </p:cNvPr>
          <p:cNvSpPr>
            <a:spLocks noChangeArrowheads="1"/>
          </p:cNvSpPr>
          <p:nvPr/>
        </p:nvSpPr>
        <p:spPr bwMode="auto">
          <a:xfrm>
            <a:off x="7591425" y="5876925"/>
            <a:ext cx="257175"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solidFill>
                  <a:srgbClr val="008080"/>
                </a:solidFill>
                <a:latin typeface="Times New Roman" panose="02020603050405020304" pitchFamily="18" charset="0"/>
              </a:rPr>
              <a:t>Q</a:t>
            </a:r>
          </a:p>
        </p:txBody>
      </p:sp>
      <p:sp>
        <p:nvSpPr>
          <p:cNvPr id="38965" name="Rectangle 53">
            <a:extLst>
              <a:ext uri="{FF2B5EF4-FFF2-40B4-BE49-F238E27FC236}">
                <a16:creationId xmlns:a16="http://schemas.microsoft.com/office/drawing/2014/main" id="{823869B7-6178-460C-9239-81ABA9872EC4}"/>
              </a:ext>
            </a:extLst>
          </p:cNvPr>
          <p:cNvSpPr>
            <a:spLocks noChangeArrowheads="1"/>
          </p:cNvSpPr>
          <p:nvPr/>
        </p:nvSpPr>
        <p:spPr bwMode="auto">
          <a:xfrm>
            <a:off x="4800600" y="5880100"/>
            <a:ext cx="255588"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solidFill>
                  <a:srgbClr val="008080"/>
                </a:solidFill>
                <a:latin typeface="Times New Roman" panose="02020603050405020304" pitchFamily="18" charset="0"/>
              </a:rPr>
              <a:t>O</a:t>
            </a:r>
          </a:p>
        </p:txBody>
      </p:sp>
      <p:sp>
        <p:nvSpPr>
          <p:cNvPr id="56374" name="Line 54">
            <a:extLst>
              <a:ext uri="{FF2B5EF4-FFF2-40B4-BE49-F238E27FC236}">
                <a16:creationId xmlns:a16="http://schemas.microsoft.com/office/drawing/2014/main" id="{8E603997-8563-441E-ADD7-2F2D7C9C0EEE}"/>
              </a:ext>
            </a:extLst>
          </p:cNvPr>
          <p:cNvSpPr>
            <a:spLocks noChangeShapeType="1"/>
          </p:cNvSpPr>
          <p:nvPr/>
        </p:nvSpPr>
        <p:spPr bwMode="auto">
          <a:xfrm>
            <a:off x="6448425" y="4514850"/>
            <a:ext cx="0" cy="1325563"/>
          </a:xfrm>
          <a:prstGeom prst="line">
            <a:avLst/>
          </a:prstGeom>
          <a:noFill/>
          <a:ln w="9525" cap="rnd">
            <a:solidFill>
              <a:srgbClr val="0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75" name="Rectangle 55">
            <a:extLst>
              <a:ext uri="{FF2B5EF4-FFF2-40B4-BE49-F238E27FC236}">
                <a16:creationId xmlns:a16="http://schemas.microsoft.com/office/drawing/2014/main" id="{E218351C-3629-4174-923E-2ECBF8863D93}"/>
              </a:ext>
            </a:extLst>
          </p:cNvPr>
          <p:cNvSpPr>
            <a:spLocks noChangeArrowheads="1"/>
          </p:cNvSpPr>
          <p:nvPr/>
        </p:nvSpPr>
        <p:spPr bwMode="auto">
          <a:xfrm>
            <a:off x="4724400" y="5214938"/>
            <a:ext cx="182563"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solidFill>
                  <a:srgbClr val="008080"/>
                </a:solidFill>
                <a:effectLst>
                  <a:outerShdw blurRad="38100" dist="38100" dir="2700000" algn="tl">
                    <a:srgbClr val="C0C0C0"/>
                  </a:outerShdw>
                </a:effectLst>
                <a:latin typeface="Times New Roman" panose="02020603050405020304" pitchFamily="18" charset="0"/>
              </a:rPr>
              <a:t>P</a:t>
            </a:r>
            <a:r>
              <a:rPr kumimoji="1" lang="en-US" altLang="zh-CN" sz="1000" b="1">
                <a:solidFill>
                  <a:srgbClr val="008080"/>
                </a:solidFill>
                <a:effectLst>
                  <a:outerShdw blurRad="38100" dist="38100" dir="2700000" algn="tl">
                    <a:srgbClr val="C0C0C0"/>
                  </a:outerShdw>
                </a:effectLst>
                <a:latin typeface="Times New Roman" panose="02020603050405020304" pitchFamily="18" charset="0"/>
              </a:rPr>
              <a:t>1</a:t>
            </a:r>
          </a:p>
        </p:txBody>
      </p:sp>
      <p:sp>
        <p:nvSpPr>
          <p:cNvPr id="56376" name="Rectangle 56">
            <a:extLst>
              <a:ext uri="{FF2B5EF4-FFF2-40B4-BE49-F238E27FC236}">
                <a16:creationId xmlns:a16="http://schemas.microsoft.com/office/drawing/2014/main" id="{7B2B4574-52FC-47C9-A73B-832CD2BDFB94}"/>
              </a:ext>
            </a:extLst>
          </p:cNvPr>
          <p:cNvSpPr>
            <a:spLocks noChangeArrowheads="1"/>
          </p:cNvSpPr>
          <p:nvPr/>
        </p:nvSpPr>
        <p:spPr bwMode="auto">
          <a:xfrm>
            <a:off x="5889625" y="5935663"/>
            <a:ext cx="184150"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solidFill>
                  <a:srgbClr val="008080"/>
                </a:solidFill>
                <a:effectLst>
                  <a:outerShdw blurRad="38100" dist="38100" dir="2700000" algn="tl">
                    <a:srgbClr val="C0C0C0"/>
                  </a:outerShdw>
                </a:effectLst>
                <a:latin typeface="Times New Roman" panose="02020603050405020304" pitchFamily="18" charset="0"/>
              </a:rPr>
              <a:t>30</a:t>
            </a:r>
            <a:endParaRPr kumimoji="1" lang="en-US" altLang="zh-CN" sz="1000" b="1">
              <a:solidFill>
                <a:srgbClr val="008080"/>
              </a:solidFill>
              <a:effectLst>
                <a:outerShdw blurRad="38100" dist="38100" dir="2700000" algn="tl">
                  <a:srgbClr val="C0C0C0"/>
                </a:outerShdw>
              </a:effectLst>
              <a:latin typeface="Times New Roman" panose="02020603050405020304" pitchFamily="18" charset="0"/>
            </a:endParaRPr>
          </a:p>
        </p:txBody>
      </p:sp>
      <p:sp>
        <p:nvSpPr>
          <p:cNvPr id="56377" name="Rectangle 57">
            <a:extLst>
              <a:ext uri="{FF2B5EF4-FFF2-40B4-BE49-F238E27FC236}">
                <a16:creationId xmlns:a16="http://schemas.microsoft.com/office/drawing/2014/main" id="{61AE37B5-56FB-4A39-B00D-81A3F4FB2FBF}"/>
              </a:ext>
            </a:extLst>
          </p:cNvPr>
          <p:cNvSpPr>
            <a:spLocks noChangeArrowheads="1"/>
          </p:cNvSpPr>
          <p:nvPr/>
        </p:nvSpPr>
        <p:spPr bwMode="auto">
          <a:xfrm>
            <a:off x="4724400" y="4497388"/>
            <a:ext cx="182563" cy="1397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solidFill>
                  <a:srgbClr val="008080"/>
                </a:solidFill>
                <a:effectLst>
                  <a:outerShdw blurRad="38100" dist="38100" dir="2700000" algn="tl">
                    <a:srgbClr val="C0C0C0"/>
                  </a:outerShdw>
                </a:effectLst>
                <a:latin typeface="Times New Roman" panose="02020603050405020304" pitchFamily="18" charset="0"/>
              </a:rPr>
              <a:t>P</a:t>
            </a:r>
            <a:r>
              <a:rPr kumimoji="1" lang="en-US" altLang="zh-CN" sz="1000" b="1">
                <a:solidFill>
                  <a:srgbClr val="008080"/>
                </a:solidFill>
                <a:effectLst>
                  <a:outerShdw blurRad="38100" dist="38100" dir="2700000" algn="tl">
                    <a:srgbClr val="C0C0C0"/>
                  </a:outerShdw>
                </a:effectLst>
                <a:latin typeface="Times New Roman" panose="02020603050405020304" pitchFamily="18" charset="0"/>
              </a:rPr>
              <a:t>2</a:t>
            </a:r>
          </a:p>
        </p:txBody>
      </p:sp>
      <p:sp>
        <p:nvSpPr>
          <p:cNvPr id="56378" name="Rectangle 58">
            <a:extLst>
              <a:ext uri="{FF2B5EF4-FFF2-40B4-BE49-F238E27FC236}">
                <a16:creationId xmlns:a16="http://schemas.microsoft.com/office/drawing/2014/main" id="{EB824503-39E0-41B1-A7C7-99C823D382A6}"/>
              </a:ext>
            </a:extLst>
          </p:cNvPr>
          <p:cNvSpPr>
            <a:spLocks noChangeArrowheads="1"/>
          </p:cNvSpPr>
          <p:nvPr/>
        </p:nvSpPr>
        <p:spPr bwMode="auto">
          <a:xfrm>
            <a:off x="6297613" y="5935663"/>
            <a:ext cx="233362" cy="16033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1800" b="1">
                <a:solidFill>
                  <a:srgbClr val="008080"/>
                </a:solidFill>
                <a:effectLst>
                  <a:outerShdw blurRad="38100" dist="38100" dir="2700000" algn="tl">
                    <a:srgbClr val="C0C0C0"/>
                  </a:outerShdw>
                </a:effectLst>
                <a:latin typeface="Times New Roman" panose="02020603050405020304" pitchFamily="18" charset="0"/>
              </a:rPr>
              <a:t>53</a:t>
            </a:r>
            <a:endParaRPr kumimoji="1" lang="en-US" altLang="zh-CN" sz="1000" b="1">
              <a:solidFill>
                <a:srgbClr val="008080"/>
              </a:solidFill>
              <a:effectLst>
                <a:outerShdw blurRad="38100" dist="38100" dir="2700000" algn="tl">
                  <a:srgbClr val="C0C0C0"/>
                </a:outerShdw>
              </a:effectLst>
              <a:latin typeface="Times New Roman" panose="02020603050405020304" pitchFamily="18" charset="0"/>
            </a:endParaRPr>
          </a:p>
        </p:txBody>
      </p:sp>
      <p:sp>
        <p:nvSpPr>
          <p:cNvPr id="56379" name="Line 59">
            <a:extLst>
              <a:ext uri="{FF2B5EF4-FFF2-40B4-BE49-F238E27FC236}">
                <a16:creationId xmlns:a16="http://schemas.microsoft.com/office/drawing/2014/main" id="{741C0E45-AB57-4079-955C-A197D8F6288B}"/>
              </a:ext>
            </a:extLst>
          </p:cNvPr>
          <p:cNvSpPr>
            <a:spLocks noChangeShapeType="1"/>
          </p:cNvSpPr>
          <p:nvPr/>
        </p:nvSpPr>
        <p:spPr bwMode="auto">
          <a:xfrm>
            <a:off x="6008688" y="5283200"/>
            <a:ext cx="0" cy="55721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80" name="Freeform 60">
            <a:extLst>
              <a:ext uri="{FF2B5EF4-FFF2-40B4-BE49-F238E27FC236}">
                <a16:creationId xmlns:a16="http://schemas.microsoft.com/office/drawing/2014/main" id="{7C637D6D-9552-4373-985C-86AF474E5F9B}"/>
              </a:ext>
            </a:extLst>
          </p:cNvPr>
          <p:cNvSpPr>
            <a:spLocks/>
          </p:cNvSpPr>
          <p:nvPr/>
        </p:nvSpPr>
        <p:spPr bwMode="auto">
          <a:xfrm>
            <a:off x="5695950" y="4214813"/>
            <a:ext cx="893763" cy="1312862"/>
          </a:xfrm>
          <a:custGeom>
            <a:avLst/>
            <a:gdLst>
              <a:gd name="T0" fmla="*/ 0 w 736"/>
              <a:gd name="T1" fmla="*/ 2147483646 h 1176"/>
              <a:gd name="T2" fmla="*/ 2147483646 w 736"/>
              <a:gd name="T3" fmla="*/ 2147483646 h 1176"/>
              <a:gd name="T4" fmla="*/ 2147483646 w 736"/>
              <a:gd name="T5" fmla="*/ 2147483646 h 1176"/>
              <a:gd name="T6" fmla="*/ 2147483646 w 736"/>
              <a:gd name="T7" fmla="*/ 2147483646 h 1176"/>
              <a:gd name="T8" fmla="*/ 2147483646 w 736"/>
              <a:gd name="T9" fmla="*/ 2147483646 h 1176"/>
              <a:gd name="T10" fmla="*/ 2147483646 w 736"/>
              <a:gd name="T11" fmla="*/ 0 h 11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36" h="1176">
                <a:moveTo>
                  <a:pt x="0" y="1176"/>
                </a:moveTo>
                <a:cubicBezTo>
                  <a:pt x="36" y="1151"/>
                  <a:pt x="148" y="1094"/>
                  <a:pt x="215" y="1029"/>
                </a:cubicBezTo>
                <a:cubicBezTo>
                  <a:pt x="282" y="964"/>
                  <a:pt x="360" y="851"/>
                  <a:pt x="402" y="788"/>
                </a:cubicBezTo>
                <a:cubicBezTo>
                  <a:pt x="444" y="725"/>
                  <a:pt x="431" y="739"/>
                  <a:pt x="469" y="654"/>
                </a:cubicBezTo>
                <a:cubicBezTo>
                  <a:pt x="507" y="569"/>
                  <a:pt x="585" y="388"/>
                  <a:pt x="630" y="279"/>
                </a:cubicBezTo>
                <a:cubicBezTo>
                  <a:pt x="675" y="170"/>
                  <a:pt x="714" y="58"/>
                  <a:pt x="736"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81" name="Rectangle 61">
            <a:extLst>
              <a:ext uri="{FF2B5EF4-FFF2-40B4-BE49-F238E27FC236}">
                <a16:creationId xmlns:a16="http://schemas.microsoft.com/office/drawing/2014/main" id="{DB2B1DF5-F3F8-46E4-837E-B6DF568849FA}"/>
              </a:ext>
            </a:extLst>
          </p:cNvPr>
          <p:cNvSpPr>
            <a:spLocks noChangeArrowheads="1"/>
          </p:cNvSpPr>
          <p:nvPr/>
        </p:nvSpPr>
        <p:spPr bwMode="auto">
          <a:xfrm>
            <a:off x="6530975" y="3948113"/>
            <a:ext cx="757238" cy="282575"/>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008080"/>
                </a:solidFill>
                <a:effectLst>
                  <a:outerShdw blurRad="38100" dist="38100" dir="2700000" algn="tl">
                    <a:srgbClr val="C0C0C0"/>
                  </a:outerShdw>
                </a:effectLst>
                <a:latin typeface="Times New Roman" panose="02020603050405020304" pitchFamily="18" charset="0"/>
              </a:rPr>
              <a:t>S</a:t>
            </a:r>
            <a:endParaRPr kumimoji="1" lang="en-US" altLang="zh-CN" sz="1200" b="1">
              <a:solidFill>
                <a:srgbClr val="008080"/>
              </a:solidFill>
              <a:effectLst>
                <a:outerShdw blurRad="38100" dist="38100" dir="2700000" algn="tl">
                  <a:srgbClr val="C0C0C0"/>
                </a:outerShdw>
              </a:effectLst>
              <a:latin typeface="Times New Roman" panose="02020603050405020304" pitchFamily="18" charset="0"/>
            </a:endParaRPr>
          </a:p>
        </p:txBody>
      </p:sp>
      <p:sp>
        <p:nvSpPr>
          <p:cNvPr id="56382" name="Line 62">
            <a:extLst>
              <a:ext uri="{FF2B5EF4-FFF2-40B4-BE49-F238E27FC236}">
                <a16:creationId xmlns:a16="http://schemas.microsoft.com/office/drawing/2014/main" id="{11168AB5-FB8B-4166-A8F0-6C7EE02AE05B}"/>
              </a:ext>
            </a:extLst>
          </p:cNvPr>
          <p:cNvSpPr>
            <a:spLocks noChangeShapeType="1"/>
          </p:cNvSpPr>
          <p:nvPr/>
        </p:nvSpPr>
        <p:spPr bwMode="auto">
          <a:xfrm flipH="1">
            <a:off x="5016500" y="4537075"/>
            <a:ext cx="1455738" cy="0"/>
          </a:xfrm>
          <a:prstGeom prst="line">
            <a:avLst/>
          </a:prstGeom>
          <a:noFill/>
          <a:ln w="9525" cap="rnd">
            <a:solidFill>
              <a:srgbClr val="0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83" name="Line 63">
            <a:extLst>
              <a:ext uri="{FF2B5EF4-FFF2-40B4-BE49-F238E27FC236}">
                <a16:creationId xmlns:a16="http://schemas.microsoft.com/office/drawing/2014/main" id="{96919F27-9795-41E6-B759-7D70692D5ED0}"/>
              </a:ext>
            </a:extLst>
          </p:cNvPr>
          <p:cNvSpPr>
            <a:spLocks noChangeShapeType="1"/>
          </p:cNvSpPr>
          <p:nvPr/>
        </p:nvSpPr>
        <p:spPr bwMode="auto">
          <a:xfrm flipH="1">
            <a:off x="5016500" y="5286375"/>
            <a:ext cx="990600" cy="0"/>
          </a:xfrm>
          <a:prstGeom prst="line">
            <a:avLst/>
          </a:prstGeom>
          <a:noFill/>
          <a:ln w="9525" cap="rnd">
            <a:solidFill>
              <a:srgbClr val="0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6384" name="AutoShape 64" descr="10%">
            <a:hlinkClick r:id="rId3" action="ppaction://hlinksldjump" highlightClick="1"/>
            <a:extLst>
              <a:ext uri="{FF2B5EF4-FFF2-40B4-BE49-F238E27FC236}">
                <a16:creationId xmlns:a16="http://schemas.microsoft.com/office/drawing/2014/main" id="{45A7537A-2190-4793-B3C6-67F2BED04EAB}"/>
              </a:ext>
            </a:extLst>
          </p:cNvPr>
          <p:cNvSpPr>
            <a:spLocks noChangeArrowheads="1"/>
          </p:cNvSpPr>
          <p:nvPr/>
        </p:nvSpPr>
        <p:spPr bwMode="auto">
          <a:xfrm>
            <a:off x="4953000" y="152400"/>
            <a:ext cx="3886200" cy="457200"/>
          </a:xfrm>
          <a:prstGeom prst="actionButtonBlank">
            <a:avLst/>
          </a:prstGeom>
          <a:pattFill prst="pct10">
            <a:fgClr>
              <a:srgbClr val="FFFF99"/>
            </a:fgClr>
            <a:bgClr>
              <a:srgbClr val="FFFFFF"/>
            </a:bgClr>
          </a:pattFill>
          <a:ln w="9525">
            <a:solidFill>
              <a:srgbClr val="FFCC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dist" eaLnBrk="1" hangingPunct="1">
              <a:defRPr/>
            </a:pPr>
            <a:r>
              <a:rPr kumimoji="1" lang="zh-CN" altLang="en-US" sz="2000" b="1">
                <a:solidFill>
                  <a:srgbClr val="006666"/>
                </a:solidFill>
                <a:effectLst>
                  <a:outerShdw blurRad="38100" dist="38100" dir="2700000" algn="tl">
                    <a:srgbClr val="C0C0C0"/>
                  </a:outerShdw>
                </a:effectLst>
                <a:latin typeface="Times New Roman" panose="02020603050405020304" pitchFamily="18" charset="0"/>
                <a:ea typeface="华文新魏" panose="02010800040101010101" pitchFamily="2" charset="-122"/>
              </a:rPr>
              <a:t>完全竞争市场的短期供给曲线</a:t>
            </a:r>
          </a:p>
        </p:txBody>
      </p:sp>
      <p:pic>
        <p:nvPicPr>
          <p:cNvPr id="56385" name="Picture 65" descr="266">
            <a:extLst>
              <a:ext uri="{FF2B5EF4-FFF2-40B4-BE49-F238E27FC236}">
                <a16:creationId xmlns:a16="http://schemas.microsoft.com/office/drawing/2014/main" id="{EE8BE33C-2AD5-48CF-A11D-714EA0D148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5257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86" name="Picture 66" descr="266">
            <a:extLst>
              <a:ext uri="{FF2B5EF4-FFF2-40B4-BE49-F238E27FC236}">
                <a16:creationId xmlns:a16="http://schemas.microsoft.com/office/drawing/2014/main" id="{44C6E5FB-DFDC-4BA8-8008-071DF9F712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4495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6335"/>
                                        </p:tgtEl>
                                        <p:attrNameLst>
                                          <p:attrName>style.visibility</p:attrName>
                                        </p:attrNameLst>
                                      </p:cBhvr>
                                      <p:to>
                                        <p:strVal val="visible"/>
                                      </p:to>
                                    </p:set>
                                    <p:animEffect transition="in" filter="wipe(down)">
                                      <p:cBhvr>
                                        <p:cTn id="7" dur="500"/>
                                        <p:tgtEl>
                                          <p:spTgt spid="56335"/>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6336"/>
                                        </p:tgtEl>
                                        <p:attrNameLst>
                                          <p:attrName>style.visibility</p:attrName>
                                        </p:attrNameLst>
                                      </p:cBhvr>
                                      <p:to>
                                        <p:strVal val="visible"/>
                                      </p:to>
                                    </p:set>
                                    <p:animEffect transition="in" filter="dissolve">
                                      <p:cBhvr>
                                        <p:cTn id="11" dur="500"/>
                                        <p:tgtEl>
                                          <p:spTgt spid="56336"/>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56350"/>
                                        </p:tgtEl>
                                        <p:attrNameLst>
                                          <p:attrName>style.visibility</p:attrName>
                                        </p:attrNameLst>
                                      </p:cBhvr>
                                      <p:to>
                                        <p:strVal val="visible"/>
                                      </p:to>
                                    </p:set>
                                    <p:animEffect transition="in" filter="wipe(down)">
                                      <p:cBhvr>
                                        <p:cTn id="15" dur="500"/>
                                        <p:tgtEl>
                                          <p:spTgt spid="56350"/>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56351"/>
                                        </p:tgtEl>
                                        <p:attrNameLst>
                                          <p:attrName>style.visibility</p:attrName>
                                        </p:attrNameLst>
                                      </p:cBhvr>
                                      <p:to>
                                        <p:strVal val="visible"/>
                                      </p:to>
                                    </p:set>
                                    <p:animEffect transition="in" filter="dissolve">
                                      <p:cBhvr>
                                        <p:cTn id="19" dur="500"/>
                                        <p:tgtEl>
                                          <p:spTgt spid="56351"/>
                                        </p:tgtEl>
                                      </p:cBhvr>
                                    </p:animEffect>
                                  </p:childTnLst>
                                </p:cTn>
                              </p:par>
                            </p:childTnLst>
                          </p:cTn>
                        </p:par>
                        <p:par>
                          <p:cTn id="20" fill="hold" nodeType="afterGroup">
                            <p:stCondLst>
                              <p:cond delay="2000"/>
                            </p:stCondLst>
                            <p:childTnLst>
                              <p:par>
                                <p:cTn id="21" presetID="22" presetClass="entr" presetSubtype="4" fill="hold" nodeType="afterEffect">
                                  <p:stCondLst>
                                    <p:cond delay="0"/>
                                  </p:stCondLst>
                                  <p:childTnLst>
                                    <p:set>
                                      <p:cBhvr>
                                        <p:cTn id="22" dur="1" fill="hold">
                                          <p:stCondLst>
                                            <p:cond delay="0"/>
                                          </p:stCondLst>
                                        </p:cTn>
                                        <p:tgtEl>
                                          <p:spTgt spid="56365"/>
                                        </p:tgtEl>
                                        <p:attrNameLst>
                                          <p:attrName>style.visibility</p:attrName>
                                        </p:attrNameLst>
                                      </p:cBhvr>
                                      <p:to>
                                        <p:strVal val="visible"/>
                                      </p:to>
                                    </p:set>
                                    <p:animEffect transition="in" filter="wipe(down)">
                                      <p:cBhvr>
                                        <p:cTn id="23" dur="500"/>
                                        <p:tgtEl>
                                          <p:spTgt spid="56365"/>
                                        </p:tgtEl>
                                      </p:cBhvr>
                                    </p:animEffect>
                                  </p:childTnLst>
                                </p:cTn>
                              </p:par>
                            </p:childTnLst>
                          </p:cTn>
                        </p:par>
                        <p:par>
                          <p:cTn id="24" fill="hold" nodeType="afterGroup">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56366"/>
                                        </p:tgtEl>
                                        <p:attrNameLst>
                                          <p:attrName>style.visibility</p:attrName>
                                        </p:attrNameLst>
                                      </p:cBhvr>
                                      <p:to>
                                        <p:strVal val="visible"/>
                                      </p:to>
                                    </p:set>
                                    <p:animEffect transition="in" filter="dissolve">
                                      <p:cBhvr>
                                        <p:cTn id="27" dur="500"/>
                                        <p:tgtEl>
                                          <p:spTgt spid="5636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56330"/>
                                        </p:tgtEl>
                                        <p:attrNameLst>
                                          <p:attrName>style.visibility</p:attrName>
                                        </p:attrNameLst>
                                      </p:cBhvr>
                                      <p:to>
                                        <p:strVal val="visible"/>
                                      </p:to>
                                    </p:set>
                                    <p:animEffect transition="in" filter="dissolve">
                                      <p:cBhvr>
                                        <p:cTn id="32" dur="500"/>
                                        <p:tgtEl>
                                          <p:spTgt spid="56330"/>
                                        </p:tgtEl>
                                      </p:cBhvr>
                                    </p:animEffect>
                                  </p:childTnLst>
                                </p:cTn>
                              </p:par>
                            </p:childTnLst>
                          </p:cTn>
                        </p:par>
                        <p:par>
                          <p:cTn id="33" fill="hold" nodeType="afterGroup">
                            <p:stCondLst>
                              <p:cond delay="500"/>
                            </p:stCondLst>
                            <p:childTnLst>
                              <p:par>
                                <p:cTn id="34" presetID="9" presetClass="entr" presetSubtype="0" fill="hold" grpId="0" nodeType="afterEffect">
                                  <p:stCondLst>
                                    <p:cond delay="0"/>
                                  </p:stCondLst>
                                  <p:childTnLst>
                                    <p:set>
                                      <p:cBhvr>
                                        <p:cTn id="35" dur="1" fill="hold">
                                          <p:stCondLst>
                                            <p:cond delay="0"/>
                                          </p:stCondLst>
                                        </p:cTn>
                                        <p:tgtEl>
                                          <p:spTgt spid="56345"/>
                                        </p:tgtEl>
                                        <p:attrNameLst>
                                          <p:attrName>style.visibility</p:attrName>
                                        </p:attrNameLst>
                                      </p:cBhvr>
                                      <p:to>
                                        <p:strVal val="visible"/>
                                      </p:to>
                                    </p:set>
                                    <p:animEffect transition="in" filter="dissolve">
                                      <p:cBhvr>
                                        <p:cTn id="36" dur="500"/>
                                        <p:tgtEl>
                                          <p:spTgt spid="56345"/>
                                        </p:tgtEl>
                                      </p:cBhvr>
                                    </p:animEffect>
                                  </p:childTnLst>
                                </p:cTn>
                              </p:par>
                            </p:childTnLst>
                          </p:cTn>
                        </p:par>
                        <p:par>
                          <p:cTn id="37" fill="hold" nodeType="afterGroup">
                            <p:stCondLst>
                              <p:cond delay="1000"/>
                            </p:stCondLst>
                            <p:childTnLst>
                              <p:par>
                                <p:cTn id="38" presetID="9" presetClass="entr" presetSubtype="0" fill="hold" grpId="0" nodeType="afterEffect">
                                  <p:stCondLst>
                                    <p:cond delay="0"/>
                                  </p:stCondLst>
                                  <p:childTnLst>
                                    <p:set>
                                      <p:cBhvr>
                                        <p:cTn id="39" dur="1" fill="hold">
                                          <p:stCondLst>
                                            <p:cond delay="0"/>
                                          </p:stCondLst>
                                        </p:cTn>
                                        <p:tgtEl>
                                          <p:spTgt spid="56360"/>
                                        </p:tgtEl>
                                        <p:attrNameLst>
                                          <p:attrName>style.visibility</p:attrName>
                                        </p:attrNameLst>
                                      </p:cBhvr>
                                      <p:to>
                                        <p:strVal val="visible"/>
                                      </p:to>
                                    </p:set>
                                    <p:animEffect transition="in" filter="dissolve">
                                      <p:cBhvr>
                                        <p:cTn id="40" dur="500"/>
                                        <p:tgtEl>
                                          <p:spTgt spid="56360"/>
                                        </p:tgtEl>
                                      </p:cBhvr>
                                    </p:animEffect>
                                  </p:childTnLst>
                                </p:cTn>
                              </p:par>
                            </p:childTnLst>
                          </p:cTn>
                        </p:par>
                        <p:par>
                          <p:cTn id="41" fill="hold" nodeType="afterGroup">
                            <p:stCondLst>
                              <p:cond delay="1500"/>
                            </p:stCondLst>
                            <p:childTnLst>
                              <p:par>
                                <p:cTn id="42" presetID="9" presetClass="entr" presetSubtype="0" fill="hold" grpId="0" nodeType="afterEffect">
                                  <p:stCondLst>
                                    <p:cond delay="0"/>
                                  </p:stCondLst>
                                  <p:childTnLst>
                                    <p:set>
                                      <p:cBhvr>
                                        <p:cTn id="43" dur="1" fill="hold">
                                          <p:stCondLst>
                                            <p:cond delay="0"/>
                                          </p:stCondLst>
                                        </p:cTn>
                                        <p:tgtEl>
                                          <p:spTgt spid="56375"/>
                                        </p:tgtEl>
                                        <p:attrNameLst>
                                          <p:attrName>style.visibility</p:attrName>
                                        </p:attrNameLst>
                                      </p:cBhvr>
                                      <p:to>
                                        <p:strVal val="visible"/>
                                      </p:to>
                                    </p:set>
                                    <p:animEffect transition="in" filter="dissolve">
                                      <p:cBhvr>
                                        <p:cTn id="44" dur="500"/>
                                        <p:tgtEl>
                                          <p:spTgt spid="56375"/>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nodeType="clickEffect">
                                  <p:stCondLst>
                                    <p:cond delay="0"/>
                                  </p:stCondLst>
                                  <p:childTnLst>
                                    <p:set>
                                      <p:cBhvr>
                                        <p:cTn id="48" dur="1" fill="hold">
                                          <p:stCondLst>
                                            <p:cond delay="0"/>
                                          </p:stCondLst>
                                        </p:cTn>
                                        <p:tgtEl>
                                          <p:spTgt spid="56338"/>
                                        </p:tgtEl>
                                        <p:attrNameLst>
                                          <p:attrName>style.visibility</p:attrName>
                                        </p:attrNameLst>
                                      </p:cBhvr>
                                      <p:to>
                                        <p:strVal val="visible"/>
                                      </p:to>
                                    </p:set>
                                    <p:animEffect transition="in" filter="wipe(left)">
                                      <p:cBhvr>
                                        <p:cTn id="49" dur="500"/>
                                        <p:tgtEl>
                                          <p:spTgt spid="56338"/>
                                        </p:tgtEl>
                                      </p:cBhvr>
                                    </p:animEffect>
                                  </p:childTnLst>
                                </p:cTn>
                              </p:par>
                            </p:childTnLst>
                          </p:cTn>
                        </p:par>
                        <p:par>
                          <p:cTn id="50" fill="hold" nodeType="afterGroup">
                            <p:stCondLst>
                              <p:cond delay="500"/>
                            </p:stCondLst>
                            <p:childTnLst>
                              <p:par>
                                <p:cTn id="51" presetID="22" presetClass="entr" presetSubtype="8" fill="hold" nodeType="afterEffect">
                                  <p:stCondLst>
                                    <p:cond delay="0"/>
                                  </p:stCondLst>
                                  <p:childTnLst>
                                    <p:set>
                                      <p:cBhvr>
                                        <p:cTn id="52" dur="1" fill="hold">
                                          <p:stCondLst>
                                            <p:cond delay="0"/>
                                          </p:stCondLst>
                                        </p:cTn>
                                        <p:tgtEl>
                                          <p:spTgt spid="56353"/>
                                        </p:tgtEl>
                                        <p:attrNameLst>
                                          <p:attrName>style.visibility</p:attrName>
                                        </p:attrNameLst>
                                      </p:cBhvr>
                                      <p:to>
                                        <p:strVal val="visible"/>
                                      </p:to>
                                    </p:set>
                                    <p:animEffect transition="in" filter="wipe(left)">
                                      <p:cBhvr>
                                        <p:cTn id="53" dur="500"/>
                                        <p:tgtEl>
                                          <p:spTgt spid="56353"/>
                                        </p:tgtEl>
                                      </p:cBhvr>
                                    </p:animEffect>
                                  </p:childTnLst>
                                </p:cTn>
                              </p:par>
                            </p:childTnLst>
                          </p:cTn>
                        </p:par>
                        <p:par>
                          <p:cTn id="54" fill="hold" nodeType="afterGroup">
                            <p:stCondLst>
                              <p:cond delay="1000"/>
                            </p:stCondLst>
                            <p:childTnLst>
                              <p:par>
                                <p:cTn id="55" presetID="22" presetClass="entr" presetSubtype="8" fill="hold" nodeType="afterEffect">
                                  <p:stCondLst>
                                    <p:cond delay="0"/>
                                  </p:stCondLst>
                                  <p:childTnLst>
                                    <p:set>
                                      <p:cBhvr>
                                        <p:cTn id="56" dur="1" fill="hold">
                                          <p:stCondLst>
                                            <p:cond delay="0"/>
                                          </p:stCondLst>
                                        </p:cTn>
                                        <p:tgtEl>
                                          <p:spTgt spid="56368"/>
                                        </p:tgtEl>
                                        <p:attrNameLst>
                                          <p:attrName>style.visibility</p:attrName>
                                        </p:attrNameLst>
                                      </p:cBhvr>
                                      <p:to>
                                        <p:strVal val="visible"/>
                                      </p:to>
                                    </p:set>
                                    <p:animEffect transition="in" filter="wipe(left)">
                                      <p:cBhvr>
                                        <p:cTn id="57" dur="500"/>
                                        <p:tgtEl>
                                          <p:spTgt spid="56368"/>
                                        </p:tgtEl>
                                      </p:cBhvr>
                                    </p:animEffect>
                                  </p:childTnLst>
                                </p:cTn>
                              </p:par>
                            </p:childTnLst>
                          </p:cTn>
                        </p:par>
                        <p:par>
                          <p:cTn id="58" fill="hold" nodeType="afterGroup">
                            <p:stCondLst>
                              <p:cond delay="1500"/>
                            </p:stCondLst>
                            <p:childTnLst>
                              <p:par>
                                <p:cTn id="59" presetID="22" presetClass="entr" presetSubtype="8" fill="hold" nodeType="afterEffect">
                                  <p:stCondLst>
                                    <p:cond delay="0"/>
                                  </p:stCondLst>
                                  <p:childTnLst>
                                    <p:set>
                                      <p:cBhvr>
                                        <p:cTn id="60" dur="1" fill="hold">
                                          <p:stCondLst>
                                            <p:cond delay="0"/>
                                          </p:stCondLst>
                                        </p:cTn>
                                        <p:tgtEl>
                                          <p:spTgt spid="56383"/>
                                        </p:tgtEl>
                                        <p:attrNameLst>
                                          <p:attrName>style.visibility</p:attrName>
                                        </p:attrNameLst>
                                      </p:cBhvr>
                                      <p:to>
                                        <p:strVal val="visible"/>
                                      </p:to>
                                    </p:set>
                                    <p:animEffect transition="in" filter="wipe(left)">
                                      <p:cBhvr>
                                        <p:cTn id="61" dur="500"/>
                                        <p:tgtEl>
                                          <p:spTgt spid="56383"/>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1" fill="hold" nodeType="clickEffect">
                                  <p:stCondLst>
                                    <p:cond delay="0"/>
                                  </p:stCondLst>
                                  <p:childTnLst>
                                    <p:set>
                                      <p:cBhvr>
                                        <p:cTn id="65" dur="1" fill="hold">
                                          <p:stCondLst>
                                            <p:cond delay="0"/>
                                          </p:stCondLst>
                                        </p:cTn>
                                        <p:tgtEl>
                                          <p:spTgt spid="56334"/>
                                        </p:tgtEl>
                                        <p:attrNameLst>
                                          <p:attrName>style.visibility</p:attrName>
                                        </p:attrNameLst>
                                      </p:cBhvr>
                                      <p:to>
                                        <p:strVal val="visible"/>
                                      </p:to>
                                    </p:set>
                                    <p:animEffect transition="in" filter="wipe(up)">
                                      <p:cBhvr>
                                        <p:cTn id="66" dur="500"/>
                                        <p:tgtEl>
                                          <p:spTgt spid="56334"/>
                                        </p:tgtEl>
                                      </p:cBhvr>
                                    </p:animEffect>
                                  </p:childTnLst>
                                </p:cTn>
                              </p:par>
                            </p:childTnLst>
                          </p:cTn>
                        </p:par>
                        <p:par>
                          <p:cTn id="67" fill="hold" nodeType="afterGroup">
                            <p:stCondLst>
                              <p:cond delay="500"/>
                            </p:stCondLst>
                            <p:childTnLst>
                              <p:par>
                                <p:cTn id="68" presetID="22" presetClass="entr" presetSubtype="1" fill="hold" nodeType="afterEffect">
                                  <p:stCondLst>
                                    <p:cond delay="0"/>
                                  </p:stCondLst>
                                  <p:childTnLst>
                                    <p:set>
                                      <p:cBhvr>
                                        <p:cTn id="69" dur="1" fill="hold">
                                          <p:stCondLst>
                                            <p:cond delay="0"/>
                                          </p:stCondLst>
                                        </p:cTn>
                                        <p:tgtEl>
                                          <p:spTgt spid="56349"/>
                                        </p:tgtEl>
                                        <p:attrNameLst>
                                          <p:attrName>style.visibility</p:attrName>
                                        </p:attrNameLst>
                                      </p:cBhvr>
                                      <p:to>
                                        <p:strVal val="visible"/>
                                      </p:to>
                                    </p:set>
                                    <p:animEffect transition="in" filter="wipe(up)">
                                      <p:cBhvr>
                                        <p:cTn id="70" dur="500"/>
                                        <p:tgtEl>
                                          <p:spTgt spid="56349"/>
                                        </p:tgtEl>
                                      </p:cBhvr>
                                    </p:animEffect>
                                  </p:childTnLst>
                                </p:cTn>
                              </p:par>
                            </p:childTnLst>
                          </p:cTn>
                        </p:par>
                        <p:par>
                          <p:cTn id="71" fill="hold" nodeType="afterGroup">
                            <p:stCondLst>
                              <p:cond delay="1000"/>
                            </p:stCondLst>
                            <p:childTnLst>
                              <p:par>
                                <p:cTn id="72" presetID="22" presetClass="entr" presetSubtype="1" fill="hold" nodeType="afterEffect">
                                  <p:stCondLst>
                                    <p:cond delay="0"/>
                                  </p:stCondLst>
                                  <p:childTnLst>
                                    <p:set>
                                      <p:cBhvr>
                                        <p:cTn id="73" dur="1" fill="hold">
                                          <p:stCondLst>
                                            <p:cond delay="0"/>
                                          </p:stCondLst>
                                        </p:cTn>
                                        <p:tgtEl>
                                          <p:spTgt spid="56364"/>
                                        </p:tgtEl>
                                        <p:attrNameLst>
                                          <p:attrName>style.visibility</p:attrName>
                                        </p:attrNameLst>
                                      </p:cBhvr>
                                      <p:to>
                                        <p:strVal val="visible"/>
                                      </p:to>
                                    </p:set>
                                    <p:animEffect transition="in" filter="wipe(up)">
                                      <p:cBhvr>
                                        <p:cTn id="74" dur="500"/>
                                        <p:tgtEl>
                                          <p:spTgt spid="56364"/>
                                        </p:tgtEl>
                                      </p:cBhvr>
                                    </p:animEffect>
                                  </p:childTnLst>
                                </p:cTn>
                              </p:par>
                            </p:childTnLst>
                          </p:cTn>
                        </p:par>
                        <p:par>
                          <p:cTn id="75" fill="hold" nodeType="afterGroup">
                            <p:stCondLst>
                              <p:cond delay="1500"/>
                            </p:stCondLst>
                            <p:childTnLst>
                              <p:par>
                                <p:cTn id="76" presetID="22" presetClass="entr" presetSubtype="1" fill="hold" nodeType="afterEffect">
                                  <p:stCondLst>
                                    <p:cond delay="0"/>
                                  </p:stCondLst>
                                  <p:childTnLst>
                                    <p:set>
                                      <p:cBhvr>
                                        <p:cTn id="77" dur="1" fill="hold">
                                          <p:stCondLst>
                                            <p:cond delay="0"/>
                                          </p:stCondLst>
                                        </p:cTn>
                                        <p:tgtEl>
                                          <p:spTgt spid="56379"/>
                                        </p:tgtEl>
                                        <p:attrNameLst>
                                          <p:attrName>style.visibility</p:attrName>
                                        </p:attrNameLst>
                                      </p:cBhvr>
                                      <p:to>
                                        <p:strVal val="visible"/>
                                      </p:to>
                                    </p:set>
                                    <p:animEffect transition="in" filter="wipe(up)">
                                      <p:cBhvr>
                                        <p:cTn id="78" dur="500"/>
                                        <p:tgtEl>
                                          <p:spTgt spid="56379"/>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9" presetClass="entr" presetSubtype="0" fill="hold" grpId="0" nodeType="clickEffect">
                                  <p:stCondLst>
                                    <p:cond delay="0"/>
                                  </p:stCondLst>
                                  <p:childTnLst>
                                    <p:set>
                                      <p:cBhvr>
                                        <p:cTn id="82" dur="1" fill="hold">
                                          <p:stCondLst>
                                            <p:cond delay="0"/>
                                          </p:stCondLst>
                                        </p:cTn>
                                        <p:tgtEl>
                                          <p:spTgt spid="56331"/>
                                        </p:tgtEl>
                                        <p:attrNameLst>
                                          <p:attrName>style.visibility</p:attrName>
                                        </p:attrNameLst>
                                      </p:cBhvr>
                                      <p:to>
                                        <p:strVal val="visible"/>
                                      </p:to>
                                    </p:set>
                                    <p:animEffect transition="in" filter="dissolve">
                                      <p:cBhvr>
                                        <p:cTn id="83" dur="500"/>
                                        <p:tgtEl>
                                          <p:spTgt spid="56331"/>
                                        </p:tgtEl>
                                      </p:cBhvr>
                                    </p:animEffect>
                                  </p:childTnLst>
                                </p:cTn>
                              </p:par>
                            </p:childTnLst>
                          </p:cTn>
                        </p:par>
                        <p:par>
                          <p:cTn id="84" fill="hold" nodeType="afterGroup">
                            <p:stCondLst>
                              <p:cond delay="500"/>
                            </p:stCondLst>
                            <p:childTnLst>
                              <p:par>
                                <p:cTn id="85" presetID="9" presetClass="entr" presetSubtype="0" fill="hold" grpId="0" nodeType="afterEffect">
                                  <p:stCondLst>
                                    <p:cond delay="0"/>
                                  </p:stCondLst>
                                  <p:childTnLst>
                                    <p:set>
                                      <p:cBhvr>
                                        <p:cTn id="86" dur="1" fill="hold">
                                          <p:stCondLst>
                                            <p:cond delay="0"/>
                                          </p:stCondLst>
                                        </p:cTn>
                                        <p:tgtEl>
                                          <p:spTgt spid="56346"/>
                                        </p:tgtEl>
                                        <p:attrNameLst>
                                          <p:attrName>style.visibility</p:attrName>
                                        </p:attrNameLst>
                                      </p:cBhvr>
                                      <p:to>
                                        <p:strVal val="visible"/>
                                      </p:to>
                                    </p:set>
                                    <p:animEffect transition="in" filter="dissolve">
                                      <p:cBhvr>
                                        <p:cTn id="87" dur="500"/>
                                        <p:tgtEl>
                                          <p:spTgt spid="56346"/>
                                        </p:tgtEl>
                                      </p:cBhvr>
                                    </p:animEffect>
                                  </p:childTnLst>
                                </p:cTn>
                              </p:par>
                            </p:childTnLst>
                          </p:cTn>
                        </p:par>
                        <p:par>
                          <p:cTn id="88" fill="hold" nodeType="afterGroup">
                            <p:stCondLst>
                              <p:cond delay="1000"/>
                            </p:stCondLst>
                            <p:childTnLst>
                              <p:par>
                                <p:cTn id="89" presetID="9" presetClass="entr" presetSubtype="0" fill="hold" grpId="0" nodeType="afterEffect">
                                  <p:stCondLst>
                                    <p:cond delay="0"/>
                                  </p:stCondLst>
                                  <p:childTnLst>
                                    <p:set>
                                      <p:cBhvr>
                                        <p:cTn id="90" dur="1" fill="hold">
                                          <p:stCondLst>
                                            <p:cond delay="0"/>
                                          </p:stCondLst>
                                        </p:cTn>
                                        <p:tgtEl>
                                          <p:spTgt spid="56361"/>
                                        </p:tgtEl>
                                        <p:attrNameLst>
                                          <p:attrName>style.visibility</p:attrName>
                                        </p:attrNameLst>
                                      </p:cBhvr>
                                      <p:to>
                                        <p:strVal val="visible"/>
                                      </p:to>
                                    </p:set>
                                    <p:animEffect transition="in" filter="dissolve">
                                      <p:cBhvr>
                                        <p:cTn id="91" dur="500"/>
                                        <p:tgtEl>
                                          <p:spTgt spid="56361"/>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9" presetClass="entr" presetSubtype="0" fill="hold" grpId="0" nodeType="clickEffect">
                                  <p:stCondLst>
                                    <p:cond delay="0"/>
                                  </p:stCondLst>
                                  <p:childTnLst>
                                    <p:set>
                                      <p:cBhvr>
                                        <p:cTn id="95" dur="1" fill="hold">
                                          <p:stCondLst>
                                            <p:cond delay="0"/>
                                          </p:stCondLst>
                                        </p:cTn>
                                        <p:tgtEl>
                                          <p:spTgt spid="56376"/>
                                        </p:tgtEl>
                                        <p:attrNameLst>
                                          <p:attrName>style.visibility</p:attrName>
                                        </p:attrNameLst>
                                      </p:cBhvr>
                                      <p:to>
                                        <p:strVal val="visible"/>
                                      </p:to>
                                    </p:set>
                                    <p:animEffect transition="in" filter="dissolve">
                                      <p:cBhvr>
                                        <p:cTn id="96" dur="500"/>
                                        <p:tgtEl>
                                          <p:spTgt spid="56376"/>
                                        </p:tgtEl>
                                      </p:cBhvr>
                                    </p:animEffect>
                                  </p:childTnLst>
                                </p:cTn>
                              </p:par>
                            </p:childTnLst>
                          </p:cTn>
                        </p:par>
                        <p:par>
                          <p:cTn id="97" fill="hold" nodeType="afterGroup">
                            <p:stCondLst>
                              <p:cond delay="500"/>
                            </p:stCondLst>
                            <p:childTnLst>
                              <p:par>
                                <p:cTn id="98" presetID="9" presetClass="entr" presetSubtype="0" fill="hold" nodeType="afterEffect">
                                  <p:stCondLst>
                                    <p:cond delay="0"/>
                                  </p:stCondLst>
                                  <p:childTnLst>
                                    <p:set>
                                      <p:cBhvr>
                                        <p:cTn id="99" dur="1" fill="hold">
                                          <p:stCondLst>
                                            <p:cond delay="0"/>
                                          </p:stCondLst>
                                        </p:cTn>
                                        <p:tgtEl>
                                          <p:spTgt spid="56385"/>
                                        </p:tgtEl>
                                        <p:attrNameLst>
                                          <p:attrName>style.visibility</p:attrName>
                                        </p:attrNameLst>
                                      </p:cBhvr>
                                      <p:to>
                                        <p:strVal val="visible"/>
                                      </p:to>
                                    </p:set>
                                    <p:animEffect transition="in" filter="dissolve">
                                      <p:cBhvr>
                                        <p:cTn id="100" dur="500"/>
                                        <p:tgtEl>
                                          <p:spTgt spid="56385"/>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9" presetClass="entr" presetSubtype="0" fill="hold" grpId="0" nodeType="clickEffect">
                                  <p:stCondLst>
                                    <p:cond delay="0"/>
                                  </p:stCondLst>
                                  <p:childTnLst>
                                    <p:set>
                                      <p:cBhvr>
                                        <p:cTn id="104" dur="1" fill="hold">
                                          <p:stCondLst>
                                            <p:cond delay="0"/>
                                          </p:stCondLst>
                                        </p:cTn>
                                        <p:tgtEl>
                                          <p:spTgt spid="56332"/>
                                        </p:tgtEl>
                                        <p:attrNameLst>
                                          <p:attrName>style.visibility</p:attrName>
                                        </p:attrNameLst>
                                      </p:cBhvr>
                                      <p:to>
                                        <p:strVal val="visible"/>
                                      </p:to>
                                    </p:set>
                                    <p:animEffect transition="in" filter="dissolve">
                                      <p:cBhvr>
                                        <p:cTn id="105" dur="500"/>
                                        <p:tgtEl>
                                          <p:spTgt spid="56332"/>
                                        </p:tgtEl>
                                      </p:cBhvr>
                                    </p:animEffect>
                                  </p:childTnLst>
                                </p:cTn>
                              </p:par>
                            </p:childTnLst>
                          </p:cTn>
                        </p:par>
                        <p:par>
                          <p:cTn id="106" fill="hold" nodeType="afterGroup">
                            <p:stCondLst>
                              <p:cond delay="500"/>
                            </p:stCondLst>
                            <p:childTnLst>
                              <p:par>
                                <p:cTn id="107" presetID="9" presetClass="entr" presetSubtype="0" fill="hold" grpId="0" nodeType="afterEffect">
                                  <p:stCondLst>
                                    <p:cond delay="0"/>
                                  </p:stCondLst>
                                  <p:childTnLst>
                                    <p:set>
                                      <p:cBhvr>
                                        <p:cTn id="108" dur="1" fill="hold">
                                          <p:stCondLst>
                                            <p:cond delay="0"/>
                                          </p:stCondLst>
                                        </p:cTn>
                                        <p:tgtEl>
                                          <p:spTgt spid="56347"/>
                                        </p:tgtEl>
                                        <p:attrNameLst>
                                          <p:attrName>style.visibility</p:attrName>
                                        </p:attrNameLst>
                                      </p:cBhvr>
                                      <p:to>
                                        <p:strVal val="visible"/>
                                      </p:to>
                                    </p:set>
                                    <p:animEffect transition="in" filter="dissolve">
                                      <p:cBhvr>
                                        <p:cTn id="109" dur="500"/>
                                        <p:tgtEl>
                                          <p:spTgt spid="56347"/>
                                        </p:tgtEl>
                                      </p:cBhvr>
                                    </p:animEffect>
                                  </p:childTnLst>
                                </p:cTn>
                              </p:par>
                            </p:childTnLst>
                          </p:cTn>
                        </p:par>
                        <p:par>
                          <p:cTn id="110" fill="hold" nodeType="afterGroup">
                            <p:stCondLst>
                              <p:cond delay="1000"/>
                            </p:stCondLst>
                            <p:childTnLst>
                              <p:par>
                                <p:cTn id="111" presetID="9" presetClass="entr" presetSubtype="0" fill="hold" grpId="0" nodeType="afterEffect">
                                  <p:stCondLst>
                                    <p:cond delay="0"/>
                                  </p:stCondLst>
                                  <p:childTnLst>
                                    <p:set>
                                      <p:cBhvr>
                                        <p:cTn id="112" dur="1" fill="hold">
                                          <p:stCondLst>
                                            <p:cond delay="0"/>
                                          </p:stCondLst>
                                        </p:cTn>
                                        <p:tgtEl>
                                          <p:spTgt spid="56362"/>
                                        </p:tgtEl>
                                        <p:attrNameLst>
                                          <p:attrName>style.visibility</p:attrName>
                                        </p:attrNameLst>
                                      </p:cBhvr>
                                      <p:to>
                                        <p:strVal val="visible"/>
                                      </p:to>
                                    </p:set>
                                    <p:animEffect transition="in" filter="dissolve">
                                      <p:cBhvr>
                                        <p:cTn id="113" dur="500"/>
                                        <p:tgtEl>
                                          <p:spTgt spid="56362"/>
                                        </p:tgtEl>
                                      </p:cBhvr>
                                    </p:animEffect>
                                  </p:childTnLst>
                                </p:cTn>
                              </p:par>
                            </p:childTnLst>
                          </p:cTn>
                        </p:par>
                        <p:par>
                          <p:cTn id="114" fill="hold" nodeType="afterGroup">
                            <p:stCondLst>
                              <p:cond delay="1500"/>
                            </p:stCondLst>
                            <p:childTnLst>
                              <p:par>
                                <p:cTn id="115" presetID="9" presetClass="entr" presetSubtype="0" fill="hold" grpId="0" nodeType="afterEffect">
                                  <p:stCondLst>
                                    <p:cond delay="0"/>
                                  </p:stCondLst>
                                  <p:childTnLst>
                                    <p:set>
                                      <p:cBhvr>
                                        <p:cTn id="116" dur="1" fill="hold">
                                          <p:stCondLst>
                                            <p:cond delay="0"/>
                                          </p:stCondLst>
                                        </p:cTn>
                                        <p:tgtEl>
                                          <p:spTgt spid="56377"/>
                                        </p:tgtEl>
                                        <p:attrNameLst>
                                          <p:attrName>style.visibility</p:attrName>
                                        </p:attrNameLst>
                                      </p:cBhvr>
                                      <p:to>
                                        <p:strVal val="visible"/>
                                      </p:to>
                                    </p:set>
                                    <p:animEffect transition="in" filter="dissolve">
                                      <p:cBhvr>
                                        <p:cTn id="117" dur="500"/>
                                        <p:tgtEl>
                                          <p:spTgt spid="56377"/>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22" presetClass="entr" presetSubtype="8" fill="hold" nodeType="clickEffect">
                                  <p:stCondLst>
                                    <p:cond delay="0"/>
                                  </p:stCondLst>
                                  <p:childTnLst>
                                    <p:set>
                                      <p:cBhvr>
                                        <p:cTn id="121" dur="1" fill="hold">
                                          <p:stCondLst>
                                            <p:cond delay="0"/>
                                          </p:stCondLst>
                                        </p:cTn>
                                        <p:tgtEl>
                                          <p:spTgt spid="56337"/>
                                        </p:tgtEl>
                                        <p:attrNameLst>
                                          <p:attrName>style.visibility</p:attrName>
                                        </p:attrNameLst>
                                      </p:cBhvr>
                                      <p:to>
                                        <p:strVal val="visible"/>
                                      </p:to>
                                    </p:set>
                                    <p:animEffect transition="in" filter="wipe(left)">
                                      <p:cBhvr>
                                        <p:cTn id="122" dur="500"/>
                                        <p:tgtEl>
                                          <p:spTgt spid="56337"/>
                                        </p:tgtEl>
                                      </p:cBhvr>
                                    </p:animEffect>
                                  </p:childTnLst>
                                </p:cTn>
                              </p:par>
                            </p:childTnLst>
                          </p:cTn>
                        </p:par>
                        <p:par>
                          <p:cTn id="123" fill="hold" nodeType="afterGroup">
                            <p:stCondLst>
                              <p:cond delay="500"/>
                            </p:stCondLst>
                            <p:childTnLst>
                              <p:par>
                                <p:cTn id="124" presetID="22" presetClass="entr" presetSubtype="8" fill="hold" nodeType="afterEffect">
                                  <p:stCondLst>
                                    <p:cond delay="0"/>
                                  </p:stCondLst>
                                  <p:childTnLst>
                                    <p:set>
                                      <p:cBhvr>
                                        <p:cTn id="125" dur="1" fill="hold">
                                          <p:stCondLst>
                                            <p:cond delay="0"/>
                                          </p:stCondLst>
                                        </p:cTn>
                                        <p:tgtEl>
                                          <p:spTgt spid="56352"/>
                                        </p:tgtEl>
                                        <p:attrNameLst>
                                          <p:attrName>style.visibility</p:attrName>
                                        </p:attrNameLst>
                                      </p:cBhvr>
                                      <p:to>
                                        <p:strVal val="visible"/>
                                      </p:to>
                                    </p:set>
                                    <p:animEffect transition="in" filter="wipe(left)">
                                      <p:cBhvr>
                                        <p:cTn id="126" dur="500"/>
                                        <p:tgtEl>
                                          <p:spTgt spid="56352"/>
                                        </p:tgtEl>
                                      </p:cBhvr>
                                    </p:animEffect>
                                  </p:childTnLst>
                                </p:cTn>
                              </p:par>
                            </p:childTnLst>
                          </p:cTn>
                        </p:par>
                        <p:par>
                          <p:cTn id="127" fill="hold" nodeType="afterGroup">
                            <p:stCondLst>
                              <p:cond delay="1000"/>
                            </p:stCondLst>
                            <p:childTnLst>
                              <p:par>
                                <p:cTn id="128" presetID="22" presetClass="entr" presetSubtype="8" fill="hold" nodeType="afterEffect">
                                  <p:stCondLst>
                                    <p:cond delay="0"/>
                                  </p:stCondLst>
                                  <p:childTnLst>
                                    <p:set>
                                      <p:cBhvr>
                                        <p:cTn id="129" dur="1" fill="hold">
                                          <p:stCondLst>
                                            <p:cond delay="0"/>
                                          </p:stCondLst>
                                        </p:cTn>
                                        <p:tgtEl>
                                          <p:spTgt spid="56367"/>
                                        </p:tgtEl>
                                        <p:attrNameLst>
                                          <p:attrName>style.visibility</p:attrName>
                                        </p:attrNameLst>
                                      </p:cBhvr>
                                      <p:to>
                                        <p:strVal val="visible"/>
                                      </p:to>
                                    </p:set>
                                    <p:animEffect transition="in" filter="wipe(left)">
                                      <p:cBhvr>
                                        <p:cTn id="130" dur="500"/>
                                        <p:tgtEl>
                                          <p:spTgt spid="56367"/>
                                        </p:tgtEl>
                                      </p:cBhvr>
                                    </p:animEffect>
                                  </p:childTnLst>
                                </p:cTn>
                              </p:par>
                            </p:childTnLst>
                          </p:cTn>
                        </p:par>
                        <p:par>
                          <p:cTn id="131" fill="hold" nodeType="afterGroup">
                            <p:stCondLst>
                              <p:cond delay="1500"/>
                            </p:stCondLst>
                            <p:childTnLst>
                              <p:par>
                                <p:cTn id="132" presetID="22" presetClass="entr" presetSubtype="8" fill="hold" nodeType="afterEffect">
                                  <p:stCondLst>
                                    <p:cond delay="0"/>
                                  </p:stCondLst>
                                  <p:childTnLst>
                                    <p:set>
                                      <p:cBhvr>
                                        <p:cTn id="133" dur="1" fill="hold">
                                          <p:stCondLst>
                                            <p:cond delay="0"/>
                                          </p:stCondLst>
                                        </p:cTn>
                                        <p:tgtEl>
                                          <p:spTgt spid="56382"/>
                                        </p:tgtEl>
                                        <p:attrNameLst>
                                          <p:attrName>style.visibility</p:attrName>
                                        </p:attrNameLst>
                                      </p:cBhvr>
                                      <p:to>
                                        <p:strVal val="visible"/>
                                      </p:to>
                                    </p:set>
                                    <p:animEffect transition="in" filter="wipe(left)">
                                      <p:cBhvr>
                                        <p:cTn id="134" dur="500"/>
                                        <p:tgtEl>
                                          <p:spTgt spid="56382"/>
                                        </p:tgtEl>
                                      </p:cBhvr>
                                    </p:animEffec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2" presetClass="entr" presetSubtype="1" fill="hold" nodeType="clickEffect">
                                  <p:stCondLst>
                                    <p:cond delay="0"/>
                                  </p:stCondLst>
                                  <p:childTnLst>
                                    <p:set>
                                      <p:cBhvr>
                                        <p:cTn id="138" dur="1" fill="hold">
                                          <p:stCondLst>
                                            <p:cond delay="0"/>
                                          </p:stCondLst>
                                        </p:cTn>
                                        <p:tgtEl>
                                          <p:spTgt spid="56329"/>
                                        </p:tgtEl>
                                        <p:attrNameLst>
                                          <p:attrName>style.visibility</p:attrName>
                                        </p:attrNameLst>
                                      </p:cBhvr>
                                      <p:to>
                                        <p:strVal val="visible"/>
                                      </p:to>
                                    </p:set>
                                    <p:animEffect transition="in" filter="wipe(up)">
                                      <p:cBhvr>
                                        <p:cTn id="139" dur="500"/>
                                        <p:tgtEl>
                                          <p:spTgt spid="56329"/>
                                        </p:tgtEl>
                                      </p:cBhvr>
                                    </p:animEffect>
                                  </p:childTnLst>
                                </p:cTn>
                              </p:par>
                            </p:childTnLst>
                          </p:cTn>
                        </p:par>
                        <p:par>
                          <p:cTn id="140" fill="hold" nodeType="afterGroup">
                            <p:stCondLst>
                              <p:cond delay="500"/>
                            </p:stCondLst>
                            <p:childTnLst>
                              <p:par>
                                <p:cTn id="141" presetID="22" presetClass="entr" presetSubtype="1" fill="hold" nodeType="afterEffect">
                                  <p:stCondLst>
                                    <p:cond delay="0"/>
                                  </p:stCondLst>
                                  <p:childTnLst>
                                    <p:set>
                                      <p:cBhvr>
                                        <p:cTn id="142" dur="1" fill="hold">
                                          <p:stCondLst>
                                            <p:cond delay="0"/>
                                          </p:stCondLst>
                                        </p:cTn>
                                        <p:tgtEl>
                                          <p:spTgt spid="56344"/>
                                        </p:tgtEl>
                                        <p:attrNameLst>
                                          <p:attrName>style.visibility</p:attrName>
                                        </p:attrNameLst>
                                      </p:cBhvr>
                                      <p:to>
                                        <p:strVal val="visible"/>
                                      </p:to>
                                    </p:set>
                                    <p:animEffect transition="in" filter="wipe(up)">
                                      <p:cBhvr>
                                        <p:cTn id="143" dur="500"/>
                                        <p:tgtEl>
                                          <p:spTgt spid="56344"/>
                                        </p:tgtEl>
                                      </p:cBhvr>
                                    </p:animEffect>
                                  </p:childTnLst>
                                </p:cTn>
                              </p:par>
                            </p:childTnLst>
                          </p:cTn>
                        </p:par>
                        <p:par>
                          <p:cTn id="144" fill="hold" nodeType="afterGroup">
                            <p:stCondLst>
                              <p:cond delay="1000"/>
                            </p:stCondLst>
                            <p:childTnLst>
                              <p:par>
                                <p:cTn id="145" presetID="22" presetClass="entr" presetSubtype="1" fill="hold" nodeType="afterEffect">
                                  <p:stCondLst>
                                    <p:cond delay="0"/>
                                  </p:stCondLst>
                                  <p:childTnLst>
                                    <p:set>
                                      <p:cBhvr>
                                        <p:cTn id="146" dur="1" fill="hold">
                                          <p:stCondLst>
                                            <p:cond delay="0"/>
                                          </p:stCondLst>
                                        </p:cTn>
                                        <p:tgtEl>
                                          <p:spTgt spid="56359"/>
                                        </p:tgtEl>
                                        <p:attrNameLst>
                                          <p:attrName>style.visibility</p:attrName>
                                        </p:attrNameLst>
                                      </p:cBhvr>
                                      <p:to>
                                        <p:strVal val="visible"/>
                                      </p:to>
                                    </p:set>
                                    <p:animEffect transition="in" filter="wipe(up)">
                                      <p:cBhvr>
                                        <p:cTn id="147" dur="500"/>
                                        <p:tgtEl>
                                          <p:spTgt spid="56359"/>
                                        </p:tgtEl>
                                      </p:cBhvr>
                                    </p:animEffect>
                                  </p:childTnLst>
                                </p:cTn>
                              </p:par>
                            </p:childTnLst>
                          </p:cTn>
                        </p:par>
                        <p:par>
                          <p:cTn id="148" fill="hold" nodeType="afterGroup">
                            <p:stCondLst>
                              <p:cond delay="1500"/>
                            </p:stCondLst>
                            <p:childTnLst>
                              <p:par>
                                <p:cTn id="149" presetID="22" presetClass="entr" presetSubtype="1" fill="hold" nodeType="afterEffect">
                                  <p:stCondLst>
                                    <p:cond delay="0"/>
                                  </p:stCondLst>
                                  <p:childTnLst>
                                    <p:set>
                                      <p:cBhvr>
                                        <p:cTn id="150" dur="1" fill="hold">
                                          <p:stCondLst>
                                            <p:cond delay="0"/>
                                          </p:stCondLst>
                                        </p:cTn>
                                        <p:tgtEl>
                                          <p:spTgt spid="56374"/>
                                        </p:tgtEl>
                                        <p:attrNameLst>
                                          <p:attrName>style.visibility</p:attrName>
                                        </p:attrNameLst>
                                      </p:cBhvr>
                                      <p:to>
                                        <p:strVal val="visible"/>
                                      </p:to>
                                    </p:set>
                                    <p:animEffect transition="in" filter="wipe(up)">
                                      <p:cBhvr>
                                        <p:cTn id="151" dur="500"/>
                                        <p:tgtEl>
                                          <p:spTgt spid="56374"/>
                                        </p:tgtEl>
                                      </p:cBhvr>
                                    </p:animEffect>
                                  </p:childTnLst>
                                </p:cTn>
                              </p:par>
                            </p:childTnLst>
                          </p:cTn>
                        </p:par>
                      </p:childTnLst>
                    </p:cTn>
                  </p:par>
                  <p:par>
                    <p:cTn id="152" fill="hold" nodeType="clickPar">
                      <p:stCondLst>
                        <p:cond delay="indefinite"/>
                      </p:stCondLst>
                      <p:childTnLst>
                        <p:par>
                          <p:cTn id="153" fill="hold" nodeType="withGroup">
                            <p:stCondLst>
                              <p:cond delay="0"/>
                            </p:stCondLst>
                            <p:childTnLst>
                              <p:par>
                                <p:cTn id="154" presetID="9" presetClass="entr" presetSubtype="0" fill="hold" grpId="0" nodeType="clickEffect">
                                  <p:stCondLst>
                                    <p:cond delay="0"/>
                                  </p:stCondLst>
                                  <p:childTnLst>
                                    <p:set>
                                      <p:cBhvr>
                                        <p:cTn id="155" dur="1" fill="hold">
                                          <p:stCondLst>
                                            <p:cond delay="0"/>
                                          </p:stCondLst>
                                        </p:cTn>
                                        <p:tgtEl>
                                          <p:spTgt spid="56333"/>
                                        </p:tgtEl>
                                        <p:attrNameLst>
                                          <p:attrName>style.visibility</p:attrName>
                                        </p:attrNameLst>
                                      </p:cBhvr>
                                      <p:to>
                                        <p:strVal val="visible"/>
                                      </p:to>
                                    </p:set>
                                    <p:animEffect transition="in" filter="dissolve">
                                      <p:cBhvr>
                                        <p:cTn id="156" dur="500"/>
                                        <p:tgtEl>
                                          <p:spTgt spid="56333"/>
                                        </p:tgtEl>
                                      </p:cBhvr>
                                    </p:animEffect>
                                  </p:childTnLst>
                                </p:cTn>
                              </p:par>
                            </p:childTnLst>
                          </p:cTn>
                        </p:par>
                        <p:par>
                          <p:cTn id="157" fill="hold" nodeType="afterGroup">
                            <p:stCondLst>
                              <p:cond delay="500"/>
                            </p:stCondLst>
                            <p:childTnLst>
                              <p:par>
                                <p:cTn id="158" presetID="9" presetClass="entr" presetSubtype="0" fill="hold" grpId="0" nodeType="afterEffect">
                                  <p:stCondLst>
                                    <p:cond delay="0"/>
                                  </p:stCondLst>
                                  <p:childTnLst>
                                    <p:set>
                                      <p:cBhvr>
                                        <p:cTn id="159" dur="1" fill="hold">
                                          <p:stCondLst>
                                            <p:cond delay="0"/>
                                          </p:stCondLst>
                                        </p:cTn>
                                        <p:tgtEl>
                                          <p:spTgt spid="56348"/>
                                        </p:tgtEl>
                                        <p:attrNameLst>
                                          <p:attrName>style.visibility</p:attrName>
                                        </p:attrNameLst>
                                      </p:cBhvr>
                                      <p:to>
                                        <p:strVal val="visible"/>
                                      </p:to>
                                    </p:set>
                                    <p:animEffect transition="in" filter="dissolve">
                                      <p:cBhvr>
                                        <p:cTn id="160" dur="500"/>
                                        <p:tgtEl>
                                          <p:spTgt spid="56348"/>
                                        </p:tgtEl>
                                      </p:cBhvr>
                                    </p:animEffect>
                                  </p:childTnLst>
                                </p:cTn>
                              </p:par>
                            </p:childTnLst>
                          </p:cTn>
                        </p:par>
                        <p:par>
                          <p:cTn id="161" fill="hold" nodeType="afterGroup">
                            <p:stCondLst>
                              <p:cond delay="1000"/>
                            </p:stCondLst>
                            <p:childTnLst>
                              <p:par>
                                <p:cTn id="162" presetID="9" presetClass="entr" presetSubtype="0" fill="hold" grpId="0" nodeType="afterEffect">
                                  <p:stCondLst>
                                    <p:cond delay="0"/>
                                  </p:stCondLst>
                                  <p:childTnLst>
                                    <p:set>
                                      <p:cBhvr>
                                        <p:cTn id="163" dur="1" fill="hold">
                                          <p:stCondLst>
                                            <p:cond delay="0"/>
                                          </p:stCondLst>
                                        </p:cTn>
                                        <p:tgtEl>
                                          <p:spTgt spid="56363"/>
                                        </p:tgtEl>
                                        <p:attrNameLst>
                                          <p:attrName>style.visibility</p:attrName>
                                        </p:attrNameLst>
                                      </p:cBhvr>
                                      <p:to>
                                        <p:strVal val="visible"/>
                                      </p:to>
                                    </p:set>
                                    <p:animEffect transition="in" filter="dissolve">
                                      <p:cBhvr>
                                        <p:cTn id="164" dur="500"/>
                                        <p:tgtEl>
                                          <p:spTgt spid="56363"/>
                                        </p:tgtEl>
                                      </p:cBhvr>
                                    </p:animEffect>
                                  </p:childTnLst>
                                </p:cTn>
                              </p:par>
                            </p:childTnLst>
                          </p:cTn>
                        </p:par>
                      </p:childTnLst>
                    </p:cTn>
                  </p:par>
                  <p:par>
                    <p:cTn id="165" fill="hold" nodeType="clickPar">
                      <p:stCondLst>
                        <p:cond delay="indefinite"/>
                      </p:stCondLst>
                      <p:childTnLst>
                        <p:par>
                          <p:cTn id="166" fill="hold" nodeType="withGroup">
                            <p:stCondLst>
                              <p:cond delay="0"/>
                            </p:stCondLst>
                            <p:childTnLst>
                              <p:par>
                                <p:cTn id="167" presetID="9" presetClass="entr" presetSubtype="0" fill="hold" grpId="0" nodeType="clickEffect">
                                  <p:stCondLst>
                                    <p:cond delay="0"/>
                                  </p:stCondLst>
                                  <p:childTnLst>
                                    <p:set>
                                      <p:cBhvr>
                                        <p:cTn id="168" dur="1" fill="hold">
                                          <p:stCondLst>
                                            <p:cond delay="0"/>
                                          </p:stCondLst>
                                        </p:cTn>
                                        <p:tgtEl>
                                          <p:spTgt spid="56378"/>
                                        </p:tgtEl>
                                        <p:attrNameLst>
                                          <p:attrName>style.visibility</p:attrName>
                                        </p:attrNameLst>
                                      </p:cBhvr>
                                      <p:to>
                                        <p:strVal val="visible"/>
                                      </p:to>
                                    </p:set>
                                    <p:animEffect transition="in" filter="dissolve">
                                      <p:cBhvr>
                                        <p:cTn id="169" dur="500"/>
                                        <p:tgtEl>
                                          <p:spTgt spid="56378"/>
                                        </p:tgtEl>
                                      </p:cBhvr>
                                    </p:animEffect>
                                  </p:childTnLst>
                                </p:cTn>
                              </p:par>
                            </p:childTnLst>
                          </p:cTn>
                        </p:par>
                        <p:par>
                          <p:cTn id="170" fill="hold" nodeType="afterGroup">
                            <p:stCondLst>
                              <p:cond delay="500"/>
                            </p:stCondLst>
                            <p:childTnLst>
                              <p:par>
                                <p:cTn id="171" presetID="9" presetClass="entr" presetSubtype="0" fill="hold" nodeType="afterEffect">
                                  <p:stCondLst>
                                    <p:cond delay="0"/>
                                  </p:stCondLst>
                                  <p:childTnLst>
                                    <p:set>
                                      <p:cBhvr>
                                        <p:cTn id="172" dur="1" fill="hold">
                                          <p:stCondLst>
                                            <p:cond delay="0"/>
                                          </p:stCondLst>
                                        </p:cTn>
                                        <p:tgtEl>
                                          <p:spTgt spid="56386"/>
                                        </p:tgtEl>
                                        <p:attrNameLst>
                                          <p:attrName>style.visibility</p:attrName>
                                        </p:attrNameLst>
                                      </p:cBhvr>
                                      <p:to>
                                        <p:strVal val="visible"/>
                                      </p:to>
                                    </p:set>
                                    <p:animEffect transition="in" filter="dissolve">
                                      <p:cBhvr>
                                        <p:cTn id="173" dur="500"/>
                                        <p:tgtEl>
                                          <p:spTgt spid="56386"/>
                                        </p:tgtEl>
                                      </p:cBhvr>
                                    </p:animEffect>
                                  </p:childTnLst>
                                </p:cTn>
                              </p:par>
                            </p:childTnLst>
                          </p:cTn>
                        </p:par>
                      </p:childTnLst>
                    </p:cTn>
                  </p:par>
                  <p:par>
                    <p:cTn id="174" fill="hold" nodeType="clickPar">
                      <p:stCondLst>
                        <p:cond delay="indefinite"/>
                      </p:stCondLst>
                      <p:childTnLst>
                        <p:par>
                          <p:cTn id="175" fill="hold" nodeType="withGroup">
                            <p:stCondLst>
                              <p:cond delay="0"/>
                            </p:stCondLst>
                            <p:childTnLst>
                              <p:par>
                                <p:cTn id="176" presetID="22" presetClass="entr" presetSubtype="4" fill="hold" nodeType="clickEffect">
                                  <p:stCondLst>
                                    <p:cond delay="0"/>
                                  </p:stCondLst>
                                  <p:childTnLst>
                                    <p:set>
                                      <p:cBhvr>
                                        <p:cTn id="177" dur="1" fill="hold">
                                          <p:stCondLst>
                                            <p:cond delay="0"/>
                                          </p:stCondLst>
                                        </p:cTn>
                                        <p:tgtEl>
                                          <p:spTgt spid="56380"/>
                                        </p:tgtEl>
                                        <p:attrNameLst>
                                          <p:attrName>style.visibility</p:attrName>
                                        </p:attrNameLst>
                                      </p:cBhvr>
                                      <p:to>
                                        <p:strVal val="visible"/>
                                      </p:to>
                                    </p:set>
                                    <p:animEffect transition="in" filter="wipe(down)">
                                      <p:cBhvr>
                                        <p:cTn id="178" dur="500"/>
                                        <p:tgtEl>
                                          <p:spTgt spid="56380"/>
                                        </p:tgtEl>
                                      </p:cBhvr>
                                    </p:animEffect>
                                  </p:childTnLst>
                                </p:cTn>
                              </p:par>
                            </p:childTnLst>
                          </p:cTn>
                        </p:par>
                        <p:par>
                          <p:cTn id="179" fill="hold" nodeType="afterGroup">
                            <p:stCondLst>
                              <p:cond delay="500"/>
                            </p:stCondLst>
                            <p:childTnLst>
                              <p:par>
                                <p:cTn id="180" presetID="9" presetClass="entr" presetSubtype="0" fill="hold" grpId="0" nodeType="afterEffect">
                                  <p:stCondLst>
                                    <p:cond delay="0"/>
                                  </p:stCondLst>
                                  <p:childTnLst>
                                    <p:set>
                                      <p:cBhvr>
                                        <p:cTn id="181" dur="1" fill="hold">
                                          <p:stCondLst>
                                            <p:cond delay="0"/>
                                          </p:stCondLst>
                                        </p:cTn>
                                        <p:tgtEl>
                                          <p:spTgt spid="56381"/>
                                        </p:tgtEl>
                                        <p:attrNameLst>
                                          <p:attrName>style.visibility</p:attrName>
                                        </p:attrNameLst>
                                      </p:cBhvr>
                                      <p:to>
                                        <p:strVal val="visible"/>
                                      </p:to>
                                    </p:set>
                                    <p:animEffect transition="in" filter="dissolve">
                                      <p:cBhvr>
                                        <p:cTn id="182" dur="500"/>
                                        <p:tgtEl>
                                          <p:spTgt spid="56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0" grpId="0" autoUpdateAnimBg="0"/>
      <p:bldP spid="56331" grpId="0" autoUpdateAnimBg="0"/>
      <p:bldP spid="56332" grpId="0" autoUpdateAnimBg="0"/>
      <p:bldP spid="56333" grpId="0" autoUpdateAnimBg="0"/>
      <p:bldP spid="56336" grpId="0" autoUpdateAnimBg="0"/>
      <p:bldP spid="56345" grpId="0" autoUpdateAnimBg="0"/>
      <p:bldP spid="56346" grpId="0" autoUpdateAnimBg="0"/>
      <p:bldP spid="56347" grpId="0" autoUpdateAnimBg="0"/>
      <p:bldP spid="56348" grpId="0" autoUpdateAnimBg="0"/>
      <p:bldP spid="56351" grpId="0" autoUpdateAnimBg="0"/>
      <p:bldP spid="56360" grpId="0" autoUpdateAnimBg="0"/>
      <p:bldP spid="56361" grpId="0" autoUpdateAnimBg="0"/>
      <p:bldP spid="56362" grpId="0" autoUpdateAnimBg="0"/>
      <p:bldP spid="56363" grpId="0" autoUpdateAnimBg="0"/>
      <p:bldP spid="56366" grpId="0" autoUpdateAnimBg="0"/>
      <p:bldP spid="56375" grpId="0" autoUpdateAnimBg="0"/>
      <p:bldP spid="56376" grpId="0" autoUpdateAnimBg="0"/>
      <p:bldP spid="56377" grpId="0" autoUpdateAnimBg="0"/>
      <p:bldP spid="56378" grpId="0" autoUpdateAnimBg="0"/>
      <p:bldP spid="56381"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291CE695-48B3-494C-B83C-C71FA3DD28D7}"/>
              </a:ext>
            </a:extLst>
          </p:cNvPr>
          <p:cNvSpPr>
            <a:spLocks noGrp="1" noRot="1" noChangeArrowheads="1"/>
          </p:cNvSpPr>
          <p:nvPr>
            <p:ph type="title"/>
          </p:nvPr>
        </p:nvSpPr>
        <p:spPr/>
        <p:txBody>
          <a:bodyPr/>
          <a:lstStyle/>
          <a:p>
            <a:pPr eaLnBrk="1" hangingPunct="1"/>
            <a:endParaRPr lang="zh-CN" altLang="zh-CN"/>
          </a:p>
        </p:txBody>
      </p:sp>
      <p:sp>
        <p:nvSpPr>
          <p:cNvPr id="89092" name="Rectangle 4">
            <a:extLst>
              <a:ext uri="{FF2B5EF4-FFF2-40B4-BE49-F238E27FC236}">
                <a16:creationId xmlns:a16="http://schemas.microsoft.com/office/drawing/2014/main" id="{E67D3E49-67C9-42DC-AF81-9A75CF38B0CA}"/>
              </a:ext>
            </a:extLst>
          </p:cNvPr>
          <p:cNvSpPr>
            <a:spLocks noRot="1" noChangeArrowheads="1"/>
          </p:cNvSpPr>
          <p:nvPr>
            <p:ph type="body" idx="1"/>
          </p:nvPr>
        </p:nvSpPr>
        <p:spPr>
          <a:xfrm>
            <a:off x="301625" y="1905000"/>
            <a:ext cx="8540750" cy="1595438"/>
          </a:xfrm>
          <a:solidFill>
            <a:srgbClr val="FFCC00"/>
          </a:solidFill>
          <a:ln w="28575">
            <a:solidFill>
              <a:srgbClr val="FF6600"/>
            </a:solidFill>
            <a:miter lim="800000"/>
            <a:headEnd/>
            <a:tailEnd/>
          </a:ln>
        </p:spPr>
        <p:txBody>
          <a:bodyPr/>
          <a:lstStyle/>
          <a:p>
            <a:pPr eaLnBrk="1" hangingPunct="1"/>
            <a:r>
              <a:rPr lang="zh-CN" altLang="en-US" b="1">
                <a:solidFill>
                  <a:srgbClr val="4B2F37"/>
                </a:solidFill>
              </a:rPr>
              <a:t>行业的短期供给曲线是向右上方倾斜的，表示市场的产品价格和市场的短期供给量成同方向变动。</a:t>
            </a:r>
          </a:p>
        </p:txBody>
      </p:sp>
      <p:sp>
        <p:nvSpPr>
          <p:cNvPr id="89093" name="Rectangle 5">
            <a:extLst>
              <a:ext uri="{FF2B5EF4-FFF2-40B4-BE49-F238E27FC236}">
                <a16:creationId xmlns:a16="http://schemas.microsoft.com/office/drawing/2014/main" id="{0CABCE6B-9F9C-427F-8CDA-19D829B05B19}"/>
              </a:ext>
            </a:extLst>
          </p:cNvPr>
          <p:cNvSpPr>
            <a:spLocks noRot="1" noChangeArrowheads="1"/>
          </p:cNvSpPr>
          <p:nvPr/>
        </p:nvSpPr>
        <p:spPr bwMode="auto">
          <a:xfrm>
            <a:off x="250825" y="3933825"/>
            <a:ext cx="8540750" cy="1871663"/>
          </a:xfrm>
          <a:prstGeom prst="rect">
            <a:avLst/>
          </a:prstGeom>
          <a:solidFill>
            <a:srgbClr val="FFCC00"/>
          </a:solidFill>
          <a:ln w="28575">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rgbClr val="000000"/>
                </a:solidFill>
              </a:rPr>
              <a:t>行业的短期供给曲线上与每一个价格水平相对应的供给量可以使全体厂商在该价格水平获得最大利润或最小亏损的最优产量。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9092"/>
                                        </p:tgtEl>
                                        <p:attrNameLst>
                                          <p:attrName>style.visibility</p:attrName>
                                        </p:attrNameLst>
                                      </p:cBhvr>
                                      <p:to>
                                        <p:strVal val="visible"/>
                                      </p:to>
                                    </p:set>
                                    <p:animEffect transition="in" filter="checkerboard(across)">
                                      <p:cBhvr>
                                        <p:cTn id="7" dur="500"/>
                                        <p:tgtEl>
                                          <p:spTgt spid="890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89093"/>
                                        </p:tgtEl>
                                        <p:attrNameLst>
                                          <p:attrName>style.visibility</p:attrName>
                                        </p:attrNameLst>
                                      </p:cBhvr>
                                      <p:to>
                                        <p:strVal val="visible"/>
                                      </p:to>
                                    </p:set>
                                    <p:animEffect transition="in" filter="diamond(in)">
                                      <p:cBhvr>
                                        <p:cTn id="12" dur="2000"/>
                                        <p:tgtEl>
                                          <p:spTgt spid="89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P spid="8909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50E0DB49-3368-47CE-A499-8789436ACAD2}"/>
              </a:ext>
            </a:extLst>
          </p:cNvPr>
          <p:cNvSpPr>
            <a:spLocks noGrp="1" noRot="1" noChangeArrowheads="1"/>
          </p:cNvSpPr>
          <p:nvPr>
            <p:ph type="title"/>
          </p:nvPr>
        </p:nvSpPr>
        <p:spPr/>
        <p:txBody>
          <a:bodyPr/>
          <a:lstStyle/>
          <a:p>
            <a:pPr eaLnBrk="1" hangingPunct="1"/>
            <a:endParaRPr lang="zh-CN" altLang="zh-CN"/>
          </a:p>
        </p:txBody>
      </p:sp>
      <p:sp>
        <p:nvSpPr>
          <p:cNvPr id="40963" name="Rectangle 3">
            <a:extLst>
              <a:ext uri="{FF2B5EF4-FFF2-40B4-BE49-F238E27FC236}">
                <a16:creationId xmlns:a16="http://schemas.microsoft.com/office/drawing/2014/main" id="{C38C3FF7-FD67-41E5-B923-CBBB4E926370}"/>
              </a:ext>
            </a:extLst>
          </p:cNvPr>
          <p:cNvSpPr>
            <a:spLocks noGrp="1" noRot="1" noChangeArrowheads="1"/>
          </p:cNvSpPr>
          <p:nvPr>
            <p:ph type="body" idx="1"/>
          </p:nvPr>
        </p:nvSpPr>
        <p:spPr/>
        <p:txBody>
          <a:bodyPr/>
          <a:lstStyle/>
          <a:p>
            <a:pPr eaLnBrk="1" hangingPunct="1"/>
            <a:endParaRPr lang="zh-CN" altLang="zh-CN">
              <a:solidFill>
                <a:srgbClr val="4B2F37"/>
              </a:solidFill>
              <a:ea typeface="隶书" panose="02010509060101010101" pitchFamily="49" charset="-122"/>
            </a:endParaRPr>
          </a:p>
        </p:txBody>
      </p:sp>
      <p:sp>
        <p:nvSpPr>
          <p:cNvPr id="40964" name="Rectangle 4">
            <a:extLst>
              <a:ext uri="{FF2B5EF4-FFF2-40B4-BE49-F238E27FC236}">
                <a16:creationId xmlns:a16="http://schemas.microsoft.com/office/drawing/2014/main" id="{78DAC09C-B22D-4372-928D-54417B3AFCBF}"/>
              </a:ext>
            </a:extLst>
          </p:cNvPr>
          <p:cNvSpPr>
            <a:spLocks noChangeArrowheads="1"/>
          </p:cNvSpPr>
          <p:nvPr/>
        </p:nvSpPr>
        <p:spPr bwMode="auto">
          <a:xfrm>
            <a:off x="3995738" y="2781300"/>
            <a:ext cx="4752975" cy="3311525"/>
          </a:xfrm>
          <a:prstGeom prst="rect">
            <a:avLst/>
          </a:prstGeom>
          <a:solidFill>
            <a:schemeClr val="accent1"/>
          </a:solidFill>
          <a:ln w="9525">
            <a:solidFill>
              <a:srgbClr val="66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40965" name="Line 5">
            <a:extLst>
              <a:ext uri="{FF2B5EF4-FFF2-40B4-BE49-F238E27FC236}">
                <a16:creationId xmlns:a16="http://schemas.microsoft.com/office/drawing/2014/main" id="{842D3389-A0A7-4CC2-9E40-EFB083871F14}"/>
              </a:ext>
            </a:extLst>
          </p:cNvPr>
          <p:cNvSpPr>
            <a:spLocks noChangeShapeType="1"/>
          </p:cNvSpPr>
          <p:nvPr/>
        </p:nvSpPr>
        <p:spPr bwMode="auto">
          <a:xfrm flipV="1">
            <a:off x="4572000" y="2924175"/>
            <a:ext cx="0" cy="27368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66" name="Line 6">
            <a:extLst>
              <a:ext uri="{FF2B5EF4-FFF2-40B4-BE49-F238E27FC236}">
                <a16:creationId xmlns:a16="http://schemas.microsoft.com/office/drawing/2014/main" id="{33F61258-F194-4931-819A-64ADEC02011E}"/>
              </a:ext>
            </a:extLst>
          </p:cNvPr>
          <p:cNvSpPr>
            <a:spLocks noChangeShapeType="1"/>
          </p:cNvSpPr>
          <p:nvPr/>
        </p:nvSpPr>
        <p:spPr bwMode="auto">
          <a:xfrm>
            <a:off x="4572000" y="5661025"/>
            <a:ext cx="34559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67" name="Freeform 7">
            <a:extLst>
              <a:ext uri="{FF2B5EF4-FFF2-40B4-BE49-F238E27FC236}">
                <a16:creationId xmlns:a16="http://schemas.microsoft.com/office/drawing/2014/main" id="{08B6F9EB-9C3C-4DEB-9DF5-4FDD962AA011}"/>
              </a:ext>
            </a:extLst>
          </p:cNvPr>
          <p:cNvSpPr>
            <a:spLocks/>
          </p:cNvSpPr>
          <p:nvPr/>
        </p:nvSpPr>
        <p:spPr bwMode="auto">
          <a:xfrm>
            <a:off x="4572000" y="2781300"/>
            <a:ext cx="2305050" cy="2519363"/>
          </a:xfrm>
          <a:custGeom>
            <a:avLst/>
            <a:gdLst>
              <a:gd name="T0" fmla="*/ 0 w 1361"/>
              <a:gd name="T1" fmla="*/ 2147483646 h 1225"/>
              <a:gd name="T2" fmla="*/ 2147483646 w 1361"/>
              <a:gd name="T3" fmla="*/ 2147483646 h 1225"/>
              <a:gd name="T4" fmla="*/ 2147483646 w 1361"/>
              <a:gd name="T5" fmla="*/ 0 h 1225"/>
              <a:gd name="T6" fmla="*/ 0 60000 65536"/>
              <a:gd name="T7" fmla="*/ 0 60000 65536"/>
              <a:gd name="T8" fmla="*/ 0 60000 65536"/>
            </a:gdLst>
            <a:ahLst/>
            <a:cxnLst>
              <a:cxn ang="T6">
                <a:pos x="T0" y="T1"/>
              </a:cxn>
              <a:cxn ang="T7">
                <a:pos x="T2" y="T3"/>
              </a:cxn>
              <a:cxn ang="T8">
                <a:pos x="T4" y="T5"/>
              </a:cxn>
            </a:cxnLst>
            <a:rect l="0" t="0" r="r" b="b"/>
            <a:pathLst>
              <a:path w="1361" h="1225">
                <a:moveTo>
                  <a:pt x="0" y="1225"/>
                </a:moveTo>
                <a:cubicBezTo>
                  <a:pt x="294" y="1191"/>
                  <a:pt x="589" y="1157"/>
                  <a:pt x="816" y="953"/>
                </a:cubicBezTo>
                <a:cubicBezTo>
                  <a:pt x="1043" y="749"/>
                  <a:pt x="1270" y="159"/>
                  <a:pt x="1361" y="0"/>
                </a:cubicBezTo>
              </a:path>
            </a:pathLst>
          </a:custGeom>
          <a:noFill/>
          <a:ln w="3810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68" name="Line 8">
            <a:extLst>
              <a:ext uri="{FF2B5EF4-FFF2-40B4-BE49-F238E27FC236}">
                <a16:creationId xmlns:a16="http://schemas.microsoft.com/office/drawing/2014/main" id="{A49BD2DC-3A2A-45B7-A31E-5659B09505E8}"/>
              </a:ext>
            </a:extLst>
          </p:cNvPr>
          <p:cNvSpPr>
            <a:spLocks noChangeShapeType="1"/>
          </p:cNvSpPr>
          <p:nvPr/>
        </p:nvSpPr>
        <p:spPr bwMode="auto">
          <a:xfrm>
            <a:off x="4572000" y="4437063"/>
            <a:ext cx="24479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69" name="Text Box 9">
            <a:extLst>
              <a:ext uri="{FF2B5EF4-FFF2-40B4-BE49-F238E27FC236}">
                <a16:creationId xmlns:a16="http://schemas.microsoft.com/office/drawing/2014/main" id="{1958F269-E1D6-410A-BB15-5F1543D5E17D}"/>
              </a:ext>
            </a:extLst>
          </p:cNvPr>
          <p:cNvSpPr txBox="1">
            <a:spLocks noChangeArrowheads="1"/>
          </p:cNvSpPr>
          <p:nvPr/>
        </p:nvSpPr>
        <p:spPr bwMode="auto">
          <a:xfrm>
            <a:off x="4067175" y="4221163"/>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P</a:t>
            </a:r>
          </a:p>
        </p:txBody>
      </p:sp>
      <p:sp>
        <p:nvSpPr>
          <p:cNvPr id="40970" name="Text Box 10">
            <a:extLst>
              <a:ext uri="{FF2B5EF4-FFF2-40B4-BE49-F238E27FC236}">
                <a16:creationId xmlns:a16="http://schemas.microsoft.com/office/drawing/2014/main" id="{60A2CA28-3905-4863-972B-90E276D15768}"/>
              </a:ext>
            </a:extLst>
          </p:cNvPr>
          <p:cNvSpPr txBox="1">
            <a:spLocks noChangeArrowheads="1"/>
          </p:cNvSpPr>
          <p:nvPr/>
        </p:nvSpPr>
        <p:spPr bwMode="auto">
          <a:xfrm>
            <a:off x="6372225" y="4437063"/>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E</a:t>
            </a:r>
          </a:p>
        </p:txBody>
      </p:sp>
      <p:sp>
        <p:nvSpPr>
          <p:cNvPr id="40971" name="Line 11">
            <a:extLst>
              <a:ext uri="{FF2B5EF4-FFF2-40B4-BE49-F238E27FC236}">
                <a16:creationId xmlns:a16="http://schemas.microsoft.com/office/drawing/2014/main" id="{96B4651C-8879-4C2B-9A5E-6ED75EF9F896}"/>
              </a:ext>
            </a:extLst>
          </p:cNvPr>
          <p:cNvSpPr>
            <a:spLocks noChangeShapeType="1"/>
          </p:cNvSpPr>
          <p:nvPr/>
        </p:nvSpPr>
        <p:spPr bwMode="auto">
          <a:xfrm>
            <a:off x="6156325" y="4437063"/>
            <a:ext cx="0" cy="12239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2" name="Text Box 12">
            <a:extLst>
              <a:ext uri="{FF2B5EF4-FFF2-40B4-BE49-F238E27FC236}">
                <a16:creationId xmlns:a16="http://schemas.microsoft.com/office/drawing/2014/main" id="{7CCCE029-E31F-47C0-9B0D-1A6F360857AB}"/>
              </a:ext>
            </a:extLst>
          </p:cNvPr>
          <p:cNvSpPr txBox="1">
            <a:spLocks noChangeArrowheads="1"/>
          </p:cNvSpPr>
          <p:nvPr/>
        </p:nvSpPr>
        <p:spPr bwMode="auto">
          <a:xfrm>
            <a:off x="5940425" y="5734050"/>
            <a:ext cx="86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400"/>
              <a:t>Q</a:t>
            </a:r>
          </a:p>
        </p:txBody>
      </p:sp>
      <p:sp>
        <p:nvSpPr>
          <p:cNvPr id="40973" name="Text Box 13">
            <a:extLst>
              <a:ext uri="{FF2B5EF4-FFF2-40B4-BE49-F238E27FC236}">
                <a16:creationId xmlns:a16="http://schemas.microsoft.com/office/drawing/2014/main" id="{093F7B41-AB7D-465B-B757-7FBA374396DF}"/>
              </a:ext>
            </a:extLst>
          </p:cNvPr>
          <p:cNvSpPr txBox="1">
            <a:spLocks noChangeArrowheads="1"/>
          </p:cNvSpPr>
          <p:nvPr/>
        </p:nvSpPr>
        <p:spPr bwMode="auto">
          <a:xfrm>
            <a:off x="4140200" y="5661025"/>
            <a:ext cx="79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1800"/>
              <a:t>O</a:t>
            </a:r>
          </a:p>
        </p:txBody>
      </p:sp>
      <p:sp>
        <p:nvSpPr>
          <p:cNvPr id="40974" name="Text Box 14">
            <a:extLst>
              <a:ext uri="{FF2B5EF4-FFF2-40B4-BE49-F238E27FC236}">
                <a16:creationId xmlns:a16="http://schemas.microsoft.com/office/drawing/2014/main" id="{48DF69FF-0318-42EF-BE4C-7C578CC1F5E9}"/>
              </a:ext>
            </a:extLst>
          </p:cNvPr>
          <p:cNvSpPr txBox="1">
            <a:spLocks noChangeArrowheads="1"/>
          </p:cNvSpPr>
          <p:nvPr/>
        </p:nvSpPr>
        <p:spPr bwMode="auto">
          <a:xfrm>
            <a:off x="6804025" y="2997200"/>
            <a:ext cx="863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800"/>
              <a:t>S</a:t>
            </a:r>
          </a:p>
        </p:txBody>
      </p:sp>
      <p:sp>
        <p:nvSpPr>
          <p:cNvPr id="40975" name="Line 15">
            <a:extLst>
              <a:ext uri="{FF2B5EF4-FFF2-40B4-BE49-F238E27FC236}">
                <a16:creationId xmlns:a16="http://schemas.microsoft.com/office/drawing/2014/main" id="{E2DA233F-67CB-4FE0-A75B-456B8D7FD392}"/>
              </a:ext>
            </a:extLst>
          </p:cNvPr>
          <p:cNvSpPr>
            <a:spLocks noChangeShapeType="1"/>
          </p:cNvSpPr>
          <p:nvPr/>
        </p:nvSpPr>
        <p:spPr bwMode="auto">
          <a:xfrm>
            <a:off x="4572000" y="4437063"/>
            <a:ext cx="15843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6" name="Text Box 18">
            <a:extLst>
              <a:ext uri="{FF2B5EF4-FFF2-40B4-BE49-F238E27FC236}">
                <a16:creationId xmlns:a16="http://schemas.microsoft.com/office/drawing/2014/main" id="{AA746C31-9B8E-4999-BCA6-76DBC56AB005}"/>
              </a:ext>
            </a:extLst>
          </p:cNvPr>
          <p:cNvSpPr txBox="1">
            <a:spLocks noChangeArrowheads="1"/>
          </p:cNvSpPr>
          <p:nvPr/>
        </p:nvSpPr>
        <p:spPr bwMode="auto">
          <a:xfrm>
            <a:off x="4140200" y="5013325"/>
            <a:ext cx="574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t>F</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3C6A471C-9F1D-4E79-9ED0-9A12254B81B7}"/>
              </a:ext>
            </a:extLst>
          </p:cNvPr>
          <p:cNvSpPr>
            <a:spLocks noGrp="1" noRot="1" noChangeArrowheads="1"/>
          </p:cNvSpPr>
          <p:nvPr>
            <p:ph type="ctrTitle"/>
          </p:nvPr>
        </p:nvSpPr>
        <p:spPr>
          <a:xfrm>
            <a:off x="0" y="304800"/>
            <a:ext cx="9144000" cy="685800"/>
          </a:xfrm>
        </p:spPr>
        <p:txBody>
          <a:bodyPr/>
          <a:lstStyle/>
          <a:p>
            <a:pPr eaLnBrk="1" hangingPunct="1"/>
            <a:r>
              <a:rPr lang="zh-CN" altLang="en-US" b="1">
                <a:latin typeface="Times New Roman" panose="02020603050405020304" pitchFamily="18" charset="0"/>
                <a:ea typeface="隶书" panose="02010509060101010101" pitchFamily="49" charset="-122"/>
              </a:rPr>
              <a:t>六、完全竞争厂商的长期均衡</a:t>
            </a:r>
          </a:p>
        </p:txBody>
      </p:sp>
      <p:sp>
        <p:nvSpPr>
          <p:cNvPr id="91139" name="Rectangle 3">
            <a:extLst>
              <a:ext uri="{FF2B5EF4-FFF2-40B4-BE49-F238E27FC236}">
                <a16:creationId xmlns:a16="http://schemas.microsoft.com/office/drawing/2014/main" id="{2DE37C32-4C64-40A2-83B3-E6D5AB544CE0}"/>
              </a:ext>
            </a:extLst>
          </p:cNvPr>
          <p:cNvSpPr>
            <a:spLocks noGrp="1" noRot="1" noChangeArrowheads="1"/>
          </p:cNvSpPr>
          <p:nvPr>
            <p:ph type="subTitle" idx="1"/>
          </p:nvPr>
        </p:nvSpPr>
        <p:spPr>
          <a:xfrm>
            <a:off x="0" y="1066800"/>
            <a:ext cx="9144000" cy="5181600"/>
          </a:xfrm>
        </p:spPr>
        <p:txBody>
          <a:bodyPr/>
          <a:lstStyle/>
          <a:p>
            <a:pPr algn="l" eaLnBrk="1" hangingPunct="1"/>
            <a:r>
              <a:rPr lang="zh-CN" altLang="en-US" sz="4000" b="1">
                <a:latin typeface="宋体" panose="02010600030101010101" pitchFamily="2" charset="-122"/>
              </a:rPr>
              <a:t>　　</a:t>
            </a:r>
            <a:r>
              <a:rPr lang="zh-CN" altLang="en-US" sz="4000" b="1">
                <a:solidFill>
                  <a:srgbClr val="000000"/>
                </a:solidFill>
                <a:latin typeface="宋体" panose="02010600030101010101" pitchFamily="2" charset="-122"/>
              </a:rPr>
              <a:t>从长期看，厂商可以根据市场需求来调整全部生产要素：</a:t>
            </a:r>
          </a:p>
          <a:p>
            <a:pPr algn="l" eaLnBrk="1" hangingPunct="1"/>
            <a:r>
              <a:rPr lang="zh-CN" altLang="en-US" sz="4000" b="1">
                <a:solidFill>
                  <a:srgbClr val="000000"/>
                </a:solidFill>
                <a:latin typeface="宋体" panose="02010600030101010101" pitchFamily="2" charset="-122"/>
              </a:rPr>
              <a:t>    ①扩大或缩小企业规模；</a:t>
            </a:r>
          </a:p>
          <a:p>
            <a:pPr algn="l" eaLnBrk="1" hangingPunct="1"/>
            <a:r>
              <a:rPr lang="zh-CN" altLang="en-US" sz="4000" b="1">
                <a:solidFill>
                  <a:srgbClr val="000000"/>
                </a:solidFill>
                <a:latin typeface="宋体" panose="02010600030101010101" pitchFamily="2" charset="-122"/>
              </a:rPr>
              <a:t>    ②进入或退出该行业。</a:t>
            </a:r>
          </a:p>
          <a:p>
            <a:pPr algn="l" eaLnBrk="1" hangingPunct="1"/>
            <a:r>
              <a:rPr lang="zh-CN" altLang="en-US" sz="4000" b="1" i="1" u="sng">
                <a:solidFill>
                  <a:srgbClr val="A31C05"/>
                </a:solidFill>
                <a:latin typeface="宋体" panose="02010600030101010101" pitchFamily="2" charset="-122"/>
              </a:rPr>
              <a:t>行业是否有经济利润或亏损</a:t>
            </a:r>
            <a:r>
              <a:rPr lang="zh-CN" altLang="en-US" sz="4000" b="1">
                <a:solidFill>
                  <a:srgbClr val="000000"/>
                </a:solidFill>
                <a:latin typeface="宋体" panose="02010600030101010101" pitchFamily="2" charset="-122"/>
              </a:rPr>
              <a:t>是企业在长期中作出进入或退出决策的信号</a:t>
            </a:r>
            <a:r>
              <a:rPr lang="zh-CN" altLang="en-US" sz="4000" b="1">
                <a:latin typeface="宋体"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91139">
                                            <p:txEl>
                                              <p:pRg st="3" end="3"/>
                                            </p:txEl>
                                          </p:spTgt>
                                        </p:tgtEl>
                                        <p:attrNameLst>
                                          <p:attrName>style.visibility</p:attrName>
                                        </p:attrNameLst>
                                      </p:cBhvr>
                                      <p:to>
                                        <p:strVal val="visible"/>
                                      </p:to>
                                    </p:set>
                                    <p:anim calcmode="lin" valueType="num">
                                      <p:cBhvr additive="base">
                                        <p:cTn id="7" dur="500" fill="hold"/>
                                        <p:tgtEl>
                                          <p:spTgt spid="91139">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13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2527692-24C9-4DC9-A064-628650B57D9A}"/>
              </a:ext>
            </a:extLst>
          </p:cNvPr>
          <p:cNvSpPr>
            <a:spLocks noGrp="1" noRot="1" noChangeArrowheads="1"/>
          </p:cNvSpPr>
          <p:nvPr>
            <p:ph type="title"/>
          </p:nvPr>
        </p:nvSpPr>
        <p:spPr>
          <a:xfrm>
            <a:off x="301625" y="609600"/>
            <a:ext cx="8540750" cy="947738"/>
          </a:xfrm>
          <a:solidFill>
            <a:srgbClr val="FFFF00"/>
          </a:solidFill>
          <a:ln w="38100" cap="flat" algn="ctr">
            <a:solidFill>
              <a:srgbClr val="CC6600"/>
            </a:solidFill>
            <a:miter lim="800000"/>
            <a:headEnd/>
            <a:tailEnd/>
          </a:ln>
        </p:spPr>
        <p:txBody>
          <a:bodyPr anchor="t"/>
          <a:lstStyle/>
          <a:p>
            <a:pPr marL="342900" indent="-342900" algn="l" eaLnBrk="1" hangingPunct="1">
              <a:spcBef>
                <a:spcPct val="20000"/>
              </a:spcBef>
              <a:buClr>
                <a:schemeClr val="hlink"/>
              </a:buClr>
              <a:buSzPct val="75000"/>
              <a:buFont typeface="Wingdings" panose="05000000000000000000" pitchFamily="2" charset="2"/>
              <a:buChar char="v"/>
            </a:pPr>
            <a:r>
              <a:rPr lang="en-US" altLang="zh-CN" sz="3200" b="1">
                <a:solidFill>
                  <a:schemeClr val="tx1"/>
                </a:solidFill>
              </a:rPr>
              <a:t>2</a:t>
            </a:r>
            <a:r>
              <a:rPr lang="zh-CN" altLang="en-US" sz="3200" b="1">
                <a:solidFill>
                  <a:schemeClr val="tx1"/>
                </a:solidFill>
              </a:rPr>
              <a:t>、市场类型</a:t>
            </a:r>
          </a:p>
        </p:txBody>
      </p:sp>
      <p:sp>
        <p:nvSpPr>
          <p:cNvPr id="27651" name="Rectangle 3">
            <a:extLst>
              <a:ext uri="{FF2B5EF4-FFF2-40B4-BE49-F238E27FC236}">
                <a16:creationId xmlns:a16="http://schemas.microsoft.com/office/drawing/2014/main" id="{0AFA7985-BE72-41B6-89A9-AC2A40852BB1}"/>
              </a:ext>
            </a:extLst>
          </p:cNvPr>
          <p:cNvSpPr>
            <a:spLocks noGrp="1" noRot="1" noChangeArrowheads="1"/>
          </p:cNvSpPr>
          <p:nvPr>
            <p:ph type="body" idx="1"/>
          </p:nvPr>
        </p:nvSpPr>
        <p:spPr>
          <a:xfrm>
            <a:off x="301625" y="1905000"/>
            <a:ext cx="8540750" cy="947738"/>
          </a:xfrm>
          <a:solidFill>
            <a:srgbClr val="FFFF00"/>
          </a:solidFill>
          <a:ln w="38100" cap="flat" algn="ctr">
            <a:solidFill>
              <a:srgbClr val="CC6600"/>
            </a:solidFill>
            <a:miter lim="800000"/>
            <a:headEnd/>
            <a:tailEnd/>
          </a:ln>
        </p:spPr>
        <p:txBody>
          <a:bodyPr/>
          <a:lstStyle/>
          <a:p>
            <a:pPr eaLnBrk="1" hangingPunct="1">
              <a:lnSpc>
                <a:spcPct val="90000"/>
              </a:lnSpc>
            </a:pPr>
            <a:r>
              <a:rPr lang="zh-CN" altLang="en-US" sz="2800" b="1"/>
              <a:t>根据市场上交易的物品的不同划分为生产要素市场和商品市场。</a:t>
            </a:r>
          </a:p>
        </p:txBody>
      </p:sp>
      <p:sp>
        <p:nvSpPr>
          <p:cNvPr id="27652" name="Rectangle 4">
            <a:extLst>
              <a:ext uri="{FF2B5EF4-FFF2-40B4-BE49-F238E27FC236}">
                <a16:creationId xmlns:a16="http://schemas.microsoft.com/office/drawing/2014/main" id="{F34EE3D2-784E-46A8-BB53-BE1EC81BD4F5}"/>
              </a:ext>
            </a:extLst>
          </p:cNvPr>
          <p:cNvSpPr>
            <a:spLocks noRot="1" noChangeArrowheads="1"/>
          </p:cNvSpPr>
          <p:nvPr/>
        </p:nvSpPr>
        <p:spPr bwMode="auto">
          <a:xfrm>
            <a:off x="250825" y="3284538"/>
            <a:ext cx="8540750" cy="947737"/>
          </a:xfrm>
          <a:prstGeom prst="rect">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342900" indent="-34290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342900" indent="-3429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342900" indent="-3429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342900" indent="-3429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8001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12573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17145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21717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zh-CN" altLang="en-US" sz="2800" b="1"/>
              <a:t>根据不同的市场结构，将市场划分为完全竞争市场、垄断竞争市场、寡头市场和垄断市场。</a:t>
            </a:r>
          </a:p>
        </p:txBody>
      </p:sp>
      <p:sp>
        <p:nvSpPr>
          <p:cNvPr id="27653" name="Rectangle 5" descr="信纸">
            <a:extLst>
              <a:ext uri="{FF2B5EF4-FFF2-40B4-BE49-F238E27FC236}">
                <a16:creationId xmlns:a16="http://schemas.microsoft.com/office/drawing/2014/main" id="{CF3EFCFB-A067-4B17-9DB5-6872B9EA6A32}"/>
              </a:ext>
            </a:extLst>
          </p:cNvPr>
          <p:cNvSpPr>
            <a:spLocks noRot="1" noChangeArrowheads="1"/>
          </p:cNvSpPr>
          <p:nvPr/>
        </p:nvSpPr>
        <p:spPr bwMode="auto">
          <a:xfrm>
            <a:off x="250825" y="4652963"/>
            <a:ext cx="8540750" cy="947737"/>
          </a:xfrm>
          <a:prstGeom prst="rect">
            <a:avLst/>
          </a:prstGeom>
          <a:blipFill dpi="0" rotWithShape="0">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None/>
            </a:pPr>
            <a:r>
              <a:rPr lang="zh-CN" altLang="en-US" sz="2400" b="1"/>
              <a:t>注意：我们先研究商品市场在不同市场结构下的情况。然后再分析要素市场在不同市场结构下的情况。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7651">
                                            <p:bg/>
                                          </p:spTgt>
                                        </p:tgtEl>
                                        <p:attrNameLst>
                                          <p:attrName>style.visibility</p:attrName>
                                        </p:attrNameLst>
                                      </p:cBhvr>
                                      <p:to>
                                        <p:strVal val="visible"/>
                                      </p:to>
                                    </p:set>
                                    <p:animEffect transition="in" filter="diamond(in)">
                                      <p:cBhvr>
                                        <p:cTn id="7" dur="2000"/>
                                        <p:tgtEl>
                                          <p:spTgt spid="2765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7651">
                                            <p:txEl>
                                              <p:pRg st="0" end="0"/>
                                            </p:txEl>
                                          </p:spTgt>
                                        </p:tgtEl>
                                        <p:attrNameLst>
                                          <p:attrName>style.visibility</p:attrName>
                                        </p:attrNameLst>
                                      </p:cBhvr>
                                      <p:to>
                                        <p:strVal val="visible"/>
                                      </p:to>
                                    </p:set>
                                    <p:animEffect transition="in" filter="diamond(in)">
                                      <p:cBhvr>
                                        <p:cTn id="12" dur="2000"/>
                                        <p:tgtEl>
                                          <p:spTgt spid="2765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27652"/>
                                        </p:tgtEl>
                                        <p:attrNameLst>
                                          <p:attrName>style.visibility</p:attrName>
                                        </p:attrNameLst>
                                      </p:cBhvr>
                                      <p:to>
                                        <p:strVal val="visible"/>
                                      </p:to>
                                    </p:set>
                                    <p:animEffect transition="in" filter="wedge">
                                      <p:cBhvr>
                                        <p:cTn id="17" dur="2000"/>
                                        <p:tgtEl>
                                          <p:spTgt spid="276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27653"/>
                                        </p:tgtEl>
                                        <p:attrNameLst>
                                          <p:attrName>style.visibility</p:attrName>
                                        </p:attrNameLst>
                                      </p:cBhvr>
                                      <p:to>
                                        <p:strVal val="visible"/>
                                      </p:to>
                                    </p:set>
                                    <p:animEffect transition="in" filter="wedge">
                                      <p:cBhvr>
                                        <p:cTn id="22" dur="20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nimBg="1"/>
      <p:bldP spid="27652" grpId="0" animBg="1"/>
      <p:bldP spid="2765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6" name="Rectangle 36">
            <a:extLst>
              <a:ext uri="{FF2B5EF4-FFF2-40B4-BE49-F238E27FC236}">
                <a16:creationId xmlns:a16="http://schemas.microsoft.com/office/drawing/2014/main" id="{0BF0A23E-3EF7-45AB-A32B-CE5B9FE9B07C}"/>
              </a:ext>
            </a:extLst>
          </p:cNvPr>
          <p:cNvSpPr>
            <a:spLocks noChangeArrowheads="1"/>
          </p:cNvSpPr>
          <p:nvPr/>
        </p:nvSpPr>
        <p:spPr bwMode="auto">
          <a:xfrm>
            <a:off x="900113" y="2205038"/>
            <a:ext cx="5735637" cy="990600"/>
          </a:xfrm>
          <a:prstGeom prst="rect">
            <a:avLst/>
          </a:prstGeom>
          <a:solidFill>
            <a:srgbClr val="A31C05">
              <a:alpha val="50195"/>
            </a:srgbClr>
          </a:solidFill>
          <a:ln w="762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43011" name="Line 2">
            <a:extLst>
              <a:ext uri="{FF2B5EF4-FFF2-40B4-BE49-F238E27FC236}">
                <a16:creationId xmlns:a16="http://schemas.microsoft.com/office/drawing/2014/main" id="{D38D2565-4CDA-469D-8057-0738B75CBDA1}"/>
              </a:ext>
            </a:extLst>
          </p:cNvPr>
          <p:cNvSpPr>
            <a:spLocks noChangeShapeType="1"/>
          </p:cNvSpPr>
          <p:nvPr/>
        </p:nvSpPr>
        <p:spPr bwMode="auto">
          <a:xfrm flipV="1">
            <a:off x="900113" y="990600"/>
            <a:ext cx="0" cy="58674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012" name="Text Box 3">
            <a:extLst>
              <a:ext uri="{FF2B5EF4-FFF2-40B4-BE49-F238E27FC236}">
                <a16:creationId xmlns:a16="http://schemas.microsoft.com/office/drawing/2014/main" id="{AA354BBA-B92E-45B7-B38C-06C3FD26F197}"/>
              </a:ext>
            </a:extLst>
          </p:cNvPr>
          <p:cNvSpPr txBox="1">
            <a:spLocks noChangeArrowheads="1"/>
          </p:cNvSpPr>
          <p:nvPr/>
        </p:nvSpPr>
        <p:spPr bwMode="auto">
          <a:xfrm>
            <a:off x="395288" y="836613"/>
            <a:ext cx="401637"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P</a:t>
            </a:r>
            <a:endParaRPr kumimoji="1" lang="en-US" altLang="zh-CN" sz="2400">
              <a:latin typeface="Times New Roman" panose="02020603050405020304" pitchFamily="18" charset="0"/>
            </a:endParaRPr>
          </a:p>
        </p:txBody>
      </p:sp>
      <p:sp>
        <p:nvSpPr>
          <p:cNvPr id="43013" name="Text Box 4">
            <a:extLst>
              <a:ext uri="{FF2B5EF4-FFF2-40B4-BE49-F238E27FC236}">
                <a16:creationId xmlns:a16="http://schemas.microsoft.com/office/drawing/2014/main" id="{CECCA50D-A319-4303-8C0B-8C8EC8CA9108}"/>
              </a:ext>
            </a:extLst>
          </p:cNvPr>
          <p:cNvSpPr txBox="1">
            <a:spLocks noChangeArrowheads="1"/>
          </p:cNvSpPr>
          <p:nvPr/>
        </p:nvSpPr>
        <p:spPr bwMode="auto">
          <a:xfrm>
            <a:off x="76200" y="6230938"/>
            <a:ext cx="387350"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0</a:t>
            </a:r>
            <a:endParaRPr kumimoji="1" lang="en-US" altLang="zh-CN">
              <a:latin typeface="Times New Roman" panose="02020603050405020304" pitchFamily="18" charset="0"/>
            </a:endParaRPr>
          </a:p>
        </p:txBody>
      </p:sp>
      <p:sp>
        <p:nvSpPr>
          <p:cNvPr id="43014" name="Line 5">
            <a:extLst>
              <a:ext uri="{FF2B5EF4-FFF2-40B4-BE49-F238E27FC236}">
                <a16:creationId xmlns:a16="http://schemas.microsoft.com/office/drawing/2014/main" id="{0687F568-91D2-4663-B511-B3EDFD4FF0EB}"/>
              </a:ext>
            </a:extLst>
          </p:cNvPr>
          <p:cNvSpPr>
            <a:spLocks noChangeShapeType="1"/>
          </p:cNvSpPr>
          <p:nvPr/>
        </p:nvSpPr>
        <p:spPr bwMode="auto">
          <a:xfrm>
            <a:off x="179388" y="5949950"/>
            <a:ext cx="85344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015" name="Text Box 6">
            <a:extLst>
              <a:ext uri="{FF2B5EF4-FFF2-40B4-BE49-F238E27FC236}">
                <a16:creationId xmlns:a16="http://schemas.microsoft.com/office/drawing/2014/main" id="{D50164E7-65B0-4EAF-A33F-8CDC9462B7F4}"/>
              </a:ext>
            </a:extLst>
          </p:cNvPr>
          <p:cNvSpPr txBox="1">
            <a:spLocks noChangeArrowheads="1"/>
          </p:cNvSpPr>
          <p:nvPr/>
        </p:nvSpPr>
        <p:spPr bwMode="auto">
          <a:xfrm>
            <a:off x="8001000" y="6278563"/>
            <a:ext cx="46037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Q</a:t>
            </a:r>
            <a:endParaRPr kumimoji="1" lang="en-US" altLang="zh-CN" sz="2400" b="1">
              <a:latin typeface="Times New Roman" panose="02020603050405020304" pitchFamily="18" charset="0"/>
            </a:endParaRPr>
          </a:p>
        </p:txBody>
      </p:sp>
      <p:sp>
        <p:nvSpPr>
          <p:cNvPr id="43016" name="Text Box 7">
            <a:extLst>
              <a:ext uri="{FF2B5EF4-FFF2-40B4-BE49-F238E27FC236}">
                <a16:creationId xmlns:a16="http://schemas.microsoft.com/office/drawing/2014/main" id="{2200ABE4-B7E7-4C03-A1C4-0EBA3836D6ED}"/>
              </a:ext>
            </a:extLst>
          </p:cNvPr>
          <p:cNvSpPr txBox="1">
            <a:spLocks noChangeArrowheads="1"/>
          </p:cNvSpPr>
          <p:nvPr/>
        </p:nvSpPr>
        <p:spPr bwMode="auto">
          <a:xfrm>
            <a:off x="2555875" y="5876925"/>
            <a:ext cx="652463"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Q</a:t>
            </a:r>
            <a:r>
              <a:rPr kumimoji="1" lang="en-US" altLang="zh-CN" sz="2400" b="1">
                <a:latin typeface="Times New Roman" panose="02020603050405020304" pitchFamily="18" charset="0"/>
              </a:rPr>
              <a:t>1</a:t>
            </a:r>
            <a:endParaRPr kumimoji="1" lang="en-US" altLang="zh-CN" b="1">
              <a:latin typeface="Times New Roman" panose="02020603050405020304" pitchFamily="18" charset="0"/>
            </a:endParaRPr>
          </a:p>
        </p:txBody>
      </p:sp>
      <p:sp>
        <p:nvSpPr>
          <p:cNvPr id="92168" name="Line 8">
            <a:extLst>
              <a:ext uri="{FF2B5EF4-FFF2-40B4-BE49-F238E27FC236}">
                <a16:creationId xmlns:a16="http://schemas.microsoft.com/office/drawing/2014/main" id="{F70FAA75-A831-4527-95F0-C7B3324E2B94}"/>
              </a:ext>
            </a:extLst>
          </p:cNvPr>
          <p:cNvSpPr>
            <a:spLocks noChangeShapeType="1"/>
          </p:cNvSpPr>
          <p:nvPr/>
        </p:nvSpPr>
        <p:spPr bwMode="auto">
          <a:xfrm>
            <a:off x="2895600" y="2209800"/>
            <a:ext cx="20638" cy="3740150"/>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018" name="Freeform 10">
            <a:extLst>
              <a:ext uri="{FF2B5EF4-FFF2-40B4-BE49-F238E27FC236}">
                <a16:creationId xmlns:a16="http://schemas.microsoft.com/office/drawing/2014/main" id="{886985C1-2390-4430-884C-CC67F0BAD606}"/>
              </a:ext>
            </a:extLst>
          </p:cNvPr>
          <p:cNvSpPr>
            <a:spLocks/>
          </p:cNvSpPr>
          <p:nvPr/>
        </p:nvSpPr>
        <p:spPr bwMode="auto">
          <a:xfrm>
            <a:off x="1676400" y="2286000"/>
            <a:ext cx="1905000" cy="673100"/>
          </a:xfrm>
          <a:custGeom>
            <a:avLst/>
            <a:gdLst>
              <a:gd name="T0" fmla="*/ 0 w 1056"/>
              <a:gd name="T1" fmla="*/ 0 h 424"/>
              <a:gd name="T2" fmla="*/ 2147483646 w 1056"/>
              <a:gd name="T3" fmla="*/ 2147483646 h 424"/>
              <a:gd name="T4" fmla="*/ 2147483646 w 1056"/>
              <a:gd name="T5" fmla="*/ 2147483646 h 424"/>
              <a:gd name="T6" fmla="*/ 2147483646 w 1056"/>
              <a:gd name="T7" fmla="*/ 2147483646 h 4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6" h="424">
                <a:moveTo>
                  <a:pt x="0" y="0"/>
                </a:moveTo>
                <a:cubicBezTo>
                  <a:pt x="52" y="112"/>
                  <a:pt x="104" y="224"/>
                  <a:pt x="192" y="288"/>
                </a:cubicBezTo>
                <a:cubicBezTo>
                  <a:pt x="280" y="352"/>
                  <a:pt x="384" y="424"/>
                  <a:pt x="528" y="384"/>
                </a:cubicBezTo>
                <a:cubicBezTo>
                  <a:pt x="672" y="344"/>
                  <a:pt x="968" y="96"/>
                  <a:pt x="1056" y="48"/>
                </a:cubicBezTo>
              </a:path>
            </a:pathLst>
          </a:custGeom>
          <a:noFill/>
          <a:ln w="76200" cmpd="sng">
            <a:solidFill>
              <a:srgbClr val="A31C05"/>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3019" name="Freeform 12">
            <a:extLst>
              <a:ext uri="{FF2B5EF4-FFF2-40B4-BE49-F238E27FC236}">
                <a16:creationId xmlns:a16="http://schemas.microsoft.com/office/drawing/2014/main" id="{416DB411-EC26-4F1A-A18C-FA2D030C360B}"/>
              </a:ext>
            </a:extLst>
          </p:cNvPr>
          <p:cNvSpPr>
            <a:spLocks/>
          </p:cNvSpPr>
          <p:nvPr/>
        </p:nvSpPr>
        <p:spPr bwMode="auto">
          <a:xfrm>
            <a:off x="1600200" y="1600200"/>
            <a:ext cx="1371600" cy="2057400"/>
          </a:xfrm>
          <a:custGeom>
            <a:avLst/>
            <a:gdLst>
              <a:gd name="T0" fmla="*/ 2147483646 w 576"/>
              <a:gd name="T1" fmla="*/ 0 h 1392"/>
              <a:gd name="T2" fmla="*/ 2147483646 w 576"/>
              <a:gd name="T3" fmla="*/ 2147483646 h 1392"/>
              <a:gd name="T4" fmla="*/ 2147483646 w 576"/>
              <a:gd name="T5" fmla="*/ 2147483646 h 1392"/>
              <a:gd name="T6" fmla="*/ 0 w 576"/>
              <a:gd name="T7" fmla="*/ 2147483646 h 13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6" h="1392">
                <a:moveTo>
                  <a:pt x="576" y="0"/>
                </a:moveTo>
                <a:cubicBezTo>
                  <a:pt x="576" y="148"/>
                  <a:pt x="576" y="296"/>
                  <a:pt x="528" y="480"/>
                </a:cubicBezTo>
                <a:cubicBezTo>
                  <a:pt x="480" y="664"/>
                  <a:pt x="376" y="952"/>
                  <a:pt x="288" y="1104"/>
                </a:cubicBezTo>
                <a:cubicBezTo>
                  <a:pt x="200" y="1256"/>
                  <a:pt x="100" y="1324"/>
                  <a:pt x="0" y="1392"/>
                </a:cubicBezTo>
              </a:path>
            </a:pathLst>
          </a:custGeom>
          <a:noFill/>
          <a:ln w="76200" cmpd="sng">
            <a:solidFill>
              <a:srgbClr val="A31C05"/>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92174" name="Line 14">
            <a:extLst>
              <a:ext uri="{FF2B5EF4-FFF2-40B4-BE49-F238E27FC236}">
                <a16:creationId xmlns:a16="http://schemas.microsoft.com/office/drawing/2014/main" id="{D1E12431-CC86-484E-A6D8-C6025187CCFA}"/>
              </a:ext>
            </a:extLst>
          </p:cNvPr>
          <p:cNvSpPr>
            <a:spLocks noChangeShapeType="1"/>
          </p:cNvSpPr>
          <p:nvPr/>
        </p:nvSpPr>
        <p:spPr bwMode="auto">
          <a:xfrm>
            <a:off x="900113" y="2205038"/>
            <a:ext cx="7786687" cy="4762"/>
          </a:xfrm>
          <a:prstGeom prst="line">
            <a:avLst/>
          </a:prstGeom>
          <a:noFill/>
          <a:ln w="762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021" name="Text Box 18">
            <a:extLst>
              <a:ext uri="{FF2B5EF4-FFF2-40B4-BE49-F238E27FC236}">
                <a16:creationId xmlns:a16="http://schemas.microsoft.com/office/drawing/2014/main" id="{ABB6C241-6E16-4ED6-BD22-B5099B16DFD7}"/>
              </a:ext>
            </a:extLst>
          </p:cNvPr>
          <p:cNvSpPr txBox="1">
            <a:spLocks noChangeArrowheads="1"/>
          </p:cNvSpPr>
          <p:nvPr/>
        </p:nvSpPr>
        <p:spPr bwMode="auto">
          <a:xfrm>
            <a:off x="6300788" y="5876925"/>
            <a:ext cx="652462"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Q</a:t>
            </a:r>
            <a:r>
              <a:rPr kumimoji="1" lang="en-US" altLang="zh-CN" sz="2400" b="1">
                <a:latin typeface="Times New Roman" panose="02020603050405020304" pitchFamily="18" charset="0"/>
              </a:rPr>
              <a:t>2</a:t>
            </a:r>
            <a:endParaRPr kumimoji="1" lang="en-US" altLang="zh-CN" b="1">
              <a:latin typeface="Times New Roman" panose="02020603050405020304" pitchFamily="18" charset="0"/>
            </a:endParaRPr>
          </a:p>
        </p:txBody>
      </p:sp>
      <p:sp>
        <p:nvSpPr>
          <p:cNvPr id="92179" name="Text Box 19">
            <a:extLst>
              <a:ext uri="{FF2B5EF4-FFF2-40B4-BE49-F238E27FC236}">
                <a16:creationId xmlns:a16="http://schemas.microsoft.com/office/drawing/2014/main" id="{CE1D58EC-B744-4033-A6A5-C49204E2739F}"/>
              </a:ext>
            </a:extLst>
          </p:cNvPr>
          <p:cNvSpPr txBox="1">
            <a:spLocks noChangeArrowheads="1"/>
          </p:cNvSpPr>
          <p:nvPr/>
        </p:nvSpPr>
        <p:spPr bwMode="auto">
          <a:xfrm>
            <a:off x="395288" y="1916113"/>
            <a:ext cx="584200"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P</a:t>
            </a:r>
            <a:r>
              <a:rPr kumimoji="1" lang="en-US" altLang="zh-CN" sz="2400" b="1">
                <a:latin typeface="Times New Roman" panose="02020603050405020304" pitchFamily="18" charset="0"/>
              </a:rPr>
              <a:t>0</a:t>
            </a:r>
            <a:endParaRPr kumimoji="1" lang="en-US" altLang="zh-CN" b="1">
              <a:latin typeface="Times New Roman" panose="02020603050405020304" pitchFamily="18" charset="0"/>
            </a:endParaRPr>
          </a:p>
        </p:txBody>
      </p:sp>
      <p:sp>
        <p:nvSpPr>
          <p:cNvPr id="92181" name="Text Box 21">
            <a:extLst>
              <a:ext uri="{FF2B5EF4-FFF2-40B4-BE49-F238E27FC236}">
                <a16:creationId xmlns:a16="http://schemas.microsoft.com/office/drawing/2014/main" id="{35675A2D-B9CC-4C04-884D-5772323F1F02}"/>
              </a:ext>
            </a:extLst>
          </p:cNvPr>
          <p:cNvSpPr txBox="1">
            <a:spLocks noChangeArrowheads="1"/>
          </p:cNvSpPr>
          <p:nvPr/>
        </p:nvSpPr>
        <p:spPr bwMode="auto">
          <a:xfrm>
            <a:off x="468313" y="2492375"/>
            <a:ext cx="431800"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F</a:t>
            </a:r>
            <a:endParaRPr kumimoji="1" lang="en-US" altLang="zh-CN" sz="2400" b="1">
              <a:latin typeface="Times New Roman" panose="02020603050405020304" pitchFamily="18" charset="0"/>
            </a:endParaRPr>
          </a:p>
        </p:txBody>
      </p:sp>
      <p:sp>
        <p:nvSpPr>
          <p:cNvPr id="92182" name="Line 22">
            <a:extLst>
              <a:ext uri="{FF2B5EF4-FFF2-40B4-BE49-F238E27FC236}">
                <a16:creationId xmlns:a16="http://schemas.microsoft.com/office/drawing/2014/main" id="{3771C11C-5FF0-4039-A02A-6B75CEBFE164}"/>
              </a:ext>
            </a:extLst>
          </p:cNvPr>
          <p:cNvSpPr>
            <a:spLocks noChangeShapeType="1"/>
          </p:cNvSpPr>
          <p:nvPr/>
        </p:nvSpPr>
        <p:spPr bwMode="auto">
          <a:xfrm>
            <a:off x="827088" y="2781300"/>
            <a:ext cx="2068512" cy="38100"/>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2183" name="Rectangle 23">
            <a:extLst>
              <a:ext uri="{FF2B5EF4-FFF2-40B4-BE49-F238E27FC236}">
                <a16:creationId xmlns:a16="http://schemas.microsoft.com/office/drawing/2014/main" id="{D8570273-7744-4A1B-942B-5D1213C85BB5}"/>
              </a:ext>
            </a:extLst>
          </p:cNvPr>
          <p:cNvSpPr>
            <a:spLocks noChangeArrowheads="1"/>
          </p:cNvSpPr>
          <p:nvPr/>
        </p:nvSpPr>
        <p:spPr bwMode="auto">
          <a:xfrm>
            <a:off x="0" y="0"/>
            <a:ext cx="91440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defRPr/>
            </a:pPr>
            <a:r>
              <a:rPr kumimoji="1" lang="zh-CN" altLang="en-US" sz="4000" b="1">
                <a:solidFill>
                  <a:schemeClr val="tx2"/>
                </a:solidFill>
                <a:effectLst>
                  <a:outerShdw blurRad="38100" dist="38100" dir="2700000" algn="tl">
                    <a:srgbClr val="C0C0C0"/>
                  </a:outerShdw>
                </a:effectLst>
                <a:ea typeface="黑体" panose="02010609060101010101" pitchFamily="49" charset="-122"/>
              </a:rPr>
              <a:t>（一）长期中厂商对最优规模的选择</a:t>
            </a:r>
          </a:p>
        </p:txBody>
      </p:sp>
      <p:grpSp>
        <p:nvGrpSpPr>
          <p:cNvPr id="92201" name="Group 41">
            <a:extLst>
              <a:ext uri="{FF2B5EF4-FFF2-40B4-BE49-F238E27FC236}">
                <a16:creationId xmlns:a16="http://schemas.microsoft.com/office/drawing/2014/main" id="{5BA7A43A-AEC3-4749-AEC9-3B234A5A0E7B}"/>
              </a:ext>
            </a:extLst>
          </p:cNvPr>
          <p:cNvGrpSpPr>
            <a:grpSpLocks/>
          </p:cNvGrpSpPr>
          <p:nvPr/>
        </p:nvGrpSpPr>
        <p:grpSpPr bwMode="auto">
          <a:xfrm>
            <a:off x="838200" y="609600"/>
            <a:ext cx="8305800" cy="4267200"/>
            <a:chOff x="528" y="384"/>
            <a:chExt cx="5232" cy="2688"/>
          </a:xfrm>
        </p:grpSpPr>
        <p:sp>
          <p:nvSpPr>
            <p:cNvPr id="43045" name="Freeform 9">
              <a:extLst>
                <a:ext uri="{FF2B5EF4-FFF2-40B4-BE49-F238E27FC236}">
                  <a16:creationId xmlns:a16="http://schemas.microsoft.com/office/drawing/2014/main" id="{CB4DE5E7-D48B-4189-B799-356A3032BA4E}"/>
                </a:ext>
              </a:extLst>
            </p:cNvPr>
            <p:cNvSpPr>
              <a:spLocks/>
            </p:cNvSpPr>
            <p:nvPr/>
          </p:nvSpPr>
          <p:spPr bwMode="auto">
            <a:xfrm>
              <a:off x="528" y="912"/>
              <a:ext cx="4944" cy="1619"/>
            </a:xfrm>
            <a:custGeom>
              <a:avLst/>
              <a:gdLst>
                <a:gd name="T0" fmla="*/ 0 w 4992"/>
                <a:gd name="T1" fmla="*/ 0 h 1648"/>
                <a:gd name="T2" fmla="*/ 368 w 4992"/>
                <a:gd name="T3" fmla="*/ 492 h 1648"/>
                <a:gd name="T4" fmla="*/ 876 w 4992"/>
                <a:gd name="T5" fmla="*/ 939 h 1648"/>
                <a:gd name="T6" fmla="*/ 1616 w 4992"/>
                <a:gd name="T7" fmla="*/ 1386 h 1648"/>
                <a:gd name="T8" fmla="*/ 2355 w 4992"/>
                <a:gd name="T9" fmla="*/ 1476 h 1648"/>
                <a:gd name="T10" fmla="*/ 3649 w 4992"/>
                <a:gd name="T11" fmla="*/ 1029 h 1648"/>
                <a:gd name="T12" fmla="*/ 4802 w 4992"/>
                <a:gd name="T13" fmla="*/ 0 h 1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92" h="1648">
                  <a:moveTo>
                    <a:pt x="0" y="0"/>
                  </a:moveTo>
                  <a:cubicBezTo>
                    <a:pt x="116" y="180"/>
                    <a:pt x="232" y="360"/>
                    <a:pt x="384" y="528"/>
                  </a:cubicBezTo>
                  <a:cubicBezTo>
                    <a:pt x="536" y="696"/>
                    <a:pt x="696" y="848"/>
                    <a:pt x="912" y="1008"/>
                  </a:cubicBezTo>
                  <a:cubicBezTo>
                    <a:pt x="1128" y="1168"/>
                    <a:pt x="1424" y="1392"/>
                    <a:pt x="1680" y="1488"/>
                  </a:cubicBezTo>
                  <a:cubicBezTo>
                    <a:pt x="1936" y="1584"/>
                    <a:pt x="2096" y="1648"/>
                    <a:pt x="2448" y="1584"/>
                  </a:cubicBezTo>
                  <a:cubicBezTo>
                    <a:pt x="2800" y="1520"/>
                    <a:pt x="3368" y="1368"/>
                    <a:pt x="3792" y="1104"/>
                  </a:cubicBezTo>
                  <a:cubicBezTo>
                    <a:pt x="4216" y="840"/>
                    <a:pt x="4604" y="420"/>
                    <a:pt x="4992" y="0"/>
                  </a:cubicBezTo>
                </a:path>
              </a:pathLst>
            </a:custGeom>
            <a:noFill/>
            <a:ln w="76200" cmpd="sng">
              <a:solidFill>
                <a:schemeClr val="tx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3046" name="Freeform 16">
              <a:extLst>
                <a:ext uri="{FF2B5EF4-FFF2-40B4-BE49-F238E27FC236}">
                  <a16:creationId xmlns:a16="http://schemas.microsoft.com/office/drawing/2014/main" id="{C3D5534A-791B-4797-9608-79A77666E920}"/>
                </a:ext>
              </a:extLst>
            </p:cNvPr>
            <p:cNvSpPr>
              <a:spLocks/>
            </p:cNvSpPr>
            <p:nvPr/>
          </p:nvSpPr>
          <p:spPr bwMode="auto">
            <a:xfrm>
              <a:off x="816" y="672"/>
              <a:ext cx="3888" cy="2400"/>
            </a:xfrm>
            <a:custGeom>
              <a:avLst/>
              <a:gdLst>
                <a:gd name="T0" fmla="*/ 2568 w 4464"/>
                <a:gd name="T1" fmla="*/ 0 h 2064"/>
                <a:gd name="T2" fmla="*/ 2348 w 4464"/>
                <a:gd name="T3" fmla="*/ 790 h 2064"/>
                <a:gd name="T4" fmla="*/ 2071 w 4464"/>
                <a:gd name="T5" fmla="*/ 1403 h 2064"/>
                <a:gd name="T6" fmla="*/ 1795 w 4464"/>
                <a:gd name="T7" fmla="*/ 2019 h 2064"/>
                <a:gd name="T8" fmla="*/ 1464 w 4464"/>
                <a:gd name="T9" fmla="*/ 2633 h 2064"/>
                <a:gd name="T10" fmla="*/ 1050 w 4464"/>
                <a:gd name="T11" fmla="*/ 3071 h 2064"/>
                <a:gd name="T12" fmla="*/ 719 w 4464"/>
                <a:gd name="T13" fmla="*/ 3334 h 2064"/>
                <a:gd name="T14" fmla="*/ 0 w 4464"/>
                <a:gd name="T15" fmla="*/ 3773 h 206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64" h="2064">
                  <a:moveTo>
                    <a:pt x="4464" y="0"/>
                  </a:moveTo>
                  <a:cubicBezTo>
                    <a:pt x="4344" y="152"/>
                    <a:pt x="4224" y="304"/>
                    <a:pt x="4080" y="432"/>
                  </a:cubicBezTo>
                  <a:cubicBezTo>
                    <a:pt x="3936" y="560"/>
                    <a:pt x="3760" y="656"/>
                    <a:pt x="3600" y="768"/>
                  </a:cubicBezTo>
                  <a:cubicBezTo>
                    <a:pt x="3440" y="880"/>
                    <a:pt x="3296" y="992"/>
                    <a:pt x="3120" y="1104"/>
                  </a:cubicBezTo>
                  <a:cubicBezTo>
                    <a:pt x="2944" y="1216"/>
                    <a:pt x="2760" y="1344"/>
                    <a:pt x="2544" y="1440"/>
                  </a:cubicBezTo>
                  <a:cubicBezTo>
                    <a:pt x="2328" y="1536"/>
                    <a:pt x="2040" y="1616"/>
                    <a:pt x="1824" y="1680"/>
                  </a:cubicBezTo>
                  <a:cubicBezTo>
                    <a:pt x="1608" y="1744"/>
                    <a:pt x="1552" y="1760"/>
                    <a:pt x="1248" y="1824"/>
                  </a:cubicBezTo>
                  <a:cubicBezTo>
                    <a:pt x="944" y="1888"/>
                    <a:pt x="200" y="2024"/>
                    <a:pt x="0" y="2064"/>
                  </a:cubicBezTo>
                </a:path>
              </a:pathLst>
            </a:custGeom>
            <a:noFill/>
            <a:ln w="76200"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3047" name="Text Box 24">
              <a:extLst>
                <a:ext uri="{FF2B5EF4-FFF2-40B4-BE49-F238E27FC236}">
                  <a16:creationId xmlns:a16="http://schemas.microsoft.com/office/drawing/2014/main" id="{F4F0B49E-53F3-4D7F-8664-3EFEF27C4DA1}"/>
                </a:ext>
              </a:extLst>
            </p:cNvPr>
            <p:cNvSpPr txBox="1">
              <a:spLocks noChangeArrowheads="1"/>
            </p:cNvSpPr>
            <p:nvPr/>
          </p:nvSpPr>
          <p:spPr bwMode="auto">
            <a:xfrm>
              <a:off x="4272" y="384"/>
              <a:ext cx="714" cy="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chemeClr val="tx2"/>
                  </a:solidFill>
                  <a:latin typeface="Times New Roman" panose="02020603050405020304" pitchFamily="18" charset="0"/>
                </a:rPr>
                <a:t>LMC</a:t>
              </a:r>
            </a:p>
          </p:txBody>
        </p:sp>
        <p:sp>
          <p:nvSpPr>
            <p:cNvPr id="43048" name="Text Box 25">
              <a:extLst>
                <a:ext uri="{FF2B5EF4-FFF2-40B4-BE49-F238E27FC236}">
                  <a16:creationId xmlns:a16="http://schemas.microsoft.com/office/drawing/2014/main" id="{EA85F71E-F96F-425D-91E6-566AF8258D05}"/>
                </a:ext>
              </a:extLst>
            </p:cNvPr>
            <p:cNvSpPr txBox="1">
              <a:spLocks noChangeArrowheads="1"/>
            </p:cNvSpPr>
            <p:nvPr/>
          </p:nvSpPr>
          <p:spPr bwMode="auto">
            <a:xfrm>
              <a:off x="5103" y="624"/>
              <a:ext cx="657" cy="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chemeClr val="tx2"/>
                  </a:solidFill>
                  <a:latin typeface="Times New Roman" panose="02020603050405020304" pitchFamily="18" charset="0"/>
                </a:rPr>
                <a:t>LAC</a:t>
              </a:r>
            </a:p>
          </p:txBody>
        </p:sp>
      </p:grpSp>
      <p:sp>
        <p:nvSpPr>
          <p:cNvPr id="43027" name="Text Box 26">
            <a:extLst>
              <a:ext uri="{FF2B5EF4-FFF2-40B4-BE49-F238E27FC236}">
                <a16:creationId xmlns:a16="http://schemas.microsoft.com/office/drawing/2014/main" id="{AC4870E3-2C94-41CE-869A-E076A4E940D4}"/>
              </a:ext>
            </a:extLst>
          </p:cNvPr>
          <p:cNvSpPr txBox="1">
            <a:spLocks noChangeArrowheads="1"/>
          </p:cNvSpPr>
          <p:nvPr/>
        </p:nvSpPr>
        <p:spPr bwMode="auto">
          <a:xfrm>
            <a:off x="2438400" y="1114425"/>
            <a:ext cx="110172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SMC</a:t>
            </a:r>
            <a:r>
              <a:rPr kumimoji="1" lang="en-US" altLang="zh-CN" sz="2000" b="1">
                <a:latin typeface="Times New Roman" panose="02020603050405020304" pitchFamily="18" charset="0"/>
              </a:rPr>
              <a:t>1</a:t>
            </a:r>
          </a:p>
        </p:txBody>
      </p:sp>
      <p:sp>
        <p:nvSpPr>
          <p:cNvPr id="43028" name="Text Box 27">
            <a:extLst>
              <a:ext uri="{FF2B5EF4-FFF2-40B4-BE49-F238E27FC236}">
                <a16:creationId xmlns:a16="http://schemas.microsoft.com/office/drawing/2014/main" id="{129DA1F5-EFCE-41C0-95F0-52836678F3D0}"/>
              </a:ext>
            </a:extLst>
          </p:cNvPr>
          <p:cNvSpPr txBox="1">
            <a:spLocks noChangeArrowheads="1"/>
          </p:cNvSpPr>
          <p:nvPr/>
        </p:nvSpPr>
        <p:spPr bwMode="auto">
          <a:xfrm>
            <a:off x="3505200" y="2133600"/>
            <a:ext cx="1023938"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SAC</a:t>
            </a:r>
            <a:r>
              <a:rPr kumimoji="1" lang="en-US" altLang="zh-CN" sz="2000" b="1">
                <a:latin typeface="Times New Roman" panose="02020603050405020304" pitchFamily="18" charset="0"/>
              </a:rPr>
              <a:t>1</a:t>
            </a:r>
          </a:p>
        </p:txBody>
      </p:sp>
      <p:sp>
        <p:nvSpPr>
          <p:cNvPr id="92190" name="Text Box 30">
            <a:extLst>
              <a:ext uri="{FF2B5EF4-FFF2-40B4-BE49-F238E27FC236}">
                <a16:creationId xmlns:a16="http://schemas.microsoft.com/office/drawing/2014/main" id="{2326A31A-55AE-4C0C-A6D3-C0FA972D6E95}"/>
              </a:ext>
            </a:extLst>
          </p:cNvPr>
          <p:cNvSpPr txBox="1">
            <a:spLocks noChangeArrowheads="1"/>
          </p:cNvSpPr>
          <p:nvPr/>
        </p:nvSpPr>
        <p:spPr bwMode="auto">
          <a:xfrm>
            <a:off x="7010400" y="1752600"/>
            <a:ext cx="16652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AR=MR=P</a:t>
            </a:r>
            <a:endParaRPr kumimoji="1" lang="en-US" altLang="zh-CN" sz="2400">
              <a:latin typeface="Times New Roman" panose="02020603050405020304" pitchFamily="18" charset="0"/>
            </a:endParaRPr>
          </a:p>
        </p:txBody>
      </p:sp>
      <p:sp>
        <p:nvSpPr>
          <p:cNvPr id="43030" name="Rectangle 31">
            <a:extLst>
              <a:ext uri="{FF2B5EF4-FFF2-40B4-BE49-F238E27FC236}">
                <a16:creationId xmlns:a16="http://schemas.microsoft.com/office/drawing/2014/main" id="{FD511018-3911-4337-B6DC-94EB4439E4A6}"/>
              </a:ext>
            </a:extLst>
          </p:cNvPr>
          <p:cNvSpPr>
            <a:spLocks noChangeArrowheads="1"/>
          </p:cNvSpPr>
          <p:nvPr/>
        </p:nvSpPr>
        <p:spPr bwMode="auto">
          <a:xfrm>
            <a:off x="2362200" y="1752600"/>
            <a:ext cx="5349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solidFill>
                  <a:schemeClr val="tx2"/>
                </a:solidFill>
                <a:latin typeface="Times New Roman" panose="02020603050405020304" pitchFamily="18" charset="0"/>
              </a:rPr>
              <a:t>E</a:t>
            </a:r>
            <a:r>
              <a:rPr kumimoji="1" lang="en-US" altLang="zh-CN" sz="1800" b="1">
                <a:solidFill>
                  <a:schemeClr val="tx2"/>
                </a:solidFill>
                <a:latin typeface="Times New Roman" panose="02020603050405020304" pitchFamily="18" charset="0"/>
              </a:rPr>
              <a:t>1</a:t>
            </a:r>
          </a:p>
        </p:txBody>
      </p:sp>
      <p:grpSp>
        <p:nvGrpSpPr>
          <p:cNvPr id="92199" name="Group 39">
            <a:extLst>
              <a:ext uri="{FF2B5EF4-FFF2-40B4-BE49-F238E27FC236}">
                <a16:creationId xmlns:a16="http://schemas.microsoft.com/office/drawing/2014/main" id="{CB63DE86-D19B-4305-82CB-BB0CF89581D8}"/>
              </a:ext>
            </a:extLst>
          </p:cNvPr>
          <p:cNvGrpSpPr>
            <a:grpSpLocks/>
          </p:cNvGrpSpPr>
          <p:nvPr/>
        </p:nvGrpSpPr>
        <p:grpSpPr bwMode="auto">
          <a:xfrm>
            <a:off x="4572000" y="1190625"/>
            <a:ext cx="3157538" cy="3152775"/>
            <a:chOff x="2880" y="750"/>
            <a:chExt cx="1989" cy="1986"/>
          </a:xfrm>
        </p:grpSpPr>
        <p:sp>
          <p:nvSpPr>
            <p:cNvPr id="43040" name="Freeform 11">
              <a:extLst>
                <a:ext uri="{FF2B5EF4-FFF2-40B4-BE49-F238E27FC236}">
                  <a16:creationId xmlns:a16="http://schemas.microsoft.com/office/drawing/2014/main" id="{81726F9B-AA3F-47AF-BD05-B62154DE7EB8}"/>
                </a:ext>
              </a:extLst>
            </p:cNvPr>
            <p:cNvSpPr>
              <a:spLocks/>
            </p:cNvSpPr>
            <p:nvPr/>
          </p:nvSpPr>
          <p:spPr bwMode="auto">
            <a:xfrm>
              <a:off x="3120" y="1632"/>
              <a:ext cx="1440" cy="480"/>
            </a:xfrm>
            <a:custGeom>
              <a:avLst/>
              <a:gdLst>
                <a:gd name="T0" fmla="*/ 0 w 1248"/>
                <a:gd name="T1" fmla="*/ 98 h 696"/>
                <a:gd name="T2" fmla="*/ 597 w 1248"/>
                <a:gd name="T3" fmla="*/ 141 h 696"/>
                <a:gd name="T4" fmla="*/ 1191 w 1248"/>
                <a:gd name="T5" fmla="*/ 152 h 696"/>
                <a:gd name="T6" fmla="*/ 1786 w 1248"/>
                <a:gd name="T7" fmla="*/ 108 h 696"/>
                <a:gd name="T8" fmla="*/ 2213 w 1248"/>
                <a:gd name="T9" fmla="*/ 0 h 6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8" h="696">
                  <a:moveTo>
                    <a:pt x="0" y="432"/>
                  </a:moveTo>
                  <a:cubicBezTo>
                    <a:pt x="112" y="508"/>
                    <a:pt x="224" y="584"/>
                    <a:pt x="336" y="624"/>
                  </a:cubicBezTo>
                  <a:cubicBezTo>
                    <a:pt x="448" y="664"/>
                    <a:pt x="560" y="696"/>
                    <a:pt x="672" y="672"/>
                  </a:cubicBezTo>
                  <a:cubicBezTo>
                    <a:pt x="784" y="648"/>
                    <a:pt x="912" y="592"/>
                    <a:pt x="1008" y="480"/>
                  </a:cubicBezTo>
                  <a:cubicBezTo>
                    <a:pt x="1104" y="368"/>
                    <a:pt x="1176" y="184"/>
                    <a:pt x="1248" y="0"/>
                  </a:cubicBezTo>
                </a:path>
              </a:pathLst>
            </a:custGeom>
            <a:noFill/>
            <a:ln w="76200" cmpd="sng">
              <a:solidFill>
                <a:srgbClr val="0000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3041" name="Freeform 13">
              <a:extLst>
                <a:ext uri="{FF2B5EF4-FFF2-40B4-BE49-F238E27FC236}">
                  <a16:creationId xmlns:a16="http://schemas.microsoft.com/office/drawing/2014/main" id="{1285BBCD-9479-43FA-B179-5A0DCC3AA335}"/>
                </a:ext>
              </a:extLst>
            </p:cNvPr>
            <p:cNvSpPr>
              <a:spLocks/>
            </p:cNvSpPr>
            <p:nvPr/>
          </p:nvSpPr>
          <p:spPr bwMode="auto">
            <a:xfrm>
              <a:off x="2880" y="1056"/>
              <a:ext cx="1296" cy="1680"/>
            </a:xfrm>
            <a:custGeom>
              <a:avLst/>
              <a:gdLst>
                <a:gd name="T0" fmla="*/ 14762 w 576"/>
                <a:gd name="T1" fmla="*/ 0 h 1392"/>
                <a:gd name="T2" fmla="*/ 13532 w 576"/>
                <a:gd name="T3" fmla="*/ 1019 h 1392"/>
                <a:gd name="T4" fmla="*/ 7382 w 576"/>
                <a:gd name="T5" fmla="*/ 2343 h 1392"/>
                <a:gd name="T6" fmla="*/ 0 w 576"/>
                <a:gd name="T7" fmla="*/ 2954 h 13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6" h="1392">
                  <a:moveTo>
                    <a:pt x="576" y="0"/>
                  </a:moveTo>
                  <a:cubicBezTo>
                    <a:pt x="576" y="148"/>
                    <a:pt x="576" y="296"/>
                    <a:pt x="528" y="480"/>
                  </a:cubicBezTo>
                  <a:cubicBezTo>
                    <a:pt x="480" y="664"/>
                    <a:pt x="376" y="952"/>
                    <a:pt x="288" y="1104"/>
                  </a:cubicBezTo>
                  <a:cubicBezTo>
                    <a:pt x="200" y="1256"/>
                    <a:pt x="100" y="1324"/>
                    <a:pt x="0" y="1392"/>
                  </a:cubicBezTo>
                </a:path>
              </a:pathLst>
            </a:custGeom>
            <a:noFill/>
            <a:ln w="76200" cmpd="sng">
              <a:solidFill>
                <a:srgbClr val="0000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3042" name="Text Box 28">
              <a:extLst>
                <a:ext uri="{FF2B5EF4-FFF2-40B4-BE49-F238E27FC236}">
                  <a16:creationId xmlns:a16="http://schemas.microsoft.com/office/drawing/2014/main" id="{D0C6D622-71BE-49DA-A783-1DDAF77FA546}"/>
                </a:ext>
              </a:extLst>
            </p:cNvPr>
            <p:cNvSpPr txBox="1">
              <a:spLocks noChangeArrowheads="1"/>
            </p:cNvSpPr>
            <p:nvPr/>
          </p:nvSpPr>
          <p:spPr bwMode="auto">
            <a:xfrm>
              <a:off x="3792" y="750"/>
              <a:ext cx="694" cy="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SMC</a:t>
              </a:r>
              <a:r>
                <a:rPr kumimoji="1" lang="en-US" altLang="zh-CN" sz="2000" b="1">
                  <a:latin typeface="Times New Roman" panose="02020603050405020304" pitchFamily="18" charset="0"/>
                </a:rPr>
                <a:t>2</a:t>
              </a:r>
            </a:p>
          </p:txBody>
        </p:sp>
        <p:sp>
          <p:nvSpPr>
            <p:cNvPr id="43043" name="Text Box 29">
              <a:extLst>
                <a:ext uri="{FF2B5EF4-FFF2-40B4-BE49-F238E27FC236}">
                  <a16:creationId xmlns:a16="http://schemas.microsoft.com/office/drawing/2014/main" id="{132058E0-762C-444D-A893-150563A8BB15}"/>
                </a:ext>
              </a:extLst>
            </p:cNvPr>
            <p:cNvSpPr txBox="1">
              <a:spLocks noChangeArrowheads="1"/>
            </p:cNvSpPr>
            <p:nvPr/>
          </p:nvSpPr>
          <p:spPr bwMode="auto">
            <a:xfrm>
              <a:off x="4224" y="1344"/>
              <a:ext cx="645" cy="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SAC</a:t>
              </a:r>
              <a:r>
                <a:rPr kumimoji="1" lang="en-US" altLang="zh-CN" sz="2000" b="1">
                  <a:latin typeface="Times New Roman" panose="02020603050405020304" pitchFamily="18" charset="0"/>
                </a:rPr>
                <a:t>2</a:t>
              </a:r>
            </a:p>
          </p:txBody>
        </p:sp>
        <p:sp>
          <p:nvSpPr>
            <p:cNvPr id="43044" name="Rectangle 32">
              <a:extLst>
                <a:ext uri="{FF2B5EF4-FFF2-40B4-BE49-F238E27FC236}">
                  <a16:creationId xmlns:a16="http://schemas.microsoft.com/office/drawing/2014/main" id="{CCC49BFB-762F-4AB3-ABBD-992FE7434FF7}"/>
                </a:ext>
              </a:extLst>
            </p:cNvPr>
            <p:cNvSpPr>
              <a:spLocks noChangeArrowheads="1"/>
            </p:cNvSpPr>
            <p:nvPr/>
          </p:nvSpPr>
          <p:spPr bwMode="auto">
            <a:xfrm>
              <a:off x="3792" y="1104"/>
              <a:ext cx="337"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solidFill>
                    <a:schemeClr val="tx2"/>
                  </a:solidFill>
                  <a:latin typeface="Times New Roman" panose="02020603050405020304" pitchFamily="18" charset="0"/>
                </a:rPr>
                <a:t>E</a:t>
              </a:r>
              <a:r>
                <a:rPr kumimoji="1" lang="en-US" altLang="zh-CN" sz="1800" b="1">
                  <a:solidFill>
                    <a:schemeClr val="tx2"/>
                  </a:solidFill>
                  <a:latin typeface="Times New Roman" panose="02020603050405020304" pitchFamily="18" charset="0"/>
                </a:rPr>
                <a:t>2</a:t>
              </a:r>
            </a:p>
          </p:txBody>
        </p:sp>
      </p:grpSp>
      <p:grpSp>
        <p:nvGrpSpPr>
          <p:cNvPr id="92200" name="Group 40">
            <a:extLst>
              <a:ext uri="{FF2B5EF4-FFF2-40B4-BE49-F238E27FC236}">
                <a16:creationId xmlns:a16="http://schemas.microsoft.com/office/drawing/2014/main" id="{5EE4786B-A028-4389-9581-A34A5EDD42C6}"/>
              </a:ext>
            </a:extLst>
          </p:cNvPr>
          <p:cNvGrpSpPr>
            <a:grpSpLocks/>
          </p:cNvGrpSpPr>
          <p:nvPr/>
        </p:nvGrpSpPr>
        <p:grpSpPr bwMode="auto">
          <a:xfrm>
            <a:off x="468313" y="2209800"/>
            <a:ext cx="6559550" cy="3667125"/>
            <a:chOff x="295" y="1392"/>
            <a:chExt cx="4132" cy="2310"/>
          </a:xfrm>
        </p:grpSpPr>
        <p:sp>
          <p:nvSpPr>
            <p:cNvPr id="43036" name="Line 15">
              <a:extLst>
                <a:ext uri="{FF2B5EF4-FFF2-40B4-BE49-F238E27FC236}">
                  <a16:creationId xmlns:a16="http://schemas.microsoft.com/office/drawing/2014/main" id="{22257846-44C9-4908-8A4D-6DBD601BBD44}"/>
                </a:ext>
              </a:extLst>
            </p:cNvPr>
            <p:cNvSpPr>
              <a:spLocks noChangeShapeType="1"/>
            </p:cNvSpPr>
            <p:nvPr/>
          </p:nvSpPr>
          <p:spPr bwMode="auto">
            <a:xfrm flipH="1">
              <a:off x="4150" y="1392"/>
              <a:ext cx="26" cy="2310"/>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037" name="Line 17">
              <a:extLst>
                <a:ext uri="{FF2B5EF4-FFF2-40B4-BE49-F238E27FC236}">
                  <a16:creationId xmlns:a16="http://schemas.microsoft.com/office/drawing/2014/main" id="{A2EF8052-7C8D-4435-A7A9-B0C0118243D2}"/>
                </a:ext>
              </a:extLst>
            </p:cNvPr>
            <p:cNvSpPr>
              <a:spLocks noChangeShapeType="1"/>
            </p:cNvSpPr>
            <p:nvPr/>
          </p:nvSpPr>
          <p:spPr bwMode="auto">
            <a:xfrm flipV="1">
              <a:off x="567" y="2016"/>
              <a:ext cx="3561" cy="8"/>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038" name="Text Box 20">
              <a:extLst>
                <a:ext uri="{FF2B5EF4-FFF2-40B4-BE49-F238E27FC236}">
                  <a16:creationId xmlns:a16="http://schemas.microsoft.com/office/drawing/2014/main" id="{745CB9B2-4FFA-4C05-93E2-A1950CDBF5CE}"/>
                </a:ext>
              </a:extLst>
            </p:cNvPr>
            <p:cNvSpPr txBox="1">
              <a:spLocks noChangeArrowheads="1"/>
            </p:cNvSpPr>
            <p:nvPr/>
          </p:nvSpPr>
          <p:spPr bwMode="auto">
            <a:xfrm>
              <a:off x="295" y="1842"/>
              <a:ext cx="315" cy="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H</a:t>
              </a:r>
            </a:p>
          </p:txBody>
        </p:sp>
        <p:sp>
          <p:nvSpPr>
            <p:cNvPr id="43039" name="Text Box 33">
              <a:extLst>
                <a:ext uri="{FF2B5EF4-FFF2-40B4-BE49-F238E27FC236}">
                  <a16:creationId xmlns:a16="http://schemas.microsoft.com/office/drawing/2014/main" id="{DF1475B2-43F6-4599-92AE-E7A9C78139F6}"/>
                </a:ext>
              </a:extLst>
            </p:cNvPr>
            <p:cNvSpPr txBox="1">
              <a:spLocks noChangeArrowheads="1"/>
            </p:cNvSpPr>
            <p:nvPr/>
          </p:nvSpPr>
          <p:spPr bwMode="auto">
            <a:xfrm>
              <a:off x="4224" y="1968"/>
              <a:ext cx="203" cy="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I</a:t>
              </a:r>
            </a:p>
          </p:txBody>
        </p:sp>
      </p:grpSp>
      <p:sp>
        <p:nvSpPr>
          <p:cNvPr id="43033" name="Text Box 34">
            <a:extLst>
              <a:ext uri="{FF2B5EF4-FFF2-40B4-BE49-F238E27FC236}">
                <a16:creationId xmlns:a16="http://schemas.microsoft.com/office/drawing/2014/main" id="{086885C2-122C-4257-AEB2-D8199E058035}"/>
              </a:ext>
            </a:extLst>
          </p:cNvPr>
          <p:cNvSpPr txBox="1">
            <a:spLocks noChangeArrowheads="1"/>
          </p:cNvSpPr>
          <p:nvPr/>
        </p:nvSpPr>
        <p:spPr bwMode="auto">
          <a:xfrm>
            <a:off x="2895600" y="2590800"/>
            <a:ext cx="4603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G</a:t>
            </a:r>
          </a:p>
        </p:txBody>
      </p:sp>
      <p:sp>
        <p:nvSpPr>
          <p:cNvPr id="92195" name="Rectangle 35">
            <a:extLst>
              <a:ext uri="{FF2B5EF4-FFF2-40B4-BE49-F238E27FC236}">
                <a16:creationId xmlns:a16="http://schemas.microsoft.com/office/drawing/2014/main" id="{0E10C808-1CF1-451A-8CBA-E821ABEF984F}"/>
              </a:ext>
            </a:extLst>
          </p:cNvPr>
          <p:cNvSpPr>
            <a:spLocks noChangeArrowheads="1"/>
          </p:cNvSpPr>
          <p:nvPr/>
        </p:nvSpPr>
        <p:spPr bwMode="auto">
          <a:xfrm>
            <a:off x="900113" y="2209800"/>
            <a:ext cx="1995487" cy="609600"/>
          </a:xfrm>
          <a:prstGeom prst="rect">
            <a:avLst/>
          </a:prstGeom>
          <a:solidFill>
            <a:schemeClr val="tx2">
              <a:alpha val="50195"/>
            </a:schemeClr>
          </a:solidFill>
          <a:ln>
            <a:noFill/>
          </a:ln>
          <a:effectLst/>
          <a:extLst>
            <a:ext uri="{91240B29-F687-4F45-9708-019B960494DF}">
              <a14:hiddenLine xmlns:a14="http://schemas.microsoft.com/office/drawing/2010/main" w="762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92197" name="Text Box 37">
            <a:extLst>
              <a:ext uri="{FF2B5EF4-FFF2-40B4-BE49-F238E27FC236}">
                <a16:creationId xmlns:a16="http://schemas.microsoft.com/office/drawing/2014/main" id="{1D11FA05-3CE8-490C-9C18-A379CFC55E71}"/>
              </a:ext>
            </a:extLst>
          </p:cNvPr>
          <p:cNvSpPr txBox="1">
            <a:spLocks noChangeArrowheads="1"/>
          </p:cNvSpPr>
          <p:nvPr/>
        </p:nvSpPr>
        <p:spPr bwMode="auto">
          <a:xfrm>
            <a:off x="8705850" y="1828800"/>
            <a:ext cx="438150" cy="64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3600" b="1">
                <a:latin typeface="Times New Roman" panose="02020603050405020304" pitchFamily="18" charset="0"/>
              </a:rPr>
              <a:t>d</a:t>
            </a:r>
            <a:endParaRPr kumimoji="1" lang="en-US" altLang="zh-CN" sz="3600">
              <a:latin typeface="Times New Roman" panose="02020603050405020304"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97"/>
                                        </p:tgtEl>
                                        <p:attrNameLst>
                                          <p:attrName>style.visibility</p:attrName>
                                        </p:attrNameLst>
                                      </p:cBhvr>
                                      <p:to>
                                        <p:strVal val="visible"/>
                                      </p:to>
                                    </p:set>
                                    <p:animEffect transition="in" filter="blinds(horizontal)">
                                      <p:cBhvr>
                                        <p:cTn id="7" dur="500"/>
                                        <p:tgtEl>
                                          <p:spTgt spid="9219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2190"/>
                                        </p:tgtEl>
                                        <p:attrNameLst>
                                          <p:attrName>style.visibility</p:attrName>
                                        </p:attrNameLst>
                                      </p:cBhvr>
                                      <p:to>
                                        <p:strVal val="visible"/>
                                      </p:to>
                                    </p:set>
                                    <p:animEffect transition="in" filter="blinds(horizontal)">
                                      <p:cBhvr>
                                        <p:cTn id="10" dur="500"/>
                                        <p:tgtEl>
                                          <p:spTgt spid="92190"/>
                                        </p:tgtEl>
                                      </p:cBhvr>
                                    </p:animEffect>
                                  </p:childTnLst>
                                </p:cTn>
                              </p:par>
                              <p:par>
                                <p:cTn id="11" presetID="3" presetClass="entr" presetSubtype="10" fill="hold" nodeType="withEffect">
                                  <p:stCondLst>
                                    <p:cond delay="0"/>
                                  </p:stCondLst>
                                  <p:childTnLst>
                                    <p:set>
                                      <p:cBhvr>
                                        <p:cTn id="12" dur="1" fill="hold">
                                          <p:stCondLst>
                                            <p:cond delay="0"/>
                                          </p:stCondLst>
                                        </p:cTn>
                                        <p:tgtEl>
                                          <p:spTgt spid="92174"/>
                                        </p:tgtEl>
                                        <p:attrNameLst>
                                          <p:attrName>style.visibility</p:attrName>
                                        </p:attrNameLst>
                                      </p:cBhvr>
                                      <p:to>
                                        <p:strVal val="visible"/>
                                      </p:to>
                                    </p:set>
                                    <p:animEffect transition="in" filter="blinds(horizontal)">
                                      <p:cBhvr>
                                        <p:cTn id="13" dur="500"/>
                                        <p:tgtEl>
                                          <p:spTgt spid="9217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2179"/>
                                        </p:tgtEl>
                                        <p:attrNameLst>
                                          <p:attrName>style.visibility</p:attrName>
                                        </p:attrNameLst>
                                      </p:cBhvr>
                                      <p:to>
                                        <p:strVal val="visible"/>
                                      </p:to>
                                    </p:set>
                                    <p:animEffect transition="in" filter="blinds(horizontal)">
                                      <p:cBhvr>
                                        <p:cTn id="16" dur="500"/>
                                        <p:tgtEl>
                                          <p:spTgt spid="9217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92168"/>
                                        </p:tgtEl>
                                        <p:attrNameLst>
                                          <p:attrName>style.visibility</p:attrName>
                                        </p:attrNameLst>
                                      </p:cBhvr>
                                      <p:to>
                                        <p:strVal val="visible"/>
                                      </p:to>
                                    </p:set>
                                    <p:animEffect transition="in" filter="blinds(horizontal)">
                                      <p:cBhvr>
                                        <p:cTn id="21" dur="500"/>
                                        <p:tgtEl>
                                          <p:spTgt spid="92168"/>
                                        </p:tgtEl>
                                      </p:cBhvr>
                                    </p:animEffect>
                                  </p:childTnLst>
                                </p:cTn>
                              </p:par>
                              <p:par>
                                <p:cTn id="22" presetID="3" presetClass="entr" presetSubtype="10" fill="hold" nodeType="withEffect">
                                  <p:stCondLst>
                                    <p:cond delay="0"/>
                                  </p:stCondLst>
                                  <p:childTnLst>
                                    <p:set>
                                      <p:cBhvr>
                                        <p:cTn id="23" dur="1" fill="hold">
                                          <p:stCondLst>
                                            <p:cond delay="0"/>
                                          </p:stCondLst>
                                        </p:cTn>
                                        <p:tgtEl>
                                          <p:spTgt spid="92182"/>
                                        </p:tgtEl>
                                        <p:attrNameLst>
                                          <p:attrName>style.visibility</p:attrName>
                                        </p:attrNameLst>
                                      </p:cBhvr>
                                      <p:to>
                                        <p:strVal val="visible"/>
                                      </p:to>
                                    </p:set>
                                    <p:animEffect transition="in" filter="blinds(horizontal)">
                                      <p:cBhvr>
                                        <p:cTn id="24" dur="500"/>
                                        <p:tgtEl>
                                          <p:spTgt spid="92182"/>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92181"/>
                                        </p:tgtEl>
                                        <p:attrNameLst>
                                          <p:attrName>style.visibility</p:attrName>
                                        </p:attrNameLst>
                                      </p:cBhvr>
                                      <p:to>
                                        <p:strVal val="visible"/>
                                      </p:to>
                                    </p:set>
                                    <p:animEffect transition="in" filter="blinds(horizontal)">
                                      <p:cBhvr>
                                        <p:cTn id="27" dur="500"/>
                                        <p:tgtEl>
                                          <p:spTgt spid="9218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2195"/>
                                        </p:tgtEl>
                                        <p:attrNameLst>
                                          <p:attrName>style.visibility</p:attrName>
                                        </p:attrNameLst>
                                      </p:cBhvr>
                                      <p:to>
                                        <p:strVal val="visible"/>
                                      </p:to>
                                    </p:set>
                                    <p:animEffect transition="in" filter="wipe(left)">
                                      <p:cBhvr>
                                        <p:cTn id="32" dur="500"/>
                                        <p:tgtEl>
                                          <p:spTgt spid="9219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92201"/>
                                        </p:tgtEl>
                                        <p:attrNameLst>
                                          <p:attrName>style.visibility</p:attrName>
                                        </p:attrNameLst>
                                      </p:cBhvr>
                                      <p:to>
                                        <p:strVal val="visible"/>
                                      </p:to>
                                    </p:set>
                                    <p:animEffect transition="in" filter="blinds(horizontal)">
                                      <p:cBhvr>
                                        <p:cTn id="37" dur="500"/>
                                        <p:tgtEl>
                                          <p:spTgt spid="9220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92199"/>
                                        </p:tgtEl>
                                        <p:attrNameLst>
                                          <p:attrName>style.visibility</p:attrName>
                                        </p:attrNameLst>
                                      </p:cBhvr>
                                      <p:to>
                                        <p:strVal val="visible"/>
                                      </p:to>
                                    </p:set>
                                    <p:animEffect transition="in" filter="blinds(horizontal)">
                                      <p:cBhvr>
                                        <p:cTn id="42" dur="500"/>
                                        <p:tgtEl>
                                          <p:spTgt spid="9219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92200"/>
                                        </p:tgtEl>
                                        <p:attrNameLst>
                                          <p:attrName>style.visibility</p:attrName>
                                        </p:attrNameLst>
                                      </p:cBhvr>
                                      <p:to>
                                        <p:strVal val="visible"/>
                                      </p:to>
                                    </p:set>
                                    <p:animEffect transition="in" filter="blinds(horizontal)">
                                      <p:cBhvr>
                                        <p:cTn id="47" dur="500"/>
                                        <p:tgtEl>
                                          <p:spTgt spid="9220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92196"/>
                                        </p:tgtEl>
                                        <p:attrNameLst>
                                          <p:attrName>style.visibility</p:attrName>
                                        </p:attrNameLst>
                                      </p:cBhvr>
                                      <p:to>
                                        <p:strVal val="visible"/>
                                      </p:to>
                                    </p:set>
                                    <p:animEffect transition="in" filter="wipe(left)">
                                      <p:cBhvr>
                                        <p:cTn id="52" dur="500"/>
                                        <p:tgtEl>
                                          <p:spTgt spid="92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6" grpId="0" animBg="1"/>
      <p:bldP spid="92179" grpId="0"/>
      <p:bldP spid="92181" grpId="0"/>
      <p:bldP spid="92190" grpId="0"/>
      <p:bldP spid="92195" grpId="0" animBg="1"/>
      <p:bldP spid="9219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6E058A39-2E72-40B6-B620-CDF3E5F01611}"/>
              </a:ext>
            </a:extLst>
          </p:cNvPr>
          <p:cNvSpPr>
            <a:spLocks noGrp="1" noRot="1" noChangeArrowheads="1"/>
          </p:cNvSpPr>
          <p:nvPr>
            <p:ph type="title"/>
          </p:nvPr>
        </p:nvSpPr>
        <p:spPr/>
        <p:txBody>
          <a:bodyPr/>
          <a:lstStyle/>
          <a:p>
            <a:pPr eaLnBrk="1" hangingPunct="1"/>
            <a:endParaRPr lang="zh-CN" altLang="zh-CN"/>
          </a:p>
        </p:txBody>
      </p:sp>
      <p:sp>
        <p:nvSpPr>
          <p:cNvPr id="44035" name="Rectangle 3">
            <a:extLst>
              <a:ext uri="{FF2B5EF4-FFF2-40B4-BE49-F238E27FC236}">
                <a16:creationId xmlns:a16="http://schemas.microsoft.com/office/drawing/2014/main" id="{BEE002E8-8C98-4F93-ADD1-B469F14CC383}"/>
              </a:ext>
            </a:extLst>
          </p:cNvPr>
          <p:cNvSpPr>
            <a:spLocks noGrp="1" noRot="1" noChangeArrowheads="1"/>
          </p:cNvSpPr>
          <p:nvPr>
            <p:ph type="body" idx="1"/>
          </p:nvPr>
        </p:nvSpPr>
        <p:spPr/>
        <p:txBody>
          <a:bodyPr/>
          <a:lstStyle/>
          <a:p>
            <a:pPr eaLnBrk="1" hangingPunct="1"/>
            <a:r>
              <a:rPr lang="zh-CN" altLang="en-US">
                <a:solidFill>
                  <a:srgbClr val="000000"/>
                </a:solidFill>
              </a:rPr>
              <a:t>在长期中</a:t>
            </a:r>
            <a:r>
              <a:rPr lang="en-US" altLang="zh-CN">
                <a:solidFill>
                  <a:srgbClr val="000000"/>
                </a:solidFill>
              </a:rPr>
              <a:t>,</a:t>
            </a:r>
            <a:r>
              <a:rPr lang="zh-CN" altLang="en-US">
                <a:solidFill>
                  <a:srgbClr val="000000"/>
                </a:solidFill>
              </a:rPr>
              <a:t>厂商通过</a:t>
            </a:r>
          </a:p>
          <a:p>
            <a:pPr eaLnBrk="1" hangingPunct="1"/>
            <a:endParaRPr lang="zh-CN" altLang="en-US">
              <a:solidFill>
                <a:srgbClr val="000000"/>
              </a:solidFill>
            </a:endParaRPr>
          </a:p>
          <a:p>
            <a:pPr eaLnBrk="1" hangingPunct="1">
              <a:buFont typeface="Wingdings" panose="05000000000000000000" pitchFamily="2" charset="2"/>
              <a:buNone/>
            </a:pPr>
            <a:endParaRPr lang="zh-CN" altLang="en-US">
              <a:solidFill>
                <a:srgbClr val="000000"/>
              </a:solidFill>
            </a:endParaRPr>
          </a:p>
          <a:p>
            <a:pPr eaLnBrk="1" hangingPunct="1">
              <a:buFont typeface="Wingdings" panose="05000000000000000000" pitchFamily="2" charset="2"/>
              <a:buNone/>
            </a:pPr>
            <a:r>
              <a:rPr lang="zh-CN" altLang="en-US">
                <a:solidFill>
                  <a:srgbClr val="000000"/>
                </a:solidFill>
              </a:rPr>
              <a:t>使自己的状况得到改善</a:t>
            </a:r>
            <a:r>
              <a:rPr lang="en-US" altLang="zh-CN">
                <a:solidFill>
                  <a:srgbClr val="000000"/>
                </a:solidFill>
              </a:rPr>
              <a:t>,</a:t>
            </a:r>
            <a:r>
              <a:rPr lang="zh-CN" altLang="en-US">
                <a:solidFill>
                  <a:srgbClr val="000000"/>
                </a:solidFill>
              </a:rPr>
              <a:t>从而获得了比在短期内所能获得的</a:t>
            </a:r>
          </a:p>
        </p:txBody>
      </p:sp>
      <p:sp>
        <p:nvSpPr>
          <p:cNvPr id="44036" name="WordArt 6">
            <a:extLst>
              <a:ext uri="{FF2B5EF4-FFF2-40B4-BE49-F238E27FC236}">
                <a16:creationId xmlns:a16="http://schemas.microsoft.com/office/drawing/2014/main" id="{0A5E216C-2579-4F4E-BB11-CB7B61E9DC7E}"/>
              </a:ext>
            </a:extLst>
          </p:cNvPr>
          <p:cNvSpPr>
            <a:spLocks noChangeArrowheads="1" noChangeShapeType="1" noTextEdit="1"/>
          </p:cNvSpPr>
          <p:nvPr/>
        </p:nvSpPr>
        <p:spPr bwMode="auto">
          <a:xfrm>
            <a:off x="1547813" y="5084763"/>
            <a:ext cx="3384550" cy="1223962"/>
          </a:xfrm>
          <a:prstGeom prst="rect">
            <a:avLst/>
          </a:prstGeom>
        </p:spPr>
        <p:txBody>
          <a:bodyPr spcFirstLastPara="1" wrap="none" fromWordArt="1">
            <a:prstTxWarp prst="textArchUp">
              <a:avLst>
                <a:gd name="adj" fmla="val 10800000"/>
              </a:avLst>
            </a:prstTxWarp>
          </a:bodyPr>
          <a:lstStyle/>
          <a:p>
            <a:pPr algn="ctr"/>
            <a:r>
              <a:rPr lang="zh-CN" altLang="en-US" sz="3600" kern="10">
                <a:ln w="9525">
                  <a:solidFill>
                    <a:srgbClr val="000000"/>
                  </a:solidFill>
                  <a:round/>
                  <a:headEnd/>
                  <a:tailEnd/>
                </a:ln>
                <a:solidFill>
                  <a:srgbClr val="000000"/>
                </a:solidFill>
                <a:latin typeface="宋体" panose="02010600030101010101" pitchFamily="2" charset="-122"/>
              </a:rPr>
              <a:t>更大的利润。</a:t>
            </a:r>
          </a:p>
        </p:txBody>
      </p:sp>
      <p:sp>
        <p:nvSpPr>
          <p:cNvPr id="95239" name="WordArt 7">
            <a:extLst>
              <a:ext uri="{FF2B5EF4-FFF2-40B4-BE49-F238E27FC236}">
                <a16:creationId xmlns:a16="http://schemas.microsoft.com/office/drawing/2014/main" id="{1D53E063-BC02-4D63-A823-8590D4B0A07D}"/>
              </a:ext>
            </a:extLst>
          </p:cNvPr>
          <p:cNvSpPr>
            <a:spLocks noChangeArrowheads="1" noChangeShapeType="1" noTextEdit="1"/>
          </p:cNvSpPr>
          <p:nvPr/>
        </p:nvSpPr>
        <p:spPr bwMode="auto">
          <a:xfrm>
            <a:off x="1258888" y="2420938"/>
            <a:ext cx="4343400" cy="1081087"/>
          </a:xfrm>
          <a:prstGeom prst="rect">
            <a:avLst/>
          </a:prstGeom>
          <a:extLst>
            <a:ext uri="{AF507438-7753-43E0-B8FC-AC1667EBCBE1}">
              <a14:hiddenEffects xmlns:a14="http://schemas.microsoft.com/office/drawing/2010/main">
                <a:effectLst/>
              </a14:hiddenEffects>
            </a:ext>
          </a:extLst>
        </p:spPr>
        <p:txBody>
          <a:bodyPr wrap="none" fromWordArt="1">
            <a:prstTxWarp prst="textCanDown">
              <a:avLst>
                <a:gd name="adj" fmla="val 33333"/>
              </a:avLst>
            </a:prstTxWarp>
          </a:bodyPr>
          <a:lstStyle/>
          <a:p>
            <a:pPr algn="ctr" eaLnBrk="1" hangingPunct="1">
              <a:defRPr/>
            </a:pPr>
            <a:r>
              <a:rPr lang="zh-CN" altLang="en-US" sz="3600" kern="10">
                <a:ln w="9525">
                  <a:solidFill>
                    <a:srgbClr val="000000"/>
                  </a:solidFill>
                  <a:round/>
                  <a:headEnd/>
                  <a:tailEnd/>
                </a:ln>
                <a:solidFill>
                  <a:srgbClr val="000000"/>
                </a:solidFill>
                <a:latin typeface="宋体" panose="02010600030101010101" pitchFamily="2" charset="-122"/>
              </a:rPr>
              <a:t>最优生产规模的选择</a:t>
            </a:r>
            <a:r>
              <a:rPr lang="en-US" altLang="zh-CN" sz="3600" kern="10">
                <a:ln w="9525">
                  <a:solidFill>
                    <a:srgbClr val="000000"/>
                  </a:solidFill>
                  <a:round/>
                  <a:headEnd/>
                  <a:tailEnd/>
                </a:ln>
                <a:solidFill>
                  <a:srgbClr val="000000"/>
                </a:solidFill>
                <a:latin typeface="宋体" panose="02010600030101010101" pitchFamily="2" charset="-122"/>
              </a:rPr>
              <a:t>,</a:t>
            </a:r>
            <a:endParaRPr lang="zh-CN" altLang="en-US" sz="3600" kern="10">
              <a:ln w="9525">
                <a:solidFill>
                  <a:srgbClr val="000000"/>
                </a:solidFill>
                <a:round/>
                <a:headEnd/>
                <a:tailEnd/>
              </a:ln>
              <a:solidFill>
                <a:srgbClr val="000000"/>
              </a:solidFill>
              <a:latin typeface="宋体" panose="0201060003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Line 2">
            <a:extLst>
              <a:ext uri="{FF2B5EF4-FFF2-40B4-BE49-F238E27FC236}">
                <a16:creationId xmlns:a16="http://schemas.microsoft.com/office/drawing/2014/main" id="{6A9D040B-9C4D-4EBF-B2A8-F62A02A5E825}"/>
              </a:ext>
            </a:extLst>
          </p:cNvPr>
          <p:cNvSpPr>
            <a:spLocks noChangeShapeType="1"/>
          </p:cNvSpPr>
          <p:nvPr/>
        </p:nvSpPr>
        <p:spPr bwMode="auto">
          <a:xfrm flipV="1">
            <a:off x="971550" y="765175"/>
            <a:ext cx="0" cy="58674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5059" name="Text Box 3">
            <a:extLst>
              <a:ext uri="{FF2B5EF4-FFF2-40B4-BE49-F238E27FC236}">
                <a16:creationId xmlns:a16="http://schemas.microsoft.com/office/drawing/2014/main" id="{318C0969-4E5B-48AE-8EB2-0EE29C0B9DF4}"/>
              </a:ext>
            </a:extLst>
          </p:cNvPr>
          <p:cNvSpPr txBox="1">
            <a:spLocks noChangeArrowheads="1"/>
          </p:cNvSpPr>
          <p:nvPr/>
        </p:nvSpPr>
        <p:spPr bwMode="auto">
          <a:xfrm>
            <a:off x="0" y="814388"/>
            <a:ext cx="401638"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P</a:t>
            </a:r>
            <a:endParaRPr kumimoji="1" lang="en-US" altLang="zh-CN" sz="2400">
              <a:latin typeface="Times New Roman" panose="02020603050405020304" pitchFamily="18" charset="0"/>
            </a:endParaRPr>
          </a:p>
        </p:txBody>
      </p:sp>
      <p:sp>
        <p:nvSpPr>
          <p:cNvPr id="45060" name="Text Box 4">
            <a:extLst>
              <a:ext uri="{FF2B5EF4-FFF2-40B4-BE49-F238E27FC236}">
                <a16:creationId xmlns:a16="http://schemas.microsoft.com/office/drawing/2014/main" id="{DC2B2740-7776-4C11-A6F9-7E196F56EE48}"/>
              </a:ext>
            </a:extLst>
          </p:cNvPr>
          <p:cNvSpPr txBox="1">
            <a:spLocks noChangeArrowheads="1"/>
          </p:cNvSpPr>
          <p:nvPr/>
        </p:nvSpPr>
        <p:spPr bwMode="auto">
          <a:xfrm>
            <a:off x="76200" y="6230938"/>
            <a:ext cx="387350"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0</a:t>
            </a:r>
            <a:endParaRPr kumimoji="1" lang="en-US" altLang="zh-CN">
              <a:latin typeface="Times New Roman" panose="02020603050405020304" pitchFamily="18" charset="0"/>
            </a:endParaRPr>
          </a:p>
        </p:txBody>
      </p:sp>
      <p:sp>
        <p:nvSpPr>
          <p:cNvPr id="45061" name="Line 5">
            <a:extLst>
              <a:ext uri="{FF2B5EF4-FFF2-40B4-BE49-F238E27FC236}">
                <a16:creationId xmlns:a16="http://schemas.microsoft.com/office/drawing/2014/main" id="{DD051D3E-FEC1-4E44-A8DD-CBEB55B3478D}"/>
              </a:ext>
            </a:extLst>
          </p:cNvPr>
          <p:cNvSpPr>
            <a:spLocks noChangeShapeType="1"/>
          </p:cNvSpPr>
          <p:nvPr/>
        </p:nvSpPr>
        <p:spPr bwMode="auto">
          <a:xfrm>
            <a:off x="0" y="5876925"/>
            <a:ext cx="85344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5062" name="Text Box 6">
            <a:extLst>
              <a:ext uri="{FF2B5EF4-FFF2-40B4-BE49-F238E27FC236}">
                <a16:creationId xmlns:a16="http://schemas.microsoft.com/office/drawing/2014/main" id="{1435DE5F-65CE-4F82-9620-A1E86AC995A4}"/>
              </a:ext>
            </a:extLst>
          </p:cNvPr>
          <p:cNvSpPr txBox="1">
            <a:spLocks noChangeArrowheads="1"/>
          </p:cNvSpPr>
          <p:nvPr/>
        </p:nvSpPr>
        <p:spPr bwMode="auto">
          <a:xfrm>
            <a:off x="8001000" y="6278563"/>
            <a:ext cx="46037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Q</a:t>
            </a:r>
            <a:endParaRPr kumimoji="1" lang="en-US" altLang="zh-CN" sz="2400" b="1">
              <a:latin typeface="Times New Roman" panose="02020603050405020304" pitchFamily="18" charset="0"/>
            </a:endParaRPr>
          </a:p>
        </p:txBody>
      </p:sp>
      <p:sp>
        <p:nvSpPr>
          <p:cNvPr id="45063" name="Freeform 7">
            <a:extLst>
              <a:ext uri="{FF2B5EF4-FFF2-40B4-BE49-F238E27FC236}">
                <a16:creationId xmlns:a16="http://schemas.microsoft.com/office/drawing/2014/main" id="{C48B0FBB-089C-4326-AF68-EFDECFC194D8}"/>
              </a:ext>
            </a:extLst>
          </p:cNvPr>
          <p:cNvSpPr>
            <a:spLocks/>
          </p:cNvSpPr>
          <p:nvPr/>
        </p:nvSpPr>
        <p:spPr bwMode="auto">
          <a:xfrm>
            <a:off x="838200" y="1401763"/>
            <a:ext cx="7924800" cy="2616200"/>
          </a:xfrm>
          <a:custGeom>
            <a:avLst/>
            <a:gdLst>
              <a:gd name="T0" fmla="*/ 0 w 4992"/>
              <a:gd name="T1" fmla="*/ 0 h 1648"/>
              <a:gd name="T2" fmla="*/ 2147483646 w 4992"/>
              <a:gd name="T3" fmla="*/ 2147483646 h 1648"/>
              <a:gd name="T4" fmla="*/ 2147483646 w 4992"/>
              <a:gd name="T5" fmla="*/ 2147483646 h 1648"/>
              <a:gd name="T6" fmla="*/ 2147483646 w 4992"/>
              <a:gd name="T7" fmla="*/ 2147483646 h 1648"/>
              <a:gd name="T8" fmla="*/ 2147483646 w 4992"/>
              <a:gd name="T9" fmla="*/ 2147483646 h 1648"/>
              <a:gd name="T10" fmla="*/ 2147483646 w 4992"/>
              <a:gd name="T11" fmla="*/ 2147483646 h 1648"/>
              <a:gd name="T12" fmla="*/ 2147483646 w 4992"/>
              <a:gd name="T13" fmla="*/ 0 h 1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92" h="1648">
                <a:moveTo>
                  <a:pt x="0" y="0"/>
                </a:moveTo>
                <a:cubicBezTo>
                  <a:pt x="116" y="180"/>
                  <a:pt x="232" y="360"/>
                  <a:pt x="384" y="528"/>
                </a:cubicBezTo>
                <a:cubicBezTo>
                  <a:pt x="536" y="696"/>
                  <a:pt x="696" y="848"/>
                  <a:pt x="912" y="1008"/>
                </a:cubicBezTo>
                <a:cubicBezTo>
                  <a:pt x="1128" y="1168"/>
                  <a:pt x="1424" y="1392"/>
                  <a:pt x="1680" y="1488"/>
                </a:cubicBezTo>
                <a:cubicBezTo>
                  <a:pt x="1936" y="1584"/>
                  <a:pt x="2096" y="1648"/>
                  <a:pt x="2448" y="1584"/>
                </a:cubicBezTo>
                <a:cubicBezTo>
                  <a:pt x="2800" y="1520"/>
                  <a:pt x="3368" y="1368"/>
                  <a:pt x="3792" y="1104"/>
                </a:cubicBezTo>
                <a:cubicBezTo>
                  <a:pt x="4216" y="840"/>
                  <a:pt x="4604" y="420"/>
                  <a:pt x="4992" y="0"/>
                </a:cubicBezTo>
              </a:path>
            </a:pathLst>
          </a:custGeom>
          <a:noFill/>
          <a:ln w="76200" cmpd="sng">
            <a:solidFill>
              <a:schemeClr val="tx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5064" name="Freeform 8">
            <a:extLst>
              <a:ext uri="{FF2B5EF4-FFF2-40B4-BE49-F238E27FC236}">
                <a16:creationId xmlns:a16="http://schemas.microsoft.com/office/drawing/2014/main" id="{61308284-A69B-4B85-9E88-85A3E1FE4EE3}"/>
              </a:ext>
            </a:extLst>
          </p:cNvPr>
          <p:cNvSpPr>
            <a:spLocks/>
          </p:cNvSpPr>
          <p:nvPr/>
        </p:nvSpPr>
        <p:spPr bwMode="auto">
          <a:xfrm>
            <a:off x="2484438" y="2708275"/>
            <a:ext cx="2008187" cy="931863"/>
          </a:xfrm>
          <a:custGeom>
            <a:avLst/>
            <a:gdLst>
              <a:gd name="T0" fmla="*/ 0 w 1056"/>
              <a:gd name="T1" fmla="*/ 0 h 424"/>
              <a:gd name="T2" fmla="*/ 2147483646 w 1056"/>
              <a:gd name="T3" fmla="*/ 2147483646 h 424"/>
              <a:gd name="T4" fmla="*/ 2147483646 w 1056"/>
              <a:gd name="T5" fmla="*/ 2147483646 h 424"/>
              <a:gd name="T6" fmla="*/ 2147483646 w 1056"/>
              <a:gd name="T7" fmla="*/ 2147483646 h 4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6" h="424">
                <a:moveTo>
                  <a:pt x="0" y="0"/>
                </a:moveTo>
                <a:cubicBezTo>
                  <a:pt x="52" y="112"/>
                  <a:pt x="104" y="224"/>
                  <a:pt x="192" y="288"/>
                </a:cubicBezTo>
                <a:cubicBezTo>
                  <a:pt x="280" y="352"/>
                  <a:pt x="384" y="424"/>
                  <a:pt x="528" y="384"/>
                </a:cubicBezTo>
                <a:cubicBezTo>
                  <a:pt x="672" y="344"/>
                  <a:pt x="968" y="96"/>
                  <a:pt x="1056" y="48"/>
                </a:cubicBezTo>
              </a:path>
            </a:pathLst>
          </a:custGeom>
          <a:noFill/>
          <a:ln w="76200" cmpd="sng">
            <a:solidFill>
              <a:srgbClr val="6633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5065" name="Freeform 9">
            <a:extLst>
              <a:ext uri="{FF2B5EF4-FFF2-40B4-BE49-F238E27FC236}">
                <a16:creationId xmlns:a16="http://schemas.microsoft.com/office/drawing/2014/main" id="{23290336-8CF2-48D0-AA9B-FCE55BA52901}"/>
              </a:ext>
            </a:extLst>
          </p:cNvPr>
          <p:cNvSpPr>
            <a:spLocks/>
          </p:cNvSpPr>
          <p:nvPr/>
        </p:nvSpPr>
        <p:spPr bwMode="auto">
          <a:xfrm>
            <a:off x="3657600" y="3048000"/>
            <a:ext cx="2133600" cy="881063"/>
          </a:xfrm>
          <a:custGeom>
            <a:avLst/>
            <a:gdLst>
              <a:gd name="T0" fmla="*/ 0 w 1152"/>
              <a:gd name="T1" fmla="*/ 0 h 536"/>
              <a:gd name="T2" fmla="*/ 2147483646 w 1152"/>
              <a:gd name="T3" fmla="*/ 2147483646 h 536"/>
              <a:gd name="T4" fmla="*/ 2147483646 w 1152"/>
              <a:gd name="T5" fmla="*/ 2147483646 h 536"/>
              <a:gd name="T6" fmla="*/ 2147483646 w 1152"/>
              <a:gd name="T7" fmla="*/ 2147483646 h 536"/>
              <a:gd name="T8" fmla="*/ 2147483646 w 1152"/>
              <a:gd name="T9" fmla="*/ 2147483646 h 5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52" h="536">
                <a:moveTo>
                  <a:pt x="0" y="0"/>
                </a:moveTo>
                <a:cubicBezTo>
                  <a:pt x="16" y="100"/>
                  <a:pt x="32" y="200"/>
                  <a:pt x="96" y="288"/>
                </a:cubicBezTo>
                <a:cubicBezTo>
                  <a:pt x="160" y="376"/>
                  <a:pt x="248" y="520"/>
                  <a:pt x="384" y="528"/>
                </a:cubicBezTo>
                <a:cubicBezTo>
                  <a:pt x="520" y="536"/>
                  <a:pt x="784" y="408"/>
                  <a:pt x="912" y="336"/>
                </a:cubicBezTo>
                <a:cubicBezTo>
                  <a:pt x="1040" y="264"/>
                  <a:pt x="1096" y="180"/>
                  <a:pt x="1152" y="96"/>
                </a:cubicBezTo>
              </a:path>
            </a:pathLst>
          </a:custGeom>
          <a:noFill/>
          <a:ln w="76200" cmpd="sng">
            <a:solidFill>
              <a:srgbClr val="6633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5066" name="Freeform 10">
            <a:extLst>
              <a:ext uri="{FF2B5EF4-FFF2-40B4-BE49-F238E27FC236}">
                <a16:creationId xmlns:a16="http://schemas.microsoft.com/office/drawing/2014/main" id="{3DDCE232-82F5-4049-B5A8-D515E1A46A15}"/>
              </a:ext>
            </a:extLst>
          </p:cNvPr>
          <p:cNvSpPr>
            <a:spLocks/>
          </p:cNvSpPr>
          <p:nvPr/>
        </p:nvSpPr>
        <p:spPr bwMode="auto">
          <a:xfrm>
            <a:off x="5181600" y="2286000"/>
            <a:ext cx="1981200" cy="1104900"/>
          </a:xfrm>
          <a:custGeom>
            <a:avLst/>
            <a:gdLst>
              <a:gd name="T0" fmla="*/ 0 w 1248"/>
              <a:gd name="T1" fmla="*/ 2147483646 h 696"/>
              <a:gd name="T2" fmla="*/ 2147483646 w 1248"/>
              <a:gd name="T3" fmla="*/ 2147483646 h 696"/>
              <a:gd name="T4" fmla="*/ 2147483646 w 1248"/>
              <a:gd name="T5" fmla="*/ 2147483646 h 696"/>
              <a:gd name="T6" fmla="*/ 2147483646 w 1248"/>
              <a:gd name="T7" fmla="*/ 2147483646 h 696"/>
              <a:gd name="T8" fmla="*/ 2147483646 w 1248"/>
              <a:gd name="T9" fmla="*/ 0 h 6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8" h="696">
                <a:moveTo>
                  <a:pt x="0" y="432"/>
                </a:moveTo>
                <a:cubicBezTo>
                  <a:pt x="112" y="508"/>
                  <a:pt x="224" y="584"/>
                  <a:pt x="336" y="624"/>
                </a:cubicBezTo>
                <a:cubicBezTo>
                  <a:pt x="448" y="664"/>
                  <a:pt x="560" y="696"/>
                  <a:pt x="672" y="672"/>
                </a:cubicBezTo>
                <a:cubicBezTo>
                  <a:pt x="784" y="648"/>
                  <a:pt x="912" y="592"/>
                  <a:pt x="1008" y="480"/>
                </a:cubicBezTo>
                <a:cubicBezTo>
                  <a:pt x="1104" y="368"/>
                  <a:pt x="1176" y="184"/>
                  <a:pt x="1248" y="0"/>
                </a:cubicBezTo>
              </a:path>
            </a:pathLst>
          </a:custGeom>
          <a:noFill/>
          <a:ln w="76200" cmpd="sng">
            <a:solidFill>
              <a:srgbClr val="6633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5067" name="Freeform 11">
            <a:extLst>
              <a:ext uri="{FF2B5EF4-FFF2-40B4-BE49-F238E27FC236}">
                <a16:creationId xmlns:a16="http://schemas.microsoft.com/office/drawing/2014/main" id="{5965CAEC-A93A-41A0-8799-E32F7719FFAB}"/>
              </a:ext>
            </a:extLst>
          </p:cNvPr>
          <p:cNvSpPr>
            <a:spLocks/>
          </p:cNvSpPr>
          <p:nvPr/>
        </p:nvSpPr>
        <p:spPr bwMode="auto">
          <a:xfrm>
            <a:off x="3810000" y="2468563"/>
            <a:ext cx="1066800" cy="2057400"/>
          </a:xfrm>
          <a:custGeom>
            <a:avLst/>
            <a:gdLst>
              <a:gd name="T0" fmla="*/ 2147483646 w 576"/>
              <a:gd name="T1" fmla="*/ 0 h 1392"/>
              <a:gd name="T2" fmla="*/ 2147483646 w 576"/>
              <a:gd name="T3" fmla="*/ 2147483646 h 1392"/>
              <a:gd name="T4" fmla="*/ 2147483646 w 576"/>
              <a:gd name="T5" fmla="*/ 2147483646 h 1392"/>
              <a:gd name="T6" fmla="*/ 0 w 576"/>
              <a:gd name="T7" fmla="*/ 2147483646 h 13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6" h="1392">
                <a:moveTo>
                  <a:pt x="576" y="0"/>
                </a:moveTo>
                <a:cubicBezTo>
                  <a:pt x="576" y="148"/>
                  <a:pt x="576" y="296"/>
                  <a:pt x="528" y="480"/>
                </a:cubicBezTo>
                <a:cubicBezTo>
                  <a:pt x="480" y="664"/>
                  <a:pt x="376" y="952"/>
                  <a:pt x="288" y="1104"/>
                </a:cubicBezTo>
                <a:cubicBezTo>
                  <a:pt x="200" y="1256"/>
                  <a:pt x="100" y="1324"/>
                  <a:pt x="0" y="1392"/>
                </a:cubicBezTo>
              </a:path>
            </a:pathLst>
          </a:custGeom>
          <a:noFill/>
          <a:ln w="76200" cmpd="sng">
            <a:solidFill>
              <a:srgbClr val="6633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5068" name="Freeform 12">
            <a:extLst>
              <a:ext uri="{FF2B5EF4-FFF2-40B4-BE49-F238E27FC236}">
                <a16:creationId xmlns:a16="http://schemas.microsoft.com/office/drawing/2014/main" id="{B8ECCF8A-B0D7-4BBD-BD69-D3DC29083356}"/>
              </a:ext>
            </a:extLst>
          </p:cNvPr>
          <p:cNvSpPr>
            <a:spLocks/>
          </p:cNvSpPr>
          <p:nvPr/>
        </p:nvSpPr>
        <p:spPr bwMode="auto">
          <a:xfrm>
            <a:off x="5029200" y="1828800"/>
            <a:ext cx="1524000" cy="2590800"/>
          </a:xfrm>
          <a:custGeom>
            <a:avLst/>
            <a:gdLst>
              <a:gd name="T0" fmla="*/ 2147483646 w 576"/>
              <a:gd name="T1" fmla="*/ 0 h 1392"/>
              <a:gd name="T2" fmla="*/ 2147483646 w 576"/>
              <a:gd name="T3" fmla="*/ 2147483646 h 1392"/>
              <a:gd name="T4" fmla="*/ 2147483646 w 576"/>
              <a:gd name="T5" fmla="*/ 2147483646 h 1392"/>
              <a:gd name="T6" fmla="*/ 0 w 576"/>
              <a:gd name="T7" fmla="*/ 2147483646 h 13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6" h="1392">
                <a:moveTo>
                  <a:pt x="576" y="0"/>
                </a:moveTo>
                <a:cubicBezTo>
                  <a:pt x="576" y="148"/>
                  <a:pt x="576" y="296"/>
                  <a:pt x="528" y="480"/>
                </a:cubicBezTo>
                <a:cubicBezTo>
                  <a:pt x="480" y="664"/>
                  <a:pt x="376" y="952"/>
                  <a:pt x="288" y="1104"/>
                </a:cubicBezTo>
                <a:cubicBezTo>
                  <a:pt x="200" y="1256"/>
                  <a:pt x="100" y="1324"/>
                  <a:pt x="0" y="1392"/>
                </a:cubicBezTo>
              </a:path>
            </a:pathLst>
          </a:custGeom>
          <a:noFill/>
          <a:ln w="76200" cmpd="sng">
            <a:solidFill>
              <a:srgbClr val="66330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93197" name="Line 13">
            <a:extLst>
              <a:ext uri="{FF2B5EF4-FFF2-40B4-BE49-F238E27FC236}">
                <a16:creationId xmlns:a16="http://schemas.microsoft.com/office/drawing/2014/main" id="{463943D8-4710-4A57-9B8A-E6F1C34995B2}"/>
              </a:ext>
            </a:extLst>
          </p:cNvPr>
          <p:cNvSpPr>
            <a:spLocks noChangeShapeType="1"/>
          </p:cNvSpPr>
          <p:nvPr/>
        </p:nvSpPr>
        <p:spPr bwMode="auto">
          <a:xfrm>
            <a:off x="971550" y="2492375"/>
            <a:ext cx="7715250" cy="52388"/>
          </a:xfrm>
          <a:prstGeom prst="line">
            <a:avLst/>
          </a:prstGeom>
          <a:noFill/>
          <a:ln w="76200">
            <a:solidFill>
              <a:srgbClr val="00006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3198" name="Text Box 14">
            <a:extLst>
              <a:ext uri="{FF2B5EF4-FFF2-40B4-BE49-F238E27FC236}">
                <a16:creationId xmlns:a16="http://schemas.microsoft.com/office/drawing/2014/main" id="{78107695-312D-4698-BAC3-51D7D69AEBAB}"/>
              </a:ext>
            </a:extLst>
          </p:cNvPr>
          <p:cNvSpPr txBox="1">
            <a:spLocks noChangeArrowheads="1"/>
          </p:cNvSpPr>
          <p:nvPr/>
        </p:nvSpPr>
        <p:spPr bwMode="auto">
          <a:xfrm>
            <a:off x="0" y="2209800"/>
            <a:ext cx="990600"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    P</a:t>
            </a:r>
            <a:r>
              <a:rPr kumimoji="1" lang="en-US" altLang="zh-CN" sz="2400" b="1">
                <a:latin typeface="Times New Roman" panose="02020603050405020304" pitchFamily="18" charset="0"/>
              </a:rPr>
              <a:t>1</a:t>
            </a:r>
            <a:endParaRPr kumimoji="1" lang="en-US" altLang="zh-CN" b="1">
              <a:latin typeface="Times New Roman" panose="02020603050405020304" pitchFamily="18" charset="0"/>
            </a:endParaRPr>
          </a:p>
        </p:txBody>
      </p:sp>
      <p:sp>
        <p:nvSpPr>
          <p:cNvPr id="93199" name="Text Box 15">
            <a:extLst>
              <a:ext uri="{FF2B5EF4-FFF2-40B4-BE49-F238E27FC236}">
                <a16:creationId xmlns:a16="http://schemas.microsoft.com/office/drawing/2014/main" id="{CC7E217C-4368-4843-8194-FD0A3DA29187}"/>
              </a:ext>
            </a:extLst>
          </p:cNvPr>
          <p:cNvSpPr txBox="1">
            <a:spLocks noChangeArrowheads="1"/>
          </p:cNvSpPr>
          <p:nvPr/>
        </p:nvSpPr>
        <p:spPr bwMode="auto">
          <a:xfrm>
            <a:off x="0" y="3687763"/>
            <a:ext cx="990600"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    P</a:t>
            </a:r>
            <a:r>
              <a:rPr kumimoji="1" lang="en-US" altLang="zh-CN" sz="2400" b="1">
                <a:latin typeface="Times New Roman" panose="02020603050405020304" pitchFamily="18" charset="0"/>
              </a:rPr>
              <a:t>2</a:t>
            </a:r>
          </a:p>
        </p:txBody>
      </p:sp>
      <p:sp>
        <p:nvSpPr>
          <p:cNvPr id="93200" name="Line 16">
            <a:extLst>
              <a:ext uri="{FF2B5EF4-FFF2-40B4-BE49-F238E27FC236}">
                <a16:creationId xmlns:a16="http://schemas.microsoft.com/office/drawing/2014/main" id="{2F6740C8-805A-422C-9B61-C4F30501E423}"/>
              </a:ext>
            </a:extLst>
          </p:cNvPr>
          <p:cNvSpPr>
            <a:spLocks noChangeShapeType="1"/>
          </p:cNvSpPr>
          <p:nvPr/>
        </p:nvSpPr>
        <p:spPr bwMode="auto">
          <a:xfrm flipV="1">
            <a:off x="971550" y="3992563"/>
            <a:ext cx="7791450" cy="12700"/>
          </a:xfrm>
          <a:prstGeom prst="line">
            <a:avLst/>
          </a:prstGeom>
          <a:noFill/>
          <a:ln w="76200">
            <a:solidFill>
              <a:srgbClr val="00006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3201" name="Line 17">
            <a:extLst>
              <a:ext uri="{FF2B5EF4-FFF2-40B4-BE49-F238E27FC236}">
                <a16:creationId xmlns:a16="http://schemas.microsoft.com/office/drawing/2014/main" id="{4AF6CCC2-44F3-41D2-A072-6578B43DBA59}"/>
              </a:ext>
            </a:extLst>
          </p:cNvPr>
          <p:cNvSpPr>
            <a:spLocks noChangeShapeType="1"/>
          </p:cNvSpPr>
          <p:nvPr/>
        </p:nvSpPr>
        <p:spPr bwMode="auto">
          <a:xfrm>
            <a:off x="4419600" y="4038600"/>
            <a:ext cx="7938" cy="1838325"/>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3202" name="Text Box 18">
            <a:extLst>
              <a:ext uri="{FF2B5EF4-FFF2-40B4-BE49-F238E27FC236}">
                <a16:creationId xmlns:a16="http://schemas.microsoft.com/office/drawing/2014/main" id="{04A8130A-AAE3-4666-9A28-B21F8F01F718}"/>
              </a:ext>
            </a:extLst>
          </p:cNvPr>
          <p:cNvSpPr txBox="1">
            <a:spLocks noChangeArrowheads="1"/>
          </p:cNvSpPr>
          <p:nvPr/>
        </p:nvSpPr>
        <p:spPr bwMode="auto">
          <a:xfrm>
            <a:off x="4211638" y="5734050"/>
            <a:ext cx="652462"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Q</a:t>
            </a:r>
            <a:r>
              <a:rPr kumimoji="1" lang="en-US" altLang="zh-CN" sz="2400" b="1">
                <a:latin typeface="Times New Roman" panose="02020603050405020304" pitchFamily="18" charset="0"/>
              </a:rPr>
              <a:t>2</a:t>
            </a:r>
          </a:p>
        </p:txBody>
      </p:sp>
      <p:sp>
        <p:nvSpPr>
          <p:cNvPr id="93203" name="Text Box 19">
            <a:extLst>
              <a:ext uri="{FF2B5EF4-FFF2-40B4-BE49-F238E27FC236}">
                <a16:creationId xmlns:a16="http://schemas.microsoft.com/office/drawing/2014/main" id="{1772CB0A-09B2-46F7-95CF-4B96E1E5EFB1}"/>
              </a:ext>
            </a:extLst>
          </p:cNvPr>
          <p:cNvSpPr txBox="1">
            <a:spLocks noChangeArrowheads="1"/>
          </p:cNvSpPr>
          <p:nvPr/>
        </p:nvSpPr>
        <p:spPr bwMode="auto">
          <a:xfrm>
            <a:off x="4114800" y="3335338"/>
            <a:ext cx="455613"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chemeClr val="tx2"/>
                </a:solidFill>
                <a:latin typeface="Times New Roman" panose="02020603050405020304" pitchFamily="18" charset="0"/>
              </a:rPr>
              <a:t>E</a:t>
            </a:r>
          </a:p>
        </p:txBody>
      </p:sp>
      <p:sp>
        <p:nvSpPr>
          <p:cNvPr id="93204" name="Rectangle 20">
            <a:extLst>
              <a:ext uri="{FF2B5EF4-FFF2-40B4-BE49-F238E27FC236}">
                <a16:creationId xmlns:a16="http://schemas.microsoft.com/office/drawing/2014/main" id="{826109BD-F026-4EEB-94A7-85C66E54D2EB}"/>
              </a:ext>
            </a:extLst>
          </p:cNvPr>
          <p:cNvSpPr>
            <a:spLocks noChangeArrowheads="1"/>
          </p:cNvSpPr>
          <p:nvPr/>
        </p:nvSpPr>
        <p:spPr bwMode="auto">
          <a:xfrm>
            <a:off x="0" y="0"/>
            <a:ext cx="7772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kumimoji="1" lang="zh-CN" altLang="en-US" sz="4400" b="1">
                <a:solidFill>
                  <a:schemeClr val="tx2"/>
                </a:solidFill>
                <a:effectLst>
                  <a:outerShdw blurRad="38100" dist="38100" dir="2700000" algn="tl">
                    <a:srgbClr val="C0C0C0"/>
                  </a:outerShdw>
                </a:effectLst>
                <a:ea typeface="黑体" panose="02010609060101010101" pitchFamily="49" charset="-122"/>
              </a:rPr>
              <a:t>（二）厂商的进入和退出</a:t>
            </a:r>
          </a:p>
        </p:txBody>
      </p:sp>
      <p:sp>
        <p:nvSpPr>
          <p:cNvPr id="45077" name="Rectangle 21">
            <a:extLst>
              <a:ext uri="{FF2B5EF4-FFF2-40B4-BE49-F238E27FC236}">
                <a16:creationId xmlns:a16="http://schemas.microsoft.com/office/drawing/2014/main" id="{0B994581-BDEE-465D-86C1-62C15DE78725}"/>
              </a:ext>
            </a:extLst>
          </p:cNvPr>
          <p:cNvSpPr>
            <a:spLocks noChangeArrowheads="1"/>
          </p:cNvSpPr>
          <p:nvPr/>
        </p:nvSpPr>
        <p:spPr bwMode="auto">
          <a:xfrm>
            <a:off x="4114800" y="3762375"/>
            <a:ext cx="565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solidFill>
                  <a:schemeClr val="tx2"/>
                </a:solidFill>
                <a:latin typeface="Times New Roman" panose="02020603050405020304" pitchFamily="18" charset="0"/>
                <a:ea typeface="黑体" panose="02010609060101010101" pitchFamily="49" charset="-122"/>
              </a:rPr>
              <a:t> </a:t>
            </a:r>
            <a:r>
              <a:rPr kumimoji="1" lang="en-US" altLang="zh-CN" sz="2000" b="1">
                <a:solidFill>
                  <a:schemeClr val="tx2"/>
                </a:solidFill>
                <a:latin typeface="Times New Roman" panose="02020603050405020304" pitchFamily="18" charset="0"/>
                <a:ea typeface="黑体" panose="02010609060101010101" pitchFamily="49" charset="-122"/>
                <a:sym typeface="Webdings" panose="05030102010509060703" pitchFamily="18" charset="2"/>
              </a:rPr>
              <a:t></a:t>
            </a:r>
            <a:r>
              <a:rPr kumimoji="1" lang="en-US" altLang="zh-CN" sz="2000" b="1">
                <a:solidFill>
                  <a:schemeClr val="tx2"/>
                </a:solidFill>
                <a:latin typeface="Times New Roman" panose="02020603050405020304" pitchFamily="18" charset="0"/>
                <a:ea typeface="黑体" panose="02010609060101010101" pitchFamily="49" charset="-122"/>
                <a:sym typeface="Wingdings" panose="05000000000000000000" pitchFamily="2" charset="2"/>
              </a:rPr>
              <a:t> </a:t>
            </a:r>
          </a:p>
        </p:txBody>
      </p:sp>
      <p:sp>
        <p:nvSpPr>
          <p:cNvPr id="45078" name="Freeform 22">
            <a:extLst>
              <a:ext uri="{FF2B5EF4-FFF2-40B4-BE49-F238E27FC236}">
                <a16:creationId xmlns:a16="http://schemas.microsoft.com/office/drawing/2014/main" id="{F5AD25E5-EA8C-452D-8406-616D189025F4}"/>
              </a:ext>
            </a:extLst>
          </p:cNvPr>
          <p:cNvSpPr>
            <a:spLocks/>
          </p:cNvSpPr>
          <p:nvPr/>
        </p:nvSpPr>
        <p:spPr bwMode="auto">
          <a:xfrm>
            <a:off x="2286000" y="2667000"/>
            <a:ext cx="1295400" cy="2743200"/>
          </a:xfrm>
          <a:custGeom>
            <a:avLst/>
            <a:gdLst>
              <a:gd name="T0" fmla="*/ 0 w 1008"/>
              <a:gd name="T1" fmla="*/ 2147483646 h 1344"/>
              <a:gd name="T2" fmla="*/ 2147483646 w 1008"/>
              <a:gd name="T3" fmla="*/ 2147483646 h 1344"/>
              <a:gd name="T4" fmla="*/ 2147483646 w 1008"/>
              <a:gd name="T5" fmla="*/ 2147483646 h 1344"/>
              <a:gd name="T6" fmla="*/ 2147483646 w 1008"/>
              <a:gd name="T7" fmla="*/ 0 h 1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8" h="1344">
                <a:moveTo>
                  <a:pt x="0" y="1344"/>
                </a:moveTo>
                <a:cubicBezTo>
                  <a:pt x="136" y="1256"/>
                  <a:pt x="272" y="1168"/>
                  <a:pt x="384" y="1056"/>
                </a:cubicBezTo>
                <a:cubicBezTo>
                  <a:pt x="496" y="944"/>
                  <a:pt x="568" y="848"/>
                  <a:pt x="672" y="672"/>
                </a:cubicBezTo>
                <a:cubicBezTo>
                  <a:pt x="776" y="496"/>
                  <a:pt x="892" y="248"/>
                  <a:pt x="1008" y="0"/>
                </a:cubicBezTo>
              </a:path>
            </a:pathLst>
          </a:custGeom>
          <a:noFill/>
          <a:ln w="76200" cmpd="sng">
            <a:solidFill>
              <a:srgbClr val="66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5079" name="Freeform 23">
            <a:extLst>
              <a:ext uri="{FF2B5EF4-FFF2-40B4-BE49-F238E27FC236}">
                <a16:creationId xmlns:a16="http://schemas.microsoft.com/office/drawing/2014/main" id="{5A35A809-4C9F-4DD8-9EA4-FAA8EC2DF604}"/>
              </a:ext>
            </a:extLst>
          </p:cNvPr>
          <p:cNvSpPr>
            <a:spLocks/>
          </p:cNvSpPr>
          <p:nvPr/>
        </p:nvSpPr>
        <p:spPr bwMode="auto">
          <a:xfrm>
            <a:off x="914400" y="1219200"/>
            <a:ext cx="6553200" cy="3937000"/>
          </a:xfrm>
          <a:custGeom>
            <a:avLst/>
            <a:gdLst>
              <a:gd name="T0" fmla="*/ 0 w 4128"/>
              <a:gd name="T1" fmla="*/ 2147483646 h 2480"/>
              <a:gd name="T2" fmla="*/ 2147483646 w 4128"/>
              <a:gd name="T3" fmla="*/ 2147483646 h 2480"/>
              <a:gd name="T4" fmla="*/ 2147483646 w 4128"/>
              <a:gd name="T5" fmla="*/ 2147483646 h 2480"/>
              <a:gd name="T6" fmla="*/ 2147483646 w 4128"/>
              <a:gd name="T7" fmla="*/ 2147483646 h 2480"/>
              <a:gd name="T8" fmla="*/ 2147483646 w 4128"/>
              <a:gd name="T9" fmla="*/ 2147483646 h 2480"/>
              <a:gd name="T10" fmla="*/ 2147483646 w 4128"/>
              <a:gd name="T11" fmla="*/ 0 h 24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28" h="2480">
                <a:moveTo>
                  <a:pt x="0" y="2400"/>
                </a:moveTo>
                <a:cubicBezTo>
                  <a:pt x="68" y="2440"/>
                  <a:pt x="136" y="2480"/>
                  <a:pt x="336" y="2448"/>
                </a:cubicBezTo>
                <a:cubicBezTo>
                  <a:pt x="536" y="2416"/>
                  <a:pt x="896" y="2320"/>
                  <a:pt x="1200" y="2208"/>
                </a:cubicBezTo>
                <a:cubicBezTo>
                  <a:pt x="1504" y="2096"/>
                  <a:pt x="1800" y="1984"/>
                  <a:pt x="2160" y="1776"/>
                </a:cubicBezTo>
                <a:cubicBezTo>
                  <a:pt x="2520" y="1568"/>
                  <a:pt x="3032" y="1256"/>
                  <a:pt x="3360" y="960"/>
                </a:cubicBezTo>
                <a:cubicBezTo>
                  <a:pt x="3688" y="664"/>
                  <a:pt x="3908" y="332"/>
                  <a:pt x="4128" y="0"/>
                </a:cubicBezTo>
              </a:path>
            </a:pathLst>
          </a:custGeom>
          <a:noFill/>
          <a:ln w="762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5080" name="Text Box 24">
            <a:extLst>
              <a:ext uri="{FF2B5EF4-FFF2-40B4-BE49-F238E27FC236}">
                <a16:creationId xmlns:a16="http://schemas.microsoft.com/office/drawing/2014/main" id="{538B7BE9-B4F6-495F-8E8F-C95F9A874F98}"/>
              </a:ext>
            </a:extLst>
          </p:cNvPr>
          <p:cNvSpPr txBox="1">
            <a:spLocks noChangeArrowheads="1"/>
          </p:cNvSpPr>
          <p:nvPr/>
        </p:nvSpPr>
        <p:spPr bwMode="auto">
          <a:xfrm>
            <a:off x="6781800" y="609600"/>
            <a:ext cx="1133475"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chemeClr val="tx2"/>
                </a:solidFill>
                <a:latin typeface="Times New Roman" panose="02020603050405020304" pitchFamily="18" charset="0"/>
              </a:rPr>
              <a:t>LMC</a:t>
            </a:r>
          </a:p>
        </p:txBody>
      </p:sp>
      <p:sp>
        <p:nvSpPr>
          <p:cNvPr id="45081" name="Text Box 25">
            <a:extLst>
              <a:ext uri="{FF2B5EF4-FFF2-40B4-BE49-F238E27FC236}">
                <a16:creationId xmlns:a16="http://schemas.microsoft.com/office/drawing/2014/main" id="{482CB625-483F-42DD-B2F4-A648377F1941}"/>
              </a:ext>
            </a:extLst>
          </p:cNvPr>
          <p:cNvSpPr txBox="1">
            <a:spLocks noChangeArrowheads="1"/>
          </p:cNvSpPr>
          <p:nvPr/>
        </p:nvSpPr>
        <p:spPr bwMode="auto">
          <a:xfrm>
            <a:off x="8101013" y="990600"/>
            <a:ext cx="1042987"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chemeClr val="tx2"/>
                </a:solidFill>
                <a:latin typeface="Times New Roman" panose="02020603050405020304" pitchFamily="18" charset="0"/>
              </a:rPr>
              <a:t>LAC</a:t>
            </a:r>
          </a:p>
        </p:txBody>
      </p:sp>
      <p:sp>
        <p:nvSpPr>
          <p:cNvPr id="93210" name="Text Box 26">
            <a:extLst>
              <a:ext uri="{FF2B5EF4-FFF2-40B4-BE49-F238E27FC236}">
                <a16:creationId xmlns:a16="http://schemas.microsoft.com/office/drawing/2014/main" id="{B552B708-84A6-4B65-8A67-2A36F83A68F7}"/>
              </a:ext>
            </a:extLst>
          </p:cNvPr>
          <p:cNvSpPr txBox="1">
            <a:spLocks noChangeArrowheads="1"/>
          </p:cNvSpPr>
          <p:nvPr/>
        </p:nvSpPr>
        <p:spPr bwMode="auto">
          <a:xfrm>
            <a:off x="6934200" y="3200400"/>
            <a:ext cx="1816100"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b="1">
                <a:latin typeface="Times New Roman" panose="02020603050405020304" pitchFamily="18" charset="0"/>
              </a:rPr>
              <a:t>厂商进入</a:t>
            </a:r>
          </a:p>
        </p:txBody>
      </p:sp>
      <p:sp>
        <p:nvSpPr>
          <p:cNvPr id="93211" name="Text Box 27">
            <a:extLst>
              <a:ext uri="{FF2B5EF4-FFF2-40B4-BE49-F238E27FC236}">
                <a16:creationId xmlns:a16="http://schemas.microsoft.com/office/drawing/2014/main" id="{572FACA5-0087-4495-AB06-28257CEE6D2A}"/>
              </a:ext>
            </a:extLst>
          </p:cNvPr>
          <p:cNvSpPr txBox="1">
            <a:spLocks noChangeArrowheads="1"/>
          </p:cNvSpPr>
          <p:nvPr/>
        </p:nvSpPr>
        <p:spPr bwMode="auto">
          <a:xfrm>
            <a:off x="6934200" y="4038600"/>
            <a:ext cx="1816100"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b="1">
                <a:latin typeface="Times New Roman" panose="02020603050405020304" pitchFamily="18" charset="0"/>
              </a:rPr>
              <a:t>厂商退出</a:t>
            </a:r>
          </a:p>
        </p:txBody>
      </p:sp>
      <p:sp>
        <p:nvSpPr>
          <p:cNvPr id="93212" name="Line 28">
            <a:extLst>
              <a:ext uri="{FF2B5EF4-FFF2-40B4-BE49-F238E27FC236}">
                <a16:creationId xmlns:a16="http://schemas.microsoft.com/office/drawing/2014/main" id="{D7E9DA61-CA76-4749-9455-9EB743EFBB48}"/>
              </a:ext>
            </a:extLst>
          </p:cNvPr>
          <p:cNvSpPr>
            <a:spLocks noChangeShapeType="1"/>
          </p:cNvSpPr>
          <p:nvPr/>
        </p:nvSpPr>
        <p:spPr bwMode="auto">
          <a:xfrm>
            <a:off x="6477000" y="2590800"/>
            <a:ext cx="39688" cy="3286125"/>
          </a:xfrm>
          <a:prstGeom prst="line">
            <a:avLst/>
          </a:prstGeom>
          <a:noFill/>
          <a:ln w="762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93213" name="Text Box 29">
            <a:extLst>
              <a:ext uri="{FF2B5EF4-FFF2-40B4-BE49-F238E27FC236}">
                <a16:creationId xmlns:a16="http://schemas.microsoft.com/office/drawing/2014/main" id="{239630DA-2157-4A64-81A0-66E7EE87D5EA}"/>
              </a:ext>
            </a:extLst>
          </p:cNvPr>
          <p:cNvSpPr txBox="1">
            <a:spLocks noChangeArrowheads="1"/>
          </p:cNvSpPr>
          <p:nvPr/>
        </p:nvSpPr>
        <p:spPr bwMode="auto">
          <a:xfrm>
            <a:off x="6156325" y="5876925"/>
            <a:ext cx="6524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Q</a:t>
            </a:r>
            <a:r>
              <a:rPr kumimoji="1" lang="en-US" altLang="zh-CN" sz="2400" b="1">
                <a:latin typeface="Times New Roman" panose="02020603050405020304" pitchFamily="18" charset="0"/>
              </a:rPr>
              <a:t>1</a:t>
            </a:r>
          </a:p>
        </p:txBody>
      </p:sp>
      <p:sp>
        <p:nvSpPr>
          <p:cNvPr id="93214" name="Line 30">
            <a:extLst>
              <a:ext uri="{FF2B5EF4-FFF2-40B4-BE49-F238E27FC236}">
                <a16:creationId xmlns:a16="http://schemas.microsoft.com/office/drawing/2014/main" id="{9EE65A9E-F973-460F-8B0A-BD7CD8A6A7FA}"/>
              </a:ext>
            </a:extLst>
          </p:cNvPr>
          <p:cNvSpPr>
            <a:spLocks noChangeShapeType="1"/>
          </p:cNvSpPr>
          <p:nvPr/>
        </p:nvSpPr>
        <p:spPr bwMode="auto">
          <a:xfrm>
            <a:off x="755650" y="2708275"/>
            <a:ext cx="0" cy="914400"/>
          </a:xfrm>
          <a:prstGeom prst="line">
            <a:avLst/>
          </a:prstGeom>
          <a:noFill/>
          <a:ln w="57150">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93215" name="Text Box 31">
            <a:extLst>
              <a:ext uri="{FF2B5EF4-FFF2-40B4-BE49-F238E27FC236}">
                <a16:creationId xmlns:a16="http://schemas.microsoft.com/office/drawing/2014/main" id="{3F4FB2B8-95AE-44E9-938E-239EA9AF68B6}"/>
              </a:ext>
            </a:extLst>
          </p:cNvPr>
          <p:cNvSpPr txBox="1">
            <a:spLocks noChangeArrowheads="1"/>
          </p:cNvSpPr>
          <p:nvPr/>
        </p:nvSpPr>
        <p:spPr bwMode="auto">
          <a:xfrm>
            <a:off x="0" y="4495800"/>
            <a:ext cx="990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    P</a:t>
            </a:r>
            <a:r>
              <a:rPr kumimoji="1" lang="en-US" altLang="zh-CN" sz="2400" b="1">
                <a:latin typeface="Times New Roman" panose="02020603050405020304" pitchFamily="18" charset="0"/>
              </a:rPr>
              <a:t>3</a:t>
            </a:r>
          </a:p>
        </p:txBody>
      </p:sp>
      <p:sp>
        <p:nvSpPr>
          <p:cNvPr id="93216" name="Line 32">
            <a:extLst>
              <a:ext uri="{FF2B5EF4-FFF2-40B4-BE49-F238E27FC236}">
                <a16:creationId xmlns:a16="http://schemas.microsoft.com/office/drawing/2014/main" id="{C37A8A2F-CC06-4DC5-BAA5-D760EEE021B7}"/>
              </a:ext>
            </a:extLst>
          </p:cNvPr>
          <p:cNvSpPr>
            <a:spLocks noChangeShapeType="1"/>
          </p:cNvSpPr>
          <p:nvPr/>
        </p:nvSpPr>
        <p:spPr bwMode="auto">
          <a:xfrm>
            <a:off x="971550" y="4724400"/>
            <a:ext cx="7791450" cy="0"/>
          </a:xfrm>
          <a:prstGeom prst="line">
            <a:avLst/>
          </a:prstGeom>
          <a:noFill/>
          <a:ln w="76200">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93217" name="Line 33">
            <a:extLst>
              <a:ext uri="{FF2B5EF4-FFF2-40B4-BE49-F238E27FC236}">
                <a16:creationId xmlns:a16="http://schemas.microsoft.com/office/drawing/2014/main" id="{9A684297-1DDF-48C4-9684-769754D8F434}"/>
              </a:ext>
            </a:extLst>
          </p:cNvPr>
          <p:cNvSpPr>
            <a:spLocks noChangeShapeType="1"/>
          </p:cNvSpPr>
          <p:nvPr/>
        </p:nvSpPr>
        <p:spPr bwMode="auto">
          <a:xfrm>
            <a:off x="2895600" y="4724400"/>
            <a:ext cx="20638" cy="1081088"/>
          </a:xfrm>
          <a:prstGeom prst="line">
            <a:avLst/>
          </a:prstGeom>
          <a:noFill/>
          <a:ln w="762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93218" name="Text Box 34">
            <a:extLst>
              <a:ext uri="{FF2B5EF4-FFF2-40B4-BE49-F238E27FC236}">
                <a16:creationId xmlns:a16="http://schemas.microsoft.com/office/drawing/2014/main" id="{35A53B5E-F1D0-4C4D-9A02-FF4385CCB727}"/>
              </a:ext>
            </a:extLst>
          </p:cNvPr>
          <p:cNvSpPr txBox="1">
            <a:spLocks noChangeArrowheads="1"/>
          </p:cNvSpPr>
          <p:nvPr/>
        </p:nvSpPr>
        <p:spPr bwMode="auto">
          <a:xfrm>
            <a:off x="2555875" y="5805488"/>
            <a:ext cx="65246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Q</a:t>
            </a:r>
            <a:r>
              <a:rPr kumimoji="1" lang="en-US" altLang="zh-CN" sz="2400" b="1">
                <a:latin typeface="Times New Roman" panose="02020603050405020304" pitchFamily="18" charset="0"/>
              </a:rPr>
              <a:t>3</a:t>
            </a:r>
          </a:p>
        </p:txBody>
      </p:sp>
      <p:sp>
        <p:nvSpPr>
          <p:cNvPr id="93219" name="Line 35">
            <a:extLst>
              <a:ext uri="{FF2B5EF4-FFF2-40B4-BE49-F238E27FC236}">
                <a16:creationId xmlns:a16="http://schemas.microsoft.com/office/drawing/2014/main" id="{655A03D9-8FA2-4BD3-B848-C0AD67AF5E80}"/>
              </a:ext>
            </a:extLst>
          </p:cNvPr>
          <p:cNvSpPr>
            <a:spLocks noChangeShapeType="1"/>
          </p:cNvSpPr>
          <p:nvPr/>
        </p:nvSpPr>
        <p:spPr bwMode="auto">
          <a:xfrm flipV="1">
            <a:off x="755650" y="4149725"/>
            <a:ext cx="0" cy="457200"/>
          </a:xfrm>
          <a:prstGeom prst="line">
            <a:avLst/>
          </a:prstGeom>
          <a:noFill/>
          <a:ln w="57150">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5092" name="Text Box 37">
            <a:extLst>
              <a:ext uri="{FF2B5EF4-FFF2-40B4-BE49-F238E27FC236}">
                <a16:creationId xmlns:a16="http://schemas.microsoft.com/office/drawing/2014/main" id="{F23298A5-6A32-4DD3-8A62-2B2F679DB48F}"/>
              </a:ext>
            </a:extLst>
          </p:cNvPr>
          <p:cNvSpPr txBox="1">
            <a:spLocks noChangeArrowheads="1"/>
          </p:cNvSpPr>
          <p:nvPr/>
        </p:nvSpPr>
        <p:spPr bwMode="auto">
          <a:xfrm>
            <a:off x="2771775" y="2276475"/>
            <a:ext cx="12239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solidFill>
                  <a:srgbClr val="000000"/>
                </a:solidFill>
              </a:rPr>
              <a:t>SMC</a:t>
            </a:r>
            <a:r>
              <a:rPr lang="en-US" altLang="zh-CN" sz="1800">
                <a:solidFill>
                  <a:srgbClr val="000000"/>
                </a:solidFill>
              </a:rPr>
              <a:t>3</a:t>
            </a:r>
          </a:p>
        </p:txBody>
      </p:sp>
      <p:sp>
        <p:nvSpPr>
          <p:cNvPr id="45093" name="Text Box 38">
            <a:extLst>
              <a:ext uri="{FF2B5EF4-FFF2-40B4-BE49-F238E27FC236}">
                <a16:creationId xmlns:a16="http://schemas.microsoft.com/office/drawing/2014/main" id="{B406F1E4-B9B6-42E3-A6BF-FBF16F4FA93C}"/>
              </a:ext>
            </a:extLst>
          </p:cNvPr>
          <p:cNvSpPr txBox="1">
            <a:spLocks noChangeArrowheads="1"/>
          </p:cNvSpPr>
          <p:nvPr/>
        </p:nvSpPr>
        <p:spPr bwMode="auto">
          <a:xfrm>
            <a:off x="1619250" y="1989138"/>
            <a:ext cx="11525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solidFill>
                  <a:srgbClr val="000000"/>
                </a:solidFill>
              </a:rPr>
              <a:t>SAC</a:t>
            </a:r>
            <a:r>
              <a:rPr lang="en-US" altLang="zh-CN" sz="1800">
                <a:solidFill>
                  <a:srgbClr val="000000"/>
                </a:solidFill>
              </a:rPr>
              <a:t>3</a:t>
            </a:r>
          </a:p>
        </p:txBody>
      </p:sp>
      <p:sp>
        <p:nvSpPr>
          <p:cNvPr id="45094" name="Text Box 39">
            <a:extLst>
              <a:ext uri="{FF2B5EF4-FFF2-40B4-BE49-F238E27FC236}">
                <a16:creationId xmlns:a16="http://schemas.microsoft.com/office/drawing/2014/main" id="{A5D7B343-FBB4-4D63-8A0E-3338E4D4F8F4}"/>
              </a:ext>
            </a:extLst>
          </p:cNvPr>
          <p:cNvSpPr txBox="1">
            <a:spLocks noChangeArrowheads="1"/>
          </p:cNvSpPr>
          <p:nvPr/>
        </p:nvSpPr>
        <p:spPr bwMode="auto">
          <a:xfrm>
            <a:off x="7092950" y="1844675"/>
            <a:ext cx="12969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solidFill>
                  <a:srgbClr val="000000"/>
                </a:solidFill>
              </a:rPr>
              <a:t>SAC</a:t>
            </a:r>
            <a:r>
              <a:rPr lang="en-US" altLang="zh-CN" sz="2000">
                <a:solidFill>
                  <a:srgbClr val="000000"/>
                </a:solidFill>
              </a:rPr>
              <a:t>1</a:t>
            </a:r>
          </a:p>
        </p:txBody>
      </p:sp>
      <p:sp>
        <p:nvSpPr>
          <p:cNvPr id="45095" name="Text Box 40">
            <a:extLst>
              <a:ext uri="{FF2B5EF4-FFF2-40B4-BE49-F238E27FC236}">
                <a16:creationId xmlns:a16="http://schemas.microsoft.com/office/drawing/2014/main" id="{B031282B-4E61-4F08-B1BF-63C57FB50471}"/>
              </a:ext>
            </a:extLst>
          </p:cNvPr>
          <p:cNvSpPr txBox="1">
            <a:spLocks noChangeArrowheads="1"/>
          </p:cNvSpPr>
          <p:nvPr/>
        </p:nvSpPr>
        <p:spPr bwMode="auto">
          <a:xfrm>
            <a:off x="5724525" y="1196975"/>
            <a:ext cx="1368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solidFill>
                  <a:srgbClr val="000000"/>
                </a:solidFill>
              </a:rPr>
              <a:t>SMC</a:t>
            </a:r>
            <a:r>
              <a:rPr lang="en-US" altLang="zh-CN" sz="1800">
                <a:solidFill>
                  <a:srgbClr val="000000"/>
                </a:solidFill>
              </a:rPr>
              <a:t>1</a:t>
            </a:r>
          </a:p>
        </p:txBody>
      </p:sp>
      <p:sp>
        <p:nvSpPr>
          <p:cNvPr id="45096" name="Text Box 41">
            <a:extLst>
              <a:ext uri="{FF2B5EF4-FFF2-40B4-BE49-F238E27FC236}">
                <a16:creationId xmlns:a16="http://schemas.microsoft.com/office/drawing/2014/main" id="{63BD42B2-F003-4EE6-AA93-BD148BC3E309}"/>
              </a:ext>
            </a:extLst>
          </p:cNvPr>
          <p:cNvSpPr txBox="1">
            <a:spLocks noChangeArrowheads="1"/>
          </p:cNvSpPr>
          <p:nvPr/>
        </p:nvSpPr>
        <p:spPr bwMode="auto">
          <a:xfrm>
            <a:off x="4787900" y="3429000"/>
            <a:ext cx="7921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endParaRPr lang="zh-CN" altLang="zh-CN"/>
          </a:p>
        </p:txBody>
      </p:sp>
      <p:sp>
        <p:nvSpPr>
          <p:cNvPr id="45097" name="Text Box 42">
            <a:extLst>
              <a:ext uri="{FF2B5EF4-FFF2-40B4-BE49-F238E27FC236}">
                <a16:creationId xmlns:a16="http://schemas.microsoft.com/office/drawing/2014/main" id="{65C2B4DE-9F1A-4466-930F-436724E26AE6}"/>
              </a:ext>
            </a:extLst>
          </p:cNvPr>
          <p:cNvSpPr txBox="1">
            <a:spLocks noChangeArrowheads="1"/>
          </p:cNvSpPr>
          <p:nvPr/>
        </p:nvSpPr>
        <p:spPr bwMode="auto">
          <a:xfrm>
            <a:off x="4643438" y="3068638"/>
            <a:ext cx="12969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800">
                <a:solidFill>
                  <a:srgbClr val="000000"/>
                </a:solidFill>
              </a:rPr>
              <a:t>SAC</a:t>
            </a:r>
            <a:r>
              <a:rPr lang="en-US" altLang="zh-CN" sz="2000">
                <a:solidFill>
                  <a:srgbClr val="000000"/>
                </a:solidFill>
              </a:rPr>
              <a:t>2</a:t>
            </a:r>
          </a:p>
        </p:txBody>
      </p:sp>
      <p:sp>
        <p:nvSpPr>
          <p:cNvPr id="45098" name="Rectangle 43">
            <a:extLst>
              <a:ext uri="{FF2B5EF4-FFF2-40B4-BE49-F238E27FC236}">
                <a16:creationId xmlns:a16="http://schemas.microsoft.com/office/drawing/2014/main" id="{0CB508F1-2E37-41C5-80EF-E9249FB3F338}"/>
              </a:ext>
            </a:extLst>
          </p:cNvPr>
          <p:cNvSpPr>
            <a:spLocks noChangeArrowheads="1"/>
          </p:cNvSpPr>
          <p:nvPr/>
        </p:nvSpPr>
        <p:spPr bwMode="auto">
          <a:xfrm>
            <a:off x="4211638" y="2205038"/>
            <a:ext cx="12573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a:solidFill>
                  <a:srgbClr val="000000"/>
                </a:solidFill>
              </a:rPr>
              <a:t>SMC</a:t>
            </a:r>
            <a:r>
              <a:rPr lang="en-US" altLang="zh-CN" sz="2400">
                <a:solidFill>
                  <a:srgbClr val="000000"/>
                </a:solidFill>
              </a:rPr>
              <a:t>2</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3198">
                                            <p:txEl>
                                              <p:pRg st="0" end="0"/>
                                            </p:txEl>
                                          </p:spTgt>
                                        </p:tgtEl>
                                        <p:attrNameLst>
                                          <p:attrName>style.visibility</p:attrName>
                                        </p:attrNameLst>
                                      </p:cBhvr>
                                      <p:to>
                                        <p:strVal val="visible"/>
                                      </p:to>
                                    </p:set>
                                    <p:animEffect transition="in" filter="wipe(left)">
                                      <p:cBhvr>
                                        <p:cTn id="7" dur="500"/>
                                        <p:tgtEl>
                                          <p:spTgt spid="931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3197"/>
                                        </p:tgtEl>
                                        <p:attrNameLst>
                                          <p:attrName>style.visibility</p:attrName>
                                        </p:attrNameLst>
                                      </p:cBhvr>
                                      <p:to>
                                        <p:strVal val="visible"/>
                                      </p:to>
                                    </p:set>
                                    <p:animEffect transition="in" filter="wipe(left)">
                                      <p:cBhvr>
                                        <p:cTn id="12" dur="500"/>
                                        <p:tgtEl>
                                          <p:spTgt spid="9319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93212"/>
                                        </p:tgtEl>
                                        <p:attrNameLst>
                                          <p:attrName>style.visibility</p:attrName>
                                        </p:attrNameLst>
                                      </p:cBhvr>
                                      <p:to>
                                        <p:strVal val="visible"/>
                                      </p:to>
                                    </p:set>
                                    <p:animEffect transition="in" filter="wipe(left)">
                                      <p:cBhvr>
                                        <p:cTn id="17" dur="500"/>
                                        <p:tgtEl>
                                          <p:spTgt spid="9321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3213">
                                            <p:txEl>
                                              <p:pRg st="0" end="0"/>
                                            </p:txEl>
                                          </p:spTgt>
                                        </p:tgtEl>
                                        <p:attrNameLst>
                                          <p:attrName>style.visibility</p:attrName>
                                        </p:attrNameLst>
                                      </p:cBhvr>
                                      <p:to>
                                        <p:strVal val="visible"/>
                                      </p:to>
                                    </p:set>
                                    <p:animEffect transition="in" filter="wipe(left)">
                                      <p:cBhvr>
                                        <p:cTn id="22" dur="500"/>
                                        <p:tgtEl>
                                          <p:spTgt spid="9321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3210">
                                            <p:txEl>
                                              <p:pRg st="0" end="0"/>
                                            </p:txEl>
                                          </p:spTgt>
                                        </p:tgtEl>
                                        <p:attrNameLst>
                                          <p:attrName>style.visibility</p:attrName>
                                        </p:attrNameLst>
                                      </p:cBhvr>
                                      <p:to>
                                        <p:strVal val="visible"/>
                                      </p:to>
                                    </p:set>
                                    <p:animEffect transition="in" filter="wipe(left)">
                                      <p:cBhvr>
                                        <p:cTn id="27" dur="500"/>
                                        <p:tgtEl>
                                          <p:spTgt spid="93210">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93214"/>
                                        </p:tgtEl>
                                        <p:attrNameLst>
                                          <p:attrName>style.visibility</p:attrName>
                                        </p:attrNameLst>
                                      </p:cBhvr>
                                      <p:to>
                                        <p:strVal val="visible"/>
                                      </p:to>
                                    </p:set>
                                    <p:animEffect transition="in" filter="wipe(left)">
                                      <p:cBhvr>
                                        <p:cTn id="32" dur="500"/>
                                        <p:tgtEl>
                                          <p:spTgt spid="9321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3215">
                                            <p:txEl>
                                              <p:pRg st="0" end="0"/>
                                            </p:txEl>
                                          </p:spTgt>
                                        </p:tgtEl>
                                        <p:attrNameLst>
                                          <p:attrName>style.visibility</p:attrName>
                                        </p:attrNameLst>
                                      </p:cBhvr>
                                      <p:to>
                                        <p:strVal val="visible"/>
                                      </p:to>
                                    </p:set>
                                    <p:animEffect transition="in" filter="wipe(left)">
                                      <p:cBhvr>
                                        <p:cTn id="37" dur="500"/>
                                        <p:tgtEl>
                                          <p:spTgt spid="93215">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93216"/>
                                        </p:tgtEl>
                                        <p:attrNameLst>
                                          <p:attrName>style.visibility</p:attrName>
                                        </p:attrNameLst>
                                      </p:cBhvr>
                                      <p:to>
                                        <p:strVal val="visible"/>
                                      </p:to>
                                    </p:set>
                                    <p:animEffect transition="in" filter="wipe(left)">
                                      <p:cBhvr>
                                        <p:cTn id="42" dur="500"/>
                                        <p:tgtEl>
                                          <p:spTgt spid="9321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93217"/>
                                        </p:tgtEl>
                                        <p:attrNameLst>
                                          <p:attrName>style.visibility</p:attrName>
                                        </p:attrNameLst>
                                      </p:cBhvr>
                                      <p:to>
                                        <p:strVal val="visible"/>
                                      </p:to>
                                    </p:set>
                                    <p:animEffect transition="in" filter="wipe(left)">
                                      <p:cBhvr>
                                        <p:cTn id="47" dur="500"/>
                                        <p:tgtEl>
                                          <p:spTgt spid="9321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93218">
                                            <p:txEl>
                                              <p:pRg st="0" end="0"/>
                                            </p:txEl>
                                          </p:spTgt>
                                        </p:tgtEl>
                                        <p:attrNameLst>
                                          <p:attrName>style.visibility</p:attrName>
                                        </p:attrNameLst>
                                      </p:cBhvr>
                                      <p:to>
                                        <p:strVal val="visible"/>
                                      </p:to>
                                    </p:set>
                                    <p:animEffect transition="in" filter="wipe(left)">
                                      <p:cBhvr>
                                        <p:cTn id="52" dur="500"/>
                                        <p:tgtEl>
                                          <p:spTgt spid="93218">
                                            <p:txEl>
                                              <p:pRg st="0" end="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93211">
                                            <p:txEl>
                                              <p:pRg st="0" end="0"/>
                                            </p:txEl>
                                          </p:spTgt>
                                        </p:tgtEl>
                                        <p:attrNameLst>
                                          <p:attrName>style.visibility</p:attrName>
                                        </p:attrNameLst>
                                      </p:cBhvr>
                                      <p:to>
                                        <p:strVal val="visible"/>
                                      </p:to>
                                    </p:set>
                                    <p:animEffect transition="in" filter="wipe(left)">
                                      <p:cBhvr>
                                        <p:cTn id="57" dur="500"/>
                                        <p:tgtEl>
                                          <p:spTgt spid="93211">
                                            <p:txEl>
                                              <p:pRg st="0" end="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93219"/>
                                        </p:tgtEl>
                                        <p:attrNameLst>
                                          <p:attrName>style.visibility</p:attrName>
                                        </p:attrNameLst>
                                      </p:cBhvr>
                                      <p:to>
                                        <p:strVal val="visible"/>
                                      </p:to>
                                    </p:set>
                                    <p:animEffect transition="in" filter="wipe(left)">
                                      <p:cBhvr>
                                        <p:cTn id="62" dur="500"/>
                                        <p:tgtEl>
                                          <p:spTgt spid="93219"/>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nodeType="clickEffect">
                                  <p:stCondLst>
                                    <p:cond delay="0"/>
                                  </p:stCondLst>
                                  <p:childTnLst>
                                    <p:set>
                                      <p:cBhvr>
                                        <p:cTn id="66" dur="1" fill="hold">
                                          <p:stCondLst>
                                            <p:cond delay="0"/>
                                          </p:stCondLst>
                                        </p:cTn>
                                        <p:tgtEl>
                                          <p:spTgt spid="93200"/>
                                        </p:tgtEl>
                                        <p:attrNameLst>
                                          <p:attrName>style.visibility</p:attrName>
                                        </p:attrNameLst>
                                      </p:cBhvr>
                                      <p:to>
                                        <p:strVal val="visible"/>
                                      </p:to>
                                    </p:set>
                                    <p:animEffect transition="in" filter="blinds(horizontal)">
                                      <p:cBhvr>
                                        <p:cTn id="67" dur="500"/>
                                        <p:tgtEl>
                                          <p:spTgt spid="93200"/>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93199"/>
                                        </p:tgtEl>
                                        <p:attrNameLst>
                                          <p:attrName>style.visibility</p:attrName>
                                        </p:attrNameLst>
                                      </p:cBhvr>
                                      <p:to>
                                        <p:strVal val="visible"/>
                                      </p:to>
                                    </p:set>
                                    <p:animEffect transition="in" filter="blinds(horizontal)">
                                      <p:cBhvr>
                                        <p:cTn id="70" dur="500"/>
                                        <p:tgtEl>
                                          <p:spTgt spid="93199"/>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3" presetClass="entr" presetSubtype="10" fill="hold" nodeType="clickEffect">
                                  <p:stCondLst>
                                    <p:cond delay="0"/>
                                  </p:stCondLst>
                                  <p:childTnLst>
                                    <p:set>
                                      <p:cBhvr>
                                        <p:cTn id="74" dur="1" fill="hold">
                                          <p:stCondLst>
                                            <p:cond delay="0"/>
                                          </p:stCondLst>
                                        </p:cTn>
                                        <p:tgtEl>
                                          <p:spTgt spid="93203">
                                            <p:txEl>
                                              <p:pRg st="0" end="0"/>
                                            </p:txEl>
                                          </p:spTgt>
                                        </p:tgtEl>
                                        <p:attrNameLst>
                                          <p:attrName>style.visibility</p:attrName>
                                        </p:attrNameLst>
                                      </p:cBhvr>
                                      <p:to>
                                        <p:strVal val="visible"/>
                                      </p:to>
                                    </p:set>
                                    <p:animEffect transition="in" filter="blinds(horizontal)">
                                      <p:cBhvr>
                                        <p:cTn id="75" dur="500"/>
                                        <p:tgtEl>
                                          <p:spTgt spid="93203">
                                            <p:txEl>
                                              <p:pRg st="0" end="0"/>
                                            </p:txEl>
                                          </p:spTgt>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4" presetClass="entr" presetSubtype="16" fill="hold" nodeType="clickEffect">
                                  <p:stCondLst>
                                    <p:cond delay="0"/>
                                  </p:stCondLst>
                                  <p:childTnLst>
                                    <p:set>
                                      <p:cBhvr>
                                        <p:cTn id="79" dur="1" fill="hold">
                                          <p:stCondLst>
                                            <p:cond delay="0"/>
                                          </p:stCondLst>
                                        </p:cTn>
                                        <p:tgtEl>
                                          <p:spTgt spid="93201"/>
                                        </p:tgtEl>
                                        <p:attrNameLst>
                                          <p:attrName>style.visibility</p:attrName>
                                        </p:attrNameLst>
                                      </p:cBhvr>
                                      <p:to>
                                        <p:strVal val="visible"/>
                                      </p:to>
                                    </p:set>
                                    <p:animEffect transition="in" filter="box(in)">
                                      <p:cBhvr>
                                        <p:cTn id="80" dur="500"/>
                                        <p:tgtEl>
                                          <p:spTgt spid="93201"/>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4" presetClass="entr" presetSubtype="16" fill="hold" nodeType="clickEffect">
                                  <p:stCondLst>
                                    <p:cond delay="0"/>
                                  </p:stCondLst>
                                  <p:childTnLst>
                                    <p:set>
                                      <p:cBhvr>
                                        <p:cTn id="84" dur="1" fill="hold">
                                          <p:stCondLst>
                                            <p:cond delay="0"/>
                                          </p:stCondLst>
                                        </p:cTn>
                                        <p:tgtEl>
                                          <p:spTgt spid="93202">
                                            <p:txEl>
                                              <p:pRg st="0" end="0"/>
                                            </p:txEl>
                                          </p:spTgt>
                                        </p:tgtEl>
                                        <p:attrNameLst>
                                          <p:attrName>style.visibility</p:attrName>
                                        </p:attrNameLst>
                                      </p:cBhvr>
                                      <p:to>
                                        <p:strVal val="visible"/>
                                      </p:to>
                                    </p:set>
                                    <p:animEffect transition="in" filter="box(in)">
                                      <p:cBhvr>
                                        <p:cTn id="85" dur="500"/>
                                        <p:tgtEl>
                                          <p:spTgt spid="9320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8" grpId="0" build="p" autoUpdateAnimBg="0"/>
      <p:bldP spid="93199" grpId="0"/>
      <p:bldP spid="93210" grpId="0" build="p" autoUpdateAnimBg="0"/>
      <p:bldP spid="93211" grpId="0" build="p" autoUpdateAnimBg="0"/>
      <p:bldP spid="93213" grpId="0" build="p" autoUpdateAnimBg="0"/>
      <p:bldP spid="93215" grpId="0" build="p" autoUpdateAnimBg="0"/>
      <p:bldP spid="93218"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B3ED71BA-C0F8-4524-8C3D-810E2B3A0CBB}"/>
              </a:ext>
            </a:extLst>
          </p:cNvPr>
          <p:cNvSpPr>
            <a:spLocks noGrp="1" noRot="1" noChangeArrowheads="1"/>
          </p:cNvSpPr>
          <p:nvPr>
            <p:ph type="title"/>
          </p:nvPr>
        </p:nvSpPr>
        <p:spPr/>
        <p:txBody>
          <a:bodyPr/>
          <a:lstStyle/>
          <a:p>
            <a:pPr eaLnBrk="1" hangingPunct="1"/>
            <a:endParaRPr lang="zh-CN" altLang="zh-CN"/>
          </a:p>
        </p:txBody>
      </p:sp>
      <p:sp>
        <p:nvSpPr>
          <p:cNvPr id="96259" name="Rectangle 3">
            <a:extLst>
              <a:ext uri="{FF2B5EF4-FFF2-40B4-BE49-F238E27FC236}">
                <a16:creationId xmlns:a16="http://schemas.microsoft.com/office/drawing/2014/main" id="{544725F7-F3FA-4210-8635-0B6E0AA3608D}"/>
              </a:ext>
            </a:extLst>
          </p:cNvPr>
          <p:cNvSpPr>
            <a:spLocks noGrp="1" noRot="1" noChangeArrowheads="1"/>
          </p:cNvSpPr>
          <p:nvPr>
            <p:ph type="body" idx="1"/>
          </p:nvPr>
        </p:nvSpPr>
        <p:spPr/>
        <p:txBody>
          <a:bodyPr/>
          <a:lstStyle/>
          <a:p>
            <a:pPr eaLnBrk="1" hangingPunct="1"/>
            <a:r>
              <a:rPr lang="zh-CN" altLang="en-US">
                <a:solidFill>
                  <a:srgbClr val="000000"/>
                </a:solidFill>
                <a:ea typeface="隶书" panose="02010509060101010101" pitchFamily="49" charset="-122"/>
              </a:rPr>
              <a:t>当市场价格达到</a:t>
            </a:r>
          </a:p>
          <a:p>
            <a:pPr eaLnBrk="1" hangingPunct="1"/>
            <a:endParaRPr lang="zh-CN" altLang="en-US"/>
          </a:p>
          <a:p>
            <a:pPr eaLnBrk="1" hangingPunct="1"/>
            <a:endParaRPr lang="zh-CN" altLang="en-US"/>
          </a:p>
          <a:p>
            <a:pPr eaLnBrk="1" hangingPunct="1">
              <a:buFont typeface="Wingdings" panose="05000000000000000000" pitchFamily="2" charset="2"/>
              <a:buNone/>
            </a:pPr>
            <a:r>
              <a:rPr lang="zh-CN" altLang="en-US">
                <a:solidFill>
                  <a:srgbClr val="000000"/>
                </a:solidFill>
                <a:latin typeface="隶书" panose="02010509060101010101" pitchFamily="49" charset="-122"/>
                <a:ea typeface="隶书" panose="02010509060101010101" pitchFamily="49" charset="-122"/>
              </a:rPr>
              <a:t>行业内的每个厂商既无利润，也无亏损。</a:t>
            </a:r>
          </a:p>
          <a:p>
            <a:pPr eaLnBrk="1" hangingPunct="1">
              <a:buFont typeface="Wingdings" panose="05000000000000000000" pitchFamily="2" charset="2"/>
              <a:buNone/>
            </a:pPr>
            <a:r>
              <a:rPr lang="zh-CN" altLang="en-US">
                <a:solidFill>
                  <a:srgbClr val="000000"/>
                </a:solidFill>
                <a:latin typeface="隶书" panose="02010509060101010101" pitchFamily="49" charset="-122"/>
                <a:ea typeface="隶书" panose="02010509060101010101" pitchFamily="49" charset="-122"/>
              </a:rPr>
              <a:t>厂商失去了        </a:t>
            </a:r>
          </a:p>
          <a:p>
            <a:pPr eaLnBrk="1" hangingPunct="1">
              <a:buFont typeface="Wingdings" panose="05000000000000000000" pitchFamily="2" charset="2"/>
              <a:buNone/>
            </a:pPr>
            <a:r>
              <a:rPr lang="zh-CN" altLang="en-US">
                <a:solidFill>
                  <a:srgbClr val="000000"/>
                </a:solidFill>
                <a:latin typeface="隶书" panose="02010509060101010101" pitchFamily="49" charset="-122"/>
                <a:ea typeface="隶书" panose="02010509060101010101" pitchFamily="49" charset="-122"/>
              </a:rPr>
              <a:t>行业内的每个厂商实现了</a:t>
            </a:r>
          </a:p>
        </p:txBody>
      </p:sp>
      <p:sp>
        <p:nvSpPr>
          <p:cNvPr id="96260" name="WordArt 4">
            <a:extLst>
              <a:ext uri="{FF2B5EF4-FFF2-40B4-BE49-F238E27FC236}">
                <a16:creationId xmlns:a16="http://schemas.microsoft.com/office/drawing/2014/main" id="{A4DA2E31-E24E-4801-9750-7594E11701E3}"/>
              </a:ext>
            </a:extLst>
          </p:cNvPr>
          <p:cNvSpPr>
            <a:spLocks noChangeArrowheads="1" noChangeShapeType="1" noTextEdit="1"/>
          </p:cNvSpPr>
          <p:nvPr/>
        </p:nvSpPr>
        <p:spPr bwMode="auto">
          <a:xfrm>
            <a:off x="1187450" y="2636838"/>
            <a:ext cx="7273925" cy="10096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kern="10">
                <a:solidFill>
                  <a:srgbClr val="336699"/>
                </a:solidFill>
                <a:effectLst>
                  <a:outerShdw dist="45791" dir="2021404" algn="ctr" rotWithShape="0">
                    <a:srgbClr val="B2B2B2">
                      <a:alpha val="79999"/>
                    </a:srgbClr>
                  </a:outerShdw>
                </a:effectLst>
                <a:latin typeface="宋体" panose="02010600030101010101" pitchFamily="2" charset="-122"/>
              </a:rPr>
              <a:t>长期平均成本的最低点的水平</a:t>
            </a:r>
          </a:p>
        </p:txBody>
      </p:sp>
      <p:sp>
        <p:nvSpPr>
          <p:cNvPr id="96262" name="WordArt 6">
            <a:extLst>
              <a:ext uri="{FF2B5EF4-FFF2-40B4-BE49-F238E27FC236}">
                <a16:creationId xmlns:a16="http://schemas.microsoft.com/office/drawing/2014/main" id="{15A7D797-D06B-4397-BB13-54BAD592D76A}"/>
              </a:ext>
            </a:extLst>
          </p:cNvPr>
          <p:cNvSpPr>
            <a:spLocks noChangeArrowheads="1" noChangeShapeType="1" noTextEdit="1"/>
          </p:cNvSpPr>
          <p:nvPr/>
        </p:nvSpPr>
        <p:spPr bwMode="auto">
          <a:xfrm>
            <a:off x="2484438" y="4221163"/>
            <a:ext cx="4824412" cy="720725"/>
          </a:xfrm>
          <a:prstGeom prst="rect">
            <a:avLst/>
          </a:prstGeom>
        </p:spPr>
        <p:txBody>
          <a:bodyPr wrap="none" fromWordArt="1">
            <a:prstTxWarp prst="textDeflate">
              <a:avLst>
                <a:gd name="adj" fmla="val 26227"/>
              </a:avLst>
            </a:prstTxWarp>
          </a:bodyPr>
          <a:lstStyle/>
          <a:p>
            <a:pPr algn="ctr"/>
            <a:r>
              <a:rPr lang="zh-CN" altLang="en-US" sz="3600" kern="10">
                <a:ln w="9525">
                  <a:solidFill>
                    <a:srgbClr val="000000"/>
                  </a:solidFill>
                  <a:round/>
                  <a:headEnd/>
                  <a:tailEnd/>
                </a:ln>
                <a:solidFill>
                  <a:srgbClr val="000000"/>
                </a:solidFill>
                <a:latin typeface="宋体" panose="02010600030101010101" pitchFamily="2" charset="-122"/>
              </a:rPr>
              <a:t>进出该行业的动力，</a:t>
            </a:r>
          </a:p>
        </p:txBody>
      </p:sp>
      <p:sp>
        <p:nvSpPr>
          <p:cNvPr id="96263" name="WordArt 7">
            <a:extLst>
              <a:ext uri="{FF2B5EF4-FFF2-40B4-BE49-F238E27FC236}">
                <a16:creationId xmlns:a16="http://schemas.microsoft.com/office/drawing/2014/main" id="{D60F9254-48A9-4BE7-A95E-C865BC3E2C0E}"/>
              </a:ext>
            </a:extLst>
          </p:cNvPr>
          <p:cNvSpPr>
            <a:spLocks noChangeArrowheads="1" noChangeShapeType="1" noTextEdit="1"/>
          </p:cNvSpPr>
          <p:nvPr/>
        </p:nvSpPr>
        <p:spPr bwMode="auto">
          <a:xfrm rot="1174880">
            <a:off x="5003800" y="4941888"/>
            <a:ext cx="2017713" cy="1028700"/>
          </a:xfrm>
          <a:prstGeom prst="rect">
            <a:avLst/>
          </a:prstGeom>
        </p:spPr>
        <p:txBody>
          <a:bodyPr wrap="none" fromWordArt="1">
            <a:prstTxWarp prst="textSlantUp">
              <a:avLst>
                <a:gd name="adj" fmla="val 55556"/>
              </a:avLst>
            </a:prstTxWarp>
          </a:bodyPr>
          <a:lstStyle/>
          <a:p>
            <a:pPr algn="ctr"/>
            <a:r>
              <a:rPr lang="zh-CN" altLang="en-US" sz="3600" kern="10">
                <a:ln w="9525">
                  <a:solidFill>
                    <a:srgbClr val="000000"/>
                  </a:solidFill>
                  <a:round/>
                  <a:headEnd/>
                  <a:tailEnd/>
                </a:ln>
                <a:solidFill>
                  <a:srgbClr val="000000"/>
                </a:solidFill>
                <a:latin typeface="宋体" panose="02010600030101010101" pitchFamily="2" charset="-122"/>
              </a:rPr>
              <a:t>长期均衡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6260"/>
                                        </p:tgtEl>
                                        <p:attrNameLst>
                                          <p:attrName>style.visibility</p:attrName>
                                        </p:attrNameLst>
                                      </p:cBhvr>
                                      <p:to>
                                        <p:strVal val="visible"/>
                                      </p:to>
                                    </p:set>
                                    <p:animEffect transition="in" filter="blinds(horizontal)">
                                      <p:cBhvr>
                                        <p:cTn id="7" dur="500"/>
                                        <p:tgtEl>
                                          <p:spTgt spid="962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6259">
                                            <p:txEl>
                                              <p:pRg st="4" end="4"/>
                                            </p:txEl>
                                          </p:spTgt>
                                        </p:tgtEl>
                                        <p:attrNameLst>
                                          <p:attrName>style.visibility</p:attrName>
                                        </p:attrNameLst>
                                      </p:cBhvr>
                                      <p:to>
                                        <p:strVal val="visible"/>
                                      </p:to>
                                    </p:set>
                                    <p:animEffect transition="in" filter="blinds(horizontal)">
                                      <p:cBhvr>
                                        <p:cTn id="12" dur="500"/>
                                        <p:tgtEl>
                                          <p:spTgt spid="96259">
                                            <p:txEl>
                                              <p:pRg st="4" end="4"/>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96262"/>
                                        </p:tgtEl>
                                        <p:attrNameLst>
                                          <p:attrName>style.visibility</p:attrName>
                                        </p:attrNameLst>
                                      </p:cBhvr>
                                      <p:to>
                                        <p:strVal val="visible"/>
                                      </p:to>
                                    </p:set>
                                    <p:animEffect transition="in" filter="blinds(horizontal)">
                                      <p:cBhvr>
                                        <p:cTn id="15" dur="500"/>
                                        <p:tgtEl>
                                          <p:spTgt spid="9626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96259">
                                            <p:txEl>
                                              <p:pRg st="5" end="5"/>
                                            </p:txEl>
                                          </p:spTgt>
                                        </p:tgtEl>
                                        <p:attrNameLst>
                                          <p:attrName>style.visibility</p:attrName>
                                        </p:attrNameLst>
                                      </p:cBhvr>
                                      <p:to>
                                        <p:strVal val="visible"/>
                                      </p:to>
                                    </p:set>
                                    <p:animEffect transition="in" filter="blinds(horizontal)">
                                      <p:cBhvr>
                                        <p:cTn id="20" dur="500"/>
                                        <p:tgtEl>
                                          <p:spTgt spid="96259">
                                            <p:txEl>
                                              <p:pRg st="5" end="5"/>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96263"/>
                                        </p:tgtEl>
                                        <p:attrNameLst>
                                          <p:attrName>style.visibility</p:attrName>
                                        </p:attrNameLst>
                                      </p:cBhvr>
                                      <p:to>
                                        <p:strVal val="visible"/>
                                      </p:to>
                                    </p:set>
                                    <p:animEffect transition="in" filter="blinds(horizontal)">
                                      <p:cBhvr>
                                        <p:cTn id="23" dur="500"/>
                                        <p:tgtEl>
                                          <p:spTgt spid="962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Line 2">
            <a:extLst>
              <a:ext uri="{FF2B5EF4-FFF2-40B4-BE49-F238E27FC236}">
                <a16:creationId xmlns:a16="http://schemas.microsoft.com/office/drawing/2014/main" id="{0E6870BC-B10C-4F15-BCDE-C89B6D4C5A61}"/>
              </a:ext>
            </a:extLst>
          </p:cNvPr>
          <p:cNvSpPr>
            <a:spLocks noChangeShapeType="1"/>
          </p:cNvSpPr>
          <p:nvPr/>
        </p:nvSpPr>
        <p:spPr bwMode="auto">
          <a:xfrm flipH="1">
            <a:off x="533400" y="944563"/>
            <a:ext cx="0" cy="5715000"/>
          </a:xfrm>
          <a:prstGeom prst="line">
            <a:avLst/>
          </a:prstGeom>
          <a:noFill/>
          <a:ln w="762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7107" name="Text Box 3">
            <a:extLst>
              <a:ext uri="{FF2B5EF4-FFF2-40B4-BE49-F238E27FC236}">
                <a16:creationId xmlns:a16="http://schemas.microsoft.com/office/drawing/2014/main" id="{C12C0AE8-1DB7-4CEE-810A-C1C45F9E7B2A}"/>
              </a:ext>
            </a:extLst>
          </p:cNvPr>
          <p:cNvSpPr txBox="1">
            <a:spLocks noChangeArrowheads="1"/>
          </p:cNvSpPr>
          <p:nvPr/>
        </p:nvSpPr>
        <p:spPr bwMode="auto">
          <a:xfrm>
            <a:off x="0" y="990600"/>
            <a:ext cx="431800"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P</a:t>
            </a:r>
            <a:endParaRPr kumimoji="1" lang="en-US" altLang="zh-CN" sz="2400">
              <a:latin typeface="Times New Roman" panose="02020603050405020304" pitchFamily="18" charset="0"/>
            </a:endParaRPr>
          </a:p>
        </p:txBody>
      </p:sp>
      <p:sp>
        <p:nvSpPr>
          <p:cNvPr id="47108" name="Line 4">
            <a:extLst>
              <a:ext uri="{FF2B5EF4-FFF2-40B4-BE49-F238E27FC236}">
                <a16:creationId xmlns:a16="http://schemas.microsoft.com/office/drawing/2014/main" id="{615978B6-3F49-44A8-A69F-6485298253BE}"/>
              </a:ext>
            </a:extLst>
          </p:cNvPr>
          <p:cNvSpPr>
            <a:spLocks noChangeShapeType="1"/>
          </p:cNvSpPr>
          <p:nvPr/>
        </p:nvSpPr>
        <p:spPr bwMode="auto">
          <a:xfrm>
            <a:off x="223838" y="6278563"/>
            <a:ext cx="7924800"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7109" name="Text Box 5">
            <a:extLst>
              <a:ext uri="{FF2B5EF4-FFF2-40B4-BE49-F238E27FC236}">
                <a16:creationId xmlns:a16="http://schemas.microsoft.com/office/drawing/2014/main" id="{00007CF7-489C-4AA9-A413-89E080B1D49E}"/>
              </a:ext>
            </a:extLst>
          </p:cNvPr>
          <p:cNvSpPr txBox="1">
            <a:spLocks noChangeArrowheads="1"/>
          </p:cNvSpPr>
          <p:nvPr/>
        </p:nvSpPr>
        <p:spPr bwMode="auto">
          <a:xfrm>
            <a:off x="7478713" y="6202363"/>
            <a:ext cx="500062"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Q</a:t>
            </a:r>
            <a:endParaRPr kumimoji="1" lang="en-US" altLang="zh-CN" sz="2400">
              <a:latin typeface="Times New Roman" panose="02020603050405020304" pitchFamily="18" charset="0"/>
            </a:endParaRPr>
          </a:p>
        </p:txBody>
      </p:sp>
      <p:sp>
        <p:nvSpPr>
          <p:cNvPr id="47110" name="Text Box 6">
            <a:extLst>
              <a:ext uri="{FF2B5EF4-FFF2-40B4-BE49-F238E27FC236}">
                <a16:creationId xmlns:a16="http://schemas.microsoft.com/office/drawing/2014/main" id="{6D874F12-9CF8-497F-B506-1CB490F014B1}"/>
              </a:ext>
            </a:extLst>
          </p:cNvPr>
          <p:cNvSpPr txBox="1">
            <a:spLocks noChangeArrowheads="1"/>
          </p:cNvSpPr>
          <p:nvPr/>
        </p:nvSpPr>
        <p:spPr bwMode="auto">
          <a:xfrm>
            <a:off x="228600" y="6278563"/>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0</a:t>
            </a:r>
            <a:endParaRPr kumimoji="1" lang="en-US" altLang="zh-CN" sz="2400">
              <a:latin typeface="Times New Roman" panose="02020603050405020304" pitchFamily="18" charset="0"/>
            </a:endParaRPr>
          </a:p>
        </p:txBody>
      </p:sp>
      <p:sp>
        <p:nvSpPr>
          <p:cNvPr id="47111" name="Line 7">
            <a:extLst>
              <a:ext uri="{FF2B5EF4-FFF2-40B4-BE49-F238E27FC236}">
                <a16:creationId xmlns:a16="http://schemas.microsoft.com/office/drawing/2014/main" id="{234F82D4-B26E-4775-B57B-AEDEB33FAEA8}"/>
              </a:ext>
            </a:extLst>
          </p:cNvPr>
          <p:cNvSpPr>
            <a:spLocks noChangeShapeType="1"/>
          </p:cNvSpPr>
          <p:nvPr/>
        </p:nvSpPr>
        <p:spPr bwMode="auto">
          <a:xfrm flipV="1">
            <a:off x="533400" y="3733800"/>
            <a:ext cx="7772400"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12" name="Freeform 8">
            <a:extLst>
              <a:ext uri="{FF2B5EF4-FFF2-40B4-BE49-F238E27FC236}">
                <a16:creationId xmlns:a16="http://schemas.microsoft.com/office/drawing/2014/main" id="{FA8006BF-0141-4C1A-B2D8-ECA0BB7A8EB9}"/>
              </a:ext>
            </a:extLst>
          </p:cNvPr>
          <p:cNvSpPr>
            <a:spLocks/>
          </p:cNvSpPr>
          <p:nvPr/>
        </p:nvSpPr>
        <p:spPr bwMode="auto">
          <a:xfrm>
            <a:off x="2057400" y="2286000"/>
            <a:ext cx="3886200" cy="1427163"/>
          </a:xfrm>
          <a:custGeom>
            <a:avLst/>
            <a:gdLst>
              <a:gd name="T0" fmla="*/ 0 w 2840"/>
              <a:gd name="T1" fmla="*/ 0 h 1216"/>
              <a:gd name="T2" fmla="*/ 2147483646 w 2840"/>
              <a:gd name="T3" fmla="*/ 2147483646 h 1216"/>
              <a:gd name="T4" fmla="*/ 2147483646 w 2840"/>
              <a:gd name="T5" fmla="*/ 2147483646 h 1216"/>
              <a:gd name="T6" fmla="*/ 2147483646 w 2840"/>
              <a:gd name="T7" fmla="*/ 2147483646 h 1216"/>
              <a:gd name="T8" fmla="*/ 2147483646 w 2840"/>
              <a:gd name="T9" fmla="*/ 2147483646 h 1216"/>
              <a:gd name="T10" fmla="*/ 2147483646 w 2840"/>
              <a:gd name="T11" fmla="*/ 2147483646 h 1216"/>
              <a:gd name="T12" fmla="*/ 2147483646 w 2840"/>
              <a:gd name="T13" fmla="*/ 2147483646 h 1216"/>
              <a:gd name="T14" fmla="*/ 2147483646 w 2840"/>
              <a:gd name="T15" fmla="*/ 2147483646 h 1216"/>
              <a:gd name="T16" fmla="*/ 2147483646 w 2840"/>
              <a:gd name="T17" fmla="*/ 2147483646 h 1216"/>
              <a:gd name="T18" fmla="*/ 2147483646 w 2840"/>
              <a:gd name="T19" fmla="*/ 0 h 1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40" h="1216">
                <a:moveTo>
                  <a:pt x="0" y="0"/>
                </a:moveTo>
                <a:cubicBezTo>
                  <a:pt x="48" y="124"/>
                  <a:pt x="96" y="248"/>
                  <a:pt x="192" y="384"/>
                </a:cubicBezTo>
                <a:cubicBezTo>
                  <a:pt x="288" y="520"/>
                  <a:pt x="456" y="704"/>
                  <a:pt x="576" y="816"/>
                </a:cubicBezTo>
                <a:cubicBezTo>
                  <a:pt x="696" y="928"/>
                  <a:pt x="824" y="1000"/>
                  <a:pt x="912" y="1056"/>
                </a:cubicBezTo>
                <a:cubicBezTo>
                  <a:pt x="1000" y="1112"/>
                  <a:pt x="1048" y="1128"/>
                  <a:pt x="1104" y="1152"/>
                </a:cubicBezTo>
                <a:cubicBezTo>
                  <a:pt x="1160" y="1176"/>
                  <a:pt x="1152" y="1216"/>
                  <a:pt x="1248" y="1200"/>
                </a:cubicBezTo>
                <a:cubicBezTo>
                  <a:pt x="1344" y="1184"/>
                  <a:pt x="1520" y="1144"/>
                  <a:pt x="1680" y="1056"/>
                </a:cubicBezTo>
                <a:cubicBezTo>
                  <a:pt x="1840" y="968"/>
                  <a:pt x="2032" y="824"/>
                  <a:pt x="2208" y="672"/>
                </a:cubicBezTo>
                <a:cubicBezTo>
                  <a:pt x="2384" y="520"/>
                  <a:pt x="2632" y="256"/>
                  <a:pt x="2736" y="144"/>
                </a:cubicBezTo>
                <a:cubicBezTo>
                  <a:pt x="2840" y="32"/>
                  <a:pt x="2836" y="16"/>
                  <a:pt x="2832" y="0"/>
                </a:cubicBezTo>
              </a:path>
            </a:pathLst>
          </a:custGeom>
          <a:noFill/>
          <a:ln w="7620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7113" name="Freeform 9">
            <a:extLst>
              <a:ext uri="{FF2B5EF4-FFF2-40B4-BE49-F238E27FC236}">
                <a16:creationId xmlns:a16="http://schemas.microsoft.com/office/drawing/2014/main" id="{B85FDCD3-D8A4-4A8E-B4D8-58BF276605C8}"/>
              </a:ext>
            </a:extLst>
          </p:cNvPr>
          <p:cNvSpPr>
            <a:spLocks/>
          </p:cNvSpPr>
          <p:nvPr/>
        </p:nvSpPr>
        <p:spPr bwMode="auto">
          <a:xfrm>
            <a:off x="1524000" y="1477963"/>
            <a:ext cx="2895600" cy="3937000"/>
          </a:xfrm>
          <a:custGeom>
            <a:avLst/>
            <a:gdLst>
              <a:gd name="T0" fmla="*/ 2147483646 w 1776"/>
              <a:gd name="T1" fmla="*/ 0 h 2384"/>
              <a:gd name="T2" fmla="*/ 2147483646 w 1776"/>
              <a:gd name="T3" fmla="*/ 2147483646 h 2384"/>
              <a:gd name="T4" fmla="*/ 2147483646 w 1776"/>
              <a:gd name="T5" fmla="*/ 2147483646 h 2384"/>
              <a:gd name="T6" fmla="*/ 2147483646 w 1776"/>
              <a:gd name="T7" fmla="*/ 2147483646 h 2384"/>
              <a:gd name="T8" fmla="*/ 0 w 1776"/>
              <a:gd name="T9" fmla="*/ 2147483646 h 2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76" h="2384">
                <a:moveTo>
                  <a:pt x="1776" y="0"/>
                </a:moveTo>
                <a:cubicBezTo>
                  <a:pt x="1692" y="464"/>
                  <a:pt x="1608" y="928"/>
                  <a:pt x="1440" y="1296"/>
                </a:cubicBezTo>
                <a:cubicBezTo>
                  <a:pt x="1272" y="1664"/>
                  <a:pt x="952" y="2032"/>
                  <a:pt x="768" y="2208"/>
                </a:cubicBezTo>
                <a:cubicBezTo>
                  <a:pt x="584" y="2384"/>
                  <a:pt x="464" y="2352"/>
                  <a:pt x="336" y="2352"/>
                </a:cubicBezTo>
                <a:cubicBezTo>
                  <a:pt x="208" y="2352"/>
                  <a:pt x="104" y="2280"/>
                  <a:pt x="0" y="2208"/>
                </a:cubicBezTo>
              </a:path>
            </a:pathLst>
          </a:custGeom>
          <a:noFill/>
          <a:ln w="7620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7114" name="Line 10">
            <a:extLst>
              <a:ext uri="{FF2B5EF4-FFF2-40B4-BE49-F238E27FC236}">
                <a16:creationId xmlns:a16="http://schemas.microsoft.com/office/drawing/2014/main" id="{F1452D2E-E09A-4B53-9D2B-240D3774C111}"/>
              </a:ext>
            </a:extLst>
          </p:cNvPr>
          <p:cNvSpPr>
            <a:spLocks noChangeShapeType="1"/>
          </p:cNvSpPr>
          <p:nvPr/>
        </p:nvSpPr>
        <p:spPr bwMode="auto">
          <a:xfrm>
            <a:off x="3810000" y="3763963"/>
            <a:ext cx="0" cy="2514600"/>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4219" name="Rectangle 11">
            <a:extLst>
              <a:ext uri="{FF2B5EF4-FFF2-40B4-BE49-F238E27FC236}">
                <a16:creationId xmlns:a16="http://schemas.microsoft.com/office/drawing/2014/main" id="{3D3878B9-4298-46ED-B0F2-38E5EE2D8D05}"/>
              </a:ext>
            </a:extLst>
          </p:cNvPr>
          <p:cNvSpPr>
            <a:spLocks noChangeArrowheads="1"/>
          </p:cNvSpPr>
          <p:nvPr/>
        </p:nvSpPr>
        <p:spPr bwMode="auto">
          <a:xfrm>
            <a:off x="0" y="0"/>
            <a:ext cx="6172200" cy="70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1" hangingPunct="1">
              <a:defRPr/>
            </a:pPr>
            <a:r>
              <a:rPr kumimoji="1" lang="zh-CN" altLang="en-US" sz="4000" b="1">
                <a:solidFill>
                  <a:schemeClr val="tx2"/>
                </a:solidFill>
                <a:effectLst>
                  <a:outerShdw blurRad="38100" dist="38100" dir="2700000" algn="tl">
                    <a:srgbClr val="C0C0C0"/>
                  </a:outerShdw>
                </a:effectLst>
                <a:ea typeface="黑体" panose="02010609060101010101" pitchFamily="49" charset="-122"/>
              </a:rPr>
              <a:t>完全竞争厂商的长期均衡</a:t>
            </a:r>
          </a:p>
        </p:txBody>
      </p:sp>
      <p:sp>
        <p:nvSpPr>
          <p:cNvPr id="47116" name="Rectangle 12">
            <a:extLst>
              <a:ext uri="{FF2B5EF4-FFF2-40B4-BE49-F238E27FC236}">
                <a16:creationId xmlns:a16="http://schemas.microsoft.com/office/drawing/2014/main" id="{6AD2F569-87B1-4098-821A-2AD5308A90AB}"/>
              </a:ext>
            </a:extLst>
          </p:cNvPr>
          <p:cNvSpPr>
            <a:spLocks noChangeArrowheads="1"/>
          </p:cNvSpPr>
          <p:nvPr/>
        </p:nvSpPr>
        <p:spPr bwMode="auto">
          <a:xfrm>
            <a:off x="4419600" y="1249363"/>
            <a:ext cx="1200150" cy="64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3600" b="1">
                <a:latin typeface="Times New Roman" panose="02020603050405020304" pitchFamily="18" charset="0"/>
                <a:ea typeface="黑体" panose="02010609060101010101" pitchFamily="49" charset="-122"/>
              </a:rPr>
              <a:t>SMC</a:t>
            </a:r>
          </a:p>
        </p:txBody>
      </p:sp>
      <p:sp>
        <p:nvSpPr>
          <p:cNvPr id="47117" name="Rectangle 13">
            <a:extLst>
              <a:ext uri="{FF2B5EF4-FFF2-40B4-BE49-F238E27FC236}">
                <a16:creationId xmlns:a16="http://schemas.microsoft.com/office/drawing/2014/main" id="{EFF3B25B-3FA2-4B31-A3F1-0316CE6D8198}"/>
              </a:ext>
            </a:extLst>
          </p:cNvPr>
          <p:cNvSpPr>
            <a:spLocks noChangeArrowheads="1"/>
          </p:cNvSpPr>
          <p:nvPr/>
        </p:nvSpPr>
        <p:spPr bwMode="auto">
          <a:xfrm>
            <a:off x="5791200" y="1905000"/>
            <a:ext cx="1098550" cy="64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3600" b="1">
                <a:latin typeface="Times New Roman" panose="02020603050405020304" pitchFamily="18" charset="0"/>
                <a:ea typeface="黑体" panose="02010609060101010101" pitchFamily="49" charset="-122"/>
              </a:rPr>
              <a:t>SAC</a:t>
            </a:r>
          </a:p>
        </p:txBody>
      </p:sp>
      <p:sp>
        <p:nvSpPr>
          <p:cNvPr id="94222" name="Text Box 14">
            <a:extLst>
              <a:ext uri="{FF2B5EF4-FFF2-40B4-BE49-F238E27FC236}">
                <a16:creationId xmlns:a16="http://schemas.microsoft.com/office/drawing/2014/main" id="{AA24646E-D7E0-4378-B82C-C47D6E079429}"/>
              </a:ext>
            </a:extLst>
          </p:cNvPr>
          <p:cNvSpPr txBox="1">
            <a:spLocks noChangeArrowheads="1"/>
          </p:cNvSpPr>
          <p:nvPr/>
        </p:nvSpPr>
        <p:spPr bwMode="auto">
          <a:xfrm>
            <a:off x="990600" y="685800"/>
            <a:ext cx="5389563" cy="655638"/>
          </a:xfrm>
          <a:prstGeom prst="rect">
            <a:avLst/>
          </a:prstGeom>
          <a:solidFill>
            <a:schemeClr val="accent1"/>
          </a:solidFill>
          <a:ln w="76200">
            <a:solidFill>
              <a:schemeClr val="tx1"/>
            </a:solidFill>
            <a:prstDash val="sysDot"/>
            <a:miter lim="800000"/>
            <a:headEnd/>
            <a:tailEnd/>
          </a:ln>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Tx/>
              <a:buSzTx/>
              <a:buFontTx/>
              <a:buNone/>
            </a:pPr>
            <a:r>
              <a:rPr kumimoji="1" lang="en-US" altLang="zh-CN" b="1">
                <a:solidFill>
                  <a:srgbClr val="000000"/>
                </a:solidFill>
                <a:latin typeface="Times New Roman" panose="02020603050405020304" pitchFamily="18" charset="0"/>
              </a:rPr>
              <a:t>MR=LMC=SMC=LAC=SAC</a:t>
            </a:r>
          </a:p>
        </p:txBody>
      </p:sp>
      <p:sp>
        <p:nvSpPr>
          <p:cNvPr id="94223" name="Line 15">
            <a:extLst>
              <a:ext uri="{FF2B5EF4-FFF2-40B4-BE49-F238E27FC236}">
                <a16:creationId xmlns:a16="http://schemas.microsoft.com/office/drawing/2014/main" id="{671D5DC2-A1E0-4B0F-A99E-AFE0177F1E6D}"/>
              </a:ext>
            </a:extLst>
          </p:cNvPr>
          <p:cNvSpPr>
            <a:spLocks noChangeShapeType="1"/>
          </p:cNvSpPr>
          <p:nvPr/>
        </p:nvSpPr>
        <p:spPr bwMode="auto">
          <a:xfrm flipV="1">
            <a:off x="533400" y="4419600"/>
            <a:ext cx="7696200" cy="30163"/>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4224" name="Line 16">
            <a:extLst>
              <a:ext uri="{FF2B5EF4-FFF2-40B4-BE49-F238E27FC236}">
                <a16:creationId xmlns:a16="http://schemas.microsoft.com/office/drawing/2014/main" id="{D3D7F966-A22E-4B54-9832-9A1BC5C1C04B}"/>
              </a:ext>
            </a:extLst>
          </p:cNvPr>
          <p:cNvSpPr>
            <a:spLocks noChangeShapeType="1"/>
          </p:cNvSpPr>
          <p:nvPr/>
        </p:nvSpPr>
        <p:spPr bwMode="auto">
          <a:xfrm>
            <a:off x="533400" y="2971800"/>
            <a:ext cx="7696200" cy="0"/>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4225" name="Line 17">
            <a:extLst>
              <a:ext uri="{FF2B5EF4-FFF2-40B4-BE49-F238E27FC236}">
                <a16:creationId xmlns:a16="http://schemas.microsoft.com/office/drawing/2014/main" id="{CAF7949C-972A-44D1-9905-A0D5A1759DBD}"/>
              </a:ext>
            </a:extLst>
          </p:cNvPr>
          <p:cNvSpPr>
            <a:spLocks noChangeShapeType="1"/>
          </p:cNvSpPr>
          <p:nvPr/>
        </p:nvSpPr>
        <p:spPr bwMode="auto">
          <a:xfrm>
            <a:off x="990600" y="3001963"/>
            <a:ext cx="0" cy="6858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4226" name="Line 18">
            <a:extLst>
              <a:ext uri="{FF2B5EF4-FFF2-40B4-BE49-F238E27FC236}">
                <a16:creationId xmlns:a16="http://schemas.microsoft.com/office/drawing/2014/main" id="{8ACCA311-4236-4B44-8BDE-66F0722C8962}"/>
              </a:ext>
            </a:extLst>
          </p:cNvPr>
          <p:cNvSpPr>
            <a:spLocks noChangeShapeType="1"/>
          </p:cNvSpPr>
          <p:nvPr/>
        </p:nvSpPr>
        <p:spPr bwMode="auto">
          <a:xfrm flipV="1">
            <a:off x="990600" y="3840163"/>
            <a:ext cx="0" cy="6096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23" name="Text Box 19">
            <a:extLst>
              <a:ext uri="{FF2B5EF4-FFF2-40B4-BE49-F238E27FC236}">
                <a16:creationId xmlns:a16="http://schemas.microsoft.com/office/drawing/2014/main" id="{254CC24F-970C-43F2-9699-7C9C4EB26FFE}"/>
              </a:ext>
            </a:extLst>
          </p:cNvPr>
          <p:cNvSpPr txBox="1">
            <a:spLocks noChangeArrowheads="1"/>
          </p:cNvSpPr>
          <p:nvPr/>
        </p:nvSpPr>
        <p:spPr bwMode="auto">
          <a:xfrm>
            <a:off x="0" y="3459163"/>
            <a:ext cx="546100"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rgbClr val="0000FF"/>
                </a:solidFill>
                <a:latin typeface="Times New Roman" panose="02020603050405020304" pitchFamily="18" charset="0"/>
              </a:rPr>
              <a:t>P</a:t>
            </a:r>
            <a:r>
              <a:rPr kumimoji="1" lang="en-US" altLang="zh-CN" sz="1800" b="1">
                <a:solidFill>
                  <a:srgbClr val="0000FF"/>
                </a:solidFill>
                <a:latin typeface="Times New Roman" panose="02020603050405020304" pitchFamily="18" charset="0"/>
              </a:rPr>
              <a:t>0</a:t>
            </a:r>
            <a:endParaRPr kumimoji="1" lang="en-US" altLang="zh-CN" sz="2400">
              <a:solidFill>
                <a:srgbClr val="0000FF"/>
              </a:solidFill>
              <a:latin typeface="Times New Roman" panose="02020603050405020304" pitchFamily="18" charset="0"/>
            </a:endParaRPr>
          </a:p>
        </p:txBody>
      </p:sp>
      <p:sp>
        <p:nvSpPr>
          <p:cNvPr id="47124" name="Text Box 20">
            <a:extLst>
              <a:ext uri="{FF2B5EF4-FFF2-40B4-BE49-F238E27FC236}">
                <a16:creationId xmlns:a16="http://schemas.microsoft.com/office/drawing/2014/main" id="{3DD9E734-9293-41E2-AA43-B3607933DA09}"/>
              </a:ext>
            </a:extLst>
          </p:cNvPr>
          <p:cNvSpPr txBox="1">
            <a:spLocks noChangeArrowheads="1"/>
          </p:cNvSpPr>
          <p:nvPr/>
        </p:nvSpPr>
        <p:spPr bwMode="auto">
          <a:xfrm>
            <a:off x="3505200" y="6278563"/>
            <a:ext cx="652463"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Q</a:t>
            </a:r>
            <a:r>
              <a:rPr kumimoji="1" lang="en-US" altLang="zh-CN" sz="1800" b="1">
                <a:latin typeface="Times New Roman" panose="02020603050405020304" pitchFamily="18" charset="0"/>
              </a:rPr>
              <a:t>E</a:t>
            </a:r>
          </a:p>
        </p:txBody>
      </p:sp>
      <p:sp>
        <p:nvSpPr>
          <p:cNvPr id="47125" name="Freeform 21">
            <a:extLst>
              <a:ext uri="{FF2B5EF4-FFF2-40B4-BE49-F238E27FC236}">
                <a16:creationId xmlns:a16="http://schemas.microsoft.com/office/drawing/2014/main" id="{DC066A2E-6159-466B-8781-18E97D1F9640}"/>
              </a:ext>
            </a:extLst>
          </p:cNvPr>
          <p:cNvSpPr>
            <a:spLocks/>
          </p:cNvSpPr>
          <p:nvPr/>
        </p:nvSpPr>
        <p:spPr bwMode="auto">
          <a:xfrm>
            <a:off x="685800" y="1600200"/>
            <a:ext cx="7086600" cy="2159000"/>
          </a:xfrm>
          <a:custGeom>
            <a:avLst/>
            <a:gdLst>
              <a:gd name="T0" fmla="*/ 0 w 4992"/>
              <a:gd name="T1" fmla="*/ 0 h 1648"/>
              <a:gd name="T2" fmla="*/ 2147483646 w 4992"/>
              <a:gd name="T3" fmla="*/ 2147483646 h 1648"/>
              <a:gd name="T4" fmla="*/ 2147483646 w 4992"/>
              <a:gd name="T5" fmla="*/ 2147483646 h 1648"/>
              <a:gd name="T6" fmla="*/ 2147483646 w 4992"/>
              <a:gd name="T7" fmla="*/ 2147483646 h 1648"/>
              <a:gd name="T8" fmla="*/ 2147483646 w 4992"/>
              <a:gd name="T9" fmla="*/ 2147483646 h 1648"/>
              <a:gd name="T10" fmla="*/ 2147483646 w 4992"/>
              <a:gd name="T11" fmla="*/ 2147483646 h 1648"/>
              <a:gd name="T12" fmla="*/ 2147483646 w 4992"/>
              <a:gd name="T13" fmla="*/ 0 h 1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92" h="1648">
                <a:moveTo>
                  <a:pt x="0" y="0"/>
                </a:moveTo>
                <a:cubicBezTo>
                  <a:pt x="116" y="180"/>
                  <a:pt x="232" y="360"/>
                  <a:pt x="384" y="528"/>
                </a:cubicBezTo>
                <a:cubicBezTo>
                  <a:pt x="536" y="696"/>
                  <a:pt x="696" y="848"/>
                  <a:pt x="912" y="1008"/>
                </a:cubicBezTo>
                <a:cubicBezTo>
                  <a:pt x="1128" y="1168"/>
                  <a:pt x="1424" y="1392"/>
                  <a:pt x="1680" y="1488"/>
                </a:cubicBezTo>
                <a:cubicBezTo>
                  <a:pt x="1936" y="1584"/>
                  <a:pt x="2096" y="1648"/>
                  <a:pt x="2448" y="1584"/>
                </a:cubicBezTo>
                <a:cubicBezTo>
                  <a:pt x="2800" y="1520"/>
                  <a:pt x="3368" y="1368"/>
                  <a:pt x="3792" y="1104"/>
                </a:cubicBezTo>
                <a:cubicBezTo>
                  <a:pt x="4216" y="840"/>
                  <a:pt x="4604" y="420"/>
                  <a:pt x="4992" y="0"/>
                </a:cubicBezTo>
              </a:path>
            </a:pathLst>
          </a:custGeom>
          <a:noFill/>
          <a:ln w="76200" cmpd="sng">
            <a:solidFill>
              <a:schemeClr val="tx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47126" name="Text Box 22">
            <a:extLst>
              <a:ext uri="{FF2B5EF4-FFF2-40B4-BE49-F238E27FC236}">
                <a16:creationId xmlns:a16="http://schemas.microsoft.com/office/drawing/2014/main" id="{7DB09A5B-1B37-4401-A8A6-255565A849F2}"/>
              </a:ext>
            </a:extLst>
          </p:cNvPr>
          <p:cNvSpPr txBox="1">
            <a:spLocks noChangeArrowheads="1"/>
          </p:cNvSpPr>
          <p:nvPr/>
        </p:nvSpPr>
        <p:spPr bwMode="auto">
          <a:xfrm>
            <a:off x="3429000" y="3048000"/>
            <a:ext cx="455613"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chemeClr val="tx2"/>
                </a:solidFill>
                <a:latin typeface="Times New Roman" panose="02020603050405020304" pitchFamily="18" charset="0"/>
              </a:rPr>
              <a:t>E</a:t>
            </a:r>
          </a:p>
        </p:txBody>
      </p:sp>
      <p:sp>
        <p:nvSpPr>
          <p:cNvPr id="47127" name="Rectangle 23">
            <a:extLst>
              <a:ext uri="{FF2B5EF4-FFF2-40B4-BE49-F238E27FC236}">
                <a16:creationId xmlns:a16="http://schemas.microsoft.com/office/drawing/2014/main" id="{E623ED7F-A002-4BB2-B451-D50A2544C947}"/>
              </a:ext>
            </a:extLst>
          </p:cNvPr>
          <p:cNvSpPr>
            <a:spLocks noChangeArrowheads="1"/>
          </p:cNvSpPr>
          <p:nvPr/>
        </p:nvSpPr>
        <p:spPr bwMode="auto">
          <a:xfrm>
            <a:off x="3505200" y="3505200"/>
            <a:ext cx="565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solidFill>
                  <a:schemeClr val="tx2"/>
                </a:solidFill>
                <a:latin typeface="Times New Roman" panose="02020603050405020304" pitchFamily="18" charset="0"/>
                <a:ea typeface="黑体" panose="02010609060101010101" pitchFamily="49" charset="-122"/>
              </a:rPr>
              <a:t> </a:t>
            </a:r>
            <a:r>
              <a:rPr kumimoji="1" lang="en-US" altLang="zh-CN" sz="2000" b="1">
                <a:solidFill>
                  <a:schemeClr val="tx2"/>
                </a:solidFill>
                <a:latin typeface="Times New Roman" panose="02020603050405020304" pitchFamily="18" charset="0"/>
                <a:ea typeface="黑体" panose="02010609060101010101" pitchFamily="49" charset="-122"/>
                <a:sym typeface="Webdings" panose="05030102010509060703" pitchFamily="18" charset="2"/>
              </a:rPr>
              <a:t></a:t>
            </a:r>
            <a:r>
              <a:rPr kumimoji="1" lang="en-US" altLang="zh-CN" sz="2000" b="1">
                <a:solidFill>
                  <a:schemeClr val="tx2"/>
                </a:solidFill>
                <a:latin typeface="Times New Roman" panose="02020603050405020304" pitchFamily="18" charset="0"/>
                <a:ea typeface="黑体" panose="02010609060101010101" pitchFamily="49" charset="-122"/>
                <a:sym typeface="Wingdings" panose="05000000000000000000" pitchFamily="2" charset="2"/>
              </a:rPr>
              <a:t> </a:t>
            </a:r>
          </a:p>
        </p:txBody>
      </p:sp>
      <p:sp>
        <p:nvSpPr>
          <p:cNvPr id="47128" name="Freeform 24">
            <a:extLst>
              <a:ext uri="{FF2B5EF4-FFF2-40B4-BE49-F238E27FC236}">
                <a16:creationId xmlns:a16="http://schemas.microsoft.com/office/drawing/2014/main" id="{C09F3E87-60E4-4BAB-A035-D78814972E17}"/>
              </a:ext>
            </a:extLst>
          </p:cNvPr>
          <p:cNvSpPr>
            <a:spLocks/>
          </p:cNvSpPr>
          <p:nvPr/>
        </p:nvSpPr>
        <p:spPr bwMode="auto">
          <a:xfrm>
            <a:off x="971550" y="1341438"/>
            <a:ext cx="5029200" cy="3505200"/>
          </a:xfrm>
          <a:custGeom>
            <a:avLst/>
            <a:gdLst>
              <a:gd name="T0" fmla="*/ 0 w 4128"/>
              <a:gd name="T1" fmla="*/ 2147483646 h 2480"/>
              <a:gd name="T2" fmla="*/ 2147483646 w 4128"/>
              <a:gd name="T3" fmla="*/ 2147483646 h 2480"/>
              <a:gd name="T4" fmla="*/ 2147483646 w 4128"/>
              <a:gd name="T5" fmla="*/ 2147483646 h 2480"/>
              <a:gd name="T6" fmla="*/ 2147483646 w 4128"/>
              <a:gd name="T7" fmla="*/ 2147483646 h 2480"/>
              <a:gd name="T8" fmla="*/ 2147483646 w 4128"/>
              <a:gd name="T9" fmla="*/ 2147483646 h 2480"/>
              <a:gd name="T10" fmla="*/ 2147483646 w 4128"/>
              <a:gd name="T11" fmla="*/ 0 h 24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28" h="2480">
                <a:moveTo>
                  <a:pt x="0" y="2400"/>
                </a:moveTo>
                <a:cubicBezTo>
                  <a:pt x="68" y="2440"/>
                  <a:pt x="136" y="2480"/>
                  <a:pt x="336" y="2448"/>
                </a:cubicBezTo>
                <a:cubicBezTo>
                  <a:pt x="536" y="2416"/>
                  <a:pt x="896" y="2320"/>
                  <a:pt x="1200" y="2208"/>
                </a:cubicBezTo>
                <a:cubicBezTo>
                  <a:pt x="1504" y="2096"/>
                  <a:pt x="1800" y="1984"/>
                  <a:pt x="2160" y="1776"/>
                </a:cubicBezTo>
                <a:cubicBezTo>
                  <a:pt x="2520" y="1568"/>
                  <a:pt x="3032" y="1256"/>
                  <a:pt x="3360" y="960"/>
                </a:cubicBezTo>
                <a:cubicBezTo>
                  <a:pt x="3688" y="664"/>
                  <a:pt x="3908" y="332"/>
                  <a:pt x="4128" y="0"/>
                </a:cubicBezTo>
              </a:path>
            </a:pathLst>
          </a:custGeom>
          <a:noFill/>
          <a:ln w="762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7129" name="Text Box 25">
            <a:extLst>
              <a:ext uri="{FF2B5EF4-FFF2-40B4-BE49-F238E27FC236}">
                <a16:creationId xmlns:a16="http://schemas.microsoft.com/office/drawing/2014/main" id="{0DB13CB7-6CAC-421E-B68C-AAEBBD6D22CF}"/>
              </a:ext>
            </a:extLst>
          </p:cNvPr>
          <p:cNvSpPr txBox="1">
            <a:spLocks noChangeArrowheads="1"/>
          </p:cNvSpPr>
          <p:nvPr/>
        </p:nvSpPr>
        <p:spPr bwMode="auto">
          <a:xfrm>
            <a:off x="6096000" y="1219200"/>
            <a:ext cx="1133475"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chemeClr val="tx2"/>
                </a:solidFill>
                <a:latin typeface="Times New Roman" panose="02020603050405020304" pitchFamily="18" charset="0"/>
              </a:rPr>
              <a:t>LMC</a:t>
            </a:r>
          </a:p>
        </p:txBody>
      </p:sp>
      <p:sp>
        <p:nvSpPr>
          <p:cNvPr id="47130" name="Text Box 26">
            <a:extLst>
              <a:ext uri="{FF2B5EF4-FFF2-40B4-BE49-F238E27FC236}">
                <a16:creationId xmlns:a16="http://schemas.microsoft.com/office/drawing/2014/main" id="{7EDF0DF4-99D3-41A4-A94F-CA575F781039}"/>
              </a:ext>
            </a:extLst>
          </p:cNvPr>
          <p:cNvSpPr txBox="1">
            <a:spLocks noChangeArrowheads="1"/>
          </p:cNvSpPr>
          <p:nvPr/>
        </p:nvSpPr>
        <p:spPr bwMode="auto">
          <a:xfrm>
            <a:off x="7924800" y="1371600"/>
            <a:ext cx="1042988"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chemeClr val="tx2"/>
                </a:solidFill>
                <a:latin typeface="Times New Roman" panose="02020603050405020304" pitchFamily="18" charset="0"/>
              </a:rPr>
              <a:t>LAC</a:t>
            </a:r>
          </a:p>
        </p:txBody>
      </p:sp>
      <p:sp>
        <p:nvSpPr>
          <p:cNvPr id="47131" name="Text Box 27">
            <a:extLst>
              <a:ext uri="{FF2B5EF4-FFF2-40B4-BE49-F238E27FC236}">
                <a16:creationId xmlns:a16="http://schemas.microsoft.com/office/drawing/2014/main" id="{9095A18E-A1E1-43C0-AC2B-B62169A7D318}"/>
              </a:ext>
            </a:extLst>
          </p:cNvPr>
          <p:cNvSpPr txBox="1">
            <a:spLocks noChangeArrowheads="1"/>
          </p:cNvSpPr>
          <p:nvPr/>
        </p:nvSpPr>
        <p:spPr bwMode="auto">
          <a:xfrm>
            <a:off x="0" y="3429000"/>
            <a:ext cx="584200"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latin typeface="Times New Roman" panose="02020603050405020304" pitchFamily="18" charset="0"/>
              </a:rPr>
              <a:t>P</a:t>
            </a:r>
            <a:r>
              <a:rPr kumimoji="1" lang="en-US" altLang="zh-CN" sz="1800" b="1">
                <a:latin typeface="Times New Roman" panose="02020603050405020304" pitchFamily="18" charset="0"/>
              </a:rPr>
              <a:t>E</a:t>
            </a:r>
          </a:p>
        </p:txBody>
      </p:sp>
      <p:sp>
        <p:nvSpPr>
          <p:cNvPr id="47132" name="Text Box 28">
            <a:extLst>
              <a:ext uri="{FF2B5EF4-FFF2-40B4-BE49-F238E27FC236}">
                <a16:creationId xmlns:a16="http://schemas.microsoft.com/office/drawing/2014/main" id="{36CA8E61-346C-437B-A59E-B8BA7323CC49}"/>
              </a:ext>
            </a:extLst>
          </p:cNvPr>
          <p:cNvSpPr txBox="1">
            <a:spLocks noChangeArrowheads="1"/>
          </p:cNvSpPr>
          <p:nvPr/>
        </p:nvSpPr>
        <p:spPr bwMode="auto">
          <a:xfrm>
            <a:off x="8305800" y="3352800"/>
            <a:ext cx="438150" cy="64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3600" b="1">
                <a:latin typeface="Times New Roman" panose="02020603050405020304" pitchFamily="18" charset="0"/>
              </a:rPr>
              <a:t>d</a:t>
            </a:r>
            <a:endParaRPr kumimoji="1" lang="en-US" altLang="zh-CN" sz="3600">
              <a:latin typeface="Times New Roman" panose="02020603050405020304" pitchFamily="18" charset="0"/>
            </a:endParaRPr>
          </a:p>
        </p:txBody>
      </p:sp>
      <p:sp>
        <p:nvSpPr>
          <p:cNvPr id="94237" name="Text Box 29">
            <a:extLst>
              <a:ext uri="{FF2B5EF4-FFF2-40B4-BE49-F238E27FC236}">
                <a16:creationId xmlns:a16="http://schemas.microsoft.com/office/drawing/2014/main" id="{A956FDB9-45E6-408B-8FC6-4E80DA913F1C}"/>
              </a:ext>
            </a:extLst>
          </p:cNvPr>
          <p:cNvSpPr txBox="1">
            <a:spLocks noChangeArrowheads="1"/>
          </p:cNvSpPr>
          <p:nvPr/>
        </p:nvSpPr>
        <p:spPr bwMode="auto">
          <a:xfrm>
            <a:off x="4140200" y="4581525"/>
            <a:ext cx="4787900" cy="11049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zh-CN" altLang="en-US" b="1">
                <a:solidFill>
                  <a:srgbClr val="663300"/>
                </a:solidFill>
                <a:ea typeface="黑体" panose="02010609060101010101" pitchFamily="49" charset="-122"/>
              </a:rPr>
              <a:t>此时，单个厂商的利润为零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4224"/>
                                        </p:tgtEl>
                                        <p:attrNameLst>
                                          <p:attrName>style.visibility</p:attrName>
                                        </p:attrNameLst>
                                      </p:cBhvr>
                                      <p:to>
                                        <p:strVal val="visible"/>
                                      </p:to>
                                    </p:set>
                                    <p:animEffect transition="in" filter="wipe(left)">
                                      <p:cBhvr>
                                        <p:cTn id="7" dur="500"/>
                                        <p:tgtEl>
                                          <p:spTgt spid="942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4225"/>
                                        </p:tgtEl>
                                        <p:attrNameLst>
                                          <p:attrName>style.visibility</p:attrName>
                                        </p:attrNameLst>
                                      </p:cBhvr>
                                      <p:to>
                                        <p:strVal val="visible"/>
                                      </p:to>
                                    </p:set>
                                    <p:animEffect transition="in" filter="wipe(left)">
                                      <p:cBhvr>
                                        <p:cTn id="12" dur="500"/>
                                        <p:tgtEl>
                                          <p:spTgt spid="9422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94223"/>
                                        </p:tgtEl>
                                        <p:attrNameLst>
                                          <p:attrName>style.visibility</p:attrName>
                                        </p:attrNameLst>
                                      </p:cBhvr>
                                      <p:to>
                                        <p:strVal val="visible"/>
                                      </p:to>
                                    </p:set>
                                    <p:animEffect transition="in" filter="wipe(left)">
                                      <p:cBhvr>
                                        <p:cTn id="17" dur="500"/>
                                        <p:tgtEl>
                                          <p:spTgt spid="9422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94226"/>
                                        </p:tgtEl>
                                        <p:attrNameLst>
                                          <p:attrName>style.visibility</p:attrName>
                                        </p:attrNameLst>
                                      </p:cBhvr>
                                      <p:to>
                                        <p:strVal val="visible"/>
                                      </p:to>
                                    </p:set>
                                    <p:animEffect transition="in" filter="wipe(left)">
                                      <p:cBhvr>
                                        <p:cTn id="22" dur="500"/>
                                        <p:tgtEl>
                                          <p:spTgt spid="9422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4222"/>
                                        </p:tgtEl>
                                        <p:attrNameLst>
                                          <p:attrName>style.visibility</p:attrName>
                                        </p:attrNameLst>
                                      </p:cBhvr>
                                      <p:to>
                                        <p:strVal val="visible"/>
                                      </p:to>
                                    </p:set>
                                    <p:animEffect transition="in" filter="wipe(left)">
                                      <p:cBhvr>
                                        <p:cTn id="27" dur="500"/>
                                        <p:tgtEl>
                                          <p:spTgt spid="9422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4237"/>
                                        </p:tgtEl>
                                        <p:attrNameLst>
                                          <p:attrName>style.visibility</p:attrName>
                                        </p:attrNameLst>
                                      </p:cBhvr>
                                      <p:to>
                                        <p:strVal val="visible"/>
                                      </p:to>
                                    </p:set>
                                    <p:anim calcmode="lin" valueType="num">
                                      <p:cBhvr additive="base">
                                        <p:cTn id="32" dur="500" fill="hold"/>
                                        <p:tgtEl>
                                          <p:spTgt spid="94237"/>
                                        </p:tgtEl>
                                        <p:attrNameLst>
                                          <p:attrName>ppt_x</p:attrName>
                                        </p:attrNameLst>
                                      </p:cBhvr>
                                      <p:tavLst>
                                        <p:tav tm="0">
                                          <p:val>
                                            <p:strVal val="#ppt_x"/>
                                          </p:val>
                                        </p:tav>
                                        <p:tav tm="100000">
                                          <p:val>
                                            <p:strVal val="#ppt_x"/>
                                          </p:val>
                                        </p:tav>
                                      </p:tavLst>
                                    </p:anim>
                                    <p:anim calcmode="lin" valueType="num">
                                      <p:cBhvr additive="base">
                                        <p:cTn id="33" dur="500" fill="hold"/>
                                        <p:tgtEl>
                                          <p:spTgt spid="942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22" grpId="0" animBg="1" autoUpdateAnimBg="0"/>
      <p:bldP spid="9423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11ACB964-5528-4F49-874D-6FBB7466F4A0}"/>
              </a:ext>
            </a:extLst>
          </p:cNvPr>
          <p:cNvSpPr>
            <a:spLocks noChangeArrowheads="1"/>
          </p:cNvSpPr>
          <p:nvPr/>
        </p:nvSpPr>
        <p:spPr bwMode="auto">
          <a:xfrm>
            <a:off x="250825" y="1700213"/>
            <a:ext cx="8497888" cy="1728787"/>
          </a:xfrm>
          <a:prstGeom prst="rect">
            <a:avLst/>
          </a:prstGeom>
          <a:solidFill>
            <a:schemeClr val="accent1"/>
          </a:solidFill>
          <a:ln w="57150" cmpd="thinThick">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eaLnBrk="1" hangingPunct="1">
              <a:spcBef>
                <a:spcPct val="20000"/>
              </a:spcBef>
              <a:buClr>
                <a:schemeClr val="hlink"/>
              </a:buClr>
              <a:buSzPct val="75000"/>
              <a:buFont typeface="Wingdings" panose="05000000000000000000" pitchFamily="2" charset="2"/>
              <a:buNone/>
              <a:defRPr/>
            </a:pPr>
            <a:r>
              <a:rPr kumimoji="1" lang="zh-CN" altLang="en-US" sz="2800">
                <a:solidFill>
                  <a:srgbClr val="000000"/>
                </a:solidFill>
                <a:effectLst>
                  <a:outerShdw blurRad="38100" dist="38100" dir="2700000" algn="tl">
                    <a:srgbClr val="FFFFFF"/>
                  </a:outerShdw>
                </a:effectLst>
                <a:latin typeface="Times New Roman" panose="02020603050405020304" pitchFamily="18" charset="0"/>
                <a:ea typeface="楷体_GB2312" pitchFamily="49" charset="-122"/>
              </a:rPr>
              <a:t>行业长期供给曲线不是厂商长期供给曲线简单加总</a:t>
            </a:r>
          </a:p>
        </p:txBody>
      </p:sp>
      <p:sp>
        <p:nvSpPr>
          <p:cNvPr id="68611" name="AutoShape 3">
            <a:hlinkClick r:id="rId2" action="ppaction://hlinksldjump" highlightClick="1"/>
            <a:extLst>
              <a:ext uri="{FF2B5EF4-FFF2-40B4-BE49-F238E27FC236}">
                <a16:creationId xmlns:a16="http://schemas.microsoft.com/office/drawing/2014/main" id="{8B0305FC-5039-473F-A44F-DE893F643EED}"/>
              </a:ext>
            </a:extLst>
          </p:cNvPr>
          <p:cNvSpPr>
            <a:spLocks noChangeArrowheads="1"/>
          </p:cNvSpPr>
          <p:nvPr/>
        </p:nvSpPr>
        <p:spPr bwMode="auto">
          <a:xfrm>
            <a:off x="2411413" y="3500438"/>
            <a:ext cx="4392612" cy="865187"/>
          </a:xfrm>
          <a:prstGeom prst="actionButtonBlank">
            <a:avLst/>
          </a:prstGeom>
          <a:solidFill>
            <a:srgbClr val="FFFF00"/>
          </a:solidFill>
          <a:ln w="9525">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rPr>
              <a:t>成本不变行业</a:t>
            </a:r>
          </a:p>
        </p:txBody>
      </p:sp>
      <p:sp>
        <p:nvSpPr>
          <p:cNvPr id="68613" name="AutoShape 5">
            <a:hlinkClick r:id="rId3" action="ppaction://hlinksldjump" highlightClick="1"/>
            <a:extLst>
              <a:ext uri="{FF2B5EF4-FFF2-40B4-BE49-F238E27FC236}">
                <a16:creationId xmlns:a16="http://schemas.microsoft.com/office/drawing/2014/main" id="{AA4D9B5A-100A-4D08-A7EC-0E09E2B755CB}"/>
              </a:ext>
            </a:extLst>
          </p:cNvPr>
          <p:cNvSpPr>
            <a:spLocks noChangeArrowheads="1"/>
          </p:cNvSpPr>
          <p:nvPr/>
        </p:nvSpPr>
        <p:spPr bwMode="auto">
          <a:xfrm>
            <a:off x="2411413" y="4365625"/>
            <a:ext cx="4392612" cy="863600"/>
          </a:xfrm>
          <a:prstGeom prst="actionButtonBlank">
            <a:avLst/>
          </a:prstGeom>
          <a:solidFill>
            <a:srgbClr val="FFFF00"/>
          </a:solidFill>
          <a:ln w="9525">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rPr>
              <a:t>成本递增行业</a:t>
            </a:r>
          </a:p>
        </p:txBody>
      </p:sp>
      <p:sp>
        <p:nvSpPr>
          <p:cNvPr id="68614" name="AutoShape 6">
            <a:hlinkClick r:id="rId4" action="ppaction://hlinksldjump" highlightClick="1"/>
            <a:extLst>
              <a:ext uri="{FF2B5EF4-FFF2-40B4-BE49-F238E27FC236}">
                <a16:creationId xmlns:a16="http://schemas.microsoft.com/office/drawing/2014/main" id="{F8A4528E-2986-4130-B11A-7386C09EDCB9}"/>
              </a:ext>
            </a:extLst>
          </p:cNvPr>
          <p:cNvSpPr>
            <a:spLocks noChangeArrowheads="1"/>
          </p:cNvSpPr>
          <p:nvPr/>
        </p:nvSpPr>
        <p:spPr bwMode="auto">
          <a:xfrm>
            <a:off x="2411413" y="5229225"/>
            <a:ext cx="4392612" cy="863600"/>
          </a:xfrm>
          <a:prstGeom prst="actionButtonBlank">
            <a:avLst/>
          </a:prstGeom>
          <a:solidFill>
            <a:srgbClr val="FFFF00"/>
          </a:solidFill>
          <a:ln w="9525">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rPr>
              <a:t>成本递减行业</a:t>
            </a:r>
          </a:p>
        </p:txBody>
      </p:sp>
      <p:sp>
        <p:nvSpPr>
          <p:cNvPr id="48134" name="Rectangle 7">
            <a:extLst>
              <a:ext uri="{FF2B5EF4-FFF2-40B4-BE49-F238E27FC236}">
                <a16:creationId xmlns:a16="http://schemas.microsoft.com/office/drawing/2014/main" id="{EBA7EB7F-6635-4A64-B356-92BF01E66AD4}"/>
              </a:ext>
            </a:extLst>
          </p:cNvPr>
          <p:cNvSpPr>
            <a:spLocks noGrp="1" noRot="1" noChangeArrowheads="1"/>
          </p:cNvSpPr>
          <p:nvPr>
            <p:ph type="title"/>
          </p:nvPr>
        </p:nvSpPr>
        <p:spPr/>
        <p:txBody>
          <a:bodyPr/>
          <a:lstStyle/>
          <a:p>
            <a:pPr eaLnBrk="1" hangingPunct="1"/>
            <a:r>
              <a:rPr lang="zh-CN" altLang="en-US" sz="4000" b="1">
                <a:solidFill>
                  <a:schemeClr val="tx1"/>
                </a:solidFill>
              </a:rPr>
              <a:t>七、完全竞争行业的长期供给曲线</a:t>
            </a:r>
          </a:p>
        </p:txBody>
      </p:sp>
      <p:sp>
        <p:nvSpPr>
          <p:cNvPr id="68617" name="WordArt 9">
            <a:extLst>
              <a:ext uri="{FF2B5EF4-FFF2-40B4-BE49-F238E27FC236}">
                <a16:creationId xmlns:a16="http://schemas.microsoft.com/office/drawing/2014/main" id="{34E15C0D-66CB-45E1-8C15-11BFEFE6F3B2}"/>
              </a:ext>
            </a:extLst>
          </p:cNvPr>
          <p:cNvSpPr>
            <a:spLocks noChangeArrowheads="1" noChangeShapeType="1" noTextEdit="1"/>
          </p:cNvSpPr>
          <p:nvPr/>
        </p:nvSpPr>
        <p:spPr bwMode="auto">
          <a:xfrm>
            <a:off x="1763713" y="2852738"/>
            <a:ext cx="1944687" cy="936625"/>
          </a:xfrm>
          <a:prstGeom prst="rect">
            <a:avLst/>
          </a:prstGeom>
          <a:extLst>
            <a:ext uri="{AF507438-7753-43E0-B8FC-AC1667EBCBE1}">
              <a14:hiddenEffects xmlns:a14="http://schemas.microsoft.com/office/drawing/2010/main">
                <a:effectLst/>
              </a14:hiddenEffects>
            </a:ext>
          </a:extLst>
        </p:spPr>
        <p:txBody>
          <a:bodyPr wrap="none" fromWordArt="1">
            <a:prstTxWarp prst="textCanDown">
              <a:avLst>
                <a:gd name="adj" fmla="val 33333"/>
              </a:avLst>
            </a:prstTxWarp>
          </a:bodyPr>
          <a:lstStyle/>
          <a:p>
            <a:pPr algn="ctr" eaLnBrk="1" hangingPunct="1">
              <a:defRPr/>
            </a:pPr>
            <a:r>
              <a:rPr lang="zh-CN" altLang="en-US" sz="3600" kern="10">
                <a:ln w="9525">
                  <a:solidFill>
                    <a:srgbClr val="000000"/>
                  </a:solidFill>
                  <a:round/>
                  <a:headEnd/>
                  <a:tailEnd/>
                </a:ln>
                <a:solidFill>
                  <a:srgbClr val="000000"/>
                </a:solidFill>
                <a:latin typeface="宋体" panose="02010600030101010101" pitchFamily="2" charset="-122"/>
              </a:rPr>
              <a:t>原因是</a:t>
            </a:r>
            <a:r>
              <a:rPr lang="en-US" altLang="zh-CN" sz="3600" kern="10">
                <a:ln w="9525">
                  <a:solidFill>
                    <a:srgbClr val="000000"/>
                  </a:solidFill>
                  <a:round/>
                  <a:headEnd/>
                  <a:tailEnd/>
                </a:ln>
                <a:solidFill>
                  <a:srgbClr val="000000"/>
                </a:solidFill>
                <a:latin typeface="宋体" panose="02010600030101010101" pitchFamily="2" charset="-122"/>
              </a:rPr>
              <a:t>:</a:t>
            </a:r>
            <a:endParaRPr lang="zh-CN" altLang="en-US" sz="3600" kern="10">
              <a:ln w="9525">
                <a:solidFill>
                  <a:srgbClr val="000000"/>
                </a:solidFill>
                <a:round/>
                <a:headEnd/>
                <a:tailEnd/>
              </a:ln>
              <a:solidFill>
                <a:srgbClr val="000000"/>
              </a:solidFill>
              <a:latin typeface="宋体" panose="02010600030101010101" pitchFamily="2" charset="-122"/>
            </a:endParaRPr>
          </a:p>
        </p:txBody>
      </p:sp>
      <p:sp>
        <p:nvSpPr>
          <p:cNvPr id="68618" name="Rectangle 10">
            <a:extLst>
              <a:ext uri="{FF2B5EF4-FFF2-40B4-BE49-F238E27FC236}">
                <a16:creationId xmlns:a16="http://schemas.microsoft.com/office/drawing/2014/main" id="{A9753B2E-392B-458A-931B-7A69EAD0BDF6}"/>
              </a:ext>
            </a:extLst>
          </p:cNvPr>
          <p:cNvSpPr>
            <a:spLocks noChangeArrowheads="1"/>
          </p:cNvSpPr>
          <p:nvPr/>
        </p:nvSpPr>
        <p:spPr bwMode="auto">
          <a:xfrm>
            <a:off x="4067175" y="3068638"/>
            <a:ext cx="4105275" cy="1152525"/>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生产要素的价格</a:t>
            </a:r>
          </a:p>
          <a:p>
            <a:pPr algn="ctr" eaLnBrk="1" hangingPunct="1">
              <a:spcBef>
                <a:spcPct val="0"/>
              </a:spcBef>
              <a:buClrTx/>
              <a:buSzTx/>
              <a:buFontTx/>
              <a:buNone/>
            </a:pPr>
            <a:r>
              <a:rPr lang="zh-CN" altLang="en-US">
                <a:solidFill>
                  <a:srgbClr val="000000"/>
                </a:solidFill>
              </a:rPr>
              <a:t>会发生变化</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8610">
                                            <p:bg/>
                                          </p:spTgt>
                                        </p:tgtEl>
                                        <p:attrNameLst>
                                          <p:attrName>style.visibility</p:attrName>
                                        </p:attrNameLst>
                                      </p:cBhvr>
                                      <p:to>
                                        <p:strVal val="visible"/>
                                      </p:to>
                                    </p:set>
                                    <p:animEffect transition="in" filter="blinds(horizontal)">
                                      <p:cBhvr>
                                        <p:cTn id="7" dur="500"/>
                                        <p:tgtEl>
                                          <p:spTgt spid="68610">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8610">
                                            <p:txEl>
                                              <p:pRg st="0" end="0"/>
                                            </p:txEl>
                                          </p:spTgt>
                                        </p:tgtEl>
                                        <p:attrNameLst>
                                          <p:attrName>style.visibility</p:attrName>
                                        </p:attrNameLst>
                                      </p:cBhvr>
                                      <p:to>
                                        <p:strVal val="visible"/>
                                      </p:to>
                                    </p:set>
                                    <p:animEffect transition="in" filter="blinds(horizontal)">
                                      <p:cBhvr>
                                        <p:cTn id="12" dur="500"/>
                                        <p:tgtEl>
                                          <p:spTgt spid="6861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8617"/>
                                        </p:tgtEl>
                                        <p:attrNameLst>
                                          <p:attrName>style.visibility</p:attrName>
                                        </p:attrNameLst>
                                      </p:cBhvr>
                                      <p:to>
                                        <p:strVal val="visible"/>
                                      </p:to>
                                    </p:set>
                                    <p:animEffect transition="in" filter="blinds(horizontal)">
                                      <p:cBhvr>
                                        <p:cTn id="17" dur="500"/>
                                        <p:tgtEl>
                                          <p:spTgt spid="68617"/>
                                        </p:tgtEl>
                                      </p:cBhvr>
                                    </p:animEffect>
                                  </p:childTnLst>
                                  <p:subTnLst>
                                    <p:set>
                                      <p:cBhvr override="childStyle">
                                        <p:cTn dur="1" fill="hold" display="0" masterRel="nextClick" afterEffect="1"/>
                                        <p:tgtEl>
                                          <p:spTgt spid="68617"/>
                                        </p:tgtEl>
                                        <p:attrNameLst>
                                          <p:attrName>style.visibility</p:attrName>
                                        </p:attrNameLst>
                                      </p:cBhvr>
                                      <p:to>
                                        <p:strVal val="hidden"/>
                                      </p:to>
                                    </p:set>
                                  </p:subTnLst>
                                </p:cTn>
                              </p:par>
                              <p:par>
                                <p:cTn id="18" presetID="2" presetClass="entr" presetSubtype="4" fill="hold" grpId="0" nodeType="withEffect">
                                  <p:stCondLst>
                                    <p:cond delay="0"/>
                                  </p:stCondLst>
                                  <p:childTnLst>
                                    <p:set>
                                      <p:cBhvr>
                                        <p:cTn id="19" dur="1" fill="hold">
                                          <p:stCondLst>
                                            <p:cond delay="0"/>
                                          </p:stCondLst>
                                        </p:cTn>
                                        <p:tgtEl>
                                          <p:spTgt spid="68618"/>
                                        </p:tgtEl>
                                        <p:attrNameLst>
                                          <p:attrName>style.visibility</p:attrName>
                                        </p:attrNameLst>
                                      </p:cBhvr>
                                      <p:to>
                                        <p:strVal val="visible"/>
                                      </p:to>
                                    </p:set>
                                    <p:anim calcmode="lin" valueType="num">
                                      <p:cBhvr additive="base">
                                        <p:cTn id="20" dur="500" fill="hold"/>
                                        <p:tgtEl>
                                          <p:spTgt spid="68618"/>
                                        </p:tgtEl>
                                        <p:attrNameLst>
                                          <p:attrName>ppt_x</p:attrName>
                                        </p:attrNameLst>
                                      </p:cBhvr>
                                      <p:tavLst>
                                        <p:tav tm="0">
                                          <p:val>
                                            <p:strVal val="#ppt_x"/>
                                          </p:val>
                                        </p:tav>
                                        <p:tav tm="100000">
                                          <p:val>
                                            <p:strVal val="#ppt_x"/>
                                          </p:val>
                                        </p:tav>
                                      </p:tavLst>
                                    </p:anim>
                                    <p:anim calcmode="lin" valueType="num">
                                      <p:cBhvr additive="base">
                                        <p:cTn id="21" dur="500" fill="hold"/>
                                        <p:tgtEl>
                                          <p:spTgt spid="68618"/>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8618"/>
                                        </p:tgtEl>
                                        <p:attrNameLst>
                                          <p:attrName>style.visibility</p:attrName>
                                        </p:attrNameLst>
                                      </p:cBhvr>
                                      <p:to>
                                        <p:strVal val="hidden"/>
                                      </p:to>
                                    </p:set>
                                  </p:sub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68611"/>
                                        </p:tgtEl>
                                        <p:attrNameLst>
                                          <p:attrName>style.visibility</p:attrName>
                                        </p:attrNameLst>
                                      </p:cBhvr>
                                      <p:to>
                                        <p:strVal val="visible"/>
                                      </p:to>
                                    </p:set>
                                    <p:animEffect transition="in" filter="blinds(horizontal)">
                                      <p:cBhvr>
                                        <p:cTn id="26" dur="500"/>
                                        <p:tgtEl>
                                          <p:spTgt spid="6861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68613"/>
                                        </p:tgtEl>
                                        <p:attrNameLst>
                                          <p:attrName>style.visibility</p:attrName>
                                        </p:attrNameLst>
                                      </p:cBhvr>
                                      <p:to>
                                        <p:strVal val="visible"/>
                                      </p:to>
                                    </p:set>
                                    <p:animEffect transition="in" filter="blinds(horizontal)">
                                      <p:cBhvr>
                                        <p:cTn id="31" dur="500"/>
                                        <p:tgtEl>
                                          <p:spTgt spid="6861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68614"/>
                                        </p:tgtEl>
                                        <p:attrNameLst>
                                          <p:attrName>style.visibility</p:attrName>
                                        </p:attrNameLst>
                                      </p:cBhvr>
                                      <p:to>
                                        <p:strVal val="visible"/>
                                      </p:to>
                                    </p:set>
                                    <p:animEffect transition="in" filter="blinds(horizontal)">
                                      <p:cBhvr>
                                        <p:cTn id="36" dur="500"/>
                                        <p:tgtEl>
                                          <p:spTgt spid="686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build="allAtOnce" animBg="1"/>
      <p:bldP spid="68611" grpId="0" animBg="1"/>
      <p:bldP spid="68613" grpId="0" animBg="1"/>
      <p:bldP spid="68614" grpId="0" animBg="1"/>
      <p:bldP spid="6861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12CD11A7-7C82-4184-AC3D-FF7D89407FBE}"/>
              </a:ext>
            </a:extLst>
          </p:cNvPr>
          <p:cNvSpPr>
            <a:spLocks noGrp="1" noRot="1" noChangeArrowheads="1"/>
          </p:cNvSpPr>
          <p:nvPr>
            <p:ph type="title"/>
          </p:nvPr>
        </p:nvSpPr>
        <p:spPr/>
        <p:txBody>
          <a:bodyPr/>
          <a:lstStyle/>
          <a:p>
            <a:pPr eaLnBrk="1" hangingPunct="1"/>
            <a:endParaRPr lang="zh-CN" altLang="zh-CN"/>
          </a:p>
        </p:txBody>
      </p:sp>
      <p:sp>
        <p:nvSpPr>
          <p:cNvPr id="49155" name="Rectangle 3">
            <a:extLst>
              <a:ext uri="{FF2B5EF4-FFF2-40B4-BE49-F238E27FC236}">
                <a16:creationId xmlns:a16="http://schemas.microsoft.com/office/drawing/2014/main" id="{C7D8E06B-AC34-4F42-8385-E882DD40F986}"/>
              </a:ext>
            </a:extLst>
          </p:cNvPr>
          <p:cNvSpPr>
            <a:spLocks noGrp="1" noRot="1" noChangeArrowheads="1"/>
          </p:cNvSpPr>
          <p:nvPr>
            <p:ph type="body" idx="1"/>
          </p:nvPr>
        </p:nvSpPr>
        <p:spPr/>
        <p:txBody>
          <a:bodyPr/>
          <a:lstStyle/>
          <a:p>
            <a:pPr eaLnBrk="1" hangingPunct="1">
              <a:buFont typeface="Wingdings" panose="05000000000000000000" pitchFamily="2" charset="2"/>
              <a:buNone/>
            </a:pPr>
            <a:r>
              <a:rPr kumimoji="1" lang="zh-CN" altLang="en-US" sz="2800" b="1">
                <a:solidFill>
                  <a:srgbClr val="000000"/>
                </a:solidFill>
              </a:rPr>
              <a:t>（一）成本不变行业的长期供给曲线</a:t>
            </a:r>
          </a:p>
          <a:p>
            <a:pPr eaLnBrk="1" hangingPunct="1"/>
            <a:r>
              <a:rPr kumimoji="1" lang="zh-CN" altLang="en-US" sz="2800" b="1">
                <a:solidFill>
                  <a:srgbClr val="000000"/>
                </a:solidFill>
              </a:rPr>
              <a:t>成本不变行业是指该行业产量的变动不会影响生产要素的价格</a:t>
            </a:r>
            <a:r>
              <a:rPr kumimoji="1" lang="en-US" altLang="zh-CN" sz="2800" b="1">
                <a:solidFill>
                  <a:srgbClr val="000000"/>
                </a:solidFill>
              </a:rPr>
              <a:t>,</a:t>
            </a:r>
            <a:r>
              <a:rPr kumimoji="1" lang="zh-CN" altLang="en-US" sz="2800" b="1">
                <a:solidFill>
                  <a:srgbClr val="000000"/>
                </a:solidFill>
              </a:rPr>
              <a:t>因而</a:t>
            </a:r>
            <a:r>
              <a:rPr kumimoji="1" lang="zh-CN" altLang="en-US" sz="2800" b="1" i="1" u="sng">
                <a:solidFill>
                  <a:srgbClr val="A31C05"/>
                </a:solidFill>
              </a:rPr>
              <a:t>行业长期供给价格</a:t>
            </a:r>
            <a:r>
              <a:rPr kumimoji="1" lang="zh-CN" altLang="en-US" sz="2800" b="1" i="1" u="sng">
                <a:solidFill>
                  <a:schemeClr val="tx2"/>
                </a:solidFill>
              </a:rPr>
              <a:t>不变</a:t>
            </a:r>
            <a:r>
              <a:rPr kumimoji="1" lang="zh-CN" altLang="en-US" sz="2800" b="1">
                <a:solidFill>
                  <a:srgbClr val="000000"/>
                </a:solidFill>
              </a:rPr>
              <a:t>的企业。</a:t>
            </a:r>
          </a:p>
          <a:p>
            <a:pPr eaLnBrk="1" hangingPunct="1"/>
            <a:r>
              <a:rPr kumimoji="1" lang="zh-CN" altLang="en-US" sz="2800" b="1">
                <a:solidFill>
                  <a:srgbClr val="000000"/>
                </a:solidFill>
              </a:rPr>
              <a:t>行业长期供给价格：当该行业内每个厂商进行内部最优调整后，且当该行业厂商的数目通过自由进出而进行最优调整后，生产该行业每一种产量水平所需的最低价格。</a:t>
            </a:r>
          </a:p>
          <a:p>
            <a:pPr eaLnBrk="1" hangingPunct="1"/>
            <a:r>
              <a:rPr kumimoji="1" lang="zh-CN" altLang="en-US" sz="2800" b="1">
                <a:solidFill>
                  <a:srgbClr val="000000"/>
                </a:solidFill>
              </a:rPr>
              <a:t>此时的长期供给曲线是一条水平线。</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17DD7F3C-8BA7-498F-8804-C17FAD76FDEC}"/>
              </a:ext>
            </a:extLst>
          </p:cNvPr>
          <p:cNvSpPr>
            <a:spLocks noChangeArrowheads="1"/>
          </p:cNvSpPr>
          <p:nvPr/>
        </p:nvSpPr>
        <p:spPr bwMode="auto">
          <a:xfrm>
            <a:off x="2987675" y="0"/>
            <a:ext cx="5715000" cy="3124200"/>
          </a:xfrm>
          <a:prstGeom prst="rect">
            <a:avLst/>
          </a:prstGeom>
          <a:solidFill>
            <a:schemeClr val="bg1"/>
          </a:solidFill>
          <a:ln w="9525">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endParaRPr kumimoji="1" lang="zh-CN" altLang="zh-CN" sz="2400" b="1">
              <a:latin typeface="Times New Roman" panose="02020603050405020304" pitchFamily="18" charset="0"/>
            </a:endParaRPr>
          </a:p>
        </p:txBody>
      </p:sp>
      <p:sp>
        <p:nvSpPr>
          <p:cNvPr id="50179" name="Rectangle 3">
            <a:extLst>
              <a:ext uri="{FF2B5EF4-FFF2-40B4-BE49-F238E27FC236}">
                <a16:creationId xmlns:a16="http://schemas.microsoft.com/office/drawing/2014/main" id="{27DAE88C-3E4F-4F68-A308-81508862F2A0}"/>
              </a:ext>
            </a:extLst>
          </p:cNvPr>
          <p:cNvSpPr>
            <a:spLocks noChangeArrowheads="1"/>
          </p:cNvSpPr>
          <p:nvPr/>
        </p:nvSpPr>
        <p:spPr bwMode="auto">
          <a:xfrm>
            <a:off x="2971800" y="3429000"/>
            <a:ext cx="5715000" cy="3276600"/>
          </a:xfrm>
          <a:prstGeom prst="rect">
            <a:avLst/>
          </a:prstGeom>
          <a:noFill/>
          <a:ln w="9525">
            <a:solidFill>
              <a:srgbClr val="FF7F7F"/>
            </a:solidFill>
            <a:miter lim="800000"/>
            <a:headEnd/>
            <a:tailEnd/>
          </a:ln>
          <a:effectLst/>
          <a:extLst>
            <a:ext uri="{909E8E84-426E-40DD-AFC4-6F175D3DCCD1}">
              <a14:hiddenFill xmlns:a14="http://schemas.microsoft.com/office/drawing/2010/main">
                <a:solidFill>
                  <a:srgbClr val="FFCC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a:p>
        </p:txBody>
      </p:sp>
      <p:sp>
        <p:nvSpPr>
          <p:cNvPr id="50180" name="Rectangle 4">
            <a:extLst>
              <a:ext uri="{FF2B5EF4-FFF2-40B4-BE49-F238E27FC236}">
                <a16:creationId xmlns:a16="http://schemas.microsoft.com/office/drawing/2014/main" id="{EF6F36D9-D3C1-46F4-9261-39D7861694EA}"/>
              </a:ext>
            </a:extLst>
          </p:cNvPr>
          <p:cNvSpPr>
            <a:spLocks noChangeArrowheads="1"/>
          </p:cNvSpPr>
          <p:nvPr/>
        </p:nvSpPr>
        <p:spPr bwMode="auto">
          <a:xfrm>
            <a:off x="3200400" y="3733800"/>
            <a:ext cx="55403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50181" name="Rectangle 5">
            <a:extLst>
              <a:ext uri="{FF2B5EF4-FFF2-40B4-BE49-F238E27FC236}">
                <a16:creationId xmlns:a16="http://schemas.microsoft.com/office/drawing/2014/main" id="{EF8B998F-AFB2-42F9-9595-1A7A1FEF471F}"/>
              </a:ext>
            </a:extLst>
          </p:cNvPr>
          <p:cNvSpPr>
            <a:spLocks noChangeArrowheads="1"/>
          </p:cNvSpPr>
          <p:nvPr/>
        </p:nvSpPr>
        <p:spPr bwMode="auto">
          <a:xfrm>
            <a:off x="7696200" y="6230938"/>
            <a:ext cx="776288"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50182" name="Rectangle 6">
            <a:extLst>
              <a:ext uri="{FF2B5EF4-FFF2-40B4-BE49-F238E27FC236}">
                <a16:creationId xmlns:a16="http://schemas.microsoft.com/office/drawing/2014/main" id="{2C3AFDE5-EFAA-47FE-B36D-49C256C1657C}"/>
              </a:ext>
            </a:extLst>
          </p:cNvPr>
          <p:cNvSpPr>
            <a:spLocks noChangeArrowheads="1"/>
          </p:cNvSpPr>
          <p:nvPr/>
        </p:nvSpPr>
        <p:spPr bwMode="auto">
          <a:xfrm>
            <a:off x="3200400" y="6149975"/>
            <a:ext cx="774700" cy="32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50183" name="Freeform 7">
            <a:extLst>
              <a:ext uri="{FF2B5EF4-FFF2-40B4-BE49-F238E27FC236}">
                <a16:creationId xmlns:a16="http://schemas.microsoft.com/office/drawing/2014/main" id="{7DF348F9-E0F0-4694-8CA1-DF2DA30448C1}"/>
              </a:ext>
            </a:extLst>
          </p:cNvPr>
          <p:cNvSpPr>
            <a:spLocks/>
          </p:cNvSpPr>
          <p:nvPr/>
        </p:nvSpPr>
        <p:spPr bwMode="auto">
          <a:xfrm>
            <a:off x="5549900" y="4879975"/>
            <a:ext cx="1282700" cy="301625"/>
          </a:xfrm>
          <a:custGeom>
            <a:avLst/>
            <a:gdLst>
              <a:gd name="T0" fmla="*/ 0 w 808"/>
              <a:gd name="T1" fmla="*/ 0 h 190"/>
              <a:gd name="T2" fmla="*/ 2147483646 w 808"/>
              <a:gd name="T3" fmla="*/ 2147483646 h 190"/>
              <a:gd name="T4" fmla="*/ 2147483646 w 808"/>
              <a:gd name="T5" fmla="*/ 2147483646 h 190"/>
              <a:gd name="T6" fmla="*/ 2147483646 w 808"/>
              <a:gd name="T7" fmla="*/ 2147483646 h 190"/>
              <a:gd name="T8" fmla="*/ 2147483646 w 808"/>
              <a:gd name="T9" fmla="*/ 2147483646 h 1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8" h="190">
                <a:moveTo>
                  <a:pt x="0" y="0"/>
                </a:moveTo>
                <a:cubicBezTo>
                  <a:pt x="33" y="25"/>
                  <a:pt x="133" y="121"/>
                  <a:pt x="200" y="152"/>
                </a:cubicBezTo>
                <a:cubicBezTo>
                  <a:pt x="267" y="183"/>
                  <a:pt x="330" y="190"/>
                  <a:pt x="403" y="187"/>
                </a:cubicBezTo>
                <a:cubicBezTo>
                  <a:pt x="476" y="184"/>
                  <a:pt x="572" y="166"/>
                  <a:pt x="640" y="136"/>
                </a:cubicBezTo>
                <a:cubicBezTo>
                  <a:pt x="708" y="106"/>
                  <a:pt x="773" y="33"/>
                  <a:pt x="808" y="6"/>
                </a:cubicBezTo>
              </a:path>
            </a:pathLst>
          </a:custGeom>
          <a:noFill/>
          <a:ln w="3810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184" name="Freeform 8">
            <a:extLst>
              <a:ext uri="{FF2B5EF4-FFF2-40B4-BE49-F238E27FC236}">
                <a16:creationId xmlns:a16="http://schemas.microsoft.com/office/drawing/2014/main" id="{75A89F9E-A703-4F61-BFA4-47DB558B1BC7}"/>
              </a:ext>
            </a:extLst>
          </p:cNvPr>
          <p:cNvSpPr>
            <a:spLocks/>
          </p:cNvSpPr>
          <p:nvPr/>
        </p:nvSpPr>
        <p:spPr bwMode="auto">
          <a:xfrm>
            <a:off x="4205288" y="4267200"/>
            <a:ext cx="3810000" cy="928688"/>
          </a:xfrm>
          <a:custGeom>
            <a:avLst/>
            <a:gdLst>
              <a:gd name="T0" fmla="*/ 0 w 2400"/>
              <a:gd name="T1" fmla="*/ 0 h 585"/>
              <a:gd name="T2" fmla="*/ 2147483646 w 2400"/>
              <a:gd name="T3" fmla="*/ 2147483646 h 585"/>
              <a:gd name="T4" fmla="*/ 2147483646 w 2400"/>
              <a:gd name="T5" fmla="*/ 2147483646 h 585"/>
              <a:gd name="T6" fmla="*/ 2147483646 w 2400"/>
              <a:gd name="T7" fmla="*/ 2147483646 h 585"/>
              <a:gd name="T8" fmla="*/ 2147483646 w 2400"/>
              <a:gd name="T9" fmla="*/ 2147483646 h 585"/>
              <a:gd name="T10" fmla="*/ 2147483646 w 2400"/>
              <a:gd name="T11" fmla="*/ 2147483646 h 585"/>
              <a:gd name="T12" fmla="*/ 2147483646 w 2400"/>
              <a:gd name="T13" fmla="*/ 2147483646 h 5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00" h="585">
                <a:moveTo>
                  <a:pt x="0" y="0"/>
                </a:moveTo>
                <a:cubicBezTo>
                  <a:pt x="48" y="60"/>
                  <a:pt x="96" y="120"/>
                  <a:pt x="192" y="192"/>
                </a:cubicBezTo>
                <a:cubicBezTo>
                  <a:pt x="288" y="264"/>
                  <a:pt x="416" y="368"/>
                  <a:pt x="576" y="432"/>
                </a:cubicBezTo>
                <a:cubicBezTo>
                  <a:pt x="736" y="496"/>
                  <a:pt x="948" y="567"/>
                  <a:pt x="1152" y="576"/>
                </a:cubicBezTo>
                <a:cubicBezTo>
                  <a:pt x="1356" y="585"/>
                  <a:pt x="1633" y="529"/>
                  <a:pt x="1799" y="487"/>
                </a:cubicBezTo>
                <a:cubicBezTo>
                  <a:pt x="1965" y="445"/>
                  <a:pt x="2048" y="399"/>
                  <a:pt x="2148" y="326"/>
                </a:cubicBezTo>
                <a:cubicBezTo>
                  <a:pt x="2248" y="253"/>
                  <a:pt x="2348" y="106"/>
                  <a:pt x="2400" y="48"/>
                </a:cubicBezTo>
              </a:path>
            </a:pathLst>
          </a:custGeom>
          <a:noFill/>
          <a:ln w="412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0185" name="Freeform 9">
            <a:extLst>
              <a:ext uri="{FF2B5EF4-FFF2-40B4-BE49-F238E27FC236}">
                <a16:creationId xmlns:a16="http://schemas.microsoft.com/office/drawing/2014/main" id="{852AB053-28D4-4ED8-A027-03BF2E00FD2C}"/>
              </a:ext>
            </a:extLst>
          </p:cNvPr>
          <p:cNvSpPr>
            <a:spLocks/>
          </p:cNvSpPr>
          <p:nvPr/>
        </p:nvSpPr>
        <p:spPr bwMode="auto">
          <a:xfrm>
            <a:off x="5645150" y="4273550"/>
            <a:ext cx="977900" cy="1255713"/>
          </a:xfrm>
          <a:custGeom>
            <a:avLst/>
            <a:gdLst>
              <a:gd name="T0" fmla="*/ 0 w 616"/>
              <a:gd name="T1" fmla="*/ 2147483646 h 791"/>
              <a:gd name="T2" fmla="*/ 2147483646 w 616"/>
              <a:gd name="T3" fmla="*/ 2147483646 h 791"/>
              <a:gd name="T4" fmla="*/ 2147483646 w 616"/>
              <a:gd name="T5" fmla="*/ 2147483646 h 791"/>
              <a:gd name="T6" fmla="*/ 2147483646 w 616"/>
              <a:gd name="T7" fmla="*/ 2147483646 h 791"/>
              <a:gd name="T8" fmla="*/ 2147483646 w 616"/>
              <a:gd name="T9" fmla="*/ 2147483646 h 791"/>
              <a:gd name="T10" fmla="*/ 2147483646 w 616"/>
              <a:gd name="T11" fmla="*/ 0 h 7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6" h="791">
                <a:moveTo>
                  <a:pt x="0" y="764"/>
                </a:moveTo>
                <a:cubicBezTo>
                  <a:pt x="23" y="768"/>
                  <a:pt x="103" y="791"/>
                  <a:pt x="140" y="784"/>
                </a:cubicBezTo>
                <a:cubicBezTo>
                  <a:pt x="177" y="777"/>
                  <a:pt x="185" y="764"/>
                  <a:pt x="224" y="720"/>
                </a:cubicBezTo>
                <a:cubicBezTo>
                  <a:pt x="263" y="676"/>
                  <a:pt x="327" y="588"/>
                  <a:pt x="372" y="520"/>
                </a:cubicBezTo>
                <a:cubicBezTo>
                  <a:pt x="417" y="452"/>
                  <a:pt x="451" y="399"/>
                  <a:pt x="492" y="312"/>
                </a:cubicBezTo>
                <a:cubicBezTo>
                  <a:pt x="533" y="225"/>
                  <a:pt x="590" y="65"/>
                  <a:pt x="616" y="0"/>
                </a:cubicBezTo>
              </a:path>
            </a:pathLst>
          </a:custGeom>
          <a:noFill/>
          <a:ln w="38100" cap="flat" cmpd="sng">
            <a:solidFill>
              <a:srgbClr val="0066CC"/>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186" name="Freeform 10">
            <a:extLst>
              <a:ext uri="{FF2B5EF4-FFF2-40B4-BE49-F238E27FC236}">
                <a16:creationId xmlns:a16="http://schemas.microsoft.com/office/drawing/2014/main" id="{669A721E-D92C-4BDF-BADE-BEBF217CE4D3}"/>
              </a:ext>
            </a:extLst>
          </p:cNvPr>
          <p:cNvSpPr>
            <a:spLocks/>
          </p:cNvSpPr>
          <p:nvPr/>
        </p:nvSpPr>
        <p:spPr bwMode="auto">
          <a:xfrm>
            <a:off x="4470400" y="4165600"/>
            <a:ext cx="3352800" cy="1255713"/>
          </a:xfrm>
          <a:custGeom>
            <a:avLst/>
            <a:gdLst>
              <a:gd name="T0" fmla="*/ 0 w 2112"/>
              <a:gd name="T1" fmla="*/ 2147483646 h 791"/>
              <a:gd name="T2" fmla="*/ 2147483646 w 2112"/>
              <a:gd name="T3" fmla="*/ 2147483646 h 791"/>
              <a:gd name="T4" fmla="*/ 2147483646 w 2112"/>
              <a:gd name="T5" fmla="*/ 2147483646 h 791"/>
              <a:gd name="T6" fmla="*/ 2147483646 w 2112"/>
              <a:gd name="T7" fmla="*/ 2147483646 h 791"/>
              <a:gd name="T8" fmla="*/ 2147483646 w 2112"/>
              <a:gd name="T9" fmla="*/ 2147483646 h 791"/>
              <a:gd name="T10" fmla="*/ 2147483646 w 2112"/>
              <a:gd name="T11" fmla="*/ 2147483646 h 791"/>
              <a:gd name="T12" fmla="*/ 2147483646 w 2112"/>
              <a:gd name="T13" fmla="*/ 2147483646 h 791"/>
              <a:gd name="T14" fmla="*/ 2147483646 w 2112"/>
              <a:gd name="T15" fmla="*/ 0 h 7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12" h="791">
                <a:moveTo>
                  <a:pt x="0" y="604"/>
                </a:moveTo>
                <a:cubicBezTo>
                  <a:pt x="41" y="626"/>
                  <a:pt x="164" y="709"/>
                  <a:pt x="244" y="740"/>
                </a:cubicBezTo>
                <a:cubicBezTo>
                  <a:pt x="324" y="771"/>
                  <a:pt x="402" y="785"/>
                  <a:pt x="484" y="788"/>
                </a:cubicBezTo>
                <a:cubicBezTo>
                  <a:pt x="566" y="791"/>
                  <a:pt x="636" y="785"/>
                  <a:pt x="736" y="760"/>
                </a:cubicBezTo>
                <a:cubicBezTo>
                  <a:pt x="836" y="735"/>
                  <a:pt x="941" y="701"/>
                  <a:pt x="1083" y="637"/>
                </a:cubicBezTo>
                <a:cubicBezTo>
                  <a:pt x="1225" y="573"/>
                  <a:pt x="1460" y="447"/>
                  <a:pt x="1588" y="376"/>
                </a:cubicBezTo>
                <a:cubicBezTo>
                  <a:pt x="1716" y="305"/>
                  <a:pt x="1765" y="271"/>
                  <a:pt x="1852" y="208"/>
                </a:cubicBezTo>
                <a:cubicBezTo>
                  <a:pt x="1939" y="145"/>
                  <a:pt x="2058" y="43"/>
                  <a:pt x="2112" y="0"/>
                </a:cubicBezTo>
              </a:path>
            </a:pathLst>
          </a:custGeom>
          <a:noFill/>
          <a:ln w="50800" cap="flat" cmpd="sng">
            <a:solidFill>
              <a:srgbClr val="FF66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0187" name="Rectangle 11">
            <a:extLst>
              <a:ext uri="{FF2B5EF4-FFF2-40B4-BE49-F238E27FC236}">
                <a16:creationId xmlns:a16="http://schemas.microsoft.com/office/drawing/2014/main" id="{E1346BFF-7177-42BD-B322-6D5A47D34F34}"/>
              </a:ext>
            </a:extLst>
          </p:cNvPr>
          <p:cNvSpPr>
            <a:spLocks noChangeArrowheads="1"/>
          </p:cNvSpPr>
          <p:nvPr/>
        </p:nvSpPr>
        <p:spPr bwMode="auto">
          <a:xfrm>
            <a:off x="5334000" y="4572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latin typeface="Times New Roman" panose="02020603050405020304" pitchFamily="18" charset="0"/>
              </a:rPr>
              <a:t>SAC</a:t>
            </a:r>
            <a:r>
              <a:rPr kumimoji="1" lang="en-US" altLang="zh-CN" sz="2000" b="1" baseline="-25000">
                <a:latin typeface="Times New Roman" panose="02020603050405020304" pitchFamily="18" charset="0"/>
              </a:rPr>
              <a:t>0</a:t>
            </a:r>
            <a:endParaRPr kumimoji="1" lang="en-US" altLang="zh-CN" sz="2000" b="1">
              <a:latin typeface="Times New Roman" panose="02020603050405020304" pitchFamily="18" charset="0"/>
            </a:endParaRPr>
          </a:p>
        </p:txBody>
      </p:sp>
      <p:sp>
        <p:nvSpPr>
          <p:cNvPr id="50188" name="Rectangle 12">
            <a:extLst>
              <a:ext uri="{FF2B5EF4-FFF2-40B4-BE49-F238E27FC236}">
                <a16:creationId xmlns:a16="http://schemas.microsoft.com/office/drawing/2014/main" id="{A2CCC35B-7B21-4EF3-B4D7-7034B5E616E4}"/>
              </a:ext>
            </a:extLst>
          </p:cNvPr>
          <p:cNvSpPr>
            <a:spLocks noChangeArrowheads="1"/>
          </p:cNvSpPr>
          <p:nvPr/>
        </p:nvSpPr>
        <p:spPr bwMode="auto">
          <a:xfrm>
            <a:off x="4038600" y="4572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latin typeface="Times New Roman" panose="02020603050405020304" pitchFamily="18" charset="0"/>
              </a:rPr>
              <a:t>LAC</a:t>
            </a:r>
          </a:p>
        </p:txBody>
      </p:sp>
      <p:sp>
        <p:nvSpPr>
          <p:cNvPr id="71693" name="Rectangle 13">
            <a:extLst>
              <a:ext uri="{FF2B5EF4-FFF2-40B4-BE49-F238E27FC236}">
                <a16:creationId xmlns:a16="http://schemas.microsoft.com/office/drawing/2014/main" id="{81FFF3FF-38D1-47C8-94B7-93DD8D496584}"/>
              </a:ext>
            </a:extLst>
          </p:cNvPr>
          <p:cNvSpPr>
            <a:spLocks noChangeArrowheads="1"/>
          </p:cNvSpPr>
          <p:nvPr/>
        </p:nvSpPr>
        <p:spPr bwMode="auto">
          <a:xfrm>
            <a:off x="6477000" y="39624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000" b="1">
                <a:solidFill>
                  <a:schemeClr val="hlink"/>
                </a:solidFill>
                <a:effectLst>
                  <a:outerShdw blurRad="38100" dist="38100" dir="2700000" algn="tl">
                    <a:srgbClr val="C0C0C0"/>
                  </a:outerShdw>
                </a:effectLst>
                <a:latin typeface="Times New Roman" panose="02020603050405020304" pitchFamily="18" charset="0"/>
              </a:rPr>
              <a:t>SMC</a:t>
            </a:r>
            <a:r>
              <a:rPr kumimoji="1" lang="en-US" altLang="zh-CN" sz="2000" b="1" baseline="-25000">
                <a:solidFill>
                  <a:schemeClr val="hlink"/>
                </a:solidFill>
                <a:effectLst>
                  <a:outerShdw blurRad="38100" dist="38100" dir="2700000" algn="tl">
                    <a:srgbClr val="C0C0C0"/>
                  </a:outerShdw>
                </a:effectLst>
                <a:latin typeface="Times New Roman" panose="02020603050405020304" pitchFamily="18" charset="0"/>
              </a:rPr>
              <a:t>0</a:t>
            </a:r>
            <a:endParaRPr kumimoji="1" lang="en-US" altLang="zh-CN" sz="2000" b="1">
              <a:solidFill>
                <a:schemeClr val="hlink"/>
              </a:solidFill>
              <a:effectLst>
                <a:outerShdw blurRad="38100" dist="38100" dir="2700000" algn="tl">
                  <a:srgbClr val="C0C0C0"/>
                </a:outerShdw>
              </a:effectLst>
              <a:latin typeface="Times New Roman" panose="02020603050405020304" pitchFamily="18" charset="0"/>
            </a:endParaRPr>
          </a:p>
        </p:txBody>
      </p:sp>
      <p:sp>
        <p:nvSpPr>
          <p:cNvPr id="50190" name="Rectangle 14">
            <a:extLst>
              <a:ext uri="{FF2B5EF4-FFF2-40B4-BE49-F238E27FC236}">
                <a16:creationId xmlns:a16="http://schemas.microsoft.com/office/drawing/2014/main" id="{5D710BA0-1033-4D06-853F-092F695452A9}"/>
              </a:ext>
            </a:extLst>
          </p:cNvPr>
          <p:cNvSpPr>
            <a:spLocks noChangeArrowheads="1"/>
          </p:cNvSpPr>
          <p:nvPr/>
        </p:nvSpPr>
        <p:spPr bwMode="auto">
          <a:xfrm>
            <a:off x="4495800" y="54102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000" b="1">
                <a:latin typeface="Times New Roman" panose="02020603050405020304" pitchFamily="18" charset="0"/>
              </a:rPr>
              <a:t>LMC</a:t>
            </a:r>
          </a:p>
        </p:txBody>
      </p:sp>
      <p:sp>
        <p:nvSpPr>
          <p:cNvPr id="71695" name="Rectangle 15">
            <a:extLst>
              <a:ext uri="{FF2B5EF4-FFF2-40B4-BE49-F238E27FC236}">
                <a16:creationId xmlns:a16="http://schemas.microsoft.com/office/drawing/2014/main" id="{07271F2F-2838-43CD-A478-E3438F5B190C}"/>
              </a:ext>
            </a:extLst>
          </p:cNvPr>
          <p:cNvSpPr>
            <a:spLocks noChangeArrowheads="1"/>
          </p:cNvSpPr>
          <p:nvPr/>
        </p:nvSpPr>
        <p:spPr bwMode="auto">
          <a:xfrm>
            <a:off x="3186113" y="4953000"/>
            <a:ext cx="776287" cy="32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cap="rnd">
                <a:solidFill>
                  <a:srgbClr val="FF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200" b="1">
                <a:solidFill>
                  <a:srgbClr val="CC0000"/>
                </a:solidFill>
                <a:effectLst>
                  <a:outerShdw blurRad="38100" dist="38100" dir="2700000" algn="tl">
                    <a:srgbClr val="C0C0C0"/>
                  </a:outerShdw>
                </a:effectLst>
                <a:latin typeface="Times New Roman" panose="02020603050405020304" pitchFamily="18" charset="0"/>
              </a:rPr>
              <a:t>P</a:t>
            </a:r>
            <a:r>
              <a:rPr kumimoji="1" lang="en-US" altLang="zh-CN" sz="2200" b="1" baseline="-25000">
                <a:solidFill>
                  <a:srgbClr val="CC0000"/>
                </a:solidFill>
                <a:effectLst>
                  <a:outerShdw blurRad="38100" dist="38100" dir="2700000" algn="tl">
                    <a:srgbClr val="C0C0C0"/>
                  </a:outerShdw>
                </a:effectLst>
                <a:latin typeface="Times New Roman" panose="02020603050405020304" pitchFamily="18" charset="0"/>
              </a:rPr>
              <a:t>0</a:t>
            </a:r>
            <a:endParaRPr kumimoji="1" lang="en-US" altLang="zh-CN" sz="2200" b="1">
              <a:solidFill>
                <a:srgbClr val="CC0000"/>
              </a:solidFill>
              <a:effectLst>
                <a:outerShdw blurRad="38100" dist="38100" dir="2700000" algn="tl">
                  <a:srgbClr val="C0C0C0"/>
                </a:outerShdw>
              </a:effectLst>
              <a:latin typeface="Times New Roman" panose="02020603050405020304" pitchFamily="18" charset="0"/>
            </a:endParaRPr>
          </a:p>
        </p:txBody>
      </p:sp>
      <p:sp>
        <p:nvSpPr>
          <p:cNvPr id="50192" name="Line 16">
            <a:extLst>
              <a:ext uri="{FF2B5EF4-FFF2-40B4-BE49-F238E27FC236}">
                <a16:creationId xmlns:a16="http://schemas.microsoft.com/office/drawing/2014/main" id="{6E547D6B-E5FF-4B67-8A87-761F9B45E0C1}"/>
              </a:ext>
            </a:extLst>
          </p:cNvPr>
          <p:cNvSpPr>
            <a:spLocks noChangeShapeType="1"/>
          </p:cNvSpPr>
          <p:nvPr/>
        </p:nvSpPr>
        <p:spPr bwMode="auto">
          <a:xfrm flipH="1">
            <a:off x="3733800" y="5199063"/>
            <a:ext cx="3810000" cy="0"/>
          </a:xfrm>
          <a:prstGeom prst="line">
            <a:avLst/>
          </a:prstGeom>
          <a:noFill/>
          <a:ln w="57150" cap="rnd">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0193" name="Line 17">
            <a:extLst>
              <a:ext uri="{FF2B5EF4-FFF2-40B4-BE49-F238E27FC236}">
                <a16:creationId xmlns:a16="http://schemas.microsoft.com/office/drawing/2014/main" id="{B0CB52E8-5A39-432F-9E0C-8F0FA9BC9DD7}"/>
              </a:ext>
            </a:extLst>
          </p:cNvPr>
          <p:cNvSpPr>
            <a:spLocks noChangeShapeType="1"/>
          </p:cNvSpPr>
          <p:nvPr/>
        </p:nvSpPr>
        <p:spPr bwMode="auto">
          <a:xfrm>
            <a:off x="6172200" y="5181600"/>
            <a:ext cx="0" cy="990600"/>
          </a:xfrm>
          <a:prstGeom prst="line">
            <a:avLst/>
          </a:prstGeom>
          <a:noFill/>
          <a:ln w="57150" cap="rnd">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71698" name="Rectangle 18">
            <a:extLst>
              <a:ext uri="{FF2B5EF4-FFF2-40B4-BE49-F238E27FC236}">
                <a16:creationId xmlns:a16="http://schemas.microsoft.com/office/drawing/2014/main" id="{CCF6CA67-4D44-4B68-B96A-5B0F914CA3C3}"/>
              </a:ext>
            </a:extLst>
          </p:cNvPr>
          <p:cNvSpPr>
            <a:spLocks noChangeArrowheads="1"/>
          </p:cNvSpPr>
          <p:nvPr/>
        </p:nvSpPr>
        <p:spPr bwMode="auto">
          <a:xfrm>
            <a:off x="5651500" y="6165850"/>
            <a:ext cx="847725" cy="32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CC0000"/>
                </a:solidFill>
                <a:effectLst>
                  <a:outerShdw blurRad="38100" dist="38100" dir="2700000" algn="tl">
                    <a:srgbClr val="C0C0C0"/>
                  </a:outerShdw>
                </a:effectLst>
                <a:latin typeface="Times New Roman" panose="02020603050405020304" pitchFamily="18" charset="0"/>
              </a:rPr>
              <a:t>q</a:t>
            </a:r>
            <a:r>
              <a:rPr kumimoji="1" lang="en-US" altLang="zh-CN" sz="2400" b="1" baseline="-25000">
                <a:solidFill>
                  <a:srgbClr val="CC0000"/>
                </a:solidFill>
                <a:effectLst>
                  <a:outerShdw blurRad="38100" dist="38100" dir="2700000" algn="tl">
                    <a:srgbClr val="C0C0C0"/>
                  </a:outerShdw>
                </a:effectLst>
                <a:latin typeface="Times New Roman" panose="02020603050405020304" pitchFamily="18" charset="0"/>
              </a:rPr>
              <a:t>i</a:t>
            </a:r>
            <a:r>
              <a:rPr kumimoji="1" lang="en-US" altLang="zh-CN" b="1" baseline="-25000">
                <a:solidFill>
                  <a:srgbClr val="CC0000"/>
                </a:solidFill>
                <a:effectLst>
                  <a:outerShdw blurRad="38100" dist="38100" dir="2700000" algn="tl">
                    <a:srgbClr val="C0C0C0"/>
                  </a:outerShdw>
                </a:effectLst>
                <a:latin typeface="Times New Roman" panose="02020603050405020304" pitchFamily="18" charset="0"/>
              </a:rPr>
              <a:t>0</a:t>
            </a:r>
            <a:endParaRPr kumimoji="1" lang="en-US" altLang="zh-CN" b="1">
              <a:solidFill>
                <a:srgbClr val="CC0000"/>
              </a:solidFill>
              <a:effectLst>
                <a:outerShdw blurRad="38100" dist="38100" dir="2700000" algn="tl">
                  <a:srgbClr val="C0C0C0"/>
                </a:outerShdw>
              </a:effectLst>
              <a:latin typeface="Times New Roman" panose="02020603050405020304" pitchFamily="18" charset="0"/>
            </a:endParaRPr>
          </a:p>
        </p:txBody>
      </p:sp>
      <p:sp>
        <p:nvSpPr>
          <p:cNvPr id="71699" name="Rectangle 19">
            <a:extLst>
              <a:ext uri="{FF2B5EF4-FFF2-40B4-BE49-F238E27FC236}">
                <a16:creationId xmlns:a16="http://schemas.microsoft.com/office/drawing/2014/main" id="{F5F0CDFE-0FB9-4A9D-88FF-4D49F1E57298}"/>
              </a:ext>
            </a:extLst>
          </p:cNvPr>
          <p:cNvSpPr>
            <a:spLocks noChangeArrowheads="1"/>
          </p:cNvSpPr>
          <p:nvPr/>
        </p:nvSpPr>
        <p:spPr bwMode="auto">
          <a:xfrm>
            <a:off x="3414713" y="4191000"/>
            <a:ext cx="304800" cy="4572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200" b="1">
                <a:solidFill>
                  <a:srgbClr val="33CC33"/>
                </a:solidFill>
                <a:effectLst>
                  <a:outerShdw blurRad="38100" dist="38100" dir="2700000" algn="tl">
                    <a:srgbClr val="C0C0C0"/>
                  </a:outerShdw>
                </a:effectLst>
                <a:latin typeface="Times New Roman" panose="02020603050405020304" pitchFamily="18" charset="0"/>
              </a:rPr>
              <a:t>P</a:t>
            </a:r>
            <a:r>
              <a:rPr kumimoji="1" lang="en-US" altLang="zh-CN" sz="2200" b="1" baseline="-25000">
                <a:solidFill>
                  <a:srgbClr val="33CC33"/>
                </a:solidFill>
                <a:effectLst>
                  <a:outerShdw blurRad="38100" dist="38100" dir="2700000" algn="tl">
                    <a:srgbClr val="C0C0C0"/>
                  </a:outerShdw>
                </a:effectLst>
                <a:latin typeface="Times New Roman" panose="02020603050405020304" pitchFamily="18" charset="0"/>
              </a:rPr>
              <a:t>1</a:t>
            </a:r>
            <a:endParaRPr kumimoji="1" lang="en-US" altLang="zh-CN" sz="2200" b="1">
              <a:solidFill>
                <a:srgbClr val="33CC33"/>
              </a:solidFill>
              <a:effectLst>
                <a:outerShdw blurRad="38100" dist="38100" dir="2700000" algn="tl">
                  <a:srgbClr val="C0C0C0"/>
                </a:outerShdw>
              </a:effectLst>
              <a:latin typeface="Times New Roman" panose="02020603050405020304" pitchFamily="18" charset="0"/>
            </a:endParaRPr>
          </a:p>
        </p:txBody>
      </p:sp>
      <p:sp>
        <p:nvSpPr>
          <p:cNvPr id="71700" name="Line 20">
            <a:extLst>
              <a:ext uri="{FF2B5EF4-FFF2-40B4-BE49-F238E27FC236}">
                <a16:creationId xmlns:a16="http://schemas.microsoft.com/office/drawing/2014/main" id="{0D2C6C77-976C-47C1-A1DE-4C41201E6938}"/>
              </a:ext>
            </a:extLst>
          </p:cNvPr>
          <p:cNvSpPr>
            <a:spLocks noChangeShapeType="1"/>
          </p:cNvSpPr>
          <p:nvPr/>
        </p:nvSpPr>
        <p:spPr bwMode="auto">
          <a:xfrm>
            <a:off x="3733800" y="4419600"/>
            <a:ext cx="3810000" cy="0"/>
          </a:xfrm>
          <a:prstGeom prst="line">
            <a:avLst/>
          </a:prstGeom>
          <a:noFill/>
          <a:ln w="57150" cap="rnd">
            <a:solidFill>
              <a:srgbClr val="33CC3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0197" name="Line 22">
            <a:extLst>
              <a:ext uri="{FF2B5EF4-FFF2-40B4-BE49-F238E27FC236}">
                <a16:creationId xmlns:a16="http://schemas.microsoft.com/office/drawing/2014/main" id="{4D2C8E31-00CF-434B-9CDE-0920A31DDDC4}"/>
              </a:ext>
            </a:extLst>
          </p:cNvPr>
          <p:cNvSpPr>
            <a:spLocks noChangeShapeType="1"/>
          </p:cNvSpPr>
          <p:nvPr/>
        </p:nvSpPr>
        <p:spPr bwMode="auto">
          <a:xfrm flipV="1">
            <a:off x="3733800" y="228600"/>
            <a:ext cx="0" cy="25908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198" name="Rectangle 23">
            <a:extLst>
              <a:ext uri="{FF2B5EF4-FFF2-40B4-BE49-F238E27FC236}">
                <a16:creationId xmlns:a16="http://schemas.microsoft.com/office/drawing/2014/main" id="{C2A95096-13A6-4A27-A10F-CB08FC5F1D91}"/>
              </a:ext>
            </a:extLst>
          </p:cNvPr>
          <p:cNvSpPr>
            <a:spLocks noChangeArrowheads="1"/>
          </p:cNvSpPr>
          <p:nvPr/>
        </p:nvSpPr>
        <p:spPr bwMode="auto">
          <a:xfrm>
            <a:off x="3208338" y="304800"/>
            <a:ext cx="554037"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P</a:t>
            </a:r>
          </a:p>
        </p:txBody>
      </p:sp>
      <p:sp>
        <p:nvSpPr>
          <p:cNvPr id="50199" name="Rectangle 24">
            <a:extLst>
              <a:ext uri="{FF2B5EF4-FFF2-40B4-BE49-F238E27FC236}">
                <a16:creationId xmlns:a16="http://schemas.microsoft.com/office/drawing/2014/main" id="{F9F3EEAB-EEF2-4148-95A4-246D3400F6EA}"/>
              </a:ext>
            </a:extLst>
          </p:cNvPr>
          <p:cNvSpPr>
            <a:spLocks noChangeArrowheads="1"/>
          </p:cNvSpPr>
          <p:nvPr/>
        </p:nvSpPr>
        <p:spPr bwMode="auto">
          <a:xfrm>
            <a:off x="7772400" y="2801938"/>
            <a:ext cx="776288"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Q</a:t>
            </a:r>
          </a:p>
        </p:txBody>
      </p:sp>
      <p:sp>
        <p:nvSpPr>
          <p:cNvPr id="50200" name="Rectangle 25">
            <a:extLst>
              <a:ext uri="{FF2B5EF4-FFF2-40B4-BE49-F238E27FC236}">
                <a16:creationId xmlns:a16="http://schemas.microsoft.com/office/drawing/2014/main" id="{728D2363-37C6-4007-A1CA-75E88098F829}"/>
              </a:ext>
            </a:extLst>
          </p:cNvPr>
          <p:cNvSpPr>
            <a:spLocks noChangeArrowheads="1"/>
          </p:cNvSpPr>
          <p:nvPr/>
        </p:nvSpPr>
        <p:spPr bwMode="auto">
          <a:xfrm>
            <a:off x="3208338" y="2720975"/>
            <a:ext cx="774700" cy="32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a:latin typeface="Times New Roman" panose="02020603050405020304" pitchFamily="18" charset="0"/>
              </a:rPr>
              <a:t>O</a:t>
            </a:r>
          </a:p>
        </p:txBody>
      </p:sp>
      <p:sp>
        <p:nvSpPr>
          <p:cNvPr id="50201" name="Line 26">
            <a:extLst>
              <a:ext uri="{FF2B5EF4-FFF2-40B4-BE49-F238E27FC236}">
                <a16:creationId xmlns:a16="http://schemas.microsoft.com/office/drawing/2014/main" id="{CAC02B7E-6EDD-4235-A6D9-D4FA18B919F2}"/>
              </a:ext>
            </a:extLst>
          </p:cNvPr>
          <p:cNvSpPr>
            <a:spLocks noChangeShapeType="1"/>
          </p:cNvSpPr>
          <p:nvPr/>
        </p:nvSpPr>
        <p:spPr bwMode="auto">
          <a:xfrm>
            <a:off x="4114800" y="990600"/>
            <a:ext cx="2286000" cy="1447800"/>
          </a:xfrm>
          <a:prstGeom prst="line">
            <a:avLst/>
          </a:prstGeom>
          <a:noFill/>
          <a:ln w="412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0202" name="Rectangle 27">
            <a:extLst>
              <a:ext uri="{FF2B5EF4-FFF2-40B4-BE49-F238E27FC236}">
                <a16:creationId xmlns:a16="http://schemas.microsoft.com/office/drawing/2014/main" id="{824E4A7B-82D6-4203-9616-B1B3411A6531}"/>
              </a:ext>
            </a:extLst>
          </p:cNvPr>
          <p:cNvSpPr>
            <a:spLocks noChangeArrowheads="1"/>
          </p:cNvSpPr>
          <p:nvPr/>
        </p:nvSpPr>
        <p:spPr bwMode="auto">
          <a:xfrm>
            <a:off x="6248400" y="2420938"/>
            <a:ext cx="776288"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200" b="1">
                <a:latin typeface="Times New Roman" panose="02020603050405020304" pitchFamily="18" charset="0"/>
              </a:rPr>
              <a:t>D</a:t>
            </a:r>
            <a:r>
              <a:rPr kumimoji="1" lang="en-US" altLang="zh-CN" sz="2200" b="1" baseline="-25000">
                <a:latin typeface="Times New Roman" panose="02020603050405020304" pitchFamily="18" charset="0"/>
              </a:rPr>
              <a:t>0</a:t>
            </a:r>
            <a:endParaRPr kumimoji="1" lang="en-US" altLang="zh-CN" sz="2200" b="1">
              <a:latin typeface="Times New Roman" panose="02020603050405020304" pitchFamily="18" charset="0"/>
            </a:endParaRPr>
          </a:p>
        </p:txBody>
      </p:sp>
      <p:sp>
        <p:nvSpPr>
          <p:cNvPr id="71708" name="Rectangle 28">
            <a:extLst>
              <a:ext uri="{FF2B5EF4-FFF2-40B4-BE49-F238E27FC236}">
                <a16:creationId xmlns:a16="http://schemas.microsoft.com/office/drawing/2014/main" id="{77D3DE2C-DC6A-4283-9A54-E5321F2E2616}"/>
              </a:ext>
            </a:extLst>
          </p:cNvPr>
          <p:cNvSpPr>
            <a:spLocks noChangeArrowheads="1"/>
          </p:cNvSpPr>
          <p:nvPr/>
        </p:nvSpPr>
        <p:spPr bwMode="auto">
          <a:xfrm>
            <a:off x="5105400" y="439738"/>
            <a:ext cx="776288"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200" b="1">
                <a:solidFill>
                  <a:srgbClr val="009900"/>
                </a:solidFill>
                <a:effectLst>
                  <a:outerShdw blurRad="38100" dist="38100" dir="2700000" algn="tl">
                    <a:srgbClr val="C0C0C0"/>
                  </a:outerShdw>
                </a:effectLst>
                <a:latin typeface="Times New Roman" panose="02020603050405020304" pitchFamily="18" charset="0"/>
              </a:rPr>
              <a:t>S</a:t>
            </a:r>
            <a:r>
              <a:rPr kumimoji="1" lang="en-US" altLang="zh-CN" sz="2200" b="1" baseline="-25000">
                <a:solidFill>
                  <a:srgbClr val="009900"/>
                </a:solidFill>
                <a:effectLst>
                  <a:outerShdw blurRad="38100" dist="38100" dir="2700000" algn="tl">
                    <a:srgbClr val="C0C0C0"/>
                  </a:outerShdw>
                </a:effectLst>
                <a:latin typeface="Times New Roman" panose="02020603050405020304" pitchFamily="18" charset="0"/>
              </a:rPr>
              <a:t>0</a:t>
            </a:r>
            <a:endParaRPr kumimoji="1" lang="en-US" altLang="zh-CN" sz="2200" b="1">
              <a:solidFill>
                <a:srgbClr val="009900"/>
              </a:solidFill>
              <a:effectLst>
                <a:outerShdw blurRad="38100" dist="38100" dir="2700000" algn="tl">
                  <a:srgbClr val="C0C0C0"/>
                </a:outerShdw>
              </a:effectLst>
              <a:latin typeface="Times New Roman" panose="02020603050405020304" pitchFamily="18" charset="0"/>
            </a:endParaRPr>
          </a:p>
        </p:txBody>
      </p:sp>
      <p:sp>
        <p:nvSpPr>
          <p:cNvPr id="50204" name="Line 29">
            <a:extLst>
              <a:ext uri="{FF2B5EF4-FFF2-40B4-BE49-F238E27FC236}">
                <a16:creationId xmlns:a16="http://schemas.microsoft.com/office/drawing/2014/main" id="{06E6FC16-C5BD-4988-A370-3D718FF38895}"/>
              </a:ext>
            </a:extLst>
          </p:cNvPr>
          <p:cNvSpPr>
            <a:spLocks noChangeShapeType="1"/>
          </p:cNvSpPr>
          <p:nvPr/>
        </p:nvSpPr>
        <p:spPr bwMode="auto">
          <a:xfrm>
            <a:off x="4953000" y="1524000"/>
            <a:ext cx="0" cy="1295400"/>
          </a:xfrm>
          <a:prstGeom prst="line">
            <a:avLst/>
          </a:prstGeom>
          <a:noFill/>
          <a:ln w="57150" cap="rnd">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0205" name="Line 30">
            <a:extLst>
              <a:ext uri="{FF2B5EF4-FFF2-40B4-BE49-F238E27FC236}">
                <a16:creationId xmlns:a16="http://schemas.microsoft.com/office/drawing/2014/main" id="{3F2376A3-EDF7-41F9-B046-A72D76BAC41B}"/>
              </a:ext>
            </a:extLst>
          </p:cNvPr>
          <p:cNvSpPr>
            <a:spLocks noChangeShapeType="1"/>
          </p:cNvSpPr>
          <p:nvPr/>
        </p:nvSpPr>
        <p:spPr bwMode="auto">
          <a:xfrm>
            <a:off x="3733800" y="1524000"/>
            <a:ext cx="1371600" cy="0"/>
          </a:xfrm>
          <a:prstGeom prst="line">
            <a:avLst/>
          </a:prstGeom>
          <a:noFill/>
          <a:ln w="57150" cap="rnd">
            <a:solidFill>
              <a:srgbClr val="FF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71711" name="Rectangle 31">
            <a:extLst>
              <a:ext uri="{FF2B5EF4-FFF2-40B4-BE49-F238E27FC236}">
                <a16:creationId xmlns:a16="http://schemas.microsoft.com/office/drawing/2014/main" id="{DB777467-3C21-4A73-90F5-9FDFB44643CA}"/>
              </a:ext>
            </a:extLst>
          </p:cNvPr>
          <p:cNvSpPr>
            <a:spLocks noChangeArrowheads="1"/>
          </p:cNvSpPr>
          <p:nvPr/>
        </p:nvSpPr>
        <p:spPr bwMode="auto">
          <a:xfrm>
            <a:off x="3124200" y="1354138"/>
            <a:ext cx="776288"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200" b="1">
                <a:solidFill>
                  <a:srgbClr val="CC0000"/>
                </a:solidFill>
                <a:effectLst>
                  <a:outerShdw blurRad="38100" dist="38100" dir="2700000" algn="tl">
                    <a:srgbClr val="C0C0C0"/>
                  </a:outerShdw>
                </a:effectLst>
                <a:latin typeface="Times New Roman" panose="02020603050405020304" pitchFamily="18" charset="0"/>
              </a:rPr>
              <a:t>P</a:t>
            </a:r>
            <a:r>
              <a:rPr kumimoji="1" lang="en-US" altLang="zh-CN" sz="2200" b="1" baseline="-25000">
                <a:solidFill>
                  <a:srgbClr val="CC0000"/>
                </a:solidFill>
                <a:effectLst>
                  <a:outerShdw blurRad="38100" dist="38100" dir="2700000" algn="tl">
                    <a:srgbClr val="C0C0C0"/>
                  </a:outerShdw>
                </a:effectLst>
                <a:latin typeface="Times New Roman" panose="02020603050405020304" pitchFamily="18" charset="0"/>
              </a:rPr>
              <a:t>0</a:t>
            </a:r>
            <a:endParaRPr kumimoji="1" lang="en-US" altLang="zh-CN" sz="2200" b="1">
              <a:solidFill>
                <a:srgbClr val="CC0000"/>
              </a:solidFill>
              <a:effectLst>
                <a:outerShdw blurRad="38100" dist="38100" dir="2700000" algn="tl">
                  <a:srgbClr val="C0C0C0"/>
                </a:outerShdw>
              </a:effectLst>
              <a:latin typeface="Times New Roman" panose="02020603050405020304" pitchFamily="18" charset="0"/>
            </a:endParaRPr>
          </a:p>
        </p:txBody>
      </p:sp>
      <p:sp>
        <p:nvSpPr>
          <p:cNvPr id="71712" name="Rectangle 32">
            <a:extLst>
              <a:ext uri="{FF2B5EF4-FFF2-40B4-BE49-F238E27FC236}">
                <a16:creationId xmlns:a16="http://schemas.microsoft.com/office/drawing/2014/main" id="{668C8136-C34F-45FD-9310-1FE2B0F0D96D}"/>
              </a:ext>
            </a:extLst>
          </p:cNvPr>
          <p:cNvSpPr>
            <a:spLocks noChangeArrowheads="1"/>
          </p:cNvSpPr>
          <p:nvPr/>
        </p:nvSpPr>
        <p:spPr bwMode="auto">
          <a:xfrm>
            <a:off x="4724400" y="28194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200" b="1">
                <a:solidFill>
                  <a:srgbClr val="CC0000"/>
                </a:solidFill>
                <a:effectLst>
                  <a:outerShdw blurRad="38100" dist="38100" dir="2700000" algn="tl">
                    <a:srgbClr val="C0C0C0"/>
                  </a:outerShdw>
                </a:effectLst>
                <a:latin typeface="Times New Roman" panose="02020603050405020304" pitchFamily="18" charset="0"/>
              </a:rPr>
              <a:t>Q</a:t>
            </a:r>
            <a:r>
              <a:rPr kumimoji="1" lang="en-US" altLang="zh-CN" sz="1400" b="1">
                <a:solidFill>
                  <a:srgbClr val="CC0000"/>
                </a:solidFill>
                <a:effectLst>
                  <a:outerShdw blurRad="38100" dist="38100" dir="2700000" algn="tl">
                    <a:srgbClr val="C0C0C0"/>
                  </a:outerShdw>
                </a:effectLst>
                <a:latin typeface="Times New Roman" panose="02020603050405020304" pitchFamily="18" charset="0"/>
              </a:rPr>
              <a:t>i</a:t>
            </a:r>
            <a:r>
              <a:rPr kumimoji="1" lang="en-US" altLang="zh-CN" sz="1800" b="1">
                <a:solidFill>
                  <a:srgbClr val="CC0000"/>
                </a:solidFill>
                <a:effectLst>
                  <a:outerShdw blurRad="38100" dist="38100" dir="2700000" algn="tl">
                    <a:srgbClr val="C0C0C0"/>
                  </a:outerShdw>
                </a:effectLst>
                <a:latin typeface="Times New Roman" panose="02020603050405020304" pitchFamily="18" charset="0"/>
              </a:rPr>
              <a:t>0</a:t>
            </a:r>
          </a:p>
        </p:txBody>
      </p:sp>
      <p:sp>
        <p:nvSpPr>
          <p:cNvPr id="71713" name="Line 33">
            <a:extLst>
              <a:ext uri="{FF2B5EF4-FFF2-40B4-BE49-F238E27FC236}">
                <a16:creationId xmlns:a16="http://schemas.microsoft.com/office/drawing/2014/main" id="{40478DE1-DC7E-4F4D-83FD-D51F53DF6393}"/>
              </a:ext>
            </a:extLst>
          </p:cNvPr>
          <p:cNvSpPr>
            <a:spLocks noChangeShapeType="1"/>
          </p:cNvSpPr>
          <p:nvPr/>
        </p:nvSpPr>
        <p:spPr bwMode="auto">
          <a:xfrm>
            <a:off x="4495800" y="762000"/>
            <a:ext cx="2209800" cy="1371600"/>
          </a:xfrm>
          <a:prstGeom prst="line">
            <a:avLst/>
          </a:prstGeom>
          <a:noFill/>
          <a:ln w="412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71714" name="Rectangle 34">
            <a:extLst>
              <a:ext uri="{FF2B5EF4-FFF2-40B4-BE49-F238E27FC236}">
                <a16:creationId xmlns:a16="http://schemas.microsoft.com/office/drawing/2014/main" id="{3F29EB72-68CF-482C-AC2C-4DE9BC45BD4B}"/>
              </a:ext>
            </a:extLst>
          </p:cNvPr>
          <p:cNvSpPr>
            <a:spLocks noChangeArrowheads="1"/>
          </p:cNvSpPr>
          <p:nvPr/>
        </p:nvSpPr>
        <p:spPr bwMode="auto">
          <a:xfrm>
            <a:off x="6781800" y="1981200"/>
            <a:ext cx="381000" cy="304800"/>
          </a:xfrm>
          <a:prstGeom prst="rect">
            <a:avLst/>
          </a:prstGeom>
          <a:noFill/>
          <a:ln>
            <a:noFill/>
          </a:ln>
          <a:effectLst/>
          <a:extLst>
            <a:ext uri="{909E8E84-426E-40DD-AFC4-6F175D3DCCD1}">
              <a14:hiddenFill xmlns:a14="http://schemas.microsoft.com/office/drawing/2010/main">
                <a:solidFill>
                  <a:schemeClr val="bg1">
                    <a:alpha val="50195"/>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200" b="1">
                <a:latin typeface="Times New Roman" panose="02020603050405020304" pitchFamily="18" charset="0"/>
              </a:rPr>
              <a:t>D</a:t>
            </a:r>
            <a:r>
              <a:rPr kumimoji="1" lang="en-US" altLang="zh-CN" sz="2200" b="1" baseline="-25000">
                <a:latin typeface="Times New Roman" panose="02020603050405020304" pitchFamily="18" charset="0"/>
              </a:rPr>
              <a:t>1</a:t>
            </a:r>
            <a:endParaRPr kumimoji="1" lang="en-US" altLang="zh-CN" sz="2200" b="1">
              <a:latin typeface="Times New Roman" panose="02020603050405020304" pitchFamily="18" charset="0"/>
            </a:endParaRPr>
          </a:p>
        </p:txBody>
      </p:sp>
      <p:sp>
        <p:nvSpPr>
          <p:cNvPr id="71715" name="Line 35">
            <a:extLst>
              <a:ext uri="{FF2B5EF4-FFF2-40B4-BE49-F238E27FC236}">
                <a16:creationId xmlns:a16="http://schemas.microsoft.com/office/drawing/2014/main" id="{31449C24-594B-4126-850E-9B30C1135535}"/>
              </a:ext>
            </a:extLst>
          </p:cNvPr>
          <p:cNvSpPr>
            <a:spLocks noChangeShapeType="1"/>
          </p:cNvSpPr>
          <p:nvPr/>
        </p:nvSpPr>
        <p:spPr bwMode="auto">
          <a:xfrm>
            <a:off x="5292725" y="1268413"/>
            <a:ext cx="0" cy="1584325"/>
          </a:xfrm>
          <a:prstGeom prst="line">
            <a:avLst/>
          </a:prstGeom>
          <a:noFill/>
          <a:ln w="60325" cap="rnd">
            <a:solidFill>
              <a:srgbClr val="0099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71716" name="Line 36">
            <a:extLst>
              <a:ext uri="{FF2B5EF4-FFF2-40B4-BE49-F238E27FC236}">
                <a16:creationId xmlns:a16="http://schemas.microsoft.com/office/drawing/2014/main" id="{716E5DA2-16E9-4D51-BD35-699599A78314}"/>
              </a:ext>
            </a:extLst>
          </p:cNvPr>
          <p:cNvSpPr>
            <a:spLocks noChangeShapeType="1"/>
          </p:cNvSpPr>
          <p:nvPr/>
        </p:nvSpPr>
        <p:spPr bwMode="auto">
          <a:xfrm flipH="1">
            <a:off x="3690938" y="1209675"/>
            <a:ext cx="1524000" cy="0"/>
          </a:xfrm>
          <a:prstGeom prst="line">
            <a:avLst/>
          </a:prstGeom>
          <a:noFill/>
          <a:ln w="63500" cap="rnd">
            <a:solidFill>
              <a:srgbClr val="0099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71717" name="Rectangle 37">
            <a:extLst>
              <a:ext uri="{FF2B5EF4-FFF2-40B4-BE49-F238E27FC236}">
                <a16:creationId xmlns:a16="http://schemas.microsoft.com/office/drawing/2014/main" id="{898039AE-D855-4E8F-85C1-7E9C95A708E9}"/>
              </a:ext>
            </a:extLst>
          </p:cNvPr>
          <p:cNvSpPr>
            <a:spLocks noChangeArrowheads="1"/>
          </p:cNvSpPr>
          <p:nvPr/>
        </p:nvSpPr>
        <p:spPr bwMode="auto">
          <a:xfrm>
            <a:off x="3352800" y="990600"/>
            <a:ext cx="304800" cy="4572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200" b="1">
                <a:solidFill>
                  <a:srgbClr val="33CC33"/>
                </a:solidFill>
                <a:effectLst>
                  <a:outerShdw blurRad="38100" dist="38100" dir="2700000" algn="tl">
                    <a:srgbClr val="C0C0C0"/>
                  </a:outerShdw>
                </a:effectLst>
                <a:latin typeface="Times New Roman" panose="02020603050405020304" pitchFamily="18" charset="0"/>
              </a:rPr>
              <a:t>P</a:t>
            </a:r>
            <a:r>
              <a:rPr kumimoji="1" lang="en-US" altLang="zh-CN" sz="2200" b="1" baseline="-25000">
                <a:solidFill>
                  <a:srgbClr val="33CC33"/>
                </a:solidFill>
                <a:effectLst>
                  <a:outerShdw blurRad="38100" dist="38100" dir="2700000" algn="tl">
                    <a:srgbClr val="C0C0C0"/>
                  </a:outerShdw>
                </a:effectLst>
                <a:latin typeface="Times New Roman" panose="02020603050405020304" pitchFamily="18" charset="0"/>
              </a:rPr>
              <a:t>1</a:t>
            </a:r>
            <a:endParaRPr kumimoji="1" lang="en-US" altLang="zh-CN" sz="2200" b="1">
              <a:solidFill>
                <a:srgbClr val="33CC33"/>
              </a:solidFill>
              <a:effectLst>
                <a:outerShdw blurRad="38100" dist="38100" dir="2700000" algn="tl">
                  <a:srgbClr val="C0C0C0"/>
                </a:outerShdw>
              </a:effectLst>
              <a:latin typeface="Times New Roman" panose="02020603050405020304" pitchFamily="18" charset="0"/>
            </a:endParaRPr>
          </a:p>
        </p:txBody>
      </p:sp>
      <p:sp>
        <p:nvSpPr>
          <p:cNvPr id="71718" name="Rectangle 38">
            <a:extLst>
              <a:ext uri="{FF2B5EF4-FFF2-40B4-BE49-F238E27FC236}">
                <a16:creationId xmlns:a16="http://schemas.microsoft.com/office/drawing/2014/main" id="{99FCB6DF-5F56-44FC-8C71-55564892E353}"/>
              </a:ext>
            </a:extLst>
          </p:cNvPr>
          <p:cNvSpPr>
            <a:spLocks noChangeArrowheads="1"/>
          </p:cNvSpPr>
          <p:nvPr/>
        </p:nvSpPr>
        <p:spPr bwMode="auto">
          <a:xfrm>
            <a:off x="5181600" y="2819400"/>
            <a:ext cx="304800" cy="3810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400" b="1">
                <a:solidFill>
                  <a:srgbClr val="000000"/>
                </a:solidFill>
                <a:effectLst>
                  <a:outerShdw blurRad="38100" dist="38100" dir="2700000" algn="tl">
                    <a:srgbClr val="C0C0C0"/>
                  </a:outerShdw>
                </a:effectLst>
                <a:latin typeface="Times New Roman" panose="02020603050405020304" pitchFamily="18" charset="0"/>
              </a:rPr>
              <a:t>Q</a:t>
            </a:r>
            <a:r>
              <a:rPr kumimoji="1" lang="en-US" altLang="zh-CN" sz="2000" b="1" baseline="-25000">
                <a:solidFill>
                  <a:srgbClr val="000000"/>
                </a:solidFill>
                <a:effectLst>
                  <a:outerShdw blurRad="38100" dist="38100" dir="2700000" algn="tl">
                    <a:srgbClr val="C0C0C0"/>
                  </a:outerShdw>
                </a:effectLst>
                <a:latin typeface="Times New Roman" panose="02020603050405020304" pitchFamily="18" charset="0"/>
              </a:rPr>
              <a:t>i1</a:t>
            </a:r>
            <a:endParaRPr kumimoji="1" lang="en-US" altLang="zh-CN" sz="2000" b="1">
              <a:solidFill>
                <a:srgbClr val="000000"/>
              </a:solidFill>
              <a:effectLst>
                <a:outerShdw blurRad="38100" dist="38100" dir="2700000" algn="tl">
                  <a:srgbClr val="C0C0C0"/>
                </a:outerShdw>
              </a:effectLst>
              <a:latin typeface="Times New Roman" panose="02020603050405020304" pitchFamily="18" charset="0"/>
            </a:endParaRPr>
          </a:p>
        </p:txBody>
      </p:sp>
      <p:sp>
        <p:nvSpPr>
          <p:cNvPr id="71719" name="Line 39">
            <a:extLst>
              <a:ext uri="{FF2B5EF4-FFF2-40B4-BE49-F238E27FC236}">
                <a16:creationId xmlns:a16="http://schemas.microsoft.com/office/drawing/2014/main" id="{7647469B-5F1F-495B-B237-E1F1ED4AA320}"/>
              </a:ext>
            </a:extLst>
          </p:cNvPr>
          <p:cNvSpPr>
            <a:spLocks noChangeShapeType="1"/>
          </p:cNvSpPr>
          <p:nvPr/>
        </p:nvSpPr>
        <p:spPr bwMode="auto">
          <a:xfrm flipV="1">
            <a:off x="5029200" y="609600"/>
            <a:ext cx="1676400" cy="167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71720" name="Rectangle 40">
            <a:extLst>
              <a:ext uri="{FF2B5EF4-FFF2-40B4-BE49-F238E27FC236}">
                <a16:creationId xmlns:a16="http://schemas.microsoft.com/office/drawing/2014/main" id="{B031D720-A1FA-4425-871B-17D64C856D3D}"/>
              </a:ext>
            </a:extLst>
          </p:cNvPr>
          <p:cNvSpPr>
            <a:spLocks noChangeArrowheads="1"/>
          </p:cNvSpPr>
          <p:nvPr/>
        </p:nvSpPr>
        <p:spPr bwMode="auto">
          <a:xfrm>
            <a:off x="6629400" y="457200"/>
            <a:ext cx="457200" cy="3048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endParaRPr kumimoji="1" lang="zh-CN" altLang="zh-CN" sz="2200" b="1">
              <a:solidFill>
                <a:srgbClr val="009900"/>
              </a:solidFill>
              <a:effectLst>
                <a:outerShdw blurRad="38100" dist="38100" dir="2700000" algn="tl">
                  <a:srgbClr val="C0C0C0"/>
                </a:outerShdw>
              </a:effectLst>
              <a:latin typeface="Times New Roman" panose="02020603050405020304" pitchFamily="18" charset="0"/>
            </a:endParaRPr>
          </a:p>
        </p:txBody>
      </p:sp>
      <p:sp>
        <p:nvSpPr>
          <p:cNvPr id="71721" name="Line 41">
            <a:extLst>
              <a:ext uri="{FF2B5EF4-FFF2-40B4-BE49-F238E27FC236}">
                <a16:creationId xmlns:a16="http://schemas.microsoft.com/office/drawing/2014/main" id="{8C73E2DD-9AC7-4F5A-BB85-C2F61B369493}"/>
              </a:ext>
            </a:extLst>
          </p:cNvPr>
          <p:cNvSpPr>
            <a:spLocks noChangeShapeType="1"/>
          </p:cNvSpPr>
          <p:nvPr/>
        </p:nvSpPr>
        <p:spPr bwMode="auto">
          <a:xfrm>
            <a:off x="6096000" y="381000"/>
            <a:ext cx="533400" cy="0"/>
          </a:xfrm>
          <a:prstGeom prst="line">
            <a:avLst/>
          </a:prstGeom>
          <a:noFill/>
          <a:ln w="38100">
            <a:solidFill>
              <a:srgbClr val="33CC33"/>
            </a:solidFill>
            <a:round/>
            <a:headEnd/>
            <a:tailEnd type="triangle" w="med" len="med"/>
          </a:ln>
          <a:effectLst>
            <a:prstShdw prst="shdw17" dist="17961" dir="2700000">
              <a:srgbClr val="1F7A1F"/>
            </a:prstShdw>
          </a:effectLst>
          <a:extLst>
            <a:ext uri="{909E8E84-426E-40DD-AFC4-6F175D3DCCD1}">
              <a14:hiddenFill xmlns:a14="http://schemas.microsoft.com/office/drawing/2010/main">
                <a:noFill/>
              </a14:hiddenFill>
            </a:ext>
          </a:extLst>
        </p:spPr>
        <p:txBody>
          <a:bodyPr lIns="90000" tIns="46800" rIns="90000" bIns="46800" anchor="ctr"/>
          <a:lstStyle/>
          <a:p>
            <a:endParaRPr lang="zh-CN" altLang="en-US"/>
          </a:p>
        </p:txBody>
      </p:sp>
      <p:sp>
        <p:nvSpPr>
          <p:cNvPr id="71722" name="Rectangle 42">
            <a:extLst>
              <a:ext uri="{FF2B5EF4-FFF2-40B4-BE49-F238E27FC236}">
                <a16:creationId xmlns:a16="http://schemas.microsoft.com/office/drawing/2014/main" id="{C6091356-4730-458D-9CB0-6DF5CA658F05}"/>
              </a:ext>
            </a:extLst>
          </p:cNvPr>
          <p:cNvSpPr>
            <a:spLocks noChangeArrowheads="1"/>
          </p:cNvSpPr>
          <p:nvPr/>
        </p:nvSpPr>
        <p:spPr bwMode="auto">
          <a:xfrm>
            <a:off x="7086600" y="1295400"/>
            <a:ext cx="1066800" cy="4572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200" b="1">
                <a:solidFill>
                  <a:srgbClr val="FF6600"/>
                </a:solidFill>
                <a:effectLst>
                  <a:outerShdw blurRad="38100" dist="38100" dir="2700000" algn="tl">
                    <a:srgbClr val="C0C0C0"/>
                  </a:outerShdw>
                </a:effectLst>
                <a:latin typeface="Times New Roman" panose="02020603050405020304" pitchFamily="18" charset="0"/>
              </a:rPr>
              <a:t>LS</a:t>
            </a:r>
          </a:p>
        </p:txBody>
      </p:sp>
      <p:sp>
        <p:nvSpPr>
          <p:cNvPr id="71723" name="Rectangle 43" descr="5%">
            <a:extLst>
              <a:ext uri="{FF2B5EF4-FFF2-40B4-BE49-F238E27FC236}">
                <a16:creationId xmlns:a16="http://schemas.microsoft.com/office/drawing/2014/main" id="{91C73158-297F-46E1-B8DF-56EB799D1B0E}"/>
              </a:ext>
            </a:extLst>
          </p:cNvPr>
          <p:cNvSpPr>
            <a:spLocks noChangeArrowheads="1"/>
          </p:cNvSpPr>
          <p:nvPr/>
        </p:nvSpPr>
        <p:spPr bwMode="auto">
          <a:xfrm>
            <a:off x="685800" y="609600"/>
            <a:ext cx="1524000" cy="1371600"/>
          </a:xfrm>
          <a:prstGeom prst="rect">
            <a:avLst/>
          </a:prstGeom>
          <a:pattFill prst="pct5">
            <a:fgClr>
              <a:schemeClr val="bg2"/>
            </a:fgClr>
            <a:bgClr>
              <a:srgbClr val="FFFFFF"/>
            </a:bgClr>
          </a:pattFill>
          <a:ln>
            <a:noFill/>
          </a:ln>
          <a:effectLst>
            <a:prstShdw prst="shdw17" dist="17961" dir="2700000">
              <a:schemeClr val="bg2">
                <a:gamma/>
                <a:shade val="60000"/>
                <a:invGamma/>
              </a:schemeClr>
            </a:prstShdw>
          </a:effectLst>
          <a:extLst>
            <a:ext uri="{91240B29-F687-4F45-9708-019B960494DF}">
              <a14:hiddenLine xmlns:a14="http://schemas.microsoft.com/office/drawing/2010/main" w="9525">
                <a:solidFill>
                  <a:schemeClr val="hlink"/>
                </a:solidFill>
                <a:miter lim="800000"/>
                <a:headEnd/>
                <a:tailEnd/>
              </a14:hiddenLine>
            </a:ext>
          </a:extLst>
        </p:spPr>
        <p:txBody>
          <a:bodyPr lIns="90000" tIns="46800" rIns="90000" bIns="46800" anchor="ctr"/>
          <a:lstStyle/>
          <a:p>
            <a:pPr algn="dist" eaLnBrk="1" hangingPunct="1">
              <a:defRPr/>
            </a:pPr>
            <a:r>
              <a:rPr kumimoji="1" lang="zh-CN" altLang="en-US" sz="2600" b="1">
                <a:solidFill>
                  <a:srgbClr val="FF3300"/>
                </a:solidFill>
                <a:effectLst>
                  <a:outerShdw blurRad="38100" dist="38100" dir="2700000" algn="tl">
                    <a:srgbClr val="C0C0C0"/>
                  </a:outerShdw>
                </a:effectLst>
                <a:latin typeface="Times New Roman" panose="02020603050405020304" pitchFamily="18" charset="0"/>
                <a:ea typeface="楷体_GB2312" pitchFamily="49" charset="-122"/>
                <a:hlinkClick r:id="rId2" action="ppaction://hlinksldjump"/>
              </a:rPr>
              <a:t>供给曲线</a:t>
            </a:r>
            <a:r>
              <a:rPr kumimoji="1" lang="zh-CN" altLang="en-US" sz="2600" b="1">
                <a:solidFill>
                  <a:srgbClr val="FF3300"/>
                </a:solidFill>
                <a:effectLst>
                  <a:outerShdw blurRad="38100" dist="38100" dir="2700000" algn="tl">
                    <a:srgbClr val="C0C0C0"/>
                  </a:outerShdw>
                </a:effectLst>
                <a:latin typeface="Times New Roman" panose="02020603050405020304" pitchFamily="18" charset="0"/>
                <a:ea typeface="楷体_GB2312" pitchFamily="49" charset="-122"/>
              </a:rPr>
              <a:t>是一条</a:t>
            </a:r>
          </a:p>
          <a:p>
            <a:pPr algn="dist" eaLnBrk="1" hangingPunct="1">
              <a:defRPr/>
            </a:pPr>
            <a:r>
              <a:rPr kumimoji="1" lang="zh-CN" altLang="en-US" sz="2600" b="1">
                <a:solidFill>
                  <a:srgbClr val="FF3300"/>
                </a:solidFill>
                <a:effectLst>
                  <a:outerShdw blurRad="38100" dist="38100" dir="2700000" algn="tl">
                    <a:srgbClr val="C0C0C0"/>
                  </a:outerShdw>
                </a:effectLst>
                <a:latin typeface="Times New Roman" panose="02020603050405020304" pitchFamily="18" charset="0"/>
                <a:ea typeface="楷体_GB2312" pitchFamily="49" charset="-122"/>
                <a:hlinkClick r:id="rId3" action="ppaction://hlinksldjump"/>
              </a:rPr>
              <a:t>水平线</a:t>
            </a:r>
            <a:endParaRPr kumimoji="1" lang="zh-CN" altLang="en-US" sz="2600" b="1">
              <a:solidFill>
                <a:srgbClr val="FF3300"/>
              </a:solidFill>
              <a:effectLst>
                <a:outerShdw blurRad="38100" dist="38100" dir="2700000" algn="tl">
                  <a:srgbClr val="C0C0C0"/>
                </a:outerShdw>
              </a:effectLst>
              <a:latin typeface="Times New Roman" panose="02020603050405020304" pitchFamily="18" charset="0"/>
              <a:ea typeface="楷体_GB2312" pitchFamily="49" charset="-122"/>
            </a:endParaRPr>
          </a:p>
        </p:txBody>
      </p:sp>
      <p:sp>
        <p:nvSpPr>
          <p:cNvPr id="71725" name="Line 45">
            <a:extLst>
              <a:ext uri="{FF2B5EF4-FFF2-40B4-BE49-F238E27FC236}">
                <a16:creationId xmlns:a16="http://schemas.microsoft.com/office/drawing/2014/main" id="{67A57F57-8C29-4D1F-8971-18D6469FF7B2}"/>
              </a:ext>
            </a:extLst>
          </p:cNvPr>
          <p:cNvSpPr>
            <a:spLocks noChangeShapeType="1"/>
          </p:cNvSpPr>
          <p:nvPr/>
        </p:nvSpPr>
        <p:spPr bwMode="auto">
          <a:xfrm>
            <a:off x="4211638" y="1528763"/>
            <a:ext cx="2895600" cy="0"/>
          </a:xfrm>
          <a:prstGeom prst="line">
            <a:avLst/>
          </a:prstGeom>
          <a:noFill/>
          <a:ln w="508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0220" name="Rectangle 48">
            <a:extLst>
              <a:ext uri="{FF2B5EF4-FFF2-40B4-BE49-F238E27FC236}">
                <a16:creationId xmlns:a16="http://schemas.microsoft.com/office/drawing/2014/main" id="{B9586AD1-5217-4AC2-8E0E-6074F5658A54}"/>
              </a:ext>
            </a:extLst>
          </p:cNvPr>
          <p:cNvSpPr>
            <a:spLocks noChangeArrowheads="1"/>
          </p:cNvSpPr>
          <p:nvPr/>
        </p:nvSpPr>
        <p:spPr bwMode="auto">
          <a:xfrm>
            <a:off x="7848600" y="4572000"/>
            <a:ext cx="533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endParaRPr kumimoji="1" lang="zh-CN" altLang="zh-CN" sz="2000" b="1">
              <a:latin typeface="Times New Roman" panose="02020603050405020304" pitchFamily="18" charset="0"/>
            </a:endParaRPr>
          </a:p>
        </p:txBody>
      </p:sp>
      <p:sp>
        <p:nvSpPr>
          <p:cNvPr id="50221" name="Line 50">
            <a:extLst>
              <a:ext uri="{FF2B5EF4-FFF2-40B4-BE49-F238E27FC236}">
                <a16:creationId xmlns:a16="http://schemas.microsoft.com/office/drawing/2014/main" id="{891EC339-48FD-4FDD-B084-568F65B51003}"/>
              </a:ext>
            </a:extLst>
          </p:cNvPr>
          <p:cNvSpPr>
            <a:spLocks noChangeShapeType="1"/>
          </p:cNvSpPr>
          <p:nvPr/>
        </p:nvSpPr>
        <p:spPr bwMode="auto">
          <a:xfrm flipV="1">
            <a:off x="4267200" y="533400"/>
            <a:ext cx="1676400" cy="167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pic>
        <p:nvPicPr>
          <p:cNvPr id="50222" name="Picture 51" descr="268">
            <a:extLst>
              <a:ext uri="{FF2B5EF4-FFF2-40B4-BE49-F238E27FC236}">
                <a16:creationId xmlns:a16="http://schemas.microsoft.com/office/drawing/2014/main" id="{2344E4C4-F209-4204-B87E-8F6AB4DBB7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447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2" name="Line 52">
            <a:extLst>
              <a:ext uri="{FF2B5EF4-FFF2-40B4-BE49-F238E27FC236}">
                <a16:creationId xmlns:a16="http://schemas.microsoft.com/office/drawing/2014/main" id="{BF850829-5539-4F05-B951-8DA503C00547}"/>
              </a:ext>
            </a:extLst>
          </p:cNvPr>
          <p:cNvSpPr>
            <a:spLocks noChangeShapeType="1"/>
          </p:cNvSpPr>
          <p:nvPr/>
        </p:nvSpPr>
        <p:spPr bwMode="auto">
          <a:xfrm>
            <a:off x="6553200" y="4419600"/>
            <a:ext cx="34925" cy="1746250"/>
          </a:xfrm>
          <a:prstGeom prst="line">
            <a:avLst/>
          </a:prstGeom>
          <a:noFill/>
          <a:ln w="60325" cap="rnd">
            <a:solidFill>
              <a:srgbClr val="0099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71733" name="Rectangle 53">
            <a:extLst>
              <a:ext uri="{FF2B5EF4-FFF2-40B4-BE49-F238E27FC236}">
                <a16:creationId xmlns:a16="http://schemas.microsoft.com/office/drawing/2014/main" id="{52775D10-195F-4CD7-8991-926539D7C53B}"/>
              </a:ext>
            </a:extLst>
          </p:cNvPr>
          <p:cNvSpPr>
            <a:spLocks noChangeArrowheads="1"/>
          </p:cNvSpPr>
          <p:nvPr/>
        </p:nvSpPr>
        <p:spPr bwMode="auto">
          <a:xfrm>
            <a:off x="5638800" y="2819400"/>
            <a:ext cx="304800" cy="38100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rgbClr val="FF7F7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en-US" altLang="zh-CN" sz="2200" b="1">
                <a:solidFill>
                  <a:srgbClr val="000000"/>
                </a:solidFill>
                <a:effectLst>
                  <a:outerShdw blurRad="38100" dist="38100" dir="2700000" algn="tl">
                    <a:srgbClr val="C0C0C0"/>
                  </a:outerShdw>
                </a:effectLst>
                <a:latin typeface="Times New Roman" panose="02020603050405020304" pitchFamily="18" charset="0"/>
              </a:rPr>
              <a:t>Q</a:t>
            </a:r>
            <a:r>
              <a:rPr kumimoji="1" lang="en-US" altLang="zh-CN" sz="2200" b="1" baseline="-25000">
                <a:solidFill>
                  <a:srgbClr val="000000"/>
                </a:solidFill>
                <a:effectLst>
                  <a:outerShdw blurRad="38100" dist="38100" dir="2700000" algn="tl">
                    <a:srgbClr val="C0C0C0"/>
                  </a:outerShdw>
                </a:effectLst>
                <a:latin typeface="Times New Roman" panose="02020603050405020304" pitchFamily="18" charset="0"/>
              </a:rPr>
              <a:t>2</a:t>
            </a:r>
            <a:endParaRPr kumimoji="1" lang="en-US" altLang="zh-CN" sz="2200" b="1">
              <a:solidFill>
                <a:srgbClr val="000000"/>
              </a:solidFill>
              <a:effectLst>
                <a:outerShdw blurRad="38100" dist="38100" dir="2700000" algn="tl">
                  <a:srgbClr val="C0C0C0"/>
                </a:outerShdw>
              </a:effectLst>
              <a:latin typeface="Times New Roman" panose="02020603050405020304" pitchFamily="18" charset="0"/>
            </a:endParaRPr>
          </a:p>
        </p:txBody>
      </p:sp>
      <p:sp>
        <p:nvSpPr>
          <p:cNvPr id="71734" name="Line 54">
            <a:extLst>
              <a:ext uri="{FF2B5EF4-FFF2-40B4-BE49-F238E27FC236}">
                <a16:creationId xmlns:a16="http://schemas.microsoft.com/office/drawing/2014/main" id="{3CF8D9D3-6374-4DEB-84D5-2B806223DF3E}"/>
              </a:ext>
            </a:extLst>
          </p:cNvPr>
          <p:cNvSpPr>
            <a:spLocks noChangeShapeType="1"/>
          </p:cNvSpPr>
          <p:nvPr/>
        </p:nvSpPr>
        <p:spPr bwMode="auto">
          <a:xfrm>
            <a:off x="5791200" y="1524000"/>
            <a:ext cx="0" cy="1295400"/>
          </a:xfrm>
          <a:prstGeom prst="line">
            <a:avLst/>
          </a:prstGeom>
          <a:noFill/>
          <a:ln w="60325" cap="rnd">
            <a:solidFill>
              <a:srgbClr val="0099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pic>
        <p:nvPicPr>
          <p:cNvPr id="71735" name="Picture 55" descr="266">
            <a:extLst>
              <a:ext uri="{FF2B5EF4-FFF2-40B4-BE49-F238E27FC236}">
                <a16:creationId xmlns:a16="http://schemas.microsoft.com/office/drawing/2014/main" id="{1683D25A-62EB-416C-8963-B25E4C2509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263" y="1125538"/>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8" name="Picture 58" descr="266">
            <a:extLst>
              <a:ext uri="{FF2B5EF4-FFF2-40B4-BE49-F238E27FC236}">
                <a16:creationId xmlns:a16="http://schemas.microsoft.com/office/drawing/2014/main" id="{CB46A392-7297-4632-9B20-EE9DABD6A9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43434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228" name="Picture 59" descr="268">
            <a:extLst>
              <a:ext uri="{FF2B5EF4-FFF2-40B4-BE49-F238E27FC236}">
                <a16:creationId xmlns:a16="http://schemas.microsoft.com/office/drawing/2014/main" id="{6FEDBCDF-BE55-4E1F-8C22-775ED8EACA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1054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229" name="Line 61">
            <a:extLst>
              <a:ext uri="{FF2B5EF4-FFF2-40B4-BE49-F238E27FC236}">
                <a16:creationId xmlns:a16="http://schemas.microsoft.com/office/drawing/2014/main" id="{02CA99B0-DE3A-4A94-9829-5DE0E344E998}"/>
              </a:ext>
            </a:extLst>
          </p:cNvPr>
          <p:cNvSpPr>
            <a:spLocks noChangeShapeType="1"/>
          </p:cNvSpPr>
          <p:nvPr/>
        </p:nvSpPr>
        <p:spPr bwMode="auto">
          <a:xfrm flipV="1">
            <a:off x="3733800" y="2819400"/>
            <a:ext cx="42672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1743" name="Rectangle 63">
            <a:extLst>
              <a:ext uri="{FF2B5EF4-FFF2-40B4-BE49-F238E27FC236}">
                <a16:creationId xmlns:a16="http://schemas.microsoft.com/office/drawing/2014/main" id="{00943483-C889-47AA-A4A3-230B7AD42582}"/>
              </a:ext>
            </a:extLst>
          </p:cNvPr>
          <p:cNvSpPr>
            <a:spLocks noChangeArrowheads="1"/>
          </p:cNvSpPr>
          <p:nvPr/>
        </p:nvSpPr>
        <p:spPr bwMode="auto">
          <a:xfrm>
            <a:off x="5940425" y="404813"/>
            <a:ext cx="776288"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200" b="1">
                <a:solidFill>
                  <a:srgbClr val="009900"/>
                </a:solidFill>
                <a:effectLst>
                  <a:outerShdw blurRad="38100" dist="38100" dir="2700000" algn="tl">
                    <a:srgbClr val="C0C0C0"/>
                  </a:outerShdw>
                </a:effectLst>
                <a:latin typeface="Times New Roman" panose="02020603050405020304" pitchFamily="18" charset="0"/>
              </a:rPr>
              <a:t>S</a:t>
            </a:r>
            <a:r>
              <a:rPr kumimoji="1" lang="en-US" altLang="zh-CN" sz="2200" b="1" baseline="-25000">
                <a:solidFill>
                  <a:srgbClr val="009900"/>
                </a:solidFill>
                <a:effectLst>
                  <a:outerShdw blurRad="38100" dist="38100" dir="2700000" algn="tl">
                    <a:srgbClr val="C0C0C0"/>
                  </a:outerShdw>
                </a:effectLst>
                <a:latin typeface="Times New Roman" panose="02020603050405020304" pitchFamily="18" charset="0"/>
              </a:rPr>
              <a:t>1</a:t>
            </a:r>
            <a:endParaRPr kumimoji="1" lang="en-US" altLang="zh-CN" sz="2200" b="1">
              <a:solidFill>
                <a:srgbClr val="009900"/>
              </a:solidFill>
              <a:effectLst>
                <a:outerShdw blurRad="38100" dist="38100" dir="2700000" algn="tl">
                  <a:srgbClr val="C0C0C0"/>
                </a:outerShdw>
              </a:effectLst>
              <a:latin typeface="Times New Roman" panose="02020603050405020304" pitchFamily="18" charset="0"/>
            </a:endParaRPr>
          </a:p>
        </p:txBody>
      </p:sp>
      <p:sp>
        <p:nvSpPr>
          <p:cNvPr id="50231" name="Line 64">
            <a:extLst>
              <a:ext uri="{FF2B5EF4-FFF2-40B4-BE49-F238E27FC236}">
                <a16:creationId xmlns:a16="http://schemas.microsoft.com/office/drawing/2014/main" id="{9DEADA38-378A-41E5-A85D-DC3F0A512137}"/>
              </a:ext>
            </a:extLst>
          </p:cNvPr>
          <p:cNvSpPr>
            <a:spLocks noChangeShapeType="1"/>
          </p:cNvSpPr>
          <p:nvPr/>
        </p:nvSpPr>
        <p:spPr bwMode="auto">
          <a:xfrm>
            <a:off x="2971800" y="3352800"/>
            <a:ext cx="5715000" cy="0"/>
          </a:xfrm>
          <a:prstGeom prst="line">
            <a:avLst/>
          </a:prstGeom>
          <a:noFill/>
          <a:ln w="19050">
            <a:solidFill>
              <a:srgbClr val="FF3300"/>
            </a:solidFill>
            <a:round/>
            <a:headEnd/>
            <a:tailEnd/>
          </a:ln>
          <a:effectLst>
            <a:prstShdw prst="shdw17" dist="17961" dir="2700000">
              <a:srgbClr val="991F00"/>
            </a:prstShdw>
          </a:effectLst>
          <a:extLst>
            <a:ext uri="{909E8E84-426E-40DD-AFC4-6F175D3DCCD1}">
              <a14:hiddenFill xmlns:a14="http://schemas.microsoft.com/office/drawing/2010/main">
                <a:noFill/>
              </a14:hiddenFill>
            </a:ext>
          </a:extLst>
        </p:spPr>
        <p:txBody>
          <a:bodyPr lIns="90000" tIns="46800" rIns="90000" bIns="46800" anchor="ctr"/>
          <a:lstStyle/>
          <a:p>
            <a:endParaRPr lang="zh-CN" altLang="en-US"/>
          </a:p>
        </p:txBody>
      </p:sp>
      <p:sp>
        <p:nvSpPr>
          <p:cNvPr id="50232" name="Line 65">
            <a:extLst>
              <a:ext uri="{FF2B5EF4-FFF2-40B4-BE49-F238E27FC236}">
                <a16:creationId xmlns:a16="http://schemas.microsoft.com/office/drawing/2014/main" id="{EC5CACF3-1B7A-4295-BBA2-D0067D2548C9}"/>
              </a:ext>
            </a:extLst>
          </p:cNvPr>
          <p:cNvSpPr>
            <a:spLocks noChangeShapeType="1"/>
          </p:cNvSpPr>
          <p:nvPr/>
        </p:nvSpPr>
        <p:spPr bwMode="auto">
          <a:xfrm flipV="1">
            <a:off x="3733800" y="3810000"/>
            <a:ext cx="0" cy="2438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50233" name="Line 66">
            <a:extLst>
              <a:ext uri="{FF2B5EF4-FFF2-40B4-BE49-F238E27FC236}">
                <a16:creationId xmlns:a16="http://schemas.microsoft.com/office/drawing/2014/main" id="{D9846163-93DB-4120-A125-E3290A209168}"/>
              </a:ext>
            </a:extLst>
          </p:cNvPr>
          <p:cNvSpPr>
            <a:spLocks noChangeShapeType="1"/>
          </p:cNvSpPr>
          <p:nvPr/>
        </p:nvSpPr>
        <p:spPr bwMode="auto">
          <a:xfrm flipV="1">
            <a:off x="3733800" y="6248400"/>
            <a:ext cx="419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endParaRPr lang="zh-CN" altLang="en-US"/>
          </a:p>
        </p:txBody>
      </p:sp>
      <p:sp>
        <p:nvSpPr>
          <p:cNvPr id="71747" name="Rectangle 67">
            <a:extLst>
              <a:ext uri="{FF2B5EF4-FFF2-40B4-BE49-F238E27FC236}">
                <a16:creationId xmlns:a16="http://schemas.microsoft.com/office/drawing/2014/main" id="{DF41DB5B-6A57-482E-B31D-F748468AB828}"/>
              </a:ext>
            </a:extLst>
          </p:cNvPr>
          <p:cNvSpPr>
            <a:spLocks noChangeArrowheads="1"/>
          </p:cNvSpPr>
          <p:nvPr/>
        </p:nvSpPr>
        <p:spPr bwMode="auto">
          <a:xfrm>
            <a:off x="6234113" y="6172200"/>
            <a:ext cx="776287" cy="32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kumimoji="1" lang="en-US" altLang="zh-CN" sz="2400" b="1">
                <a:solidFill>
                  <a:srgbClr val="000000"/>
                </a:solidFill>
                <a:effectLst>
                  <a:outerShdw blurRad="38100" dist="38100" dir="2700000" algn="tl">
                    <a:srgbClr val="C0C0C0"/>
                  </a:outerShdw>
                </a:effectLst>
                <a:latin typeface="Times New Roman" panose="02020603050405020304" pitchFamily="18" charset="0"/>
              </a:rPr>
              <a:t>q</a:t>
            </a:r>
            <a:r>
              <a:rPr kumimoji="1" lang="en-US" altLang="zh-CN" sz="2400" b="1" baseline="-25000">
                <a:solidFill>
                  <a:srgbClr val="000000"/>
                </a:solidFill>
                <a:effectLst>
                  <a:outerShdw blurRad="38100" dist="38100" dir="2700000" algn="tl">
                    <a:srgbClr val="C0C0C0"/>
                  </a:outerShdw>
                </a:effectLst>
                <a:latin typeface="Times New Roman" panose="02020603050405020304" pitchFamily="18" charset="0"/>
              </a:rPr>
              <a:t>i1</a:t>
            </a:r>
          </a:p>
        </p:txBody>
      </p:sp>
      <p:sp>
        <p:nvSpPr>
          <p:cNvPr id="71748" name="AutoShape 68">
            <a:hlinkClick r:id="rId6" action="ppaction://hlinksldjump" highlightClick="1"/>
            <a:extLst>
              <a:ext uri="{FF2B5EF4-FFF2-40B4-BE49-F238E27FC236}">
                <a16:creationId xmlns:a16="http://schemas.microsoft.com/office/drawing/2014/main" id="{15165C99-6F78-49AB-BD16-6F0FDA7DE9DF}"/>
              </a:ext>
            </a:extLst>
          </p:cNvPr>
          <p:cNvSpPr>
            <a:spLocks noChangeArrowheads="1"/>
          </p:cNvSpPr>
          <p:nvPr/>
        </p:nvSpPr>
        <p:spPr bwMode="auto">
          <a:xfrm>
            <a:off x="684213" y="2420938"/>
            <a:ext cx="1511300" cy="3095625"/>
          </a:xfrm>
          <a:prstGeom prst="actionButtonBlank">
            <a:avLst/>
          </a:prstGeom>
          <a:solidFill>
            <a:srgbClr val="FFFF00"/>
          </a:solidFill>
          <a:ln w="9525">
            <a:solidFill>
              <a:srgbClr val="FF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hlinkClick r:id="rId7" action="ppaction://hlinksldjump"/>
              </a:rPr>
              <a:t>成</a:t>
            </a:r>
          </a:p>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hlinkClick r:id="rId7" action="ppaction://hlinksldjump"/>
              </a:rPr>
              <a:t>本</a:t>
            </a:r>
          </a:p>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hlinkClick r:id="rId7" action="ppaction://hlinksldjump"/>
              </a:rPr>
              <a:t>不</a:t>
            </a:r>
          </a:p>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hlinkClick r:id="rId7" action="ppaction://hlinksldjump"/>
              </a:rPr>
              <a:t>变</a:t>
            </a:r>
          </a:p>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hlinkClick r:id="rId7" action="ppaction://hlinksldjump"/>
              </a:rPr>
              <a:t>行</a:t>
            </a:r>
          </a:p>
          <a:p>
            <a:pPr algn="ctr" eaLnBrk="1" hangingPunct="1">
              <a:defRPr/>
            </a:pPr>
            <a:r>
              <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hlinkClick r:id="rId7" action="ppaction://hlinksldjump"/>
              </a:rPr>
              <a:t>业</a:t>
            </a:r>
            <a:endParaRPr kumimoji="1" lang="zh-CN" altLang="en-US" b="1">
              <a:solidFill>
                <a:srgbClr val="993300"/>
              </a:solidFill>
              <a:effectLst>
                <a:outerShdw blurRad="38100" dist="38100" dir="2700000" algn="tl">
                  <a:srgbClr val="000000"/>
                </a:outerShdw>
              </a:effectLst>
              <a:latin typeface="Times New Roman" panose="02020603050405020304" pitchFamily="18" charset="0"/>
              <a:ea typeface="楷体_GB2312" pitchFamily="49" charset="-122"/>
            </a:endParaRPr>
          </a:p>
        </p:txBody>
      </p:sp>
      <p:pic>
        <p:nvPicPr>
          <p:cNvPr id="71749" name="Picture 69" descr="266">
            <a:extLst>
              <a:ext uri="{FF2B5EF4-FFF2-40B4-BE49-F238E27FC236}">
                <a16:creationId xmlns:a16="http://schemas.microsoft.com/office/drawing/2014/main" id="{9FCE7AA6-0780-48F3-86E6-17BA0B308F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525" y="1412875"/>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713"/>
                                        </p:tgtEl>
                                        <p:attrNameLst>
                                          <p:attrName>style.visibility</p:attrName>
                                        </p:attrNameLst>
                                      </p:cBhvr>
                                      <p:to>
                                        <p:strVal val="visible"/>
                                      </p:to>
                                    </p:set>
                                    <p:animEffect transition="in" filter="blinds(horizontal)">
                                      <p:cBhvr>
                                        <p:cTn id="7" dur="500"/>
                                        <p:tgtEl>
                                          <p:spTgt spid="717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1714">
                                            <p:txEl>
                                              <p:pRg st="0" end="0"/>
                                            </p:txEl>
                                          </p:spTgt>
                                        </p:tgtEl>
                                        <p:attrNameLst>
                                          <p:attrName>style.visibility</p:attrName>
                                        </p:attrNameLst>
                                      </p:cBhvr>
                                      <p:to>
                                        <p:strVal val="visible"/>
                                      </p:to>
                                    </p:set>
                                    <p:animEffect transition="in" filter="blinds(horizontal)">
                                      <p:cBhvr>
                                        <p:cTn id="12" dur="500"/>
                                        <p:tgtEl>
                                          <p:spTgt spid="7171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1735"/>
                                        </p:tgtEl>
                                        <p:attrNameLst>
                                          <p:attrName>style.visibility</p:attrName>
                                        </p:attrNameLst>
                                      </p:cBhvr>
                                      <p:to>
                                        <p:strVal val="visible"/>
                                      </p:to>
                                    </p:set>
                                    <p:animEffect transition="in" filter="blinds(horizontal)">
                                      <p:cBhvr>
                                        <p:cTn id="17" dur="500"/>
                                        <p:tgtEl>
                                          <p:spTgt spid="7173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nodeType="clickEffect">
                                  <p:stCondLst>
                                    <p:cond delay="0"/>
                                  </p:stCondLst>
                                  <p:childTnLst>
                                    <p:set>
                                      <p:cBhvr>
                                        <p:cTn id="21" dur="1" fill="hold">
                                          <p:stCondLst>
                                            <p:cond delay="0"/>
                                          </p:stCondLst>
                                        </p:cTn>
                                        <p:tgtEl>
                                          <p:spTgt spid="71716"/>
                                        </p:tgtEl>
                                        <p:attrNameLst>
                                          <p:attrName>style.visibility</p:attrName>
                                        </p:attrNameLst>
                                      </p:cBhvr>
                                      <p:to>
                                        <p:strVal val="visible"/>
                                      </p:to>
                                    </p:set>
                                    <p:anim calcmode="lin" valueType="num">
                                      <p:cBhvr additive="base">
                                        <p:cTn id="22" dur="500" fill="hold"/>
                                        <p:tgtEl>
                                          <p:spTgt spid="71716"/>
                                        </p:tgtEl>
                                        <p:attrNameLst>
                                          <p:attrName>ppt_x</p:attrName>
                                        </p:attrNameLst>
                                      </p:cBhvr>
                                      <p:tavLst>
                                        <p:tav tm="0">
                                          <p:val>
                                            <p:strVal val="#ppt_x"/>
                                          </p:val>
                                        </p:tav>
                                        <p:tav tm="100000">
                                          <p:val>
                                            <p:strVal val="#ppt_x"/>
                                          </p:val>
                                        </p:tav>
                                      </p:tavLst>
                                    </p:anim>
                                    <p:anim calcmode="lin" valueType="num">
                                      <p:cBhvr additive="base">
                                        <p:cTn id="23" dur="500" fill="hold"/>
                                        <p:tgtEl>
                                          <p:spTgt spid="71716"/>
                                        </p:tgtEl>
                                        <p:attrNameLst>
                                          <p:attrName>ppt_y</p:attrName>
                                        </p:attrNameLst>
                                      </p:cBhvr>
                                      <p:tavLst>
                                        <p:tav tm="0">
                                          <p:val>
                                            <p:strVal val="1+#ppt_h/2"/>
                                          </p:val>
                                        </p:tav>
                                        <p:tav tm="100000">
                                          <p:val>
                                            <p:strVal val="#ppt_y"/>
                                          </p:val>
                                        </p:tav>
                                      </p:tavLst>
                                    </p:anim>
                                  </p:childTnLst>
                                </p:cTn>
                              </p:par>
                              <p:par>
                                <p:cTn id="24" presetID="3" presetClass="entr" presetSubtype="10" fill="hold" nodeType="withEffect">
                                  <p:stCondLst>
                                    <p:cond delay="0"/>
                                  </p:stCondLst>
                                  <p:childTnLst>
                                    <p:set>
                                      <p:cBhvr>
                                        <p:cTn id="25" dur="1" fill="hold">
                                          <p:stCondLst>
                                            <p:cond delay="0"/>
                                          </p:stCondLst>
                                        </p:cTn>
                                        <p:tgtEl>
                                          <p:spTgt spid="71717">
                                            <p:txEl>
                                              <p:pRg st="0" end="0"/>
                                            </p:txEl>
                                          </p:spTgt>
                                        </p:tgtEl>
                                        <p:attrNameLst>
                                          <p:attrName>style.visibility</p:attrName>
                                        </p:attrNameLst>
                                      </p:cBhvr>
                                      <p:to>
                                        <p:strVal val="visible"/>
                                      </p:to>
                                    </p:set>
                                    <p:animEffect transition="in" filter="blinds(horizontal)">
                                      <p:cBhvr>
                                        <p:cTn id="26" dur="500"/>
                                        <p:tgtEl>
                                          <p:spTgt spid="71717">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71715"/>
                                        </p:tgtEl>
                                        <p:attrNameLst>
                                          <p:attrName>style.visibility</p:attrName>
                                        </p:attrNameLst>
                                      </p:cBhvr>
                                      <p:to>
                                        <p:strVal val="visible"/>
                                      </p:to>
                                    </p:set>
                                    <p:animEffect transition="in" filter="blinds(horizontal)">
                                      <p:cBhvr>
                                        <p:cTn id="31" dur="500"/>
                                        <p:tgtEl>
                                          <p:spTgt spid="71715"/>
                                        </p:tgtEl>
                                      </p:cBhvr>
                                    </p:animEffect>
                                  </p:childTnLst>
                                </p:cTn>
                              </p:par>
                              <p:par>
                                <p:cTn id="32" presetID="2" presetClass="entr" presetSubtype="4" fill="hold" nodeType="withEffect">
                                  <p:stCondLst>
                                    <p:cond delay="0"/>
                                  </p:stCondLst>
                                  <p:childTnLst>
                                    <p:set>
                                      <p:cBhvr>
                                        <p:cTn id="33" dur="1" fill="hold">
                                          <p:stCondLst>
                                            <p:cond delay="0"/>
                                          </p:stCondLst>
                                        </p:cTn>
                                        <p:tgtEl>
                                          <p:spTgt spid="71718">
                                            <p:txEl>
                                              <p:pRg st="0" end="0"/>
                                            </p:txEl>
                                          </p:spTgt>
                                        </p:tgtEl>
                                        <p:attrNameLst>
                                          <p:attrName>style.visibility</p:attrName>
                                        </p:attrNameLst>
                                      </p:cBhvr>
                                      <p:to>
                                        <p:strVal val="visible"/>
                                      </p:to>
                                    </p:set>
                                    <p:anim calcmode="lin" valueType="num">
                                      <p:cBhvr additive="base">
                                        <p:cTn id="34" dur="500" fill="hold"/>
                                        <p:tgtEl>
                                          <p:spTgt spid="71718">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17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nodeType="clickEffect">
                                  <p:stCondLst>
                                    <p:cond delay="0"/>
                                  </p:stCondLst>
                                  <p:childTnLst>
                                    <p:set>
                                      <p:cBhvr>
                                        <p:cTn id="39" dur="1" fill="hold">
                                          <p:stCondLst>
                                            <p:cond delay="0"/>
                                          </p:stCondLst>
                                        </p:cTn>
                                        <p:tgtEl>
                                          <p:spTgt spid="71700"/>
                                        </p:tgtEl>
                                        <p:attrNameLst>
                                          <p:attrName>style.visibility</p:attrName>
                                        </p:attrNameLst>
                                      </p:cBhvr>
                                      <p:to>
                                        <p:strVal val="visible"/>
                                      </p:to>
                                    </p:set>
                                    <p:animEffect transition="in" filter="blinds(horizontal)">
                                      <p:cBhvr>
                                        <p:cTn id="40" dur="500"/>
                                        <p:tgtEl>
                                          <p:spTgt spid="71700"/>
                                        </p:tgtEl>
                                      </p:cBhvr>
                                    </p:animEffect>
                                  </p:childTnLst>
                                </p:cTn>
                              </p:par>
                              <p:par>
                                <p:cTn id="41" presetID="3" presetClass="entr" presetSubtype="10" fill="hold" nodeType="withEffect">
                                  <p:stCondLst>
                                    <p:cond delay="0"/>
                                  </p:stCondLst>
                                  <p:childTnLst>
                                    <p:set>
                                      <p:cBhvr>
                                        <p:cTn id="42" dur="1" fill="hold">
                                          <p:stCondLst>
                                            <p:cond delay="0"/>
                                          </p:stCondLst>
                                        </p:cTn>
                                        <p:tgtEl>
                                          <p:spTgt spid="71699">
                                            <p:txEl>
                                              <p:pRg st="0" end="0"/>
                                            </p:txEl>
                                          </p:spTgt>
                                        </p:tgtEl>
                                        <p:attrNameLst>
                                          <p:attrName>style.visibility</p:attrName>
                                        </p:attrNameLst>
                                      </p:cBhvr>
                                      <p:to>
                                        <p:strVal val="visible"/>
                                      </p:to>
                                    </p:set>
                                    <p:animEffect transition="in" filter="blinds(horizontal)">
                                      <p:cBhvr>
                                        <p:cTn id="43" dur="500"/>
                                        <p:tgtEl>
                                          <p:spTgt spid="71699">
                                            <p:txEl>
                                              <p:pRg st="0" end="0"/>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nodeType="clickEffect">
                                  <p:stCondLst>
                                    <p:cond delay="0"/>
                                  </p:stCondLst>
                                  <p:childTnLst>
                                    <p:set>
                                      <p:cBhvr>
                                        <p:cTn id="47" dur="1" fill="hold">
                                          <p:stCondLst>
                                            <p:cond delay="0"/>
                                          </p:stCondLst>
                                        </p:cTn>
                                        <p:tgtEl>
                                          <p:spTgt spid="71738"/>
                                        </p:tgtEl>
                                        <p:attrNameLst>
                                          <p:attrName>style.visibility</p:attrName>
                                        </p:attrNameLst>
                                      </p:cBhvr>
                                      <p:to>
                                        <p:strVal val="visible"/>
                                      </p:to>
                                    </p:set>
                                    <p:animEffect transition="in" filter="blinds(horizontal)">
                                      <p:cBhvr>
                                        <p:cTn id="48" dur="500"/>
                                        <p:tgtEl>
                                          <p:spTgt spid="71738"/>
                                        </p:tgtEl>
                                      </p:cBhvr>
                                    </p:animEffect>
                                  </p:childTnLst>
                                </p:cTn>
                              </p:par>
                              <p:par>
                                <p:cTn id="49" presetID="3" presetClass="entr" presetSubtype="10" fill="hold" nodeType="withEffect">
                                  <p:stCondLst>
                                    <p:cond delay="0"/>
                                  </p:stCondLst>
                                  <p:childTnLst>
                                    <p:set>
                                      <p:cBhvr>
                                        <p:cTn id="50" dur="1" fill="hold">
                                          <p:stCondLst>
                                            <p:cond delay="0"/>
                                          </p:stCondLst>
                                        </p:cTn>
                                        <p:tgtEl>
                                          <p:spTgt spid="71732"/>
                                        </p:tgtEl>
                                        <p:attrNameLst>
                                          <p:attrName>style.visibility</p:attrName>
                                        </p:attrNameLst>
                                      </p:cBhvr>
                                      <p:to>
                                        <p:strVal val="visible"/>
                                      </p:to>
                                    </p:set>
                                    <p:animEffect transition="in" filter="blinds(horizontal)">
                                      <p:cBhvr>
                                        <p:cTn id="51" dur="500"/>
                                        <p:tgtEl>
                                          <p:spTgt spid="71732"/>
                                        </p:tgtEl>
                                      </p:cBhvr>
                                    </p:animEffect>
                                  </p:childTnLst>
                                </p:cTn>
                              </p:par>
                              <p:par>
                                <p:cTn id="52" presetID="3" presetClass="entr" presetSubtype="10" fill="hold" nodeType="withEffect">
                                  <p:stCondLst>
                                    <p:cond delay="0"/>
                                  </p:stCondLst>
                                  <p:childTnLst>
                                    <p:set>
                                      <p:cBhvr>
                                        <p:cTn id="53" dur="1" fill="hold">
                                          <p:stCondLst>
                                            <p:cond delay="0"/>
                                          </p:stCondLst>
                                        </p:cTn>
                                        <p:tgtEl>
                                          <p:spTgt spid="71747">
                                            <p:txEl>
                                              <p:pRg st="0" end="0"/>
                                            </p:txEl>
                                          </p:spTgt>
                                        </p:tgtEl>
                                        <p:attrNameLst>
                                          <p:attrName>style.visibility</p:attrName>
                                        </p:attrNameLst>
                                      </p:cBhvr>
                                      <p:to>
                                        <p:strVal val="visible"/>
                                      </p:to>
                                    </p:set>
                                    <p:animEffect transition="in" filter="blinds(horizontal)">
                                      <p:cBhvr>
                                        <p:cTn id="54" dur="500"/>
                                        <p:tgtEl>
                                          <p:spTgt spid="71747">
                                            <p:txEl>
                                              <p:pRg st="0" end="0"/>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nodeType="clickEffect">
                                  <p:stCondLst>
                                    <p:cond delay="0"/>
                                  </p:stCondLst>
                                  <p:childTnLst>
                                    <p:set>
                                      <p:cBhvr>
                                        <p:cTn id="58" dur="1" fill="hold">
                                          <p:stCondLst>
                                            <p:cond delay="0"/>
                                          </p:stCondLst>
                                        </p:cTn>
                                        <p:tgtEl>
                                          <p:spTgt spid="71721"/>
                                        </p:tgtEl>
                                        <p:attrNameLst>
                                          <p:attrName>style.visibility</p:attrName>
                                        </p:attrNameLst>
                                      </p:cBhvr>
                                      <p:to>
                                        <p:strVal val="visible"/>
                                      </p:to>
                                    </p:set>
                                    <p:animEffect transition="in" filter="blinds(horizontal)">
                                      <p:cBhvr>
                                        <p:cTn id="59" dur="500"/>
                                        <p:tgtEl>
                                          <p:spTgt spid="71721"/>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nodeType="clickEffect">
                                  <p:stCondLst>
                                    <p:cond delay="0"/>
                                  </p:stCondLst>
                                  <p:childTnLst>
                                    <p:set>
                                      <p:cBhvr>
                                        <p:cTn id="63" dur="1" fill="hold">
                                          <p:stCondLst>
                                            <p:cond delay="0"/>
                                          </p:stCondLst>
                                        </p:cTn>
                                        <p:tgtEl>
                                          <p:spTgt spid="71719"/>
                                        </p:tgtEl>
                                        <p:attrNameLst>
                                          <p:attrName>style.visibility</p:attrName>
                                        </p:attrNameLst>
                                      </p:cBhvr>
                                      <p:to>
                                        <p:strVal val="visible"/>
                                      </p:to>
                                    </p:set>
                                    <p:animEffect transition="in" filter="blinds(horizontal)">
                                      <p:cBhvr>
                                        <p:cTn id="64" dur="500"/>
                                        <p:tgtEl>
                                          <p:spTgt spid="71719"/>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nodeType="clickEffect">
                                  <p:stCondLst>
                                    <p:cond delay="0"/>
                                  </p:stCondLst>
                                  <p:childTnLst>
                                    <p:set>
                                      <p:cBhvr>
                                        <p:cTn id="68" dur="1" fill="hold">
                                          <p:stCondLst>
                                            <p:cond delay="0"/>
                                          </p:stCondLst>
                                        </p:cTn>
                                        <p:tgtEl>
                                          <p:spTgt spid="71743">
                                            <p:txEl>
                                              <p:pRg st="0" end="0"/>
                                            </p:txEl>
                                          </p:spTgt>
                                        </p:tgtEl>
                                        <p:attrNameLst>
                                          <p:attrName>style.visibility</p:attrName>
                                        </p:attrNameLst>
                                      </p:cBhvr>
                                      <p:to>
                                        <p:strVal val="visible"/>
                                      </p:to>
                                    </p:set>
                                    <p:animEffect transition="in" filter="blinds(horizontal)">
                                      <p:cBhvr>
                                        <p:cTn id="69" dur="500"/>
                                        <p:tgtEl>
                                          <p:spTgt spid="71743">
                                            <p:txEl>
                                              <p:pRg st="0" end="0"/>
                                            </p:txEl>
                                          </p:spTgt>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3" presetClass="entr" presetSubtype="10" fill="hold" nodeType="clickEffect">
                                  <p:stCondLst>
                                    <p:cond delay="0"/>
                                  </p:stCondLst>
                                  <p:childTnLst>
                                    <p:set>
                                      <p:cBhvr>
                                        <p:cTn id="73" dur="1" fill="hold">
                                          <p:stCondLst>
                                            <p:cond delay="0"/>
                                          </p:stCondLst>
                                        </p:cTn>
                                        <p:tgtEl>
                                          <p:spTgt spid="71749"/>
                                        </p:tgtEl>
                                        <p:attrNameLst>
                                          <p:attrName>style.visibility</p:attrName>
                                        </p:attrNameLst>
                                      </p:cBhvr>
                                      <p:to>
                                        <p:strVal val="visible"/>
                                      </p:to>
                                    </p:set>
                                    <p:animEffect transition="in" filter="blinds(horizontal)">
                                      <p:cBhvr>
                                        <p:cTn id="74" dur="500"/>
                                        <p:tgtEl>
                                          <p:spTgt spid="71749"/>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4" fill="hold" nodeType="clickEffect">
                                  <p:stCondLst>
                                    <p:cond delay="0"/>
                                  </p:stCondLst>
                                  <p:childTnLst>
                                    <p:set>
                                      <p:cBhvr>
                                        <p:cTn id="78" dur="1" fill="hold">
                                          <p:stCondLst>
                                            <p:cond delay="0"/>
                                          </p:stCondLst>
                                        </p:cTn>
                                        <p:tgtEl>
                                          <p:spTgt spid="71734"/>
                                        </p:tgtEl>
                                        <p:attrNameLst>
                                          <p:attrName>style.visibility</p:attrName>
                                        </p:attrNameLst>
                                      </p:cBhvr>
                                      <p:to>
                                        <p:strVal val="visible"/>
                                      </p:to>
                                    </p:set>
                                    <p:anim calcmode="lin" valueType="num">
                                      <p:cBhvr additive="base">
                                        <p:cTn id="79" dur="500" fill="hold"/>
                                        <p:tgtEl>
                                          <p:spTgt spid="71734"/>
                                        </p:tgtEl>
                                        <p:attrNameLst>
                                          <p:attrName>ppt_x</p:attrName>
                                        </p:attrNameLst>
                                      </p:cBhvr>
                                      <p:tavLst>
                                        <p:tav tm="0">
                                          <p:val>
                                            <p:strVal val="#ppt_x"/>
                                          </p:val>
                                        </p:tav>
                                        <p:tav tm="100000">
                                          <p:val>
                                            <p:strVal val="#ppt_x"/>
                                          </p:val>
                                        </p:tav>
                                      </p:tavLst>
                                    </p:anim>
                                    <p:anim calcmode="lin" valueType="num">
                                      <p:cBhvr additive="base">
                                        <p:cTn id="80" dur="500" fill="hold"/>
                                        <p:tgtEl>
                                          <p:spTgt spid="71734"/>
                                        </p:tgtEl>
                                        <p:attrNameLst>
                                          <p:attrName>ppt_y</p:attrName>
                                        </p:attrNameLst>
                                      </p:cBhvr>
                                      <p:tavLst>
                                        <p:tav tm="0">
                                          <p:val>
                                            <p:strVal val="1+#ppt_h/2"/>
                                          </p:val>
                                        </p:tav>
                                        <p:tav tm="100000">
                                          <p:val>
                                            <p:strVal val="#ppt_y"/>
                                          </p:val>
                                        </p:tav>
                                      </p:tavLst>
                                    </p:anim>
                                  </p:childTnLst>
                                </p:cTn>
                              </p:par>
                              <p:par>
                                <p:cTn id="81" presetID="3" presetClass="entr" presetSubtype="10" fill="hold" grpId="0" nodeType="withEffect">
                                  <p:stCondLst>
                                    <p:cond delay="0"/>
                                  </p:stCondLst>
                                  <p:childTnLst>
                                    <p:set>
                                      <p:cBhvr>
                                        <p:cTn id="82" dur="1" fill="hold">
                                          <p:stCondLst>
                                            <p:cond delay="0"/>
                                          </p:stCondLst>
                                        </p:cTn>
                                        <p:tgtEl>
                                          <p:spTgt spid="71733"/>
                                        </p:tgtEl>
                                        <p:attrNameLst>
                                          <p:attrName>style.visibility</p:attrName>
                                        </p:attrNameLst>
                                      </p:cBhvr>
                                      <p:to>
                                        <p:strVal val="visible"/>
                                      </p:to>
                                    </p:set>
                                    <p:animEffect transition="in" filter="blinds(horizontal)">
                                      <p:cBhvr>
                                        <p:cTn id="83" dur="500"/>
                                        <p:tgtEl>
                                          <p:spTgt spid="71733"/>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ntr" presetSubtype="10" fill="hold" nodeType="clickEffect">
                                  <p:stCondLst>
                                    <p:cond delay="0"/>
                                  </p:stCondLst>
                                  <p:childTnLst>
                                    <p:set>
                                      <p:cBhvr>
                                        <p:cTn id="87" dur="1" fill="hold">
                                          <p:stCondLst>
                                            <p:cond delay="0"/>
                                          </p:stCondLst>
                                        </p:cTn>
                                        <p:tgtEl>
                                          <p:spTgt spid="71725"/>
                                        </p:tgtEl>
                                        <p:attrNameLst>
                                          <p:attrName>style.visibility</p:attrName>
                                        </p:attrNameLst>
                                      </p:cBhvr>
                                      <p:to>
                                        <p:strVal val="visible"/>
                                      </p:to>
                                    </p:set>
                                    <p:animEffect transition="in" filter="blinds(horizontal)">
                                      <p:cBhvr>
                                        <p:cTn id="88" dur="500"/>
                                        <p:tgtEl>
                                          <p:spTgt spid="71725"/>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2" presetClass="entr" presetSubtype="4" fill="hold" nodeType="clickEffect">
                                  <p:stCondLst>
                                    <p:cond delay="0"/>
                                  </p:stCondLst>
                                  <p:childTnLst>
                                    <p:set>
                                      <p:cBhvr>
                                        <p:cTn id="92" dur="1" fill="hold">
                                          <p:stCondLst>
                                            <p:cond delay="0"/>
                                          </p:stCondLst>
                                        </p:cTn>
                                        <p:tgtEl>
                                          <p:spTgt spid="71722">
                                            <p:txEl>
                                              <p:pRg st="0" end="0"/>
                                            </p:txEl>
                                          </p:spTgt>
                                        </p:tgtEl>
                                        <p:attrNameLst>
                                          <p:attrName>style.visibility</p:attrName>
                                        </p:attrNameLst>
                                      </p:cBhvr>
                                      <p:to>
                                        <p:strVal val="visible"/>
                                      </p:to>
                                    </p:set>
                                    <p:anim calcmode="lin" valueType="num">
                                      <p:cBhvr additive="base">
                                        <p:cTn id="93" dur="500" fill="hold"/>
                                        <p:tgtEl>
                                          <p:spTgt spid="71722">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717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5" fill="hold" nodeType="clickPar">
                      <p:stCondLst>
                        <p:cond delay="indefinite"/>
                      </p:stCondLst>
                      <p:childTnLst>
                        <p:par>
                          <p:cTn id="96" fill="hold" nodeType="withGroup">
                            <p:stCondLst>
                              <p:cond delay="0"/>
                            </p:stCondLst>
                            <p:childTnLst>
                              <p:par>
                                <p:cTn id="97" presetID="3" presetClass="entr" presetSubtype="10" fill="hold" grpId="0" nodeType="clickEffect">
                                  <p:stCondLst>
                                    <p:cond delay="0"/>
                                  </p:stCondLst>
                                  <p:childTnLst>
                                    <p:set>
                                      <p:cBhvr>
                                        <p:cTn id="98" dur="1" fill="hold">
                                          <p:stCondLst>
                                            <p:cond delay="0"/>
                                          </p:stCondLst>
                                        </p:cTn>
                                        <p:tgtEl>
                                          <p:spTgt spid="71723"/>
                                        </p:tgtEl>
                                        <p:attrNameLst>
                                          <p:attrName>style.visibility</p:attrName>
                                        </p:attrNameLst>
                                      </p:cBhvr>
                                      <p:to>
                                        <p:strVal val="visible"/>
                                      </p:to>
                                    </p:set>
                                    <p:animEffect transition="in" filter="blinds(horizontal)">
                                      <p:cBhvr>
                                        <p:cTn id="99" dur="500"/>
                                        <p:tgtEl>
                                          <p:spTgt spid="71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3" grpId="0" animBg="1"/>
      <p:bldP spid="7173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0EB5D510-099A-4C55-908E-D386EDE04BE6}"/>
              </a:ext>
            </a:extLst>
          </p:cNvPr>
          <p:cNvSpPr>
            <a:spLocks noChangeArrowheads="1"/>
          </p:cNvSpPr>
          <p:nvPr/>
        </p:nvSpPr>
        <p:spPr bwMode="auto">
          <a:xfrm>
            <a:off x="0" y="0"/>
            <a:ext cx="914400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4000" b="1">
                <a:solidFill>
                  <a:schemeClr val="tx2"/>
                </a:solidFill>
                <a:latin typeface="Times New Roman" panose="02020603050405020304" pitchFamily="18" charset="0"/>
                <a:ea typeface="黑体" panose="02010609060101010101" pitchFamily="49" charset="-122"/>
              </a:rPr>
              <a:t>成本不变行业</a:t>
            </a:r>
            <a:r>
              <a:rPr kumimoji="1" lang="en-US" altLang="zh-CN" sz="3600" b="1">
                <a:solidFill>
                  <a:schemeClr val="tx2"/>
                </a:solidFill>
                <a:latin typeface="Times New Roman" panose="02020603050405020304" pitchFamily="18" charset="0"/>
                <a:ea typeface="黑体" panose="02010609060101010101" pitchFamily="49" charset="-122"/>
              </a:rPr>
              <a:t>[Constant-Cost Industry]</a:t>
            </a:r>
          </a:p>
          <a:p>
            <a:pPr eaLnBrk="1" hangingPunct="1">
              <a:spcBef>
                <a:spcPct val="0"/>
              </a:spcBef>
              <a:buClrTx/>
              <a:buSzTx/>
              <a:buFontTx/>
              <a:buNone/>
            </a:pPr>
            <a:r>
              <a:rPr kumimoji="1" lang="zh-CN" altLang="en-US" sz="4000" b="1">
                <a:solidFill>
                  <a:schemeClr val="tx2"/>
                </a:solidFill>
                <a:latin typeface="Times New Roman" panose="02020603050405020304" pitchFamily="18" charset="0"/>
                <a:ea typeface="黑体" panose="02010609060101010101" pitchFamily="49" charset="-122"/>
              </a:rPr>
              <a:t>的长期供给曲线</a:t>
            </a:r>
          </a:p>
        </p:txBody>
      </p:sp>
      <p:sp>
        <p:nvSpPr>
          <p:cNvPr id="51203" name="Line 3">
            <a:extLst>
              <a:ext uri="{FF2B5EF4-FFF2-40B4-BE49-F238E27FC236}">
                <a16:creationId xmlns:a16="http://schemas.microsoft.com/office/drawing/2014/main" id="{84086D40-5220-48BE-919F-76BF84C2FB3C}"/>
              </a:ext>
            </a:extLst>
          </p:cNvPr>
          <p:cNvSpPr>
            <a:spLocks noChangeShapeType="1"/>
          </p:cNvSpPr>
          <p:nvPr/>
        </p:nvSpPr>
        <p:spPr bwMode="auto">
          <a:xfrm flipV="1">
            <a:off x="457200" y="1981200"/>
            <a:ext cx="0" cy="40386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04" name="Line 4">
            <a:extLst>
              <a:ext uri="{FF2B5EF4-FFF2-40B4-BE49-F238E27FC236}">
                <a16:creationId xmlns:a16="http://schemas.microsoft.com/office/drawing/2014/main" id="{22C71FE2-5642-402E-B692-5047C1E68148}"/>
              </a:ext>
            </a:extLst>
          </p:cNvPr>
          <p:cNvSpPr>
            <a:spLocks noChangeShapeType="1"/>
          </p:cNvSpPr>
          <p:nvPr/>
        </p:nvSpPr>
        <p:spPr bwMode="auto">
          <a:xfrm flipV="1">
            <a:off x="4953000" y="1905000"/>
            <a:ext cx="0" cy="40386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05" name="Line 5">
            <a:extLst>
              <a:ext uri="{FF2B5EF4-FFF2-40B4-BE49-F238E27FC236}">
                <a16:creationId xmlns:a16="http://schemas.microsoft.com/office/drawing/2014/main" id="{C42D130D-62C0-4300-9F65-9E67D0813577}"/>
              </a:ext>
            </a:extLst>
          </p:cNvPr>
          <p:cNvSpPr>
            <a:spLocks noChangeShapeType="1"/>
          </p:cNvSpPr>
          <p:nvPr/>
        </p:nvSpPr>
        <p:spPr bwMode="auto">
          <a:xfrm flipV="1">
            <a:off x="0" y="5715000"/>
            <a:ext cx="40386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06" name="Line 6">
            <a:extLst>
              <a:ext uri="{FF2B5EF4-FFF2-40B4-BE49-F238E27FC236}">
                <a16:creationId xmlns:a16="http://schemas.microsoft.com/office/drawing/2014/main" id="{C8893CEE-1FC8-4340-A863-D4FE1EB6BE03}"/>
              </a:ext>
            </a:extLst>
          </p:cNvPr>
          <p:cNvSpPr>
            <a:spLocks noChangeShapeType="1"/>
          </p:cNvSpPr>
          <p:nvPr/>
        </p:nvSpPr>
        <p:spPr bwMode="auto">
          <a:xfrm flipV="1">
            <a:off x="4572000" y="5715000"/>
            <a:ext cx="38862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07" name="Text Box 7">
            <a:extLst>
              <a:ext uri="{FF2B5EF4-FFF2-40B4-BE49-F238E27FC236}">
                <a16:creationId xmlns:a16="http://schemas.microsoft.com/office/drawing/2014/main" id="{4581F639-2497-4671-96FE-F97F7BB64B31}"/>
              </a:ext>
            </a:extLst>
          </p:cNvPr>
          <p:cNvSpPr txBox="1">
            <a:spLocks noChangeArrowheads="1"/>
          </p:cNvSpPr>
          <p:nvPr/>
        </p:nvSpPr>
        <p:spPr bwMode="auto">
          <a:xfrm>
            <a:off x="304800" y="1524000"/>
            <a:ext cx="3698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endParaRPr kumimoji="1" lang="en-US" altLang="zh-CN" sz="2400">
              <a:latin typeface="Times New Roman" panose="02020603050405020304" pitchFamily="18" charset="0"/>
            </a:endParaRPr>
          </a:p>
        </p:txBody>
      </p:sp>
      <p:sp>
        <p:nvSpPr>
          <p:cNvPr id="51208" name="Text Box 8">
            <a:extLst>
              <a:ext uri="{FF2B5EF4-FFF2-40B4-BE49-F238E27FC236}">
                <a16:creationId xmlns:a16="http://schemas.microsoft.com/office/drawing/2014/main" id="{ABF74DB7-96D2-4EBF-8A6E-89AF73C88962}"/>
              </a:ext>
            </a:extLst>
          </p:cNvPr>
          <p:cNvSpPr txBox="1">
            <a:spLocks noChangeArrowheads="1"/>
          </p:cNvSpPr>
          <p:nvPr/>
        </p:nvSpPr>
        <p:spPr bwMode="auto">
          <a:xfrm>
            <a:off x="0" y="56594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0</a:t>
            </a:r>
            <a:endParaRPr kumimoji="1" lang="en-US" altLang="zh-CN" sz="2400">
              <a:latin typeface="Times New Roman" panose="02020603050405020304" pitchFamily="18" charset="0"/>
            </a:endParaRPr>
          </a:p>
        </p:txBody>
      </p:sp>
      <p:sp>
        <p:nvSpPr>
          <p:cNvPr id="51209" name="Text Box 9">
            <a:extLst>
              <a:ext uri="{FF2B5EF4-FFF2-40B4-BE49-F238E27FC236}">
                <a16:creationId xmlns:a16="http://schemas.microsoft.com/office/drawing/2014/main" id="{80BD5D38-B437-4E5D-A44E-E27DA3D88039}"/>
              </a:ext>
            </a:extLst>
          </p:cNvPr>
          <p:cNvSpPr txBox="1">
            <a:spLocks noChangeArrowheads="1"/>
          </p:cNvSpPr>
          <p:nvPr/>
        </p:nvSpPr>
        <p:spPr bwMode="auto">
          <a:xfrm>
            <a:off x="4495800" y="56594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0</a:t>
            </a:r>
            <a:endParaRPr kumimoji="1" lang="en-US" altLang="zh-CN" sz="2400">
              <a:latin typeface="Times New Roman" panose="02020603050405020304" pitchFamily="18" charset="0"/>
            </a:endParaRPr>
          </a:p>
        </p:txBody>
      </p:sp>
      <p:sp>
        <p:nvSpPr>
          <p:cNvPr id="51210" name="Text Box 10">
            <a:extLst>
              <a:ext uri="{FF2B5EF4-FFF2-40B4-BE49-F238E27FC236}">
                <a16:creationId xmlns:a16="http://schemas.microsoft.com/office/drawing/2014/main" id="{D7C6DC7B-CE8E-4233-B4AD-C2476E62259A}"/>
              </a:ext>
            </a:extLst>
          </p:cNvPr>
          <p:cNvSpPr txBox="1">
            <a:spLocks noChangeArrowheads="1"/>
          </p:cNvSpPr>
          <p:nvPr/>
        </p:nvSpPr>
        <p:spPr bwMode="auto">
          <a:xfrm>
            <a:off x="3886200" y="5638800"/>
            <a:ext cx="4206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p>
        </p:txBody>
      </p:sp>
      <p:sp>
        <p:nvSpPr>
          <p:cNvPr id="51211" name="Line 11">
            <a:extLst>
              <a:ext uri="{FF2B5EF4-FFF2-40B4-BE49-F238E27FC236}">
                <a16:creationId xmlns:a16="http://schemas.microsoft.com/office/drawing/2014/main" id="{B5D8D7DC-4726-4645-8AE4-B3AFA0A5C11A}"/>
              </a:ext>
            </a:extLst>
          </p:cNvPr>
          <p:cNvSpPr>
            <a:spLocks noChangeShapeType="1"/>
          </p:cNvSpPr>
          <p:nvPr/>
        </p:nvSpPr>
        <p:spPr bwMode="auto">
          <a:xfrm>
            <a:off x="457200" y="3886200"/>
            <a:ext cx="8001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12" name="Text Box 12">
            <a:extLst>
              <a:ext uri="{FF2B5EF4-FFF2-40B4-BE49-F238E27FC236}">
                <a16:creationId xmlns:a16="http://schemas.microsoft.com/office/drawing/2014/main" id="{91D55FCA-D65D-49FC-B684-FBB9C625DE39}"/>
              </a:ext>
            </a:extLst>
          </p:cNvPr>
          <p:cNvSpPr txBox="1">
            <a:spLocks noChangeArrowheads="1"/>
          </p:cNvSpPr>
          <p:nvPr/>
        </p:nvSpPr>
        <p:spPr bwMode="auto">
          <a:xfrm>
            <a:off x="0" y="3657600"/>
            <a:ext cx="4841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r>
              <a:rPr kumimoji="1" lang="en-US" altLang="zh-CN" sz="1800" b="1">
                <a:latin typeface="Times New Roman" panose="02020603050405020304" pitchFamily="18" charset="0"/>
              </a:rPr>
              <a:t>1</a:t>
            </a:r>
            <a:endParaRPr kumimoji="1" lang="en-US" altLang="zh-CN" sz="2400">
              <a:latin typeface="Times New Roman" panose="02020603050405020304" pitchFamily="18" charset="0"/>
            </a:endParaRPr>
          </a:p>
        </p:txBody>
      </p:sp>
      <p:sp>
        <p:nvSpPr>
          <p:cNvPr id="51213" name="Line 13">
            <a:extLst>
              <a:ext uri="{FF2B5EF4-FFF2-40B4-BE49-F238E27FC236}">
                <a16:creationId xmlns:a16="http://schemas.microsoft.com/office/drawing/2014/main" id="{671771FC-ED9E-4B6D-BB19-B152217EC247}"/>
              </a:ext>
            </a:extLst>
          </p:cNvPr>
          <p:cNvSpPr>
            <a:spLocks noChangeShapeType="1"/>
          </p:cNvSpPr>
          <p:nvPr/>
        </p:nvSpPr>
        <p:spPr bwMode="auto">
          <a:xfrm>
            <a:off x="838200" y="2514600"/>
            <a:ext cx="1905000" cy="27432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8318" name="Line 14">
            <a:extLst>
              <a:ext uri="{FF2B5EF4-FFF2-40B4-BE49-F238E27FC236}">
                <a16:creationId xmlns:a16="http://schemas.microsoft.com/office/drawing/2014/main" id="{EB576FEF-8BEC-4AE4-9C9C-ECFDB279D021}"/>
              </a:ext>
            </a:extLst>
          </p:cNvPr>
          <p:cNvSpPr>
            <a:spLocks noChangeShapeType="1"/>
          </p:cNvSpPr>
          <p:nvPr/>
        </p:nvSpPr>
        <p:spPr bwMode="auto">
          <a:xfrm>
            <a:off x="1676400" y="2209800"/>
            <a:ext cx="2057400" cy="29718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15" name="Line 15">
            <a:extLst>
              <a:ext uri="{FF2B5EF4-FFF2-40B4-BE49-F238E27FC236}">
                <a16:creationId xmlns:a16="http://schemas.microsoft.com/office/drawing/2014/main" id="{F6AA9DF1-650E-45DC-A2FF-CAF281B316FD}"/>
              </a:ext>
            </a:extLst>
          </p:cNvPr>
          <p:cNvSpPr>
            <a:spLocks noChangeShapeType="1"/>
          </p:cNvSpPr>
          <p:nvPr/>
        </p:nvSpPr>
        <p:spPr bwMode="auto">
          <a:xfrm flipH="1">
            <a:off x="762000" y="2209800"/>
            <a:ext cx="2514600" cy="28956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8320" name="Line 16">
            <a:extLst>
              <a:ext uri="{FF2B5EF4-FFF2-40B4-BE49-F238E27FC236}">
                <a16:creationId xmlns:a16="http://schemas.microsoft.com/office/drawing/2014/main" id="{5D4E4D4B-B8FC-4767-8048-7937B49AC5D9}"/>
              </a:ext>
            </a:extLst>
          </p:cNvPr>
          <p:cNvSpPr>
            <a:spLocks noChangeShapeType="1"/>
          </p:cNvSpPr>
          <p:nvPr/>
        </p:nvSpPr>
        <p:spPr bwMode="auto">
          <a:xfrm flipH="1">
            <a:off x="1828800" y="2514600"/>
            <a:ext cx="2133600" cy="25908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17" name="Text Box 17">
            <a:extLst>
              <a:ext uri="{FF2B5EF4-FFF2-40B4-BE49-F238E27FC236}">
                <a16:creationId xmlns:a16="http://schemas.microsoft.com/office/drawing/2014/main" id="{41582A5E-FBF4-428A-A397-F109FA3E3EC9}"/>
              </a:ext>
            </a:extLst>
          </p:cNvPr>
          <p:cNvSpPr txBox="1">
            <a:spLocks noChangeArrowheads="1"/>
          </p:cNvSpPr>
          <p:nvPr/>
        </p:nvSpPr>
        <p:spPr bwMode="auto">
          <a:xfrm>
            <a:off x="8305800" y="5638800"/>
            <a:ext cx="4206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p>
        </p:txBody>
      </p:sp>
      <p:sp>
        <p:nvSpPr>
          <p:cNvPr id="51218" name="Text Box 18">
            <a:extLst>
              <a:ext uri="{FF2B5EF4-FFF2-40B4-BE49-F238E27FC236}">
                <a16:creationId xmlns:a16="http://schemas.microsoft.com/office/drawing/2014/main" id="{F361D6AE-7BE0-41A9-A072-B133C0E3FD2E}"/>
              </a:ext>
            </a:extLst>
          </p:cNvPr>
          <p:cNvSpPr txBox="1">
            <a:spLocks noChangeArrowheads="1"/>
          </p:cNvSpPr>
          <p:nvPr/>
        </p:nvSpPr>
        <p:spPr bwMode="auto">
          <a:xfrm>
            <a:off x="4800600" y="1524000"/>
            <a:ext cx="3698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endParaRPr kumimoji="1" lang="en-US" altLang="zh-CN" sz="2400">
              <a:latin typeface="Times New Roman" panose="02020603050405020304" pitchFamily="18" charset="0"/>
            </a:endParaRPr>
          </a:p>
        </p:txBody>
      </p:sp>
      <p:sp>
        <p:nvSpPr>
          <p:cNvPr id="51219" name="Line 19">
            <a:extLst>
              <a:ext uri="{FF2B5EF4-FFF2-40B4-BE49-F238E27FC236}">
                <a16:creationId xmlns:a16="http://schemas.microsoft.com/office/drawing/2014/main" id="{6C13D38D-578E-4C47-8FBD-2DDFAA93700B}"/>
              </a:ext>
            </a:extLst>
          </p:cNvPr>
          <p:cNvSpPr>
            <a:spLocks noChangeShapeType="1"/>
          </p:cNvSpPr>
          <p:nvPr/>
        </p:nvSpPr>
        <p:spPr bwMode="auto">
          <a:xfrm>
            <a:off x="1828800" y="3886200"/>
            <a:ext cx="0" cy="1828800"/>
          </a:xfrm>
          <a:prstGeom prst="line">
            <a:avLst/>
          </a:prstGeom>
          <a:noFill/>
          <a:ln w="571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20" name="Text Box 20">
            <a:extLst>
              <a:ext uri="{FF2B5EF4-FFF2-40B4-BE49-F238E27FC236}">
                <a16:creationId xmlns:a16="http://schemas.microsoft.com/office/drawing/2014/main" id="{60A15FAD-D9E5-4B35-AC8B-A8A98A7F5154}"/>
              </a:ext>
            </a:extLst>
          </p:cNvPr>
          <p:cNvSpPr txBox="1">
            <a:spLocks noChangeArrowheads="1"/>
          </p:cNvSpPr>
          <p:nvPr/>
        </p:nvSpPr>
        <p:spPr bwMode="auto">
          <a:xfrm>
            <a:off x="1600200" y="3276600"/>
            <a:ext cx="5016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E</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51221" name="Text Box 21">
            <a:extLst>
              <a:ext uri="{FF2B5EF4-FFF2-40B4-BE49-F238E27FC236}">
                <a16:creationId xmlns:a16="http://schemas.microsoft.com/office/drawing/2014/main" id="{128B801C-00EB-49CC-AF7B-38A1C70F64FC}"/>
              </a:ext>
            </a:extLst>
          </p:cNvPr>
          <p:cNvSpPr txBox="1">
            <a:spLocks noChangeArrowheads="1"/>
          </p:cNvSpPr>
          <p:nvPr/>
        </p:nvSpPr>
        <p:spPr bwMode="auto">
          <a:xfrm>
            <a:off x="685800" y="2057400"/>
            <a:ext cx="5191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D</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98326" name="Text Box 22">
            <a:extLst>
              <a:ext uri="{FF2B5EF4-FFF2-40B4-BE49-F238E27FC236}">
                <a16:creationId xmlns:a16="http://schemas.microsoft.com/office/drawing/2014/main" id="{9FF96E5B-368E-4654-99C4-F24FA4E0BB49}"/>
              </a:ext>
            </a:extLst>
          </p:cNvPr>
          <p:cNvSpPr txBox="1">
            <a:spLocks noChangeArrowheads="1"/>
          </p:cNvSpPr>
          <p:nvPr/>
        </p:nvSpPr>
        <p:spPr bwMode="auto">
          <a:xfrm>
            <a:off x="1752600" y="1828800"/>
            <a:ext cx="5191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D</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98327" name="Text Box 23">
            <a:extLst>
              <a:ext uri="{FF2B5EF4-FFF2-40B4-BE49-F238E27FC236}">
                <a16:creationId xmlns:a16="http://schemas.microsoft.com/office/drawing/2014/main" id="{BF42EF1C-E8AB-4BA1-BA02-1C3D7A7B0C4E}"/>
              </a:ext>
            </a:extLst>
          </p:cNvPr>
          <p:cNvSpPr txBox="1">
            <a:spLocks noChangeArrowheads="1"/>
          </p:cNvSpPr>
          <p:nvPr/>
        </p:nvSpPr>
        <p:spPr bwMode="auto">
          <a:xfrm>
            <a:off x="3810000" y="2133600"/>
            <a:ext cx="4683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S</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51224" name="Text Box 24">
            <a:extLst>
              <a:ext uri="{FF2B5EF4-FFF2-40B4-BE49-F238E27FC236}">
                <a16:creationId xmlns:a16="http://schemas.microsoft.com/office/drawing/2014/main" id="{542F0A4E-38EE-4C67-921A-B4365CCEB847}"/>
              </a:ext>
            </a:extLst>
          </p:cNvPr>
          <p:cNvSpPr txBox="1">
            <a:spLocks noChangeArrowheads="1"/>
          </p:cNvSpPr>
          <p:nvPr/>
        </p:nvSpPr>
        <p:spPr bwMode="auto">
          <a:xfrm>
            <a:off x="3200400" y="1905000"/>
            <a:ext cx="4683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S</a:t>
            </a:r>
            <a:r>
              <a:rPr kumimoji="1" lang="en-US" altLang="zh-CN" sz="1800" b="1">
                <a:latin typeface="Times New Roman" panose="02020603050405020304" pitchFamily="18" charset="0"/>
              </a:rPr>
              <a:t>1</a:t>
            </a:r>
          </a:p>
        </p:txBody>
      </p:sp>
      <p:sp>
        <p:nvSpPr>
          <p:cNvPr id="51225" name="Text Box 25">
            <a:extLst>
              <a:ext uri="{FF2B5EF4-FFF2-40B4-BE49-F238E27FC236}">
                <a16:creationId xmlns:a16="http://schemas.microsoft.com/office/drawing/2014/main" id="{FDE708A8-A676-41D5-935E-3042D7B06720}"/>
              </a:ext>
            </a:extLst>
          </p:cNvPr>
          <p:cNvSpPr txBox="1">
            <a:spLocks noChangeArrowheads="1"/>
          </p:cNvSpPr>
          <p:nvPr/>
        </p:nvSpPr>
        <p:spPr bwMode="auto">
          <a:xfrm>
            <a:off x="1600200" y="5715000"/>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51226" name="Freeform 27">
            <a:extLst>
              <a:ext uri="{FF2B5EF4-FFF2-40B4-BE49-F238E27FC236}">
                <a16:creationId xmlns:a16="http://schemas.microsoft.com/office/drawing/2014/main" id="{B8F5909F-DDD0-45D2-8A91-61C36C818537}"/>
              </a:ext>
            </a:extLst>
          </p:cNvPr>
          <p:cNvSpPr>
            <a:spLocks/>
          </p:cNvSpPr>
          <p:nvPr/>
        </p:nvSpPr>
        <p:spPr bwMode="auto">
          <a:xfrm>
            <a:off x="5257800" y="3276600"/>
            <a:ext cx="1828800" cy="609600"/>
          </a:xfrm>
          <a:custGeom>
            <a:avLst/>
            <a:gdLst>
              <a:gd name="T0" fmla="*/ 0 w 1824"/>
              <a:gd name="T1" fmla="*/ 2147483646 h 376"/>
              <a:gd name="T2" fmla="*/ 2147483646 w 1824"/>
              <a:gd name="T3" fmla="*/ 2147483646 h 376"/>
              <a:gd name="T4" fmla="*/ 2147483646 w 1824"/>
              <a:gd name="T5" fmla="*/ 2147483646 h 376"/>
              <a:gd name="T6" fmla="*/ 2147483646 w 1824"/>
              <a:gd name="T7" fmla="*/ 2147483646 h 376"/>
              <a:gd name="T8" fmla="*/ 2147483646 w 1824"/>
              <a:gd name="T9" fmla="*/ 0 h 3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76">
                <a:moveTo>
                  <a:pt x="0" y="96"/>
                </a:moveTo>
                <a:cubicBezTo>
                  <a:pt x="280" y="196"/>
                  <a:pt x="560" y="296"/>
                  <a:pt x="720" y="336"/>
                </a:cubicBezTo>
                <a:cubicBezTo>
                  <a:pt x="880" y="376"/>
                  <a:pt x="840" y="352"/>
                  <a:pt x="960" y="336"/>
                </a:cubicBezTo>
                <a:cubicBezTo>
                  <a:pt x="1080" y="320"/>
                  <a:pt x="1296" y="296"/>
                  <a:pt x="1440" y="240"/>
                </a:cubicBezTo>
                <a:cubicBezTo>
                  <a:pt x="1584" y="184"/>
                  <a:pt x="1704" y="92"/>
                  <a:pt x="1824" y="0"/>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51227" name="Text Box 29">
            <a:extLst>
              <a:ext uri="{FF2B5EF4-FFF2-40B4-BE49-F238E27FC236}">
                <a16:creationId xmlns:a16="http://schemas.microsoft.com/office/drawing/2014/main" id="{FE0BB423-B5BE-4EF6-9522-155CC312EC7B}"/>
              </a:ext>
            </a:extLst>
          </p:cNvPr>
          <p:cNvSpPr txBox="1">
            <a:spLocks noChangeArrowheads="1"/>
          </p:cNvSpPr>
          <p:nvPr/>
        </p:nvSpPr>
        <p:spPr bwMode="auto">
          <a:xfrm>
            <a:off x="6948488" y="3068638"/>
            <a:ext cx="722312"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LAC</a:t>
            </a:r>
            <a:endParaRPr kumimoji="1" lang="en-US" altLang="zh-CN" sz="1600" b="1">
              <a:latin typeface="Times New Roman" panose="02020603050405020304" pitchFamily="18" charset="0"/>
            </a:endParaRPr>
          </a:p>
        </p:txBody>
      </p:sp>
      <p:sp>
        <p:nvSpPr>
          <p:cNvPr id="51228" name="Freeform 31">
            <a:extLst>
              <a:ext uri="{FF2B5EF4-FFF2-40B4-BE49-F238E27FC236}">
                <a16:creationId xmlns:a16="http://schemas.microsoft.com/office/drawing/2014/main" id="{F56BAFFA-0A57-44F7-8B14-CC24646D5FC0}"/>
              </a:ext>
            </a:extLst>
          </p:cNvPr>
          <p:cNvSpPr>
            <a:spLocks/>
          </p:cNvSpPr>
          <p:nvPr/>
        </p:nvSpPr>
        <p:spPr bwMode="auto">
          <a:xfrm>
            <a:off x="5562600" y="2819400"/>
            <a:ext cx="1066800" cy="1752600"/>
          </a:xfrm>
          <a:custGeom>
            <a:avLst/>
            <a:gdLst>
              <a:gd name="T0" fmla="*/ 2147483646 w 576"/>
              <a:gd name="T1" fmla="*/ 0 h 960"/>
              <a:gd name="T2" fmla="*/ 2147483646 w 576"/>
              <a:gd name="T3" fmla="*/ 2147483646 h 960"/>
              <a:gd name="T4" fmla="*/ 2147483646 w 576"/>
              <a:gd name="T5" fmla="*/ 2147483646 h 960"/>
              <a:gd name="T6" fmla="*/ 2147483646 w 576"/>
              <a:gd name="T7" fmla="*/ 2147483646 h 960"/>
              <a:gd name="T8" fmla="*/ 0 w 576"/>
              <a:gd name="T9" fmla="*/ 2147483646 h 9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 h="960">
                <a:moveTo>
                  <a:pt x="576" y="0"/>
                </a:moveTo>
                <a:cubicBezTo>
                  <a:pt x="524" y="148"/>
                  <a:pt x="472" y="296"/>
                  <a:pt x="432" y="384"/>
                </a:cubicBezTo>
                <a:cubicBezTo>
                  <a:pt x="392" y="472"/>
                  <a:pt x="392" y="448"/>
                  <a:pt x="336" y="528"/>
                </a:cubicBezTo>
                <a:cubicBezTo>
                  <a:pt x="280" y="608"/>
                  <a:pt x="152" y="792"/>
                  <a:pt x="96" y="864"/>
                </a:cubicBezTo>
                <a:cubicBezTo>
                  <a:pt x="40" y="936"/>
                  <a:pt x="20" y="948"/>
                  <a:pt x="0" y="96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229" name="Text Box 34">
            <a:extLst>
              <a:ext uri="{FF2B5EF4-FFF2-40B4-BE49-F238E27FC236}">
                <a16:creationId xmlns:a16="http://schemas.microsoft.com/office/drawing/2014/main" id="{E4E48953-7249-4858-907F-5957076472B2}"/>
              </a:ext>
            </a:extLst>
          </p:cNvPr>
          <p:cNvSpPr txBox="1">
            <a:spLocks noChangeArrowheads="1"/>
          </p:cNvSpPr>
          <p:nvPr/>
        </p:nvSpPr>
        <p:spPr bwMode="auto">
          <a:xfrm>
            <a:off x="6553200" y="2514600"/>
            <a:ext cx="777875"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LMC</a:t>
            </a:r>
            <a:endParaRPr kumimoji="1" lang="en-US" altLang="zh-CN" sz="1600" b="1">
              <a:latin typeface="Times New Roman" panose="02020603050405020304" pitchFamily="18" charset="0"/>
            </a:endParaRPr>
          </a:p>
        </p:txBody>
      </p:sp>
      <p:sp>
        <p:nvSpPr>
          <p:cNvPr id="98339" name="Line 35">
            <a:extLst>
              <a:ext uri="{FF2B5EF4-FFF2-40B4-BE49-F238E27FC236}">
                <a16:creationId xmlns:a16="http://schemas.microsoft.com/office/drawing/2014/main" id="{D1601AFE-AD89-49A3-8E1A-DA31C01FFED4}"/>
              </a:ext>
            </a:extLst>
          </p:cNvPr>
          <p:cNvSpPr>
            <a:spLocks noChangeShapeType="1"/>
          </p:cNvSpPr>
          <p:nvPr/>
        </p:nvSpPr>
        <p:spPr bwMode="auto">
          <a:xfrm>
            <a:off x="2819400" y="3886200"/>
            <a:ext cx="0" cy="1828800"/>
          </a:xfrm>
          <a:prstGeom prst="line">
            <a:avLst/>
          </a:prstGeom>
          <a:noFill/>
          <a:ln w="571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8340" name="Text Box 36">
            <a:extLst>
              <a:ext uri="{FF2B5EF4-FFF2-40B4-BE49-F238E27FC236}">
                <a16:creationId xmlns:a16="http://schemas.microsoft.com/office/drawing/2014/main" id="{0BCD3B76-7C45-4FB3-91CC-B8AA0319D271}"/>
              </a:ext>
            </a:extLst>
          </p:cNvPr>
          <p:cNvSpPr txBox="1">
            <a:spLocks noChangeArrowheads="1"/>
          </p:cNvSpPr>
          <p:nvPr/>
        </p:nvSpPr>
        <p:spPr bwMode="auto">
          <a:xfrm>
            <a:off x="2590800" y="3276600"/>
            <a:ext cx="5016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E</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98341" name="Text Box 37">
            <a:extLst>
              <a:ext uri="{FF2B5EF4-FFF2-40B4-BE49-F238E27FC236}">
                <a16:creationId xmlns:a16="http://schemas.microsoft.com/office/drawing/2014/main" id="{85BC0E64-04AB-4AE6-84D0-DBCFD84F2A94}"/>
              </a:ext>
            </a:extLst>
          </p:cNvPr>
          <p:cNvSpPr txBox="1">
            <a:spLocks noChangeArrowheads="1"/>
          </p:cNvSpPr>
          <p:nvPr/>
        </p:nvSpPr>
        <p:spPr bwMode="auto">
          <a:xfrm>
            <a:off x="2590800" y="5715000"/>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98342" name="Line 38">
            <a:extLst>
              <a:ext uri="{FF2B5EF4-FFF2-40B4-BE49-F238E27FC236}">
                <a16:creationId xmlns:a16="http://schemas.microsoft.com/office/drawing/2014/main" id="{932FBCDE-54B3-4228-8D4B-4A8F361DB8C8}"/>
              </a:ext>
            </a:extLst>
          </p:cNvPr>
          <p:cNvSpPr>
            <a:spLocks noChangeShapeType="1"/>
          </p:cNvSpPr>
          <p:nvPr/>
        </p:nvSpPr>
        <p:spPr bwMode="auto">
          <a:xfrm>
            <a:off x="457200" y="3886200"/>
            <a:ext cx="3657600" cy="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98343" name="Text Box 39">
            <a:extLst>
              <a:ext uri="{FF2B5EF4-FFF2-40B4-BE49-F238E27FC236}">
                <a16:creationId xmlns:a16="http://schemas.microsoft.com/office/drawing/2014/main" id="{5760DFB2-7C88-40E4-8EC4-0BED1D373EA9}"/>
              </a:ext>
            </a:extLst>
          </p:cNvPr>
          <p:cNvSpPr txBox="1">
            <a:spLocks noChangeArrowheads="1"/>
          </p:cNvSpPr>
          <p:nvPr/>
        </p:nvSpPr>
        <p:spPr bwMode="auto">
          <a:xfrm>
            <a:off x="3635375" y="3284538"/>
            <a:ext cx="6191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solidFill>
                  <a:schemeClr val="tx2"/>
                </a:solidFill>
                <a:latin typeface="Times New Roman" panose="02020603050405020304" pitchFamily="18" charset="0"/>
              </a:rPr>
              <a:t>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8318"/>
                                        </p:tgtEl>
                                        <p:attrNameLst>
                                          <p:attrName>style.visibility</p:attrName>
                                        </p:attrNameLst>
                                      </p:cBhvr>
                                      <p:to>
                                        <p:strVal val="visible"/>
                                      </p:to>
                                    </p:set>
                                    <p:animEffect transition="in" filter="wipe(left)">
                                      <p:cBhvr>
                                        <p:cTn id="7" dur="500"/>
                                        <p:tgtEl>
                                          <p:spTgt spid="983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326">
                                            <p:txEl>
                                              <p:pRg st="0" end="0"/>
                                            </p:txEl>
                                          </p:spTgt>
                                        </p:tgtEl>
                                        <p:attrNameLst>
                                          <p:attrName>style.visibility</p:attrName>
                                        </p:attrNameLst>
                                      </p:cBhvr>
                                      <p:to>
                                        <p:strVal val="visible"/>
                                      </p:to>
                                    </p:set>
                                    <p:animEffect transition="in" filter="wipe(left)">
                                      <p:cBhvr>
                                        <p:cTn id="12" dur="500"/>
                                        <p:tgtEl>
                                          <p:spTgt spid="9832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98320"/>
                                        </p:tgtEl>
                                        <p:attrNameLst>
                                          <p:attrName>style.visibility</p:attrName>
                                        </p:attrNameLst>
                                      </p:cBhvr>
                                      <p:to>
                                        <p:strVal val="visible"/>
                                      </p:to>
                                    </p:set>
                                    <p:animEffect transition="in" filter="wipe(left)">
                                      <p:cBhvr>
                                        <p:cTn id="17" dur="500"/>
                                        <p:tgtEl>
                                          <p:spTgt spid="9832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327">
                                            <p:txEl>
                                              <p:pRg st="0" end="0"/>
                                            </p:txEl>
                                          </p:spTgt>
                                        </p:tgtEl>
                                        <p:attrNameLst>
                                          <p:attrName>style.visibility</p:attrName>
                                        </p:attrNameLst>
                                      </p:cBhvr>
                                      <p:to>
                                        <p:strVal val="visible"/>
                                      </p:to>
                                    </p:set>
                                    <p:animEffect transition="in" filter="wipe(left)">
                                      <p:cBhvr>
                                        <p:cTn id="22" dur="500"/>
                                        <p:tgtEl>
                                          <p:spTgt spid="98327">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8340">
                                            <p:txEl>
                                              <p:pRg st="0" end="0"/>
                                            </p:txEl>
                                          </p:spTgt>
                                        </p:tgtEl>
                                        <p:attrNameLst>
                                          <p:attrName>style.visibility</p:attrName>
                                        </p:attrNameLst>
                                      </p:cBhvr>
                                      <p:to>
                                        <p:strVal val="visible"/>
                                      </p:to>
                                    </p:set>
                                    <p:animEffect transition="in" filter="wipe(left)">
                                      <p:cBhvr>
                                        <p:cTn id="27" dur="500"/>
                                        <p:tgtEl>
                                          <p:spTgt spid="98340">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98339"/>
                                        </p:tgtEl>
                                        <p:attrNameLst>
                                          <p:attrName>style.visibility</p:attrName>
                                        </p:attrNameLst>
                                      </p:cBhvr>
                                      <p:to>
                                        <p:strVal val="visible"/>
                                      </p:to>
                                    </p:set>
                                    <p:animEffect transition="in" filter="wipe(left)">
                                      <p:cBhvr>
                                        <p:cTn id="32" dur="500"/>
                                        <p:tgtEl>
                                          <p:spTgt spid="9833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8341">
                                            <p:txEl>
                                              <p:pRg st="0" end="0"/>
                                            </p:txEl>
                                          </p:spTgt>
                                        </p:tgtEl>
                                        <p:attrNameLst>
                                          <p:attrName>style.visibility</p:attrName>
                                        </p:attrNameLst>
                                      </p:cBhvr>
                                      <p:to>
                                        <p:strVal val="visible"/>
                                      </p:to>
                                    </p:set>
                                    <p:animEffect transition="in" filter="wipe(left)">
                                      <p:cBhvr>
                                        <p:cTn id="37" dur="500"/>
                                        <p:tgtEl>
                                          <p:spTgt spid="98341">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98342"/>
                                        </p:tgtEl>
                                        <p:attrNameLst>
                                          <p:attrName>style.visibility</p:attrName>
                                        </p:attrNameLst>
                                      </p:cBhvr>
                                      <p:to>
                                        <p:strVal val="visible"/>
                                      </p:to>
                                    </p:set>
                                    <p:animEffect transition="in" filter="wipe(left)">
                                      <p:cBhvr>
                                        <p:cTn id="42" dur="500"/>
                                        <p:tgtEl>
                                          <p:spTgt spid="98342"/>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8343">
                                            <p:txEl>
                                              <p:pRg st="0" end="0"/>
                                            </p:txEl>
                                          </p:spTgt>
                                        </p:tgtEl>
                                        <p:attrNameLst>
                                          <p:attrName>style.visibility</p:attrName>
                                        </p:attrNameLst>
                                      </p:cBhvr>
                                      <p:to>
                                        <p:strVal val="visible"/>
                                      </p:to>
                                    </p:set>
                                    <p:animEffect transition="in" filter="wipe(left)">
                                      <p:cBhvr>
                                        <p:cTn id="47" dur="500"/>
                                        <p:tgtEl>
                                          <p:spTgt spid="983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6" grpId="0" build="p" autoUpdateAnimBg="0"/>
      <p:bldP spid="98327" grpId="0" build="p" autoUpdateAnimBg="0"/>
      <p:bldP spid="98340" grpId="0" build="p" autoUpdateAnimBg="0"/>
      <p:bldP spid="98341" grpId="0" build="p" autoUpdateAnimBg="0"/>
      <p:bldP spid="98343"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a:extLst>
              <a:ext uri="{FF2B5EF4-FFF2-40B4-BE49-F238E27FC236}">
                <a16:creationId xmlns:a16="http://schemas.microsoft.com/office/drawing/2014/main" id="{8014FD26-4897-43F0-A026-853530A0F71A}"/>
              </a:ext>
            </a:extLst>
          </p:cNvPr>
          <p:cNvSpPr>
            <a:spLocks noChangeArrowheads="1"/>
          </p:cNvSpPr>
          <p:nvPr/>
        </p:nvSpPr>
        <p:spPr bwMode="auto">
          <a:xfrm>
            <a:off x="755650" y="1125538"/>
            <a:ext cx="7345363" cy="2519362"/>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问题</a:t>
            </a:r>
            <a:r>
              <a:rPr lang="en-US" altLang="zh-CN">
                <a:solidFill>
                  <a:srgbClr val="000000"/>
                </a:solidFill>
              </a:rPr>
              <a:t>1:</a:t>
            </a:r>
            <a:r>
              <a:rPr lang="zh-CN" altLang="en-US" b="1">
                <a:solidFill>
                  <a:srgbClr val="000000"/>
                </a:solidFill>
              </a:rPr>
              <a:t>成本不变行业提高产量时</a:t>
            </a:r>
            <a:r>
              <a:rPr lang="en-US" altLang="zh-CN" b="1">
                <a:solidFill>
                  <a:srgbClr val="000000"/>
                </a:solidFill>
              </a:rPr>
              <a:t>,</a:t>
            </a:r>
          </a:p>
          <a:p>
            <a:pPr algn="ctr" eaLnBrk="1" hangingPunct="1">
              <a:spcBef>
                <a:spcPct val="0"/>
              </a:spcBef>
              <a:buClrTx/>
              <a:buSzTx/>
              <a:buFontTx/>
              <a:buNone/>
            </a:pPr>
            <a:r>
              <a:rPr lang="zh-CN" altLang="en-US" b="1">
                <a:solidFill>
                  <a:srgbClr val="000000"/>
                </a:solidFill>
              </a:rPr>
              <a:t>长期均衡价格水平是否变化</a:t>
            </a:r>
            <a:r>
              <a:rPr lang="en-US" altLang="zh-CN" b="1">
                <a:solidFill>
                  <a:srgbClr val="000000"/>
                </a:solidFill>
              </a:rPr>
              <a:t>?</a:t>
            </a:r>
          </a:p>
        </p:txBody>
      </p:sp>
      <p:sp>
        <p:nvSpPr>
          <p:cNvPr id="101381" name="Rectangle 5">
            <a:extLst>
              <a:ext uri="{FF2B5EF4-FFF2-40B4-BE49-F238E27FC236}">
                <a16:creationId xmlns:a16="http://schemas.microsoft.com/office/drawing/2014/main" id="{BE8A45E8-38D6-4460-ABAA-0884C78776FE}"/>
              </a:ext>
            </a:extLst>
          </p:cNvPr>
          <p:cNvSpPr>
            <a:spLocks noChangeArrowheads="1"/>
          </p:cNvSpPr>
          <p:nvPr/>
        </p:nvSpPr>
        <p:spPr bwMode="auto">
          <a:xfrm>
            <a:off x="1116013" y="4437063"/>
            <a:ext cx="6985000" cy="1439862"/>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b="1">
                <a:solidFill>
                  <a:srgbClr val="000000"/>
                </a:solidFill>
              </a:rPr>
              <a:t>不变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1381"/>
                                        </p:tgtEl>
                                        <p:attrNameLst>
                                          <p:attrName>style.visibility</p:attrName>
                                        </p:attrNameLst>
                                      </p:cBhvr>
                                      <p:to>
                                        <p:strVal val="visible"/>
                                      </p:to>
                                    </p:set>
                                    <p:animEffect transition="in" filter="blinds(horizontal)">
                                      <p:cBhvr>
                                        <p:cTn id="7" dur="500"/>
                                        <p:tgtEl>
                                          <p:spTgt spid="101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7F67160-2550-43FD-ABBA-10EFD680316E}"/>
              </a:ext>
            </a:extLst>
          </p:cNvPr>
          <p:cNvSpPr>
            <a:spLocks noGrp="1" noRot="1" noChangeArrowheads="1"/>
          </p:cNvSpPr>
          <p:nvPr>
            <p:ph type="title"/>
          </p:nvPr>
        </p:nvSpPr>
        <p:spPr/>
        <p:txBody>
          <a:bodyPr/>
          <a:lstStyle/>
          <a:p>
            <a:pPr eaLnBrk="1" hangingPunct="1"/>
            <a:r>
              <a:rPr lang="en-US" altLang="zh-CN" sz="3200" b="1">
                <a:solidFill>
                  <a:srgbClr val="A50021"/>
                </a:solidFill>
                <a:ea typeface="华文细黑" panose="02010600040101010101" pitchFamily="2" charset="-122"/>
              </a:rPr>
              <a:t>3</a:t>
            </a:r>
            <a:r>
              <a:rPr lang="zh-CN" altLang="en-US" sz="3200" b="1">
                <a:solidFill>
                  <a:srgbClr val="A50021"/>
                </a:solidFill>
                <a:ea typeface="华文细黑" panose="02010600040101010101" pitchFamily="2" charset="-122"/>
              </a:rPr>
              <a:t>、按市场结构划分的四种市场类型</a:t>
            </a:r>
          </a:p>
        </p:txBody>
      </p:sp>
      <p:sp>
        <p:nvSpPr>
          <p:cNvPr id="31747" name="Rectangle 3">
            <a:extLst>
              <a:ext uri="{FF2B5EF4-FFF2-40B4-BE49-F238E27FC236}">
                <a16:creationId xmlns:a16="http://schemas.microsoft.com/office/drawing/2014/main" id="{A4DCA9CE-CBFD-4A51-A06C-C74645EC29F3}"/>
              </a:ext>
            </a:extLst>
          </p:cNvPr>
          <p:cNvSpPr>
            <a:spLocks noGrp="1" noRot="1" noChangeArrowheads="1"/>
          </p:cNvSpPr>
          <p:nvPr>
            <p:ph type="body" idx="1"/>
          </p:nvPr>
        </p:nvSpPr>
        <p:spPr>
          <a:xfrm>
            <a:off x="323850" y="2636838"/>
            <a:ext cx="8540750" cy="587375"/>
          </a:xfrm>
          <a:solidFill>
            <a:srgbClr val="FFFF00"/>
          </a:solidFill>
          <a:ln w="38100" cap="flat" algn="ctr">
            <a:solidFill>
              <a:srgbClr val="CC6600"/>
            </a:solidFill>
            <a:miter lim="800000"/>
            <a:headEnd/>
            <a:tailEnd/>
          </a:ln>
        </p:spPr>
        <p:txBody>
          <a:bodyPr/>
          <a:lstStyle/>
          <a:p>
            <a:pPr eaLnBrk="1" hangingPunct="1">
              <a:lnSpc>
                <a:spcPct val="90000"/>
              </a:lnSpc>
            </a:pPr>
            <a:r>
              <a:rPr lang="zh-CN" altLang="en-US" sz="2800" b="1"/>
              <a:t>市场上厂商的个数</a:t>
            </a:r>
          </a:p>
        </p:txBody>
      </p:sp>
      <p:sp>
        <p:nvSpPr>
          <p:cNvPr id="31748" name="Rectangle 4">
            <a:extLst>
              <a:ext uri="{FF2B5EF4-FFF2-40B4-BE49-F238E27FC236}">
                <a16:creationId xmlns:a16="http://schemas.microsoft.com/office/drawing/2014/main" id="{CC8C4D3D-961B-491D-99AF-5631BB0D51C7}"/>
              </a:ext>
            </a:extLst>
          </p:cNvPr>
          <p:cNvSpPr>
            <a:spLocks noRot="1" noChangeArrowheads="1"/>
          </p:cNvSpPr>
          <p:nvPr/>
        </p:nvSpPr>
        <p:spPr bwMode="auto">
          <a:xfrm>
            <a:off x="323850" y="1916113"/>
            <a:ext cx="8540750" cy="587375"/>
          </a:xfrm>
          <a:prstGeom prst="rect">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342900" indent="-34290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342900" indent="-3429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342900" indent="-3429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342900" indent="-3429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8001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12573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17145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21717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zh-CN" altLang="en-US" sz="2800" b="1"/>
              <a:t>决定市场类型的因素：四个</a:t>
            </a:r>
          </a:p>
        </p:txBody>
      </p:sp>
      <p:sp>
        <p:nvSpPr>
          <p:cNvPr id="31749" name="Rectangle 5">
            <a:extLst>
              <a:ext uri="{FF2B5EF4-FFF2-40B4-BE49-F238E27FC236}">
                <a16:creationId xmlns:a16="http://schemas.microsoft.com/office/drawing/2014/main" id="{A03521DB-9911-49CE-B818-DA80D1DA4AE3}"/>
              </a:ext>
            </a:extLst>
          </p:cNvPr>
          <p:cNvSpPr>
            <a:spLocks noRot="1" noChangeArrowheads="1"/>
          </p:cNvSpPr>
          <p:nvPr/>
        </p:nvSpPr>
        <p:spPr bwMode="auto">
          <a:xfrm>
            <a:off x="323850" y="3429000"/>
            <a:ext cx="8540750" cy="587375"/>
          </a:xfrm>
          <a:prstGeom prst="rect">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342900" indent="-34290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342900" indent="-3429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342900" indent="-3429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342900" indent="-3429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8001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12573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17145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21717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zh-CN" altLang="en-US" sz="2800" b="1"/>
              <a:t>厂商所生产的产品的差别程度</a:t>
            </a:r>
          </a:p>
        </p:txBody>
      </p:sp>
      <p:sp>
        <p:nvSpPr>
          <p:cNvPr id="31750" name="Rectangle 6">
            <a:extLst>
              <a:ext uri="{FF2B5EF4-FFF2-40B4-BE49-F238E27FC236}">
                <a16:creationId xmlns:a16="http://schemas.microsoft.com/office/drawing/2014/main" id="{7ED1CCF4-8A6E-4E6B-A55E-FD87F24AB74F}"/>
              </a:ext>
            </a:extLst>
          </p:cNvPr>
          <p:cNvSpPr>
            <a:spLocks noRot="1" noChangeArrowheads="1"/>
          </p:cNvSpPr>
          <p:nvPr/>
        </p:nvSpPr>
        <p:spPr bwMode="auto">
          <a:xfrm>
            <a:off x="323850" y="4292600"/>
            <a:ext cx="8540750" cy="587375"/>
          </a:xfrm>
          <a:prstGeom prst="rect">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342900" indent="-34290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342900" indent="-3429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342900" indent="-3429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342900" indent="-3429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8001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12573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17145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21717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zh-CN" altLang="en-US" sz="2800" b="1"/>
              <a:t>单个厂商对市场价格的控制程度</a:t>
            </a:r>
          </a:p>
        </p:txBody>
      </p:sp>
      <p:sp>
        <p:nvSpPr>
          <p:cNvPr id="31751" name="Rectangle 7">
            <a:extLst>
              <a:ext uri="{FF2B5EF4-FFF2-40B4-BE49-F238E27FC236}">
                <a16:creationId xmlns:a16="http://schemas.microsoft.com/office/drawing/2014/main" id="{7CC6841F-8C27-4BA7-AE92-8AEE28711983}"/>
              </a:ext>
            </a:extLst>
          </p:cNvPr>
          <p:cNvSpPr>
            <a:spLocks noRot="1" noChangeArrowheads="1"/>
          </p:cNvSpPr>
          <p:nvPr/>
        </p:nvSpPr>
        <p:spPr bwMode="auto">
          <a:xfrm>
            <a:off x="323850" y="5157788"/>
            <a:ext cx="8540750" cy="587375"/>
          </a:xfrm>
          <a:prstGeom prst="rect">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342900" indent="-34290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342900" indent="-3429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342900" indent="-3429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342900" indent="-3429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8001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12573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17145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2171700" indent="-3429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zh-CN" altLang="en-US" sz="2800" b="1"/>
              <a:t>厂商进入或退出一个行业的难易程度</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animEffect transition="in" filter="diamond(in)">
                                      <p:cBhvr>
                                        <p:cTn id="7" dur="500"/>
                                        <p:tgtEl>
                                          <p:spTgt spid="3174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1747">
                                            <p:bg/>
                                          </p:spTgt>
                                        </p:tgtEl>
                                        <p:attrNameLst>
                                          <p:attrName>style.visibility</p:attrName>
                                        </p:attrNameLst>
                                      </p:cBhvr>
                                      <p:to>
                                        <p:strVal val="visible"/>
                                      </p:to>
                                    </p:set>
                                    <p:animEffect transition="in" filter="wedge">
                                      <p:cBhvr>
                                        <p:cTn id="12" dur="500"/>
                                        <p:tgtEl>
                                          <p:spTgt spid="31747">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1747">
                                            <p:txEl>
                                              <p:pRg st="0" end="0"/>
                                            </p:txEl>
                                          </p:spTgt>
                                        </p:tgtEl>
                                        <p:attrNameLst>
                                          <p:attrName>style.visibility</p:attrName>
                                        </p:attrNameLst>
                                      </p:cBhvr>
                                      <p:to>
                                        <p:strVal val="visible"/>
                                      </p:to>
                                    </p:set>
                                    <p:animEffect transition="in" filter="wedge">
                                      <p:cBhvr>
                                        <p:cTn id="17" dur="500"/>
                                        <p:tgtEl>
                                          <p:spTgt spid="3174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1749"/>
                                        </p:tgtEl>
                                        <p:attrNameLst>
                                          <p:attrName>style.visibility</p:attrName>
                                        </p:attrNameLst>
                                      </p:cBhvr>
                                      <p:to>
                                        <p:strVal val="visible"/>
                                      </p:to>
                                    </p:set>
                                    <p:animEffect transition="in" filter="wedge">
                                      <p:cBhvr>
                                        <p:cTn id="22" dur="500"/>
                                        <p:tgtEl>
                                          <p:spTgt spid="3174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1750"/>
                                        </p:tgtEl>
                                        <p:attrNameLst>
                                          <p:attrName>style.visibility</p:attrName>
                                        </p:attrNameLst>
                                      </p:cBhvr>
                                      <p:to>
                                        <p:strVal val="visible"/>
                                      </p:to>
                                    </p:set>
                                    <p:animEffect transition="in" filter="wedge">
                                      <p:cBhvr>
                                        <p:cTn id="27" dur="500"/>
                                        <p:tgtEl>
                                          <p:spTgt spid="3175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1751"/>
                                        </p:tgtEl>
                                        <p:attrNameLst>
                                          <p:attrName>style.visibility</p:attrName>
                                        </p:attrNameLst>
                                      </p:cBhvr>
                                      <p:to>
                                        <p:strVal val="visible"/>
                                      </p:to>
                                    </p:set>
                                    <p:animEffect transition="in" filter="wedge">
                                      <p:cBhvr>
                                        <p:cTn id="32" dur="500"/>
                                        <p:tgtEl>
                                          <p:spTgt spid="3175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6" presetClass="emph" presetSubtype="0" fill="hold" grpId="1" nodeType="clickEffect">
                                  <p:stCondLst>
                                    <p:cond delay="0"/>
                                  </p:stCondLst>
                                  <p:childTnLst>
                                    <p:animScale>
                                      <p:cBhvr>
                                        <p:cTn id="36" dur="500" fill="hold"/>
                                        <p:tgtEl>
                                          <p:spTgt spid="31747">
                                            <p:bg/>
                                          </p:spTgt>
                                        </p:tgtEl>
                                      </p:cBhvr>
                                      <p:by x="150000" y="150000"/>
                                    </p:animScale>
                                  </p:childTnLst>
                                </p:cTn>
                              </p:par>
                            </p:childTnLst>
                          </p:cTn>
                        </p:par>
                      </p:childTnLst>
                    </p:cTn>
                  </p:par>
                  <p:par>
                    <p:cTn id="37" fill="hold" nodeType="clickPar">
                      <p:stCondLst>
                        <p:cond delay="indefinite"/>
                      </p:stCondLst>
                      <p:childTnLst>
                        <p:par>
                          <p:cTn id="38" fill="hold" nodeType="withGroup">
                            <p:stCondLst>
                              <p:cond delay="0"/>
                            </p:stCondLst>
                            <p:childTnLst>
                              <p:par>
                                <p:cTn id="39" presetID="6" presetClass="emph" presetSubtype="0" fill="hold" grpId="1" nodeType="clickEffect">
                                  <p:stCondLst>
                                    <p:cond delay="0"/>
                                  </p:stCondLst>
                                  <p:childTnLst>
                                    <p:animScale>
                                      <p:cBhvr>
                                        <p:cTn id="40" dur="500" fill="hold"/>
                                        <p:tgtEl>
                                          <p:spTgt spid="31747">
                                            <p:txEl>
                                              <p:pRg st="0" end="0"/>
                                            </p:txEl>
                                          </p:spTgt>
                                        </p:tgtEl>
                                      </p:cBhvr>
                                      <p:by x="150000" y="150000"/>
                                    </p:animScale>
                                  </p:childTnLst>
                                </p:cTn>
                              </p:par>
                            </p:childTnLst>
                          </p:cTn>
                        </p:par>
                      </p:childTnLst>
                    </p:cTn>
                  </p:par>
                  <p:par>
                    <p:cTn id="41" fill="hold" nodeType="clickPar">
                      <p:stCondLst>
                        <p:cond delay="indefinite"/>
                      </p:stCondLst>
                      <p:childTnLst>
                        <p:par>
                          <p:cTn id="42" fill="hold" nodeType="withGroup">
                            <p:stCondLst>
                              <p:cond delay="0"/>
                            </p:stCondLst>
                            <p:childTnLst>
                              <p:par>
                                <p:cTn id="43" presetID="6" presetClass="emph" presetSubtype="0" fill="hold" grpId="1" nodeType="clickEffect">
                                  <p:stCondLst>
                                    <p:cond delay="0"/>
                                  </p:stCondLst>
                                  <p:childTnLst>
                                    <p:animScale>
                                      <p:cBhvr>
                                        <p:cTn id="44" dur="2000" fill="hold"/>
                                        <p:tgtEl>
                                          <p:spTgt spid="3174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nimBg="1"/>
      <p:bldP spid="31747" grpId="1" build="p" animBg="1"/>
      <p:bldP spid="31748" grpId="0" animBg="1"/>
      <p:bldP spid="31749" grpId="0" animBg="1"/>
      <p:bldP spid="31749" grpId="1" animBg="1"/>
      <p:bldP spid="31750" grpId="0" animBg="1"/>
      <p:bldP spid="3175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4">
            <a:extLst>
              <a:ext uri="{FF2B5EF4-FFF2-40B4-BE49-F238E27FC236}">
                <a16:creationId xmlns:a16="http://schemas.microsoft.com/office/drawing/2014/main" id="{A251C158-84DB-46C0-8732-64B0400866B7}"/>
              </a:ext>
            </a:extLst>
          </p:cNvPr>
          <p:cNvSpPr>
            <a:spLocks noChangeArrowheads="1"/>
          </p:cNvSpPr>
          <p:nvPr/>
        </p:nvSpPr>
        <p:spPr bwMode="auto">
          <a:xfrm>
            <a:off x="827088" y="1557338"/>
            <a:ext cx="7632700" cy="1943100"/>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问题</a:t>
            </a:r>
            <a:r>
              <a:rPr lang="en-US" altLang="zh-CN">
                <a:solidFill>
                  <a:srgbClr val="000000"/>
                </a:solidFill>
              </a:rPr>
              <a:t>2:</a:t>
            </a:r>
            <a:r>
              <a:rPr lang="zh-CN" altLang="en-US" b="1">
                <a:solidFill>
                  <a:srgbClr val="000000"/>
                </a:solidFill>
              </a:rPr>
              <a:t>该</a:t>
            </a:r>
            <a:r>
              <a:rPr lang="zh-CN" altLang="en-US" b="1">
                <a:solidFill>
                  <a:srgbClr val="000000"/>
                </a:solidFill>
                <a:hlinkClick r:id="rId2" action="ppaction://hlinksldjump"/>
              </a:rPr>
              <a:t>长期均衡价格水平</a:t>
            </a:r>
            <a:r>
              <a:rPr lang="zh-CN" altLang="en-US" b="1">
                <a:solidFill>
                  <a:srgbClr val="000000"/>
                </a:solidFill>
              </a:rPr>
              <a:t>等于什么</a:t>
            </a:r>
            <a:r>
              <a:rPr lang="en-US" altLang="zh-CN" b="1">
                <a:solidFill>
                  <a:srgbClr val="000000"/>
                </a:solidFill>
              </a:rPr>
              <a:t>?</a:t>
            </a:r>
          </a:p>
        </p:txBody>
      </p:sp>
      <p:sp>
        <p:nvSpPr>
          <p:cNvPr id="102405" name="Rectangle 5">
            <a:extLst>
              <a:ext uri="{FF2B5EF4-FFF2-40B4-BE49-F238E27FC236}">
                <a16:creationId xmlns:a16="http://schemas.microsoft.com/office/drawing/2014/main" id="{AB936973-8994-40A6-A04E-E17103EBFAEE}"/>
              </a:ext>
            </a:extLst>
          </p:cNvPr>
          <p:cNvSpPr>
            <a:spLocks noChangeArrowheads="1"/>
          </p:cNvSpPr>
          <p:nvPr/>
        </p:nvSpPr>
        <p:spPr bwMode="auto">
          <a:xfrm>
            <a:off x="971550" y="4005263"/>
            <a:ext cx="7416800" cy="1296987"/>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b="1">
                <a:solidFill>
                  <a:srgbClr val="000000"/>
                </a:solidFill>
              </a:rPr>
              <a:t>等于厂商的不变的长期平均成本的最低点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05"/>
                                        </p:tgtEl>
                                        <p:attrNameLst>
                                          <p:attrName>style.visibility</p:attrName>
                                        </p:attrNameLst>
                                      </p:cBhvr>
                                      <p:to>
                                        <p:strVal val="visible"/>
                                      </p:to>
                                    </p:set>
                                    <p:animEffect transition="in" filter="blinds(horizontal)">
                                      <p:cBhvr>
                                        <p:cTn id="7" dur="500"/>
                                        <p:tgtEl>
                                          <p:spTgt spid="102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a:extLst>
              <a:ext uri="{FF2B5EF4-FFF2-40B4-BE49-F238E27FC236}">
                <a16:creationId xmlns:a16="http://schemas.microsoft.com/office/drawing/2014/main" id="{5B0930DB-96A5-4B06-8DEA-FA1A59057987}"/>
              </a:ext>
            </a:extLst>
          </p:cNvPr>
          <p:cNvSpPr>
            <a:spLocks noChangeArrowheads="1"/>
          </p:cNvSpPr>
          <p:nvPr/>
        </p:nvSpPr>
        <p:spPr bwMode="auto">
          <a:xfrm>
            <a:off x="250825" y="1125538"/>
            <a:ext cx="8569325" cy="3240087"/>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问题</a:t>
            </a:r>
            <a:r>
              <a:rPr lang="en-US" altLang="zh-CN">
                <a:solidFill>
                  <a:srgbClr val="000000"/>
                </a:solidFill>
              </a:rPr>
              <a:t>3:</a:t>
            </a:r>
            <a:r>
              <a:rPr lang="zh-CN" altLang="en-US" b="1">
                <a:solidFill>
                  <a:srgbClr val="000000"/>
                </a:solidFill>
                <a:hlinkClick r:id="rId2" action="ppaction://hlinksldjump"/>
              </a:rPr>
              <a:t>市场需求变化</a:t>
            </a:r>
            <a:r>
              <a:rPr lang="en-US" altLang="zh-CN" b="1">
                <a:solidFill>
                  <a:srgbClr val="000000"/>
                </a:solidFill>
              </a:rPr>
              <a:t>,</a:t>
            </a:r>
          </a:p>
          <a:p>
            <a:pPr algn="ctr" eaLnBrk="1" hangingPunct="1">
              <a:spcBef>
                <a:spcPct val="0"/>
              </a:spcBef>
              <a:buClrTx/>
              <a:buSzTx/>
              <a:buFontTx/>
              <a:buNone/>
            </a:pPr>
            <a:r>
              <a:rPr lang="zh-CN" altLang="en-US" b="1">
                <a:solidFill>
                  <a:srgbClr val="000000"/>
                </a:solidFill>
              </a:rPr>
              <a:t>会引起行业长期均衡产量和均衡价格如何变化</a:t>
            </a:r>
            <a:r>
              <a:rPr lang="en-US" altLang="zh-CN" b="1">
                <a:solidFill>
                  <a:srgbClr val="000000"/>
                </a:solidFill>
              </a:rPr>
              <a:t>?</a:t>
            </a:r>
          </a:p>
        </p:txBody>
      </p:sp>
      <p:sp>
        <p:nvSpPr>
          <p:cNvPr id="103429" name="Text Box 5">
            <a:extLst>
              <a:ext uri="{FF2B5EF4-FFF2-40B4-BE49-F238E27FC236}">
                <a16:creationId xmlns:a16="http://schemas.microsoft.com/office/drawing/2014/main" id="{A70C8778-8B41-4225-B9B1-5D1EFE72EE47}"/>
              </a:ext>
            </a:extLst>
          </p:cNvPr>
          <p:cNvSpPr txBox="1">
            <a:spLocks noChangeArrowheads="1"/>
          </p:cNvSpPr>
          <p:nvPr/>
        </p:nvSpPr>
        <p:spPr bwMode="auto">
          <a:xfrm>
            <a:off x="827088" y="4581525"/>
            <a:ext cx="7058025" cy="134937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ClrTx/>
              <a:buSzTx/>
              <a:buFontTx/>
              <a:buNone/>
            </a:pPr>
            <a:r>
              <a:rPr lang="zh-CN" altLang="en-US" b="1">
                <a:solidFill>
                  <a:srgbClr val="000000"/>
                </a:solidFill>
              </a:rPr>
              <a:t>均衡产量同方向变化</a:t>
            </a:r>
            <a:r>
              <a:rPr lang="en-US" altLang="zh-CN" b="1">
                <a:solidFill>
                  <a:srgbClr val="000000"/>
                </a:solidFill>
              </a:rPr>
              <a:t>,</a:t>
            </a:r>
          </a:p>
          <a:p>
            <a:pPr algn="ctr" eaLnBrk="1" hangingPunct="1">
              <a:spcBef>
                <a:spcPct val="50000"/>
              </a:spcBef>
              <a:buClrTx/>
              <a:buSzTx/>
              <a:buFontTx/>
              <a:buNone/>
            </a:pPr>
            <a:r>
              <a:rPr lang="zh-CN" altLang="en-US" b="1">
                <a:solidFill>
                  <a:srgbClr val="000000"/>
                </a:solidFill>
              </a:rPr>
              <a:t>均衡价格不变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3429">
                                            <p:txEl>
                                              <p:pRg st="0" end="0"/>
                                            </p:txEl>
                                          </p:spTgt>
                                        </p:tgtEl>
                                        <p:attrNameLst>
                                          <p:attrName>style.visibility</p:attrName>
                                        </p:attrNameLst>
                                      </p:cBhvr>
                                      <p:to>
                                        <p:strVal val="visible"/>
                                      </p:to>
                                    </p:set>
                                    <p:animEffect transition="in" filter="blinds(horizontal)">
                                      <p:cBhvr>
                                        <p:cTn id="7" dur="500"/>
                                        <p:tgtEl>
                                          <p:spTgt spid="10342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3429">
                                            <p:txEl>
                                              <p:pRg st="1" end="1"/>
                                            </p:txEl>
                                          </p:spTgt>
                                        </p:tgtEl>
                                        <p:attrNameLst>
                                          <p:attrName>style.visibility</p:attrName>
                                        </p:attrNameLst>
                                      </p:cBhvr>
                                      <p:to>
                                        <p:strVal val="visible"/>
                                      </p:to>
                                    </p:set>
                                    <p:animEffect transition="in" filter="blinds(horizontal)">
                                      <p:cBhvr>
                                        <p:cTn id="12" dur="500"/>
                                        <p:tgtEl>
                                          <p:spTgt spid="1034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E084943C-8A42-489B-86C4-26EF5263D840}"/>
              </a:ext>
            </a:extLst>
          </p:cNvPr>
          <p:cNvSpPr>
            <a:spLocks noGrp="1" noRot="1" noChangeArrowheads="1"/>
          </p:cNvSpPr>
          <p:nvPr>
            <p:ph type="title"/>
          </p:nvPr>
        </p:nvSpPr>
        <p:spPr/>
        <p:txBody>
          <a:bodyPr/>
          <a:lstStyle/>
          <a:p>
            <a:pPr eaLnBrk="1" hangingPunct="1"/>
            <a:endParaRPr lang="zh-CN" altLang="zh-CN"/>
          </a:p>
        </p:txBody>
      </p:sp>
      <p:sp>
        <p:nvSpPr>
          <p:cNvPr id="55299" name="Rectangle 4">
            <a:extLst>
              <a:ext uri="{FF2B5EF4-FFF2-40B4-BE49-F238E27FC236}">
                <a16:creationId xmlns:a16="http://schemas.microsoft.com/office/drawing/2014/main" id="{FC1AB02E-0745-485D-83DD-6F7A398DBA48}"/>
              </a:ext>
            </a:extLst>
          </p:cNvPr>
          <p:cNvSpPr>
            <a:spLocks noChangeArrowheads="1"/>
          </p:cNvSpPr>
          <p:nvPr/>
        </p:nvSpPr>
        <p:spPr bwMode="auto">
          <a:xfrm>
            <a:off x="971550" y="1700213"/>
            <a:ext cx="6985000" cy="2663825"/>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b="1">
                <a:solidFill>
                  <a:srgbClr val="000000"/>
                </a:solidFill>
              </a:rPr>
              <a:t>问题</a:t>
            </a:r>
            <a:r>
              <a:rPr lang="en-US" altLang="zh-CN" b="1">
                <a:solidFill>
                  <a:srgbClr val="000000"/>
                </a:solidFill>
              </a:rPr>
              <a:t>4:</a:t>
            </a:r>
          </a:p>
          <a:p>
            <a:pPr algn="ctr" eaLnBrk="1" hangingPunct="1">
              <a:spcBef>
                <a:spcPct val="0"/>
              </a:spcBef>
              <a:buClrTx/>
              <a:buSzTx/>
              <a:buFontTx/>
              <a:buNone/>
            </a:pPr>
            <a:r>
              <a:rPr lang="zh-CN" altLang="en-US" b="1">
                <a:solidFill>
                  <a:srgbClr val="000000"/>
                </a:solidFill>
              </a:rPr>
              <a:t>增加的</a:t>
            </a:r>
            <a:r>
              <a:rPr lang="zh-CN" altLang="en-US" b="1">
                <a:solidFill>
                  <a:srgbClr val="000000"/>
                </a:solidFill>
                <a:hlinkClick r:id="rId2" action="ppaction://hlinksldjump"/>
              </a:rPr>
              <a:t>市场均衡产量</a:t>
            </a:r>
            <a:r>
              <a:rPr lang="zh-CN" altLang="en-US" b="1">
                <a:solidFill>
                  <a:srgbClr val="000000"/>
                </a:solidFill>
              </a:rPr>
              <a:t>是由谁提供的</a:t>
            </a:r>
            <a:r>
              <a:rPr lang="en-US" altLang="zh-CN" b="1">
                <a:solidFill>
                  <a:srgbClr val="000000"/>
                </a:solidFill>
              </a:rPr>
              <a:t>?</a:t>
            </a:r>
          </a:p>
          <a:p>
            <a:pPr algn="ctr" eaLnBrk="1" hangingPunct="1">
              <a:spcBef>
                <a:spcPct val="0"/>
              </a:spcBef>
              <a:buClrTx/>
              <a:buSzTx/>
              <a:buFontTx/>
              <a:buNone/>
            </a:pPr>
            <a:r>
              <a:rPr lang="zh-CN" altLang="en-US" b="1">
                <a:solidFill>
                  <a:srgbClr val="000000"/>
                </a:solidFill>
              </a:rPr>
              <a:t>是原来的厂商还是新加入的厂商</a:t>
            </a:r>
          </a:p>
          <a:p>
            <a:pPr algn="ctr" eaLnBrk="1" hangingPunct="1">
              <a:spcBef>
                <a:spcPct val="0"/>
              </a:spcBef>
              <a:buClrTx/>
              <a:buSzTx/>
              <a:buFontTx/>
              <a:buNone/>
            </a:pPr>
            <a:r>
              <a:rPr lang="zh-CN" altLang="en-US" b="1">
                <a:solidFill>
                  <a:srgbClr val="000000"/>
                </a:solidFill>
              </a:rPr>
              <a:t>还是两者都有贡献</a:t>
            </a:r>
            <a:r>
              <a:rPr lang="en-US" altLang="zh-CN" b="1">
                <a:solidFill>
                  <a:srgbClr val="000000"/>
                </a:solidFill>
              </a:rPr>
              <a:t>?</a:t>
            </a:r>
          </a:p>
        </p:txBody>
      </p:sp>
      <p:sp>
        <p:nvSpPr>
          <p:cNvPr id="104454" name="Text Box 6">
            <a:extLst>
              <a:ext uri="{FF2B5EF4-FFF2-40B4-BE49-F238E27FC236}">
                <a16:creationId xmlns:a16="http://schemas.microsoft.com/office/drawing/2014/main" id="{B4EADFD5-5A78-4124-9495-91FA33330C75}"/>
              </a:ext>
            </a:extLst>
          </p:cNvPr>
          <p:cNvSpPr txBox="1">
            <a:spLocks noChangeArrowheads="1"/>
          </p:cNvSpPr>
          <p:nvPr/>
        </p:nvSpPr>
        <p:spPr bwMode="auto">
          <a:xfrm>
            <a:off x="1042988" y="4868863"/>
            <a:ext cx="669766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zh-CN" altLang="en-US" b="1">
                <a:solidFill>
                  <a:srgbClr val="000000"/>
                </a:solidFill>
              </a:rPr>
              <a:t>由新加入的厂商提供</a:t>
            </a:r>
            <a:r>
              <a:rPr lang="en-US" altLang="zh-CN" b="1">
                <a:solidFill>
                  <a:srgbClr val="000000"/>
                </a:solidFill>
              </a:rPr>
              <a:t>,</a:t>
            </a:r>
            <a:r>
              <a:rPr lang="zh-CN" altLang="en-US" b="1">
                <a:solidFill>
                  <a:srgbClr val="000000"/>
                </a:solidFill>
              </a:rPr>
              <a:t>但行业内每个厂商的均衡产量仍为</a:t>
            </a:r>
            <a:r>
              <a:rPr lang="en-US" altLang="zh-CN" b="1">
                <a:solidFill>
                  <a:srgbClr val="000000"/>
                </a:solidFill>
              </a:rPr>
              <a:t>q</a:t>
            </a:r>
            <a:r>
              <a:rPr lang="en-US" altLang="zh-CN" b="1" baseline="-25000">
                <a:solidFill>
                  <a:srgbClr val="000000"/>
                </a:solidFill>
              </a:rPr>
              <a:t>i</a:t>
            </a:r>
            <a:r>
              <a:rPr lang="en-US" altLang="zh-CN" sz="2000" b="1" baseline="-25000">
                <a:solidFill>
                  <a:srgbClr val="000000"/>
                </a:solidFill>
              </a:rPr>
              <a:t>0</a:t>
            </a:r>
            <a:r>
              <a:rPr lang="zh-CN" altLang="en-US" sz="2000" b="1">
                <a:solidFill>
                  <a:srgbClr val="00000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4454">
                                            <p:txEl>
                                              <p:pRg st="0" end="0"/>
                                            </p:txEl>
                                          </p:spTgt>
                                        </p:tgtEl>
                                        <p:attrNameLst>
                                          <p:attrName>style.visibility</p:attrName>
                                        </p:attrNameLst>
                                      </p:cBhvr>
                                      <p:to>
                                        <p:strVal val="visible"/>
                                      </p:to>
                                    </p:set>
                                    <p:anim calcmode="lin" valueType="num">
                                      <p:cBhvr additive="base">
                                        <p:cTn id="7" dur="500" fill="hold"/>
                                        <p:tgtEl>
                                          <p:spTgt spid="10445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445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5294C669-86ED-4305-B293-8138E11A3418}"/>
              </a:ext>
            </a:extLst>
          </p:cNvPr>
          <p:cNvSpPr>
            <a:spLocks noGrp="1" noRot="1" noChangeArrowheads="1"/>
          </p:cNvSpPr>
          <p:nvPr>
            <p:ph type="title"/>
          </p:nvPr>
        </p:nvSpPr>
        <p:spPr/>
        <p:txBody>
          <a:bodyPr/>
          <a:lstStyle/>
          <a:p>
            <a:pPr eaLnBrk="1" hangingPunct="1"/>
            <a:endParaRPr lang="zh-CN" altLang="zh-CN"/>
          </a:p>
        </p:txBody>
      </p:sp>
      <p:sp>
        <p:nvSpPr>
          <p:cNvPr id="56323" name="Rectangle 3">
            <a:extLst>
              <a:ext uri="{FF2B5EF4-FFF2-40B4-BE49-F238E27FC236}">
                <a16:creationId xmlns:a16="http://schemas.microsoft.com/office/drawing/2014/main" id="{84158FC0-C9AB-491B-8AE6-CCDC6378007F}"/>
              </a:ext>
            </a:extLst>
          </p:cNvPr>
          <p:cNvSpPr>
            <a:spLocks noGrp="1" noRot="1" noChangeArrowheads="1"/>
          </p:cNvSpPr>
          <p:nvPr>
            <p:ph type="body" idx="1"/>
          </p:nvPr>
        </p:nvSpPr>
        <p:spPr/>
        <p:txBody>
          <a:bodyPr/>
          <a:lstStyle/>
          <a:p>
            <a:pPr eaLnBrk="1" hangingPunct="1">
              <a:buFont typeface="Wingdings" panose="05000000000000000000" pitchFamily="2" charset="2"/>
              <a:buNone/>
            </a:pPr>
            <a:r>
              <a:rPr kumimoji="1" lang="zh-CN" altLang="en-US" b="1">
                <a:solidFill>
                  <a:srgbClr val="000000"/>
                </a:solidFill>
                <a:latin typeface="宋体" panose="02010600030101010101" pitchFamily="2" charset="-122"/>
              </a:rPr>
              <a:t>（二）成本递增行业的长期供给曲线</a:t>
            </a:r>
          </a:p>
          <a:p>
            <a:pPr eaLnBrk="1" hangingPunct="1"/>
            <a:r>
              <a:rPr kumimoji="1" lang="zh-CN" altLang="en-US" b="1">
                <a:solidFill>
                  <a:srgbClr val="000000"/>
                </a:solidFill>
                <a:latin typeface="宋体" panose="02010600030101010101" pitchFamily="2" charset="-122"/>
              </a:rPr>
              <a:t>  成本递增行业是指该行业产量的变动会导致生产要素价格的上升。</a:t>
            </a:r>
          </a:p>
          <a:p>
            <a:pPr eaLnBrk="1" hangingPunct="1"/>
            <a:r>
              <a:rPr kumimoji="1" lang="zh-CN" altLang="en-US" b="1">
                <a:solidFill>
                  <a:srgbClr val="000000"/>
                </a:solidFill>
                <a:latin typeface="宋体" panose="02010600030101010101" pitchFamily="2" charset="-122"/>
              </a:rPr>
              <a:t>此时的长期供给曲线向右上方倾斜。</a:t>
            </a:r>
          </a:p>
          <a:p>
            <a:pPr eaLnBrk="1" hangingPunct="1"/>
            <a:endParaRPr lang="en-US" altLang="zh-CN">
              <a:latin typeface="宋体" panose="0201060003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Line 2">
            <a:extLst>
              <a:ext uri="{FF2B5EF4-FFF2-40B4-BE49-F238E27FC236}">
                <a16:creationId xmlns:a16="http://schemas.microsoft.com/office/drawing/2014/main" id="{D503348F-986F-497E-AEC2-8C141C5AD0CF}"/>
              </a:ext>
            </a:extLst>
          </p:cNvPr>
          <p:cNvSpPr>
            <a:spLocks noChangeShapeType="1"/>
          </p:cNvSpPr>
          <p:nvPr/>
        </p:nvSpPr>
        <p:spPr bwMode="auto">
          <a:xfrm flipV="1">
            <a:off x="457200" y="1981200"/>
            <a:ext cx="0" cy="40386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7347" name="Line 3">
            <a:extLst>
              <a:ext uri="{FF2B5EF4-FFF2-40B4-BE49-F238E27FC236}">
                <a16:creationId xmlns:a16="http://schemas.microsoft.com/office/drawing/2014/main" id="{260B5302-9E35-41F9-A293-017CE76D92D6}"/>
              </a:ext>
            </a:extLst>
          </p:cNvPr>
          <p:cNvSpPr>
            <a:spLocks noChangeShapeType="1"/>
          </p:cNvSpPr>
          <p:nvPr/>
        </p:nvSpPr>
        <p:spPr bwMode="auto">
          <a:xfrm flipV="1">
            <a:off x="4953000" y="1905000"/>
            <a:ext cx="0" cy="40386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7348" name="Line 4">
            <a:extLst>
              <a:ext uri="{FF2B5EF4-FFF2-40B4-BE49-F238E27FC236}">
                <a16:creationId xmlns:a16="http://schemas.microsoft.com/office/drawing/2014/main" id="{7E02531F-8C79-4D39-AED6-6FCB1E72290F}"/>
              </a:ext>
            </a:extLst>
          </p:cNvPr>
          <p:cNvSpPr>
            <a:spLocks noChangeShapeType="1"/>
          </p:cNvSpPr>
          <p:nvPr/>
        </p:nvSpPr>
        <p:spPr bwMode="auto">
          <a:xfrm flipV="1">
            <a:off x="0" y="5715000"/>
            <a:ext cx="40386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7349" name="Line 5">
            <a:extLst>
              <a:ext uri="{FF2B5EF4-FFF2-40B4-BE49-F238E27FC236}">
                <a16:creationId xmlns:a16="http://schemas.microsoft.com/office/drawing/2014/main" id="{F7B73767-CB88-445C-A96F-76566D9A60A0}"/>
              </a:ext>
            </a:extLst>
          </p:cNvPr>
          <p:cNvSpPr>
            <a:spLocks noChangeShapeType="1"/>
          </p:cNvSpPr>
          <p:nvPr/>
        </p:nvSpPr>
        <p:spPr bwMode="auto">
          <a:xfrm flipV="1">
            <a:off x="4572000" y="5715000"/>
            <a:ext cx="38862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7350" name="Text Box 6">
            <a:extLst>
              <a:ext uri="{FF2B5EF4-FFF2-40B4-BE49-F238E27FC236}">
                <a16:creationId xmlns:a16="http://schemas.microsoft.com/office/drawing/2014/main" id="{E6B94214-1632-45A9-8825-7FACD4F96B8E}"/>
              </a:ext>
            </a:extLst>
          </p:cNvPr>
          <p:cNvSpPr txBox="1">
            <a:spLocks noChangeArrowheads="1"/>
          </p:cNvSpPr>
          <p:nvPr/>
        </p:nvSpPr>
        <p:spPr bwMode="auto">
          <a:xfrm>
            <a:off x="304800" y="1600200"/>
            <a:ext cx="3698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endParaRPr kumimoji="1" lang="en-US" altLang="zh-CN" sz="2400">
              <a:latin typeface="Times New Roman" panose="02020603050405020304" pitchFamily="18" charset="0"/>
            </a:endParaRPr>
          </a:p>
        </p:txBody>
      </p:sp>
      <p:sp>
        <p:nvSpPr>
          <p:cNvPr id="57351" name="Text Box 7">
            <a:extLst>
              <a:ext uri="{FF2B5EF4-FFF2-40B4-BE49-F238E27FC236}">
                <a16:creationId xmlns:a16="http://schemas.microsoft.com/office/drawing/2014/main" id="{C6C75AD7-F06C-4E73-A835-7FCBB02D337C}"/>
              </a:ext>
            </a:extLst>
          </p:cNvPr>
          <p:cNvSpPr txBox="1">
            <a:spLocks noChangeArrowheads="1"/>
          </p:cNvSpPr>
          <p:nvPr/>
        </p:nvSpPr>
        <p:spPr bwMode="auto">
          <a:xfrm>
            <a:off x="0" y="56594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0</a:t>
            </a:r>
            <a:endParaRPr kumimoji="1" lang="en-US" altLang="zh-CN" sz="2400">
              <a:latin typeface="Times New Roman" panose="02020603050405020304" pitchFamily="18" charset="0"/>
            </a:endParaRPr>
          </a:p>
        </p:txBody>
      </p:sp>
      <p:sp>
        <p:nvSpPr>
          <p:cNvPr id="57352" name="Text Box 8">
            <a:extLst>
              <a:ext uri="{FF2B5EF4-FFF2-40B4-BE49-F238E27FC236}">
                <a16:creationId xmlns:a16="http://schemas.microsoft.com/office/drawing/2014/main" id="{1A06EC2E-0892-425E-9ADA-3AD30499C341}"/>
              </a:ext>
            </a:extLst>
          </p:cNvPr>
          <p:cNvSpPr txBox="1">
            <a:spLocks noChangeArrowheads="1"/>
          </p:cNvSpPr>
          <p:nvPr/>
        </p:nvSpPr>
        <p:spPr bwMode="auto">
          <a:xfrm>
            <a:off x="4495800" y="56594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0</a:t>
            </a:r>
            <a:endParaRPr kumimoji="1" lang="en-US" altLang="zh-CN" sz="2400">
              <a:latin typeface="Times New Roman" panose="02020603050405020304" pitchFamily="18" charset="0"/>
            </a:endParaRPr>
          </a:p>
        </p:txBody>
      </p:sp>
      <p:sp>
        <p:nvSpPr>
          <p:cNvPr id="57353" name="Text Box 9">
            <a:extLst>
              <a:ext uri="{FF2B5EF4-FFF2-40B4-BE49-F238E27FC236}">
                <a16:creationId xmlns:a16="http://schemas.microsoft.com/office/drawing/2014/main" id="{C8E3E73B-562F-481D-83AD-55040B02682B}"/>
              </a:ext>
            </a:extLst>
          </p:cNvPr>
          <p:cNvSpPr txBox="1">
            <a:spLocks noChangeArrowheads="1"/>
          </p:cNvSpPr>
          <p:nvPr/>
        </p:nvSpPr>
        <p:spPr bwMode="auto">
          <a:xfrm>
            <a:off x="3962400" y="5638800"/>
            <a:ext cx="4206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p>
        </p:txBody>
      </p:sp>
      <p:sp>
        <p:nvSpPr>
          <p:cNvPr id="57354" name="Line 10">
            <a:extLst>
              <a:ext uri="{FF2B5EF4-FFF2-40B4-BE49-F238E27FC236}">
                <a16:creationId xmlns:a16="http://schemas.microsoft.com/office/drawing/2014/main" id="{D95A7082-8012-428E-A548-C3C4C905A8FA}"/>
              </a:ext>
            </a:extLst>
          </p:cNvPr>
          <p:cNvSpPr>
            <a:spLocks noChangeShapeType="1"/>
          </p:cNvSpPr>
          <p:nvPr/>
        </p:nvSpPr>
        <p:spPr bwMode="auto">
          <a:xfrm>
            <a:off x="457200" y="4267200"/>
            <a:ext cx="7772400" cy="0"/>
          </a:xfrm>
          <a:prstGeom prst="line">
            <a:avLst/>
          </a:prstGeom>
          <a:noFill/>
          <a:ln w="571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7355" name="Text Box 11">
            <a:extLst>
              <a:ext uri="{FF2B5EF4-FFF2-40B4-BE49-F238E27FC236}">
                <a16:creationId xmlns:a16="http://schemas.microsoft.com/office/drawing/2014/main" id="{731120E1-E6AE-4E76-9AB6-3BA32040840A}"/>
              </a:ext>
            </a:extLst>
          </p:cNvPr>
          <p:cNvSpPr txBox="1">
            <a:spLocks noChangeArrowheads="1"/>
          </p:cNvSpPr>
          <p:nvPr/>
        </p:nvSpPr>
        <p:spPr bwMode="auto">
          <a:xfrm>
            <a:off x="0" y="4038600"/>
            <a:ext cx="4841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r>
              <a:rPr kumimoji="1" lang="en-US" altLang="zh-CN" sz="1800" b="1">
                <a:latin typeface="Times New Roman" panose="02020603050405020304" pitchFamily="18" charset="0"/>
              </a:rPr>
              <a:t>1</a:t>
            </a:r>
            <a:endParaRPr kumimoji="1" lang="en-US" altLang="zh-CN" sz="2400">
              <a:latin typeface="Times New Roman" panose="02020603050405020304" pitchFamily="18" charset="0"/>
            </a:endParaRPr>
          </a:p>
        </p:txBody>
      </p:sp>
      <p:sp>
        <p:nvSpPr>
          <p:cNvPr id="99340" name="Line 12">
            <a:extLst>
              <a:ext uri="{FF2B5EF4-FFF2-40B4-BE49-F238E27FC236}">
                <a16:creationId xmlns:a16="http://schemas.microsoft.com/office/drawing/2014/main" id="{9CB2115C-2B67-4784-BC5E-55C2F8D10804}"/>
              </a:ext>
            </a:extLst>
          </p:cNvPr>
          <p:cNvSpPr>
            <a:spLocks noChangeShapeType="1"/>
          </p:cNvSpPr>
          <p:nvPr/>
        </p:nvSpPr>
        <p:spPr bwMode="auto">
          <a:xfrm>
            <a:off x="457200" y="3657600"/>
            <a:ext cx="7848600" cy="0"/>
          </a:xfrm>
          <a:prstGeom prst="line">
            <a:avLst/>
          </a:prstGeom>
          <a:noFill/>
          <a:ln w="571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9341" name="Text Box 13">
            <a:extLst>
              <a:ext uri="{FF2B5EF4-FFF2-40B4-BE49-F238E27FC236}">
                <a16:creationId xmlns:a16="http://schemas.microsoft.com/office/drawing/2014/main" id="{3823E4EE-300D-4DB9-B51C-2C6456F638DC}"/>
              </a:ext>
            </a:extLst>
          </p:cNvPr>
          <p:cNvSpPr txBox="1">
            <a:spLocks noChangeArrowheads="1"/>
          </p:cNvSpPr>
          <p:nvPr/>
        </p:nvSpPr>
        <p:spPr bwMode="auto">
          <a:xfrm>
            <a:off x="0" y="3429000"/>
            <a:ext cx="4841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r>
              <a:rPr kumimoji="1" lang="en-US" altLang="zh-CN" sz="1800" b="1">
                <a:latin typeface="Times New Roman" panose="02020603050405020304" pitchFamily="18" charset="0"/>
              </a:rPr>
              <a:t>2</a:t>
            </a:r>
            <a:endParaRPr kumimoji="1" lang="en-US" altLang="zh-CN" sz="2400">
              <a:latin typeface="Times New Roman" panose="02020603050405020304" pitchFamily="18" charset="0"/>
            </a:endParaRPr>
          </a:p>
        </p:txBody>
      </p:sp>
      <p:sp>
        <p:nvSpPr>
          <p:cNvPr id="57358" name="Rectangle 14">
            <a:extLst>
              <a:ext uri="{FF2B5EF4-FFF2-40B4-BE49-F238E27FC236}">
                <a16:creationId xmlns:a16="http://schemas.microsoft.com/office/drawing/2014/main" id="{14430D77-518B-451D-A124-6BE88A9E8334}"/>
              </a:ext>
            </a:extLst>
          </p:cNvPr>
          <p:cNvSpPr>
            <a:spLocks noChangeArrowheads="1"/>
          </p:cNvSpPr>
          <p:nvPr/>
        </p:nvSpPr>
        <p:spPr bwMode="auto">
          <a:xfrm>
            <a:off x="0" y="0"/>
            <a:ext cx="914400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4000" b="1">
                <a:solidFill>
                  <a:schemeClr val="tx2"/>
                </a:solidFill>
                <a:latin typeface="Times New Roman" panose="02020603050405020304" pitchFamily="18" charset="0"/>
                <a:ea typeface="黑体" panose="02010609060101010101" pitchFamily="49" charset="-122"/>
                <a:hlinkClick r:id="rId2" action="ppaction://hlinksldjump"/>
              </a:rPr>
              <a:t>成本递增行业</a:t>
            </a:r>
            <a:r>
              <a:rPr kumimoji="1" lang="en-US" altLang="zh-CN" sz="3600" b="1">
                <a:solidFill>
                  <a:schemeClr val="tx2"/>
                </a:solidFill>
                <a:latin typeface="Times New Roman" panose="02020603050405020304" pitchFamily="18" charset="0"/>
                <a:ea typeface="黑体" panose="02010609060101010101" pitchFamily="49" charset="-122"/>
              </a:rPr>
              <a:t>[Increasing-Cost Industry]</a:t>
            </a:r>
            <a:endParaRPr kumimoji="1" lang="en-US" altLang="zh-CN" sz="4000" b="1">
              <a:solidFill>
                <a:schemeClr val="tx2"/>
              </a:solidFill>
              <a:latin typeface="Times New Roman" panose="02020603050405020304" pitchFamily="18" charset="0"/>
              <a:ea typeface="黑体" panose="02010609060101010101" pitchFamily="49" charset="-122"/>
            </a:endParaRPr>
          </a:p>
          <a:p>
            <a:pPr eaLnBrk="1" hangingPunct="1">
              <a:spcBef>
                <a:spcPct val="0"/>
              </a:spcBef>
              <a:buClrTx/>
              <a:buSzTx/>
              <a:buFontTx/>
              <a:buNone/>
            </a:pPr>
            <a:r>
              <a:rPr kumimoji="1" lang="zh-CN" altLang="en-US" sz="4000" b="1">
                <a:solidFill>
                  <a:schemeClr val="tx2"/>
                </a:solidFill>
                <a:latin typeface="Times New Roman" panose="02020603050405020304" pitchFamily="18" charset="0"/>
                <a:ea typeface="黑体" panose="02010609060101010101" pitchFamily="49" charset="-122"/>
              </a:rPr>
              <a:t>的长期供给曲线</a:t>
            </a:r>
          </a:p>
        </p:txBody>
      </p:sp>
      <p:sp>
        <p:nvSpPr>
          <p:cNvPr id="57359" name="Text Box 15">
            <a:extLst>
              <a:ext uri="{FF2B5EF4-FFF2-40B4-BE49-F238E27FC236}">
                <a16:creationId xmlns:a16="http://schemas.microsoft.com/office/drawing/2014/main" id="{1EAE6589-638E-43FD-8599-E0787F64B21F}"/>
              </a:ext>
            </a:extLst>
          </p:cNvPr>
          <p:cNvSpPr txBox="1">
            <a:spLocks noChangeArrowheads="1"/>
          </p:cNvSpPr>
          <p:nvPr/>
        </p:nvSpPr>
        <p:spPr bwMode="auto">
          <a:xfrm>
            <a:off x="4724400" y="1524000"/>
            <a:ext cx="3698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endParaRPr kumimoji="1" lang="en-US" altLang="zh-CN" sz="2400">
              <a:latin typeface="Times New Roman" panose="02020603050405020304" pitchFamily="18" charset="0"/>
            </a:endParaRPr>
          </a:p>
        </p:txBody>
      </p:sp>
      <p:sp>
        <p:nvSpPr>
          <p:cNvPr id="57360" name="Text Box 16">
            <a:extLst>
              <a:ext uri="{FF2B5EF4-FFF2-40B4-BE49-F238E27FC236}">
                <a16:creationId xmlns:a16="http://schemas.microsoft.com/office/drawing/2014/main" id="{E3F0A0CE-5E96-40B0-97FC-C84942F637F8}"/>
              </a:ext>
            </a:extLst>
          </p:cNvPr>
          <p:cNvSpPr txBox="1">
            <a:spLocks noChangeArrowheads="1"/>
          </p:cNvSpPr>
          <p:nvPr/>
        </p:nvSpPr>
        <p:spPr bwMode="auto">
          <a:xfrm>
            <a:off x="8305800" y="5638800"/>
            <a:ext cx="4206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p>
        </p:txBody>
      </p:sp>
      <p:sp>
        <p:nvSpPr>
          <p:cNvPr id="57361" name="Freeform 17">
            <a:extLst>
              <a:ext uri="{FF2B5EF4-FFF2-40B4-BE49-F238E27FC236}">
                <a16:creationId xmlns:a16="http://schemas.microsoft.com/office/drawing/2014/main" id="{8D0FDF20-C33A-4A15-89E2-CFA546D4CC1E}"/>
              </a:ext>
            </a:extLst>
          </p:cNvPr>
          <p:cNvSpPr>
            <a:spLocks/>
          </p:cNvSpPr>
          <p:nvPr/>
        </p:nvSpPr>
        <p:spPr bwMode="auto">
          <a:xfrm>
            <a:off x="762000" y="2819400"/>
            <a:ext cx="2743200" cy="2514600"/>
          </a:xfrm>
          <a:custGeom>
            <a:avLst/>
            <a:gdLst>
              <a:gd name="T0" fmla="*/ 0 w 1632"/>
              <a:gd name="T1" fmla="*/ 0 h 1296"/>
              <a:gd name="T2" fmla="*/ 2147483646 w 1632"/>
              <a:gd name="T3" fmla="*/ 2147483646 h 1296"/>
              <a:gd name="T4" fmla="*/ 2147483646 w 1632"/>
              <a:gd name="T5" fmla="*/ 2147483646 h 1296"/>
              <a:gd name="T6" fmla="*/ 2147483646 w 1632"/>
              <a:gd name="T7" fmla="*/ 2147483646 h 12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32" h="1296">
                <a:moveTo>
                  <a:pt x="0" y="0"/>
                </a:moveTo>
                <a:cubicBezTo>
                  <a:pt x="60" y="180"/>
                  <a:pt x="120" y="360"/>
                  <a:pt x="240" y="528"/>
                </a:cubicBezTo>
                <a:cubicBezTo>
                  <a:pt x="360" y="696"/>
                  <a:pt x="488" y="880"/>
                  <a:pt x="720" y="1008"/>
                </a:cubicBezTo>
                <a:cubicBezTo>
                  <a:pt x="952" y="1136"/>
                  <a:pt x="1292" y="1216"/>
                  <a:pt x="1632" y="1296"/>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99346" name="Freeform 18">
            <a:extLst>
              <a:ext uri="{FF2B5EF4-FFF2-40B4-BE49-F238E27FC236}">
                <a16:creationId xmlns:a16="http://schemas.microsoft.com/office/drawing/2014/main" id="{D30FB430-713A-4051-885E-0EEC900B7276}"/>
              </a:ext>
            </a:extLst>
          </p:cNvPr>
          <p:cNvSpPr>
            <a:spLocks/>
          </p:cNvSpPr>
          <p:nvPr/>
        </p:nvSpPr>
        <p:spPr bwMode="auto">
          <a:xfrm>
            <a:off x="1828800" y="2514600"/>
            <a:ext cx="2438400" cy="2057400"/>
          </a:xfrm>
          <a:custGeom>
            <a:avLst/>
            <a:gdLst>
              <a:gd name="T0" fmla="*/ 0 w 1632"/>
              <a:gd name="T1" fmla="*/ 0 h 1296"/>
              <a:gd name="T2" fmla="*/ 2147483646 w 1632"/>
              <a:gd name="T3" fmla="*/ 2147483646 h 1296"/>
              <a:gd name="T4" fmla="*/ 2147483646 w 1632"/>
              <a:gd name="T5" fmla="*/ 2147483646 h 1296"/>
              <a:gd name="T6" fmla="*/ 2147483646 w 1632"/>
              <a:gd name="T7" fmla="*/ 2147483646 h 12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32" h="1296">
                <a:moveTo>
                  <a:pt x="0" y="0"/>
                </a:moveTo>
                <a:cubicBezTo>
                  <a:pt x="60" y="180"/>
                  <a:pt x="120" y="360"/>
                  <a:pt x="240" y="528"/>
                </a:cubicBezTo>
                <a:cubicBezTo>
                  <a:pt x="360" y="696"/>
                  <a:pt x="488" y="880"/>
                  <a:pt x="720" y="1008"/>
                </a:cubicBezTo>
                <a:cubicBezTo>
                  <a:pt x="952" y="1136"/>
                  <a:pt x="1292" y="1216"/>
                  <a:pt x="1632" y="1296"/>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57363" name="Freeform 19">
            <a:extLst>
              <a:ext uri="{FF2B5EF4-FFF2-40B4-BE49-F238E27FC236}">
                <a16:creationId xmlns:a16="http://schemas.microsoft.com/office/drawing/2014/main" id="{6B49C71F-8A17-4B1C-832B-AB42F5F8D13F}"/>
              </a:ext>
            </a:extLst>
          </p:cNvPr>
          <p:cNvSpPr>
            <a:spLocks/>
          </p:cNvSpPr>
          <p:nvPr/>
        </p:nvSpPr>
        <p:spPr bwMode="auto">
          <a:xfrm>
            <a:off x="685800" y="1905000"/>
            <a:ext cx="1752600" cy="3048000"/>
          </a:xfrm>
          <a:custGeom>
            <a:avLst/>
            <a:gdLst>
              <a:gd name="T0" fmla="*/ 2147483646 w 1152"/>
              <a:gd name="T1" fmla="*/ 0 h 1728"/>
              <a:gd name="T2" fmla="*/ 2147483646 w 1152"/>
              <a:gd name="T3" fmla="*/ 2147483646 h 1728"/>
              <a:gd name="T4" fmla="*/ 2147483646 w 1152"/>
              <a:gd name="T5" fmla="*/ 2147483646 h 1728"/>
              <a:gd name="T6" fmla="*/ 0 w 1152"/>
              <a:gd name="T7" fmla="*/ 2147483646 h 17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52" h="1728">
                <a:moveTo>
                  <a:pt x="1152" y="0"/>
                </a:moveTo>
                <a:cubicBezTo>
                  <a:pt x="1052" y="280"/>
                  <a:pt x="952" y="560"/>
                  <a:pt x="816" y="816"/>
                </a:cubicBezTo>
                <a:cubicBezTo>
                  <a:pt x="680" y="1072"/>
                  <a:pt x="472" y="1384"/>
                  <a:pt x="336" y="1536"/>
                </a:cubicBezTo>
                <a:cubicBezTo>
                  <a:pt x="200" y="1688"/>
                  <a:pt x="100" y="1708"/>
                  <a:pt x="0" y="1728"/>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99348" name="Freeform 20">
            <a:extLst>
              <a:ext uri="{FF2B5EF4-FFF2-40B4-BE49-F238E27FC236}">
                <a16:creationId xmlns:a16="http://schemas.microsoft.com/office/drawing/2014/main" id="{020D33F1-9DF7-4D6C-A3F0-8E7FAEFFCF60}"/>
              </a:ext>
            </a:extLst>
          </p:cNvPr>
          <p:cNvSpPr>
            <a:spLocks/>
          </p:cNvSpPr>
          <p:nvPr/>
        </p:nvSpPr>
        <p:spPr bwMode="auto">
          <a:xfrm>
            <a:off x="1295400" y="2057400"/>
            <a:ext cx="1676400" cy="3124200"/>
          </a:xfrm>
          <a:custGeom>
            <a:avLst/>
            <a:gdLst>
              <a:gd name="T0" fmla="*/ 2147483646 w 1152"/>
              <a:gd name="T1" fmla="*/ 0 h 1728"/>
              <a:gd name="T2" fmla="*/ 2147483646 w 1152"/>
              <a:gd name="T3" fmla="*/ 2147483646 h 1728"/>
              <a:gd name="T4" fmla="*/ 2147483646 w 1152"/>
              <a:gd name="T5" fmla="*/ 2147483646 h 1728"/>
              <a:gd name="T6" fmla="*/ 0 w 1152"/>
              <a:gd name="T7" fmla="*/ 2147483646 h 17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52" h="1728">
                <a:moveTo>
                  <a:pt x="1152" y="0"/>
                </a:moveTo>
                <a:cubicBezTo>
                  <a:pt x="1052" y="280"/>
                  <a:pt x="952" y="560"/>
                  <a:pt x="816" y="816"/>
                </a:cubicBezTo>
                <a:cubicBezTo>
                  <a:pt x="680" y="1072"/>
                  <a:pt x="472" y="1384"/>
                  <a:pt x="336" y="1536"/>
                </a:cubicBezTo>
                <a:cubicBezTo>
                  <a:pt x="200" y="1688"/>
                  <a:pt x="100" y="1708"/>
                  <a:pt x="0" y="1728"/>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99349" name="Freeform 21">
            <a:extLst>
              <a:ext uri="{FF2B5EF4-FFF2-40B4-BE49-F238E27FC236}">
                <a16:creationId xmlns:a16="http://schemas.microsoft.com/office/drawing/2014/main" id="{6A8A927F-9FDD-4AB2-9099-56D1686FD3C7}"/>
              </a:ext>
            </a:extLst>
          </p:cNvPr>
          <p:cNvSpPr>
            <a:spLocks/>
          </p:cNvSpPr>
          <p:nvPr/>
        </p:nvSpPr>
        <p:spPr bwMode="auto">
          <a:xfrm>
            <a:off x="609600" y="2209800"/>
            <a:ext cx="3429000" cy="2514600"/>
          </a:xfrm>
          <a:custGeom>
            <a:avLst/>
            <a:gdLst>
              <a:gd name="T0" fmla="*/ 0 w 2160"/>
              <a:gd name="T1" fmla="*/ 2147483646 h 1584"/>
              <a:gd name="T2" fmla="*/ 2147483646 w 2160"/>
              <a:gd name="T3" fmla="*/ 2147483646 h 1584"/>
              <a:gd name="T4" fmla="*/ 2147483646 w 2160"/>
              <a:gd name="T5" fmla="*/ 2147483646 h 1584"/>
              <a:gd name="T6" fmla="*/ 2147483646 w 2160"/>
              <a:gd name="T7" fmla="*/ 0 h 15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 h="1584">
                <a:moveTo>
                  <a:pt x="0" y="1536"/>
                </a:moveTo>
                <a:cubicBezTo>
                  <a:pt x="16" y="1560"/>
                  <a:pt x="32" y="1584"/>
                  <a:pt x="288" y="1440"/>
                </a:cubicBezTo>
                <a:cubicBezTo>
                  <a:pt x="544" y="1296"/>
                  <a:pt x="1224" y="912"/>
                  <a:pt x="1536" y="672"/>
                </a:cubicBezTo>
                <a:cubicBezTo>
                  <a:pt x="1848" y="432"/>
                  <a:pt x="2004" y="216"/>
                  <a:pt x="2160" y="0"/>
                </a:cubicBezTo>
              </a:path>
            </a:pathLst>
          </a:custGeom>
          <a:noFill/>
          <a:ln w="76200" cmpd="sng">
            <a:solidFill>
              <a:schemeClr val="tx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57366" name="Text Box 22">
            <a:extLst>
              <a:ext uri="{FF2B5EF4-FFF2-40B4-BE49-F238E27FC236}">
                <a16:creationId xmlns:a16="http://schemas.microsoft.com/office/drawing/2014/main" id="{484E7591-046F-4908-98DC-056E63EDCBC9}"/>
              </a:ext>
            </a:extLst>
          </p:cNvPr>
          <p:cNvSpPr txBox="1">
            <a:spLocks noChangeArrowheads="1"/>
          </p:cNvSpPr>
          <p:nvPr/>
        </p:nvSpPr>
        <p:spPr bwMode="auto">
          <a:xfrm>
            <a:off x="1143000" y="3733800"/>
            <a:ext cx="5016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E</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99351" name="Text Box 23">
            <a:extLst>
              <a:ext uri="{FF2B5EF4-FFF2-40B4-BE49-F238E27FC236}">
                <a16:creationId xmlns:a16="http://schemas.microsoft.com/office/drawing/2014/main" id="{6C855D48-FE94-49DF-A715-8C10E2A44840}"/>
              </a:ext>
            </a:extLst>
          </p:cNvPr>
          <p:cNvSpPr txBox="1">
            <a:spLocks noChangeArrowheads="1"/>
          </p:cNvSpPr>
          <p:nvPr/>
        </p:nvSpPr>
        <p:spPr bwMode="auto">
          <a:xfrm>
            <a:off x="2133600" y="3124200"/>
            <a:ext cx="5016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E</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57368" name="Text Box 24">
            <a:extLst>
              <a:ext uri="{FF2B5EF4-FFF2-40B4-BE49-F238E27FC236}">
                <a16:creationId xmlns:a16="http://schemas.microsoft.com/office/drawing/2014/main" id="{6B9FC9A8-0D93-4DC2-9F23-5432AA879C0D}"/>
              </a:ext>
            </a:extLst>
          </p:cNvPr>
          <p:cNvSpPr txBox="1">
            <a:spLocks noChangeArrowheads="1"/>
          </p:cNvSpPr>
          <p:nvPr/>
        </p:nvSpPr>
        <p:spPr bwMode="auto">
          <a:xfrm>
            <a:off x="685800" y="2514600"/>
            <a:ext cx="5191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D</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99353" name="Text Box 25">
            <a:extLst>
              <a:ext uri="{FF2B5EF4-FFF2-40B4-BE49-F238E27FC236}">
                <a16:creationId xmlns:a16="http://schemas.microsoft.com/office/drawing/2014/main" id="{29C38EE4-B050-47A9-BBF4-69DA50E25EF7}"/>
              </a:ext>
            </a:extLst>
          </p:cNvPr>
          <p:cNvSpPr txBox="1">
            <a:spLocks noChangeArrowheads="1"/>
          </p:cNvSpPr>
          <p:nvPr/>
        </p:nvSpPr>
        <p:spPr bwMode="auto">
          <a:xfrm>
            <a:off x="1676400" y="2133600"/>
            <a:ext cx="5191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D</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99354" name="Text Box 26">
            <a:extLst>
              <a:ext uri="{FF2B5EF4-FFF2-40B4-BE49-F238E27FC236}">
                <a16:creationId xmlns:a16="http://schemas.microsoft.com/office/drawing/2014/main" id="{2D107DDC-3B5E-4D90-9DEA-F15692781471}"/>
              </a:ext>
            </a:extLst>
          </p:cNvPr>
          <p:cNvSpPr txBox="1">
            <a:spLocks noChangeArrowheads="1"/>
          </p:cNvSpPr>
          <p:nvPr/>
        </p:nvSpPr>
        <p:spPr bwMode="auto">
          <a:xfrm>
            <a:off x="2843213" y="1700213"/>
            <a:ext cx="4683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S</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57371" name="Text Box 27">
            <a:extLst>
              <a:ext uri="{FF2B5EF4-FFF2-40B4-BE49-F238E27FC236}">
                <a16:creationId xmlns:a16="http://schemas.microsoft.com/office/drawing/2014/main" id="{12BA1994-BD82-4CBE-9F26-8DDA5CA18570}"/>
              </a:ext>
            </a:extLst>
          </p:cNvPr>
          <p:cNvSpPr txBox="1">
            <a:spLocks noChangeArrowheads="1"/>
          </p:cNvSpPr>
          <p:nvPr/>
        </p:nvSpPr>
        <p:spPr bwMode="auto">
          <a:xfrm>
            <a:off x="2286000" y="1524000"/>
            <a:ext cx="4683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S</a:t>
            </a:r>
            <a:r>
              <a:rPr kumimoji="1" lang="en-US" altLang="zh-CN" sz="1800" b="1">
                <a:latin typeface="Times New Roman" panose="02020603050405020304" pitchFamily="18" charset="0"/>
              </a:rPr>
              <a:t>1</a:t>
            </a:r>
          </a:p>
        </p:txBody>
      </p:sp>
      <p:sp>
        <p:nvSpPr>
          <p:cNvPr id="57372" name="Text Box 28">
            <a:extLst>
              <a:ext uri="{FF2B5EF4-FFF2-40B4-BE49-F238E27FC236}">
                <a16:creationId xmlns:a16="http://schemas.microsoft.com/office/drawing/2014/main" id="{8AD9BF41-AC0F-4B86-8589-F3EC4F000F47}"/>
              </a:ext>
            </a:extLst>
          </p:cNvPr>
          <p:cNvSpPr txBox="1">
            <a:spLocks noChangeArrowheads="1"/>
          </p:cNvSpPr>
          <p:nvPr/>
        </p:nvSpPr>
        <p:spPr bwMode="auto">
          <a:xfrm>
            <a:off x="1219200" y="5715000"/>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99357" name="Text Box 29">
            <a:extLst>
              <a:ext uri="{FF2B5EF4-FFF2-40B4-BE49-F238E27FC236}">
                <a16:creationId xmlns:a16="http://schemas.microsoft.com/office/drawing/2014/main" id="{2CFD0F83-16B3-4736-92B0-ECC4FCA9A094}"/>
              </a:ext>
            </a:extLst>
          </p:cNvPr>
          <p:cNvSpPr txBox="1">
            <a:spLocks noChangeArrowheads="1"/>
          </p:cNvSpPr>
          <p:nvPr/>
        </p:nvSpPr>
        <p:spPr bwMode="auto">
          <a:xfrm>
            <a:off x="2133600" y="5715000"/>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57374" name="Line 30">
            <a:extLst>
              <a:ext uri="{FF2B5EF4-FFF2-40B4-BE49-F238E27FC236}">
                <a16:creationId xmlns:a16="http://schemas.microsoft.com/office/drawing/2014/main" id="{D9A17002-CEB8-4313-9D9B-D6B18FE71E3C}"/>
              </a:ext>
            </a:extLst>
          </p:cNvPr>
          <p:cNvSpPr>
            <a:spLocks noChangeShapeType="1"/>
          </p:cNvSpPr>
          <p:nvPr/>
        </p:nvSpPr>
        <p:spPr bwMode="auto">
          <a:xfrm>
            <a:off x="1447800" y="4267200"/>
            <a:ext cx="0" cy="1447800"/>
          </a:xfrm>
          <a:prstGeom prst="line">
            <a:avLst/>
          </a:prstGeom>
          <a:noFill/>
          <a:ln w="571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9359" name="Line 31">
            <a:extLst>
              <a:ext uri="{FF2B5EF4-FFF2-40B4-BE49-F238E27FC236}">
                <a16:creationId xmlns:a16="http://schemas.microsoft.com/office/drawing/2014/main" id="{B308CE30-0996-406A-A1D9-CC4D6D7DBF65}"/>
              </a:ext>
            </a:extLst>
          </p:cNvPr>
          <p:cNvSpPr>
            <a:spLocks noChangeShapeType="1"/>
          </p:cNvSpPr>
          <p:nvPr/>
        </p:nvSpPr>
        <p:spPr bwMode="auto">
          <a:xfrm>
            <a:off x="2438400" y="3657600"/>
            <a:ext cx="0" cy="2057400"/>
          </a:xfrm>
          <a:prstGeom prst="line">
            <a:avLst/>
          </a:prstGeom>
          <a:noFill/>
          <a:ln w="571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9360" name="Text Box 32">
            <a:extLst>
              <a:ext uri="{FF2B5EF4-FFF2-40B4-BE49-F238E27FC236}">
                <a16:creationId xmlns:a16="http://schemas.microsoft.com/office/drawing/2014/main" id="{08A5D974-6929-4EF9-A675-424DFB245E5F}"/>
              </a:ext>
            </a:extLst>
          </p:cNvPr>
          <p:cNvSpPr txBox="1">
            <a:spLocks noChangeArrowheads="1"/>
          </p:cNvSpPr>
          <p:nvPr/>
        </p:nvSpPr>
        <p:spPr bwMode="auto">
          <a:xfrm>
            <a:off x="3886200" y="1676400"/>
            <a:ext cx="61912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solidFill>
                  <a:schemeClr val="tx2"/>
                </a:solidFill>
                <a:latin typeface="Times New Roman" panose="02020603050405020304" pitchFamily="18" charset="0"/>
              </a:rPr>
              <a:t>LS</a:t>
            </a:r>
          </a:p>
        </p:txBody>
      </p:sp>
      <p:sp>
        <p:nvSpPr>
          <p:cNvPr id="57377" name="Freeform 33">
            <a:extLst>
              <a:ext uri="{FF2B5EF4-FFF2-40B4-BE49-F238E27FC236}">
                <a16:creationId xmlns:a16="http://schemas.microsoft.com/office/drawing/2014/main" id="{0A44C143-D37A-4BC5-969F-3C932245B42D}"/>
              </a:ext>
            </a:extLst>
          </p:cNvPr>
          <p:cNvSpPr>
            <a:spLocks/>
          </p:cNvSpPr>
          <p:nvPr/>
        </p:nvSpPr>
        <p:spPr bwMode="auto">
          <a:xfrm>
            <a:off x="5756275" y="3657600"/>
            <a:ext cx="1828800" cy="609600"/>
          </a:xfrm>
          <a:custGeom>
            <a:avLst/>
            <a:gdLst>
              <a:gd name="T0" fmla="*/ 0 w 1824"/>
              <a:gd name="T1" fmla="*/ 2147483646 h 376"/>
              <a:gd name="T2" fmla="*/ 2147483646 w 1824"/>
              <a:gd name="T3" fmla="*/ 2147483646 h 376"/>
              <a:gd name="T4" fmla="*/ 2147483646 w 1824"/>
              <a:gd name="T5" fmla="*/ 2147483646 h 376"/>
              <a:gd name="T6" fmla="*/ 2147483646 w 1824"/>
              <a:gd name="T7" fmla="*/ 2147483646 h 376"/>
              <a:gd name="T8" fmla="*/ 2147483646 w 1824"/>
              <a:gd name="T9" fmla="*/ 0 h 3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76">
                <a:moveTo>
                  <a:pt x="0" y="96"/>
                </a:moveTo>
                <a:cubicBezTo>
                  <a:pt x="280" y="196"/>
                  <a:pt x="560" y="296"/>
                  <a:pt x="720" y="336"/>
                </a:cubicBezTo>
                <a:cubicBezTo>
                  <a:pt x="880" y="376"/>
                  <a:pt x="840" y="352"/>
                  <a:pt x="960" y="336"/>
                </a:cubicBezTo>
                <a:cubicBezTo>
                  <a:pt x="1080" y="320"/>
                  <a:pt x="1296" y="296"/>
                  <a:pt x="1440" y="240"/>
                </a:cubicBezTo>
                <a:cubicBezTo>
                  <a:pt x="1584" y="184"/>
                  <a:pt x="1704" y="92"/>
                  <a:pt x="1824" y="0"/>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99362" name="Text Box 34">
            <a:extLst>
              <a:ext uri="{FF2B5EF4-FFF2-40B4-BE49-F238E27FC236}">
                <a16:creationId xmlns:a16="http://schemas.microsoft.com/office/drawing/2014/main" id="{16E9E6FF-BBA6-45BA-888E-7D44684035FF}"/>
              </a:ext>
            </a:extLst>
          </p:cNvPr>
          <p:cNvSpPr txBox="1">
            <a:spLocks noChangeArrowheads="1"/>
          </p:cNvSpPr>
          <p:nvPr/>
        </p:nvSpPr>
        <p:spPr bwMode="auto">
          <a:xfrm>
            <a:off x="4932363" y="2781300"/>
            <a:ext cx="823912"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LAC</a:t>
            </a:r>
            <a:r>
              <a:rPr kumimoji="1" lang="en-US" altLang="zh-CN" sz="1600" b="1">
                <a:latin typeface="Times New Roman" panose="02020603050405020304" pitchFamily="18" charset="0"/>
              </a:rPr>
              <a:t>2</a:t>
            </a:r>
          </a:p>
        </p:txBody>
      </p:sp>
      <p:sp>
        <p:nvSpPr>
          <p:cNvPr id="57379" name="Text Box 35">
            <a:extLst>
              <a:ext uri="{FF2B5EF4-FFF2-40B4-BE49-F238E27FC236}">
                <a16:creationId xmlns:a16="http://schemas.microsoft.com/office/drawing/2014/main" id="{F06C4620-5356-4E9D-B5D9-65AE51EC7B74}"/>
              </a:ext>
            </a:extLst>
          </p:cNvPr>
          <p:cNvSpPr txBox="1">
            <a:spLocks noChangeArrowheads="1"/>
          </p:cNvSpPr>
          <p:nvPr/>
        </p:nvSpPr>
        <p:spPr bwMode="auto">
          <a:xfrm>
            <a:off x="7204075" y="3276600"/>
            <a:ext cx="823913"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LAC</a:t>
            </a:r>
            <a:r>
              <a:rPr kumimoji="1" lang="en-US" altLang="zh-CN" sz="1600" b="1">
                <a:latin typeface="Times New Roman" panose="02020603050405020304" pitchFamily="18" charset="0"/>
              </a:rPr>
              <a:t>1</a:t>
            </a:r>
          </a:p>
        </p:txBody>
      </p:sp>
      <p:sp>
        <p:nvSpPr>
          <p:cNvPr id="99365" name="Freeform 37">
            <a:extLst>
              <a:ext uri="{FF2B5EF4-FFF2-40B4-BE49-F238E27FC236}">
                <a16:creationId xmlns:a16="http://schemas.microsoft.com/office/drawing/2014/main" id="{B4E0886E-DC0A-4230-B058-787431A24AFE}"/>
              </a:ext>
            </a:extLst>
          </p:cNvPr>
          <p:cNvSpPr>
            <a:spLocks/>
          </p:cNvSpPr>
          <p:nvPr/>
        </p:nvSpPr>
        <p:spPr bwMode="auto">
          <a:xfrm>
            <a:off x="4932363" y="2852738"/>
            <a:ext cx="1066800" cy="1752600"/>
          </a:xfrm>
          <a:custGeom>
            <a:avLst/>
            <a:gdLst>
              <a:gd name="T0" fmla="*/ 2147483646 w 576"/>
              <a:gd name="T1" fmla="*/ 0 h 960"/>
              <a:gd name="T2" fmla="*/ 2147483646 w 576"/>
              <a:gd name="T3" fmla="*/ 2147483646 h 960"/>
              <a:gd name="T4" fmla="*/ 2147483646 w 576"/>
              <a:gd name="T5" fmla="*/ 2147483646 h 960"/>
              <a:gd name="T6" fmla="*/ 2147483646 w 576"/>
              <a:gd name="T7" fmla="*/ 2147483646 h 960"/>
              <a:gd name="T8" fmla="*/ 0 w 576"/>
              <a:gd name="T9" fmla="*/ 2147483646 h 9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 h="960">
                <a:moveTo>
                  <a:pt x="576" y="0"/>
                </a:moveTo>
                <a:cubicBezTo>
                  <a:pt x="524" y="148"/>
                  <a:pt x="472" y="296"/>
                  <a:pt x="432" y="384"/>
                </a:cubicBezTo>
                <a:cubicBezTo>
                  <a:pt x="392" y="472"/>
                  <a:pt x="392" y="448"/>
                  <a:pt x="336" y="528"/>
                </a:cubicBezTo>
                <a:cubicBezTo>
                  <a:pt x="280" y="608"/>
                  <a:pt x="152" y="792"/>
                  <a:pt x="96" y="864"/>
                </a:cubicBezTo>
                <a:cubicBezTo>
                  <a:pt x="40" y="936"/>
                  <a:pt x="20" y="948"/>
                  <a:pt x="0" y="96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9367" name="Text Box 39">
            <a:extLst>
              <a:ext uri="{FF2B5EF4-FFF2-40B4-BE49-F238E27FC236}">
                <a16:creationId xmlns:a16="http://schemas.microsoft.com/office/drawing/2014/main" id="{7621345C-E8FC-48DC-B5D7-145F9C6DDFCE}"/>
              </a:ext>
            </a:extLst>
          </p:cNvPr>
          <p:cNvSpPr txBox="1">
            <a:spLocks noChangeArrowheads="1"/>
          </p:cNvSpPr>
          <p:nvPr/>
        </p:nvSpPr>
        <p:spPr bwMode="auto">
          <a:xfrm>
            <a:off x="5867400" y="2349500"/>
            <a:ext cx="8509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SMC</a:t>
            </a:r>
            <a:r>
              <a:rPr kumimoji="1" lang="en-US" altLang="zh-CN" sz="1600" b="1">
                <a:latin typeface="Times New Roman" panose="02020603050405020304" pitchFamily="18" charset="0"/>
              </a:rPr>
              <a:t>2</a:t>
            </a:r>
          </a:p>
        </p:txBody>
      </p:sp>
      <p:sp>
        <p:nvSpPr>
          <p:cNvPr id="57382" name="Text Box 40">
            <a:extLst>
              <a:ext uri="{FF2B5EF4-FFF2-40B4-BE49-F238E27FC236}">
                <a16:creationId xmlns:a16="http://schemas.microsoft.com/office/drawing/2014/main" id="{7FD7DCF3-15BF-48B3-9714-DA58693A91FB}"/>
              </a:ext>
            </a:extLst>
          </p:cNvPr>
          <p:cNvSpPr txBox="1">
            <a:spLocks noChangeArrowheads="1"/>
          </p:cNvSpPr>
          <p:nvPr/>
        </p:nvSpPr>
        <p:spPr bwMode="auto">
          <a:xfrm>
            <a:off x="7051675" y="2895600"/>
            <a:ext cx="8509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SMC</a:t>
            </a:r>
            <a:r>
              <a:rPr kumimoji="1" lang="en-US" altLang="zh-CN" sz="1600" b="1">
                <a:latin typeface="Times New Roman" panose="02020603050405020304" pitchFamily="18" charset="0"/>
              </a:rPr>
              <a:t>1</a:t>
            </a:r>
          </a:p>
        </p:txBody>
      </p:sp>
      <p:sp>
        <p:nvSpPr>
          <p:cNvPr id="57383" name="Line 42">
            <a:extLst>
              <a:ext uri="{FF2B5EF4-FFF2-40B4-BE49-F238E27FC236}">
                <a16:creationId xmlns:a16="http://schemas.microsoft.com/office/drawing/2014/main" id="{D74532A6-E3DA-4A64-9E43-F360E8197AA9}"/>
              </a:ext>
            </a:extLst>
          </p:cNvPr>
          <p:cNvSpPr>
            <a:spLocks noChangeShapeType="1"/>
          </p:cNvSpPr>
          <p:nvPr/>
        </p:nvSpPr>
        <p:spPr bwMode="auto">
          <a:xfrm>
            <a:off x="6662738" y="4221163"/>
            <a:ext cx="0" cy="14398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9372" name="Text Box 44">
            <a:extLst>
              <a:ext uri="{FF2B5EF4-FFF2-40B4-BE49-F238E27FC236}">
                <a16:creationId xmlns:a16="http://schemas.microsoft.com/office/drawing/2014/main" id="{475EB94C-90F4-42DD-9236-61A32B66C026}"/>
              </a:ext>
            </a:extLst>
          </p:cNvPr>
          <p:cNvSpPr txBox="1">
            <a:spLocks noChangeArrowheads="1"/>
          </p:cNvSpPr>
          <p:nvPr/>
        </p:nvSpPr>
        <p:spPr bwMode="auto">
          <a:xfrm>
            <a:off x="6302375" y="5805488"/>
            <a:ext cx="11525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kumimoji="1" lang="en-US" altLang="zh-CN" b="1">
                <a:solidFill>
                  <a:srgbClr val="CC0000"/>
                </a:solidFill>
                <a:effectLst>
                  <a:outerShdw blurRad="38100" dist="38100" dir="2700000" algn="tl">
                    <a:srgbClr val="C0C0C0"/>
                  </a:outerShdw>
                </a:effectLst>
              </a:rPr>
              <a:t>q</a:t>
            </a:r>
            <a:r>
              <a:rPr kumimoji="1" lang="en-US" altLang="zh-CN" sz="4400" b="1" baseline="-25000">
                <a:solidFill>
                  <a:srgbClr val="CC0000"/>
                </a:solidFill>
                <a:effectLst>
                  <a:outerShdw blurRad="38100" dist="38100" dir="2700000" algn="tl">
                    <a:srgbClr val="C0C0C0"/>
                  </a:outerShdw>
                </a:effectLst>
              </a:rPr>
              <a:t>i1</a:t>
            </a:r>
          </a:p>
        </p:txBody>
      </p:sp>
      <p:sp>
        <p:nvSpPr>
          <p:cNvPr id="99375" name="Freeform 47">
            <a:extLst>
              <a:ext uri="{FF2B5EF4-FFF2-40B4-BE49-F238E27FC236}">
                <a16:creationId xmlns:a16="http://schemas.microsoft.com/office/drawing/2014/main" id="{41D86AE1-5BAE-4ED9-A831-63E4D4FB3AC1}"/>
              </a:ext>
            </a:extLst>
          </p:cNvPr>
          <p:cNvSpPr>
            <a:spLocks/>
          </p:cNvSpPr>
          <p:nvPr/>
        </p:nvSpPr>
        <p:spPr bwMode="auto">
          <a:xfrm>
            <a:off x="4932363" y="3141663"/>
            <a:ext cx="1600200" cy="533400"/>
          </a:xfrm>
          <a:custGeom>
            <a:avLst/>
            <a:gdLst>
              <a:gd name="T0" fmla="*/ 0 w 1824"/>
              <a:gd name="T1" fmla="*/ 2147483646 h 376"/>
              <a:gd name="T2" fmla="*/ 2147483646 w 1824"/>
              <a:gd name="T3" fmla="*/ 2147483646 h 376"/>
              <a:gd name="T4" fmla="*/ 2147483646 w 1824"/>
              <a:gd name="T5" fmla="*/ 2147483646 h 376"/>
              <a:gd name="T6" fmla="*/ 2147483646 w 1824"/>
              <a:gd name="T7" fmla="*/ 2147483646 h 376"/>
              <a:gd name="T8" fmla="*/ 2147483646 w 1824"/>
              <a:gd name="T9" fmla="*/ 0 h 3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76">
                <a:moveTo>
                  <a:pt x="0" y="96"/>
                </a:moveTo>
                <a:cubicBezTo>
                  <a:pt x="280" y="196"/>
                  <a:pt x="560" y="296"/>
                  <a:pt x="720" y="336"/>
                </a:cubicBezTo>
                <a:cubicBezTo>
                  <a:pt x="880" y="376"/>
                  <a:pt x="840" y="352"/>
                  <a:pt x="960" y="336"/>
                </a:cubicBezTo>
                <a:cubicBezTo>
                  <a:pt x="1080" y="320"/>
                  <a:pt x="1296" y="296"/>
                  <a:pt x="1440" y="240"/>
                </a:cubicBezTo>
                <a:cubicBezTo>
                  <a:pt x="1584" y="184"/>
                  <a:pt x="1704" y="92"/>
                  <a:pt x="1824" y="0"/>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57386" name="Freeform 48">
            <a:extLst>
              <a:ext uri="{FF2B5EF4-FFF2-40B4-BE49-F238E27FC236}">
                <a16:creationId xmlns:a16="http://schemas.microsoft.com/office/drawing/2014/main" id="{256D9F7E-B6C2-4A7F-AB34-182ABCCDE949}"/>
              </a:ext>
            </a:extLst>
          </p:cNvPr>
          <p:cNvSpPr>
            <a:spLocks/>
          </p:cNvSpPr>
          <p:nvPr/>
        </p:nvSpPr>
        <p:spPr bwMode="auto">
          <a:xfrm>
            <a:off x="6159500" y="3068638"/>
            <a:ext cx="1066800" cy="1828800"/>
          </a:xfrm>
          <a:custGeom>
            <a:avLst/>
            <a:gdLst>
              <a:gd name="T0" fmla="*/ 2147483646 w 576"/>
              <a:gd name="T1" fmla="*/ 0 h 960"/>
              <a:gd name="T2" fmla="*/ 2147483646 w 576"/>
              <a:gd name="T3" fmla="*/ 2147483646 h 960"/>
              <a:gd name="T4" fmla="*/ 2147483646 w 576"/>
              <a:gd name="T5" fmla="*/ 2147483646 h 960"/>
              <a:gd name="T6" fmla="*/ 2147483646 w 576"/>
              <a:gd name="T7" fmla="*/ 2147483646 h 960"/>
              <a:gd name="T8" fmla="*/ 0 w 576"/>
              <a:gd name="T9" fmla="*/ 2147483646 h 9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 h="960">
                <a:moveTo>
                  <a:pt x="576" y="0"/>
                </a:moveTo>
                <a:cubicBezTo>
                  <a:pt x="524" y="148"/>
                  <a:pt x="472" y="296"/>
                  <a:pt x="432" y="384"/>
                </a:cubicBezTo>
                <a:cubicBezTo>
                  <a:pt x="392" y="472"/>
                  <a:pt x="392" y="448"/>
                  <a:pt x="336" y="528"/>
                </a:cubicBezTo>
                <a:cubicBezTo>
                  <a:pt x="280" y="608"/>
                  <a:pt x="152" y="792"/>
                  <a:pt x="96" y="864"/>
                </a:cubicBezTo>
                <a:cubicBezTo>
                  <a:pt x="40" y="936"/>
                  <a:pt x="20" y="948"/>
                  <a:pt x="0" y="96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9377" name="Line 49">
            <a:extLst>
              <a:ext uri="{FF2B5EF4-FFF2-40B4-BE49-F238E27FC236}">
                <a16:creationId xmlns:a16="http://schemas.microsoft.com/office/drawing/2014/main" id="{1E528699-1A21-4BB4-9BB4-0F6A5EF9FDFF}"/>
              </a:ext>
            </a:extLst>
          </p:cNvPr>
          <p:cNvSpPr>
            <a:spLocks noChangeShapeType="1"/>
          </p:cNvSpPr>
          <p:nvPr/>
        </p:nvSpPr>
        <p:spPr bwMode="auto">
          <a:xfrm>
            <a:off x="5651500" y="3716338"/>
            <a:ext cx="0" cy="19446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9378" name="Line 50">
            <a:extLst>
              <a:ext uri="{FF2B5EF4-FFF2-40B4-BE49-F238E27FC236}">
                <a16:creationId xmlns:a16="http://schemas.microsoft.com/office/drawing/2014/main" id="{2FAC0555-2CC1-4C5F-8B05-D24DD798F2EF}"/>
              </a:ext>
            </a:extLst>
          </p:cNvPr>
          <p:cNvSpPr>
            <a:spLocks noChangeShapeType="1"/>
          </p:cNvSpPr>
          <p:nvPr/>
        </p:nvSpPr>
        <p:spPr bwMode="auto">
          <a:xfrm>
            <a:off x="2411413" y="2205038"/>
            <a:ext cx="360362"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9379" name="Rectangle 51">
            <a:extLst>
              <a:ext uri="{FF2B5EF4-FFF2-40B4-BE49-F238E27FC236}">
                <a16:creationId xmlns:a16="http://schemas.microsoft.com/office/drawing/2014/main" id="{89309A90-3121-4FB9-9012-8D1E4D5ED560}"/>
              </a:ext>
            </a:extLst>
          </p:cNvPr>
          <p:cNvSpPr>
            <a:spLocks noChangeArrowheads="1"/>
          </p:cNvSpPr>
          <p:nvPr/>
        </p:nvSpPr>
        <p:spPr bwMode="auto">
          <a:xfrm>
            <a:off x="5148263" y="5805488"/>
            <a:ext cx="6540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kumimoji="1" lang="en-US" altLang="zh-CN" b="1">
                <a:solidFill>
                  <a:srgbClr val="CC0000"/>
                </a:solidFill>
                <a:effectLst>
                  <a:outerShdw blurRad="38100" dist="38100" dir="2700000" algn="tl">
                    <a:srgbClr val="C0C0C0"/>
                  </a:outerShdw>
                </a:effectLst>
              </a:rPr>
              <a:t>q</a:t>
            </a:r>
            <a:r>
              <a:rPr kumimoji="1" lang="en-US" altLang="zh-CN" b="1" baseline="-25000">
                <a:solidFill>
                  <a:srgbClr val="CC0000"/>
                </a:solidFill>
                <a:effectLst>
                  <a:outerShdw blurRad="38100" dist="38100" dir="2700000" algn="tl">
                    <a:srgbClr val="C0C0C0"/>
                  </a:outerShdw>
                </a:effectLst>
              </a:rPr>
              <a:t>i2</a:t>
            </a:r>
          </a:p>
        </p:txBody>
      </p:sp>
      <p:sp>
        <p:nvSpPr>
          <p:cNvPr id="99380" name="Rectangle 52">
            <a:extLst>
              <a:ext uri="{FF2B5EF4-FFF2-40B4-BE49-F238E27FC236}">
                <a16:creationId xmlns:a16="http://schemas.microsoft.com/office/drawing/2014/main" id="{F3484BFE-7F41-45FF-8FAB-6F990CB26BD3}"/>
              </a:ext>
            </a:extLst>
          </p:cNvPr>
          <p:cNvSpPr>
            <a:spLocks noChangeArrowheads="1"/>
          </p:cNvSpPr>
          <p:nvPr/>
        </p:nvSpPr>
        <p:spPr bwMode="auto">
          <a:xfrm>
            <a:off x="4356100" y="692150"/>
            <a:ext cx="4319588" cy="720725"/>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hlinkClick r:id="rId3" action="ppaction://hlinksldjump"/>
              </a:rPr>
              <a:t>向右上方倾斜</a:t>
            </a:r>
            <a:endParaRPr lang="zh-CN" altLang="en-US"/>
          </a:p>
        </p:txBody>
      </p:sp>
      <p:sp>
        <p:nvSpPr>
          <p:cNvPr id="99381" name="Line 53">
            <a:extLst>
              <a:ext uri="{FF2B5EF4-FFF2-40B4-BE49-F238E27FC236}">
                <a16:creationId xmlns:a16="http://schemas.microsoft.com/office/drawing/2014/main" id="{6F25383A-57F3-4753-8E3F-3B0D7C6E9D1D}"/>
              </a:ext>
            </a:extLst>
          </p:cNvPr>
          <p:cNvSpPr>
            <a:spLocks noChangeShapeType="1"/>
          </p:cNvSpPr>
          <p:nvPr/>
        </p:nvSpPr>
        <p:spPr bwMode="auto">
          <a:xfrm flipV="1">
            <a:off x="7812088" y="3789363"/>
            <a:ext cx="0" cy="431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9346"/>
                                        </p:tgtEl>
                                        <p:attrNameLst>
                                          <p:attrName>style.visibility</p:attrName>
                                        </p:attrNameLst>
                                      </p:cBhvr>
                                      <p:to>
                                        <p:strVal val="visible"/>
                                      </p:to>
                                    </p:set>
                                    <p:animEffect transition="in" filter="blinds(horizontal)">
                                      <p:cBhvr>
                                        <p:cTn id="7" dur="500"/>
                                        <p:tgtEl>
                                          <p:spTgt spid="993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9353">
                                            <p:txEl>
                                              <p:pRg st="0" end="0"/>
                                            </p:txEl>
                                          </p:spTgt>
                                        </p:tgtEl>
                                        <p:attrNameLst>
                                          <p:attrName>style.visibility</p:attrName>
                                        </p:attrNameLst>
                                      </p:cBhvr>
                                      <p:to>
                                        <p:strVal val="visible"/>
                                      </p:to>
                                    </p:set>
                                    <p:animEffect transition="in" filter="blinds(horizontal)">
                                      <p:cBhvr>
                                        <p:cTn id="12" dur="500"/>
                                        <p:tgtEl>
                                          <p:spTgt spid="9935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9378"/>
                                        </p:tgtEl>
                                        <p:attrNameLst>
                                          <p:attrName>style.visibility</p:attrName>
                                        </p:attrNameLst>
                                      </p:cBhvr>
                                      <p:to>
                                        <p:strVal val="visible"/>
                                      </p:to>
                                    </p:set>
                                    <p:animEffect transition="in" filter="blinds(horizontal)">
                                      <p:cBhvr>
                                        <p:cTn id="17" dur="500"/>
                                        <p:tgtEl>
                                          <p:spTgt spid="9937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99381"/>
                                        </p:tgtEl>
                                        <p:attrNameLst>
                                          <p:attrName>style.visibility</p:attrName>
                                        </p:attrNameLst>
                                      </p:cBhvr>
                                      <p:to>
                                        <p:strVal val="visible"/>
                                      </p:to>
                                    </p:set>
                                    <p:animEffect transition="in" filter="blinds(horizontal)">
                                      <p:cBhvr>
                                        <p:cTn id="22" dur="500"/>
                                        <p:tgtEl>
                                          <p:spTgt spid="9938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99375"/>
                                        </p:tgtEl>
                                        <p:attrNameLst>
                                          <p:attrName>style.visibility</p:attrName>
                                        </p:attrNameLst>
                                      </p:cBhvr>
                                      <p:to>
                                        <p:strVal val="visible"/>
                                      </p:to>
                                    </p:set>
                                    <p:anim calcmode="lin" valueType="num">
                                      <p:cBhvr additive="base">
                                        <p:cTn id="27" dur="500" fill="hold"/>
                                        <p:tgtEl>
                                          <p:spTgt spid="99375"/>
                                        </p:tgtEl>
                                        <p:attrNameLst>
                                          <p:attrName>ppt_x</p:attrName>
                                        </p:attrNameLst>
                                      </p:cBhvr>
                                      <p:tavLst>
                                        <p:tav tm="0">
                                          <p:val>
                                            <p:strVal val="#ppt_x"/>
                                          </p:val>
                                        </p:tav>
                                        <p:tav tm="100000">
                                          <p:val>
                                            <p:strVal val="#ppt_x"/>
                                          </p:val>
                                        </p:tav>
                                      </p:tavLst>
                                    </p:anim>
                                    <p:anim calcmode="lin" valueType="num">
                                      <p:cBhvr additive="base">
                                        <p:cTn id="28" dur="500" fill="hold"/>
                                        <p:tgtEl>
                                          <p:spTgt spid="99375"/>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99365"/>
                                        </p:tgtEl>
                                        <p:attrNameLst>
                                          <p:attrName>style.visibility</p:attrName>
                                        </p:attrNameLst>
                                      </p:cBhvr>
                                      <p:to>
                                        <p:strVal val="visible"/>
                                      </p:to>
                                    </p:set>
                                    <p:animEffect transition="in" filter="blinds(horizontal)">
                                      <p:cBhvr>
                                        <p:cTn id="33" dur="500"/>
                                        <p:tgtEl>
                                          <p:spTgt spid="99365"/>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99367"/>
                                        </p:tgtEl>
                                        <p:attrNameLst>
                                          <p:attrName>style.visibility</p:attrName>
                                        </p:attrNameLst>
                                      </p:cBhvr>
                                      <p:to>
                                        <p:strVal val="visible"/>
                                      </p:to>
                                    </p:set>
                                    <p:animEffect transition="in" filter="blinds(horizontal)">
                                      <p:cBhvr>
                                        <p:cTn id="38" dur="500"/>
                                        <p:tgtEl>
                                          <p:spTgt spid="99367"/>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99362"/>
                                        </p:tgtEl>
                                        <p:attrNameLst>
                                          <p:attrName>style.visibility</p:attrName>
                                        </p:attrNameLst>
                                      </p:cBhvr>
                                      <p:to>
                                        <p:strVal val="visible"/>
                                      </p:to>
                                    </p:set>
                                    <p:animEffect transition="in" filter="blinds(horizontal)">
                                      <p:cBhvr>
                                        <p:cTn id="43" dur="500"/>
                                        <p:tgtEl>
                                          <p:spTgt spid="99362"/>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nodeType="clickEffect">
                                  <p:stCondLst>
                                    <p:cond delay="0"/>
                                  </p:stCondLst>
                                  <p:childTnLst>
                                    <p:set>
                                      <p:cBhvr>
                                        <p:cTn id="47" dur="1" fill="hold">
                                          <p:stCondLst>
                                            <p:cond delay="0"/>
                                          </p:stCondLst>
                                        </p:cTn>
                                        <p:tgtEl>
                                          <p:spTgt spid="99377"/>
                                        </p:tgtEl>
                                        <p:attrNameLst>
                                          <p:attrName>style.visibility</p:attrName>
                                        </p:attrNameLst>
                                      </p:cBhvr>
                                      <p:to>
                                        <p:strVal val="visible"/>
                                      </p:to>
                                    </p:set>
                                    <p:animEffect transition="in" filter="blinds(horizontal)">
                                      <p:cBhvr>
                                        <p:cTn id="48" dur="500"/>
                                        <p:tgtEl>
                                          <p:spTgt spid="9937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4" presetClass="entr" presetSubtype="16" fill="hold" nodeType="clickEffect">
                                  <p:stCondLst>
                                    <p:cond delay="0"/>
                                  </p:stCondLst>
                                  <p:childTnLst>
                                    <p:set>
                                      <p:cBhvr>
                                        <p:cTn id="52" dur="1" fill="hold">
                                          <p:stCondLst>
                                            <p:cond delay="0"/>
                                          </p:stCondLst>
                                        </p:cTn>
                                        <p:tgtEl>
                                          <p:spTgt spid="99379">
                                            <p:txEl>
                                              <p:pRg st="0" end="0"/>
                                            </p:txEl>
                                          </p:spTgt>
                                        </p:tgtEl>
                                        <p:attrNameLst>
                                          <p:attrName>style.visibility</p:attrName>
                                        </p:attrNameLst>
                                      </p:cBhvr>
                                      <p:to>
                                        <p:strVal val="visible"/>
                                      </p:to>
                                    </p:set>
                                    <p:animEffect transition="in" filter="box(in)">
                                      <p:cBhvr>
                                        <p:cTn id="53" dur="500"/>
                                        <p:tgtEl>
                                          <p:spTgt spid="99379">
                                            <p:txEl>
                                              <p:pRg st="0" end="0"/>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nodeType="clickEffect">
                                  <p:stCondLst>
                                    <p:cond delay="0"/>
                                  </p:stCondLst>
                                  <p:childTnLst>
                                    <p:set>
                                      <p:cBhvr>
                                        <p:cTn id="57" dur="1" fill="hold">
                                          <p:stCondLst>
                                            <p:cond delay="0"/>
                                          </p:stCondLst>
                                        </p:cTn>
                                        <p:tgtEl>
                                          <p:spTgt spid="99340"/>
                                        </p:tgtEl>
                                        <p:attrNameLst>
                                          <p:attrName>style.visibility</p:attrName>
                                        </p:attrNameLst>
                                      </p:cBhvr>
                                      <p:to>
                                        <p:strVal val="visible"/>
                                      </p:to>
                                    </p:set>
                                    <p:animEffect transition="in" filter="blinds(horizontal)">
                                      <p:cBhvr>
                                        <p:cTn id="58" dur="500"/>
                                        <p:tgtEl>
                                          <p:spTgt spid="99340"/>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nodeType="clickEffect">
                                  <p:stCondLst>
                                    <p:cond delay="0"/>
                                  </p:stCondLst>
                                  <p:childTnLst>
                                    <p:set>
                                      <p:cBhvr>
                                        <p:cTn id="62" dur="1" fill="hold">
                                          <p:stCondLst>
                                            <p:cond delay="0"/>
                                          </p:stCondLst>
                                        </p:cTn>
                                        <p:tgtEl>
                                          <p:spTgt spid="99341">
                                            <p:txEl>
                                              <p:pRg st="0" end="0"/>
                                            </p:txEl>
                                          </p:spTgt>
                                        </p:tgtEl>
                                        <p:attrNameLst>
                                          <p:attrName>style.visibility</p:attrName>
                                        </p:attrNameLst>
                                      </p:cBhvr>
                                      <p:to>
                                        <p:strVal val="visible"/>
                                      </p:to>
                                    </p:set>
                                    <p:animEffect transition="in" filter="blinds(horizontal)">
                                      <p:cBhvr>
                                        <p:cTn id="63" dur="500"/>
                                        <p:tgtEl>
                                          <p:spTgt spid="99341">
                                            <p:txEl>
                                              <p:pRg st="0" end="0"/>
                                            </p:txEl>
                                          </p:spTgt>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ntr" presetSubtype="10" fill="hold" nodeType="clickEffect">
                                  <p:stCondLst>
                                    <p:cond delay="0"/>
                                  </p:stCondLst>
                                  <p:childTnLst>
                                    <p:set>
                                      <p:cBhvr>
                                        <p:cTn id="67" dur="1" fill="hold">
                                          <p:stCondLst>
                                            <p:cond delay="0"/>
                                          </p:stCondLst>
                                        </p:cTn>
                                        <p:tgtEl>
                                          <p:spTgt spid="99348"/>
                                        </p:tgtEl>
                                        <p:attrNameLst>
                                          <p:attrName>style.visibility</p:attrName>
                                        </p:attrNameLst>
                                      </p:cBhvr>
                                      <p:to>
                                        <p:strVal val="visible"/>
                                      </p:to>
                                    </p:set>
                                    <p:animEffect transition="in" filter="blinds(horizontal)">
                                      <p:cBhvr>
                                        <p:cTn id="68" dur="500"/>
                                        <p:tgtEl>
                                          <p:spTgt spid="99348"/>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3" presetClass="entr" presetSubtype="10" fill="hold" nodeType="clickEffect">
                                  <p:stCondLst>
                                    <p:cond delay="0"/>
                                  </p:stCondLst>
                                  <p:childTnLst>
                                    <p:set>
                                      <p:cBhvr>
                                        <p:cTn id="72" dur="1" fill="hold">
                                          <p:stCondLst>
                                            <p:cond delay="0"/>
                                          </p:stCondLst>
                                        </p:cTn>
                                        <p:tgtEl>
                                          <p:spTgt spid="99354">
                                            <p:txEl>
                                              <p:pRg st="0" end="0"/>
                                            </p:txEl>
                                          </p:spTgt>
                                        </p:tgtEl>
                                        <p:attrNameLst>
                                          <p:attrName>style.visibility</p:attrName>
                                        </p:attrNameLst>
                                      </p:cBhvr>
                                      <p:to>
                                        <p:strVal val="visible"/>
                                      </p:to>
                                    </p:set>
                                    <p:animEffect transition="in" filter="blinds(horizontal)">
                                      <p:cBhvr>
                                        <p:cTn id="73" dur="500"/>
                                        <p:tgtEl>
                                          <p:spTgt spid="99354">
                                            <p:txEl>
                                              <p:pRg st="0" end="0"/>
                                            </p:txEl>
                                          </p:spTgt>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3" presetClass="entr" presetSubtype="10" fill="hold" nodeType="clickEffect">
                                  <p:stCondLst>
                                    <p:cond delay="0"/>
                                  </p:stCondLst>
                                  <p:childTnLst>
                                    <p:set>
                                      <p:cBhvr>
                                        <p:cTn id="77" dur="1" fill="hold">
                                          <p:stCondLst>
                                            <p:cond delay="0"/>
                                          </p:stCondLst>
                                        </p:cTn>
                                        <p:tgtEl>
                                          <p:spTgt spid="99359"/>
                                        </p:tgtEl>
                                        <p:attrNameLst>
                                          <p:attrName>style.visibility</p:attrName>
                                        </p:attrNameLst>
                                      </p:cBhvr>
                                      <p:to>
                                        <p:strVal val="visible"/>
                                      </p:to>
                                    </p:set>
                                    <p:animEffect transition="in" filter="blinds(horizontal)">
                                      <p:cBhvr>
                                        <p:cTn id="78" dur="500"/>
                                        <p:tgtEl>
                                          <p:spTgt spid="99359"/>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3" presetClass="entr" presetSubtype="10" fill="hold" nodeType="clickEffect">
                                  <p:stCondLst>
                                    <p:cond delay="0"/>
                                  </p:stCondLst>
                                  <p:childTnLst>
                                    <p:set>
                                      <p:cBhvr>
                                        <p:cTn id="82" dur="1" fill="hold">
                                          <p:stCondLst>
                                            <p:cond delay="0"/>
                                          </p:stCondLst>
                                        </p:cTn>
                                        <p:tgtEl>
                                          <p:spTgt spid="99357">
                                            <p:txEl>
                                              <p:pRg st="0" end="0"/>
                                            </p:txEl>
                                          </p:spTgt>
                                        </p:tgtEl>
                                        <p:attrNameLst>
                                          <p:attrName>style.visibility</p:attrName>
                                        </p:attrNameLst>
                                      </p:cBhvr>
                                      <p:to>
                                        <p:strVal val="visible"/>
                                      </p:to>
                                    </p:set>
                                    <p:animEffect transition="in" filter="blinds(horizontal)">
                                      <p:cBhvr>
                                        <p:cTn id="83" dur="500"/>
                                        <p:tgtEl>
                                          <p:spTgt spid="99357">
                                            <p:txEl>
                                              <p:pRg st="0" end="0"/>
                                            </p:txEl>
                                          </p:spTgt>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ntr" presetSubtype="10" fill="hold" nodeType="clickEffect">
                                  <p:stCondLst>
                                    <p:cond delay="0"/>
                                  </p:stCondLst>
                                  <p:childTnLst>
                                    <p:set>
                                      <p:cBhvr>
                                        <p:cTn id="87" dur="1" fill="hold">
                                          <p:stCondLst>
                                            <p:cond delay="0"/>
                                          </p:stCondLst>
                                        </p:cTn>
                                        <p:tgtEl>
                                          <p:spTgt spid="99351">
                                            <p:txEl>
                                              <p:pRg st="0" end="0"/>
                                            </p:txEl>
                                          </p:spTgt>
                                        </p:tgtEl>
                                        <p:attrNameLst>
                                          <p:attrName>style.visibility</p:attrName>
                                        </p:attrNameLst>
                                      </p:cBhvr>
                                      <p:to>
                                        <p:strVal val="visible"/>
                                      </p:to>
                                    </p:set>
                                    <p:animEffect transition="in" filter="blinds(horizontal)">
                                      <p:cBhvr>
                                        <p:cTn id="88" dur="500"/>
                                        <p:tgtEl>
                                          <p:spTgt spid="99351">
                                            <p:txEl>
                                              <p:pRg st="0" end="0"/>
                                            </p:txEl>
                                          </p:spTgt>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22" presetClass="entr" presetSubtype="8" fill="hold" nodeType="clickEffect">
                                  <p:stCondLst>
                                    <p:cond delay="0"/>
                                  </p:stCondLst>
                                  <p:childTnLst>
                                    <p:set>
                                      <p:cBhvr>
                                        <p:cTn id="92" dur="1" fill="hold">
                                          <p:stCondLst>
                                            <p:cond delay="0"/>
                                          </p:stCondLst>
                                        </p:cTn>
                                        <p:tgtEl>
                                          <p:spTgt spid="99349"/>
                                        </p:tgtEl>
                                        <p:attrNameLst>
                                          <p:attrName>style.visibility</p:attrName>
                                        </p:attrNameLst>
                                      </p:cBhvr>
                                      <p:to>
                                        <p:strVal val="visible"/>
                                      </p:to>
                                    </p:set>
                                    <p:animEffect transition="in" filter="wipe(left)">
                                      <p:cBhvr>
                                        <p:cTn id="93" dur="500"/>
                                        <p:tgtEl>
                                          <p:spTgt spid="99349"/>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99360">
                                            <p:txEl>
                                              <p:pRg st="0" end="0"/>
                                            </p:txEl>
                                          </p:spTgt>
                                        </p:tgtEl>
                                        <p:attrNameLst>
                                          <p:attrName>style.visibility</p:attrName>
                                        </p:attrNameLst>
                                      </p:cBhvr>
                                      <p:to>
                                        <p:strVal val="visible"/>
                                      </p:to>
                                    </p:set>
                                    <p:animEffect transition="in" filter="wipe(left)">
                                      <p:cBhvr>
                                        <p:cTn id="98" dur="500"/>
                                        <p:tgtEl>
                                          <p:spTgt spid="99360">
                                            <p:txEl>
                                              <p:pRg st="0" end="0"/>
                                            </p:txEl>
                                          </p:spTgt>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3" presetClass="entr" presetSubtype="10" fill="hold" grpId="0" nodeType="clickEffect">
                                  <p:stCondLst>
                                    <p:cond delay="0"/>
                                  </p:stCondLst>
                                  <p:childTnLst>
                                    <p:set>
                                      <p:cBhvr>
                                        <p:cTn id="102" dur="1" fill="hold">
                                          <p:stCondLst>
                                            <p:cond delay="0"/>
                                          </p:stCondLst>
                                        </p:cTn>
                                        <p:tgtEl>
                                          <p:spTgt spid="99380"/>
                                        </p:tgtEl>
                                        <p:attrNameLst>
                                          <p:attrName>style.visibility</p:attrName>
                                        </p:attrNameLst>
                                      </p:cBhvr>
                                      <p:to>
                                        <p:strVal val="visible"/>
                                      </p:to>
                                    </p:set>
                                    <p:animEffect transition="in" filter="blinds(horizontal)">
                                      <p:cBhvr>
                                        <p:cTn id="103" dur="500"/>
                                        <p:tgtEl>
                                          <p:spTgt spid="99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60" grpId="0" build="p" autoUpdateAnimBg="0"/>
      <p:bldP spid="99362" grpId="0"/>
      <p:bldP spid="99367" grpId="0"/>
      <p:bldP spid="99380"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3DC06A70-91F4-42FC-88B1-FAD78F1EF1AB}"/>
              </a:ext>
            </a:extLst>
          </p:cNvPr>
          <p:cNvSpPr>
            <a:spLocks noChangeArrowheads="1"/>
          </p:cNvSpPr>
          <p:nvPr/>
        </p:nvSpPr>
        <p:spPr bwMode="auto">
          <a:xfrm>
            <a:off x="755650" y="1125538"/>
            <a:ext cx="7345363" cy="2519362"/>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问题</a:t>
            </a:r>
            <a:r>
              <a:rPr lang="en-US" altLang="zh-CN">
                <a:solidFill>
                  <a:srgbClr val="000000"/>
                </a:solidFill>
              </a:rPr>
              <a:t>1:</a:t>
            </a:r>
            <a:r>
              <a:rPr lang="zh-CN" altLang="en-US">
                <a:solidFill>
                  <a:srgbClr val="000000"/>
                </a:solidFill>
                <a:hlinkClick r:id="rId2" action="ppaction://hlinksldjump"/>
              </a:rPr>
              <a:t>成本递增行业</a:t>
            </a:r>
            <a:r>
              <a:rPr lang="zh-CN" altLang="en-US">
                <a:solidFill>
                  <a:srgbClr val="000000"/>
                </a:solidFill>
              </a:rPr>
              <a:t>提高产量时</a:t>
            </a:r>
            <a:r>
              <a:rPr lang="en-US" altLang="zh-CN">
                <a:solidFill>
                  <a:srgbClr val="000000"/>
                </a:solidFill>
              </a:rPr>
              <a:t>,</a:t>
            </a:r>
          </a:p>
          <a:p>
            <a:pPr algn="ctr" eaLnBrk="1" hangingPunct="1">
              <a:spcBef>
                <a:spcPct val="0"/>
              </a:spcBef>
              <a:buClrTx/>
              <a:buSzTx/>
              <a:buFontTx/>
              <a:buNone/>
            </a:pPr>
            <a:r>
              <a:rPr lang="zh-CN" altLang="en-US">
                <a:solidFill>
                  <a:srgbClr val="000000"/>
                </a:solidFill>
              </a:rPr>
              <a:t>长期均衡价格水平是否变化</a:t>
            </a:r>
            <a:r>
              <a:rPr lang="en-US" altLang="zh-CN">
                <a:solidFill>
                  <a:srgbClr val="000000"/>
                </a:solidFill>
              </a:rPr>
              <a:t>?</a:t>
            </a:r>
          </a:p>
        </p:txBody>
      </p:sp>
      <p:sp>
        <p:nvSpPr>
          <p:cNvPr id="105475" name="Rectangle 3">
            <a:extLst>
              <a:ext uri="{FF2B5EF4-FFF2-40B4-BE49-F238E27FC236}">
                <a16:creationId xmlns:a16="http://schemas.microsoft.com/office/drawing/2014/main" id="{B031972C-73C6-461F-9966-1852C353FE12}"/>
              </a:ext>
            </a:extLst>
          </p:cNvPr>
          <p:cNvSpPr>
            <a:spLocks noChangeArrowheads="1"/>
          </p:cNvSpPr>
          <p:nvPr/>
        </p:nvSpPr>
        <p:spPr bwMode="auto">
          <a:xfrm>
            <a:off x="1116013" y="4508500"/>
            <a:ext cx="6985000" cy="1439863"/>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变化</a:t>
            </a:r>
            <a:r>
              <a:rPr lang="en-US" altLang="zh-CN">
                <a:solidFill>
                  <a:srgbClr val="000000"/>
                </a:solidFill>
              </a:rPr>
              <a:t>,</a:t>
            </a:r>
            <a:r>
              <a:rPr lang="zh-CN" altLang="en-US">
                <a:solidFill>
                  <a:srgbClr val="000000"/>
                </a:solidFill>
              </a:rPr>
              <a:t>与产量同方向变化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5475"/>
                                        </p:tgtEl>
                                        <p:attrNameLst>
                                          <p:attrName>style.visibility</p:attrName>
                                        </p:attrNameLst>
                                      </p:cBhvr>
                                      <p:to>
                                        <p:strVal val="visible"/>
                                      </p:to>
                                    </p:set>
                                    <p:animEffect transition="in" filter="blinds(horizontal)">
                                      <p:cBhvr>
                                        <p:cTn id="7" dur="500"/>
                                        <p:tgtEl>
                                          <p:spTgt spid="105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601570D4-F74F-4675-8672-8CDA875EC15A}"/>
              </a:ext>
            </a:extLst>
          </p:cNvPr>
          <p:cNvSpPr>
            <a:spLocks noChangeArrowheads="1"/>
          </p:cNvSpPr>
          <p:nvPr/>
        </p:nvSpPr>
        <p:spPr bwMode="auto">
          <a:xfrm>
            <a:off x="250825" y="2205038"/>
            <a:ext cx="7561263" cy="1511300"/>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问题</a:t>
            </a:r>
            <a:r>
              <a:rPr lang="en-US" altLang="zh-CN">
                <a:solidFill>
                  <a:srgbClr val="000000"/>
                </a:solidFill>
              </a:rPr>
              <a:t>2:</a:t>
            </a:r>
            <a:r>
              <a:rPr lang="zh-CN" altLang="en-US">
                <a:solidFill>
                  <a:srgbClr val="000000"/>
                </a:solidFill>
                <a:hlinkClick r:id="rId2" action="ppaction://hlinksldjump"/>
              </a:rPr>
              <a:t>市场需求变化</a:t>
            </a:r>
            <a:r>
              <a:rPr lang="en-US" altLang="zh-CN">
                <a:solidFill>
                  <a:srgbClr val="000000"/>
                </a:solidFill>
              </a:rPr>
              <a:t>,</a:t>
            </a:r>
          </a:p>
          <a:p>
            <a:pPr algn="ctr" eaLnBrk="1" hangingPunct="1">
              <a:spcBef>
                <a:spcPct val="0"/>
              </a:spcBef>
              <a:buClrTx/>
              <a:buSzTx/>
              <a:buFontTx/>
              <a:buNone/>
            </a:pPr>
            <a:r>
              <a:rPr lang="zh-CN" altLang="en-US">
                <a:solidFill>
                  <a:srgbClr val="000000"/>
                </a:solidFill>
              </a:rPr>
              <a:t>会引起行业长期均衡产量和价格如何变化</a:t>
            </a:r>
            <a:r>
              <a:rPr lang="en-US" altLang="zh-CN">
                <a:solidFill>
                  <a:srgbClr val="000000"/>
                </a:solidFill>
              </a:rPr>
              <a:t>?</a:t>
            </a:r>
          </a:p>
        </p:txBody>
      </p:sp>
      <p:sp>
        <p:nvSpPr>
          <p:cNvPr id="107523" name="Text Box 3">
            <a:extLst>
              <a:ext uri="{FF2B5EF4-FFF2-40B4-BE49-F238E27FC236}">
                <a16:creationId xmlns:a16="http://schemas.microsoft.com/office/drawing/2014/main" id="{7DEC3965-0CA4-4CCC-A2C0-CBDB9E9930B5}"/>
              </a:ext>
            </a:extLst>
          </p:cNvPr>
          <p:cNvSpPr txBox="1">
            <a:spLocks noChangeArrowheads="1"/>
          </p:cNvSpPr>
          <p:nvPr/>
        </p:nvSpPr>
        <p:spPr bwMode="auto">
          <a:xfrm>
            <a:off x="1042988" y="4221163"/>
            <a:ext cx="6121400" cy="134937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ClrTx/>
              <a:buSzTx/>
              <a:buFontTx/>
              <a:buNone/>
            </a:pPr>
            <a:r>
              <a:rPr lang="zh-CN" altLang="en-US">
                <a:solidFill>
                  <a:srgbClr val="000000"/>
                </a:solidFill>
              </a:rPr>
              <a:t>均衡产量同方向变化</a:t>
            </a:r>
          </a:p>
          <a:p>
            <a:pPr algn="ctr" eaLnBrk="1" hangingPunct="1">
              <a:spcBef>
                <a:spcPct val="50000"/>
              </a:spcBef>
              <a:buClrTx/>
              <a:buSzTx/>
              <a:buFontTx/>
              <a:buNone/>
            </a:pPr>
            <a:r>
              <a:rPr lang="zh-CN" altLang="en-US">
                <a:solidFill>
                  <a:srgbClr val="000000"/>
                </a:solidFill>
              </a:rPr>
              <a:t>均衡价格同方向变化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blinds(horizontal)">
                                      <p:cBhvr>
                                        <p:cTn id="7" dur="500"/>
                                        <p:tgtEl>
                                          <p:spTgt spid="1075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7523">
                                            <p:txEl>
                                              <p:pRg st="1" end="1"/>
                                            </p:txEl>
                                          </p:spTgt>
                                        </p:tgtEl>
                                        <p:attrNameLst>
                                          <p:attrName>style.visibility</p:attrName>
                                        </p:attrNameLst>
                                      </p:cBhvr>
                                      <p:to>
                                        <p:strVal val="visible"/>
                                      </p:to>
                                    </p:set>
                                    <p:animEffect transition="in" filter="blinds(horizontal)">
                                      <p:cBhvr>
                                        <p:cTn id="12" dur="500"/>
                                        <p:tgtEl>
                                          <p:spTgt spid="1075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115D13E3-4C4B-40B5-B2AF-3161D368FE4D}"/>
              </a:ext>
            </a:extLst>
          </p:cNvPr>
          <p:cNvSpPr>
            <a:spLocks noGrp="1" noRot="1" noChangeArrowheads="1"/>
          </p:cNvSpPr>
          <p:nvPr>
            <p:ph type="title"/>
          </p:nvPr>
        </p:nvSpPr>
        <p:spPr/>
        <p:txBody>
          <a:bodyPr/>
          <a:lstStyle/>
          <a:p>
            <a:pPr eaLnBrk="1" hangingPunct="1"/>
            <a:endParaRPr lang="zh-CN" altLang="zh-CN"/>
          </a:p>
        </p:txBody>
      </p:sp>
      <p:sp>
        <p:nvSpPr>
          <p:cNvPr id="60419" name="Rectangle 3">
            <a:extLst>
              <a:ext uri="{FF2B5EF4-FFF2-40B4-BE49-F238E27FC236}">
                <a16:creationId xmlns:a16="http://schemas.microsoft.com/office/drawing/2014/main" id="{8BFC1844-8460-4A6E-88A2-84E226066E66}"/>
              </a:ext>
            </a:extLst>
          </p:cNvPr>
          <p:cNvSpPr>
            <a:spLocks noGrp="1" noRot="1" noChangeArrowheads="1"/>
          </p:cNvSpPr>
          <p:nvPr>
            <p:ph type="body" idx="1"/>
          </p:nvPr>
        </p:nvSpPr>
        <p:spPr/>
        <p:txBody>
          <a:bodyPr/>
          <a:lstStyle/>
          <a:p>
            <a:pPr eaLnBrk="1" hangingPunct="1">
              <a:buFont typeface="Wingdings" panose="05000000000000000000" pitchFamily="2" charset="2"/>
              <a:buNone/>
            </a:pPr>
            <a:r>
              <a:rPr kumimoji="1" lang="zh-CN" altLang="en-US" b="1">
                <a:solidFill>
                  <a:srgbClr val="000000"/>
                </a:solidFill>
              </a:rPr>
              <a:t>（三）成本递减行业的长期供给曲线</a:t>
            </a:r>
          </a:p>
          <a:p>
            <a:pPr eaLnBrk="1" hangingPunct="1">
              <a:buFont typeface="Wingdings" panose="05000000000000000000" pitchFamily="2" charset="2"/>
              <a:buNone/>
            </a:pPr>
            <a:r>
              <a:rPr kumimoji="1" lang="zh-CN" altLang="en-US" b="1">
                <a:solidFill>
                  <a:srgbClr val="000000"/>
                </a:solidFill>
              </a:rPr>
              <a:t>           </a:t>
            </a:r>
          </a:p>
          <a:p>
            <a:pPr eaLnBrk="1" hangingPunct="1"/>
            <a:r>
              <a:rPr kumimoji="1" lang="zh-CN" altLang="en-US" b="1">
                <a:solidFill>
                  <a:srgbClr val="000000"/>
                </a:solidFill>
              </a:rPr>
              <a:t>成本递减行业是指该行业产量的变动会导致生产要素价格的下降。</a:t>
            </a:r>
          </a:p>
          <a:p>
            <a:pPr eaLnBrk="1" hangingPunct="1"/>
            <a:r>
              <a:rPr kumimoji="1" lang="zh-CN" altLang="en-US" b="1">
                <a:solidFill>
                  <a:srgbClr val="000000"/>
                </a:solidFill>
              </a:rPr>
              <a:t>此时的长期供给曲线是向右下方倾斜的。</a:t>
            </a:r>
          </a:p>
          <a:p>
            <a:pPr eaLnBrk="1" hangingPunct="1"/>
            <a:endParaRPr lang="en-US" altLang="zh-CN" b="1"/>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Line 2">
            <a:extLst>
              <a:ext uri="{FF2B5EF4-FFF2-40B4-BE49-F238E27FC236}">
                <a16:creationId xmlns:a16="http://schemas.microsoft.com/office/drawing/2014/main" id="{2B868765-970D-46CB-B05F-B9C9EDA829C7}"/>
              </a:ext>
            </a:extLst>
          </p:cNvPr>
          <p:cNvSpPr>
            <a:spLocks noChangeShapeType="1"/>
          </p:cNvSpPr>
          <p:nvPr/>
        </p:nvSpPr>
        <p:spPr bwMode="auto">
          <a:xfrm flipV="1">
            <a:off x="457200" y="1981200"/>
            <a:ext cx="0" cy="40386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43" name="Line 3">
            <a:extLst>
              <a:ext uri="{FF2B5EF4-FFF2-40B4-BE49-F238E27FC236}">
                <a16:creationId xmlns:a16="http://schemas.microsoft.com/office/drawing/2014/main" id="{CDB9AE74-2C94-4417-B330-CF5E314FD331}"/>
              </a:ext>
            </a:extLst>
          </p:cNvPr>
          <p:cNvSpPr>
            <a:spLocks noChangeShapeType="1"/>
          </p:cNvSpPr>
          <p:nvPr/>
        </p:nvSpPr>
        <p:spPr bwMode="auto">
          <a:xfrm flipV="1">
            <a:off x="4953000" y="1905000"/>
            <a:ext cx="0" cy="40386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44" name="Line 4">
            <a:extLst>
              <a:ext uri="{FF2B5EF4-FFF2-40B4-BE49-F238E27FC236}">
                <a16:creationId xmlns:a16="http://schemas.microsoft.com/office/drawing/2014/main" id="{E4BDC291-533D-4723-A6F4-DDF3D9DEF01D}"/>
              </a:ext>
            </a:extLst>
          </p:cNvPr>
          <p:cNvSpPr>
            <a:spLocks noChangeShapeType="1"/>
          </p:cNvSpPr>
          <p:nvPr/>
        </p:nvSpPr>
        <p:spPr bwMode="auto">
          <a:xfrm flipV="1">
            <a:off x="0" y="5715000"/>
            <a:ext cx="40386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45" name="Line 5">
            <a:extLst>
              <a:ext uri="{FF2B5EF4-FFF2-40B4-BE49-F238E27FC236}">
                <a16:creationId xmlns:a16="http://schemas.microsoft.com/office/drawing/2014/main" id="{FD2696BD-F855-444F-878C-E9E1AB4A564C}"/>
              </a:ext>
            </a:extLst>
          </p:cNvPr>
          <p:cNvSpPr>
            <a:spLocks noChangeShapeType="1"/>
          </p:cNvSpPr>
          <p:nvPr/>
        </p:nvSpPr>
        <p:spPr bwMode="auto">
          <a:xfrm flipV="1">
            <a:off x="4572000" y="5715000"/>
            <a:ext cx="38100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46" name="Text Box 6">
            <a:extLst>
              <a:ext uri="{FF2B5EF4-FFF2-40B4-BE49-F238E27FC236}">
                <a16:creationId xmlns:a16="http://schemas.microsoft.com/office/drawing/2014/main" id="{66DB9FBC-4FE4-46D9-9C82-C58F1474BC14}"/>
              </a:ext>
            </a:extLst>
          </p:cNvPr>
          <p:cNvSpPr txBox="1">
            <a:spLocks noChangeArrowheads="1"/>
          </p:cNvSpPr>
          <p:nvPr/>
        </p:nvSpPr>
        <p:spPr bwMode="auto">
          <a:xfrm>
            <a:off x="304800" y="1600200"/>
            <a:ext cx="3698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endParaRPr kumimoji="1" lang="en-US" altLang="zh-CN" sz="2400">
              <a:latin typeface="Times New Roman" panose="02020603050405020304" pitchFamily="18" charset="0"/>
            </a:endParaRPr>
          </a:p>
        </p:txBody>
      </p:sp>
      <p:sp>
        <p:nvSpPr>
          <p:cNvPr id="61447" name="Text Box 7">
            <a:extLst>
              <a:ext uri="{FF2B5EF4-FFF2-40B4-BE49-F238E27FC236}">
                <a16:creationId xmlns:a16="http://schemas.microsoft.com/office/drawing/2014/main" id="{1A949596-D817-41BE-8AEC-9C41106C3F93}"/>
              </a:ext>
            </a:extLst>
          </p:cNvPr>
          <p:cNvSpPr txBox="1">
            <a:spLocks noChangeArrowheads="1"/>
          </p:cNvSpPr>
          <p:nvPr/>
        </p:nvSpPr>
        <p:spPr bwMode="auto">
          <a:xfrm>
            <a:off x="0" y="56594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0</a:t>
            </a:r>
            <a:endParaRPr kumimoji="1" lang="en-US" altLang="zh-CN" sz="2400">
              <a:latin typeface="Times New Roman" panose="02020603050405020304" pitchFamily="18" charset="0"/>
            </a:endParaRPr>
          </a:p>
        </p:txBody>
      </p:sp>
      <p:sp>
        <p:nvSpPr>
          <p:cNvPr id="61448" name="Text Box 8">
            <a:extLst>
              <a:ext uri="{FF2B5EF4-FFF2-40B4-BE49-F238E27FC236}">
                <a16:creationId xmlns:a16="http://schemas.microsoft.com/office/drawing/2014/main" id="{9D5BA463-25DB-4ED3-AC8D-5AFA654994EA}"/>
              </a:ext>
            </a:extLst>
          </p:cNvPr>
          <p:cNvSpPr txBox="1">
            <a:spLocks noChangeArrowheads="1"/>
          </p:cNvSpPr>
          <p:nvPr/>
        </p:nvSpPr>
        <p:spPr bwMode="auto">
          <a:xfrm>
            <a:off x="4495800" y="56594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0</a:t>
            </a:r>
            <a:endParaRPr kumimoji="1" lang="en-US" altLang="zh-CN" sz="2400">
              <a:latin typeface="Times New Roman" panose="02020603050405020304" pitchFamily="18" charset="0"/>
            </a:endParaRPr>
          </a:p>
        </p:txBody>
      </p:sp>
      <p:sp>
        <p:nvSpPr>
          <p:cNvPr id="61449" name="Text Box 9">
            <a:extLst>
              <a:ext uri="{FF2B5EF4-FFF2-40B4-BE49-F238E27FC236}">
                <a16:creationId xmlns:a16="http://schemas.microsoft.com/office/drawing/2014/main" id="{DA98F379-95AA-406E-AF09-EC3CA26FCE56}"/>
              </a:ext>
            </a:extLst>
          </p:cNvPr>
          <p:cNvSpPr txBox="1">
            <a:spLocks noChangeArrowheads="1"/>
          </p:cNvSpPr>
          <p:nvPr/>
        </p:nvSpPr>
        <p:spPr bwMode="auto">
          <a:xfrm>
            <a:off x="3962400" y="5638800"/>
            <a:ext cx="4206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p>
        </p:txBody>
      </p:sp>
      <p:sp>
        <p:nvSpPr>
          <p:cNvPr id="100362" name="Line 10">
            <a:extLst>
              <a:ext uri="{FF2B5EF4-FFF2-40B4-BE49-F238E27FC236}">
                <a16:creationId xmlns:a16="http://schemas.microsoft.com/office/drawing/2014/main" id="{834B4563-4C61-4F44-8EE6-F5385F8D14FB}"/>
              </a:ext>
            </a:extLst>
          </p:cNvPr>
          <p:cNvSpPr>
            <a:spLocks noChangeShapeType="1"/>
          </p:cNvSpPr>
          <p:nvPr/>
        </p:nvSpPr>
        <p:spPr bwMode="auto">
          <a:xfrm>
            <a:off x="457200" y="4267200"/>
            <a:ext cx="7772400" cy="0"/>
          </a:xfrm>
          <a:prstGeom prst="line">
            <a:avLst/>
          </a:prstGeom>
          <a:noFill/>
          <a:ln w="571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1" name="Text Box 11">
            <a:extLst>
              <a:ext uri="{FF2B5EF4-FFF2-40B4-BE49-F238E27FC236}">
                <a16:creationId xmlns:a16="http://schemas.microsoft.com/office/drawing/2014/main" id="{39413D2A-3AF0-4638-B7F5-A6734B2B51BA}"/>
              </a:ext>
            </a:extLst>
          </p:cNvPr>
          <p:cNvSpPr txBox="1">
            <a:spLocks noChangeArrowheads="1"/>
          </p:cNvSpPr>
          <p:nvPr/>
        </p:nvSpPr>
        <p:spPr bwMode="auto">
          <a:xfrm>
            <a:off x="0" y="3429000"/>
            <a:ext cx="4841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r>
              <a:rPr kumimoji="1" lang="en-US" altLang="zh-CN" sz="1800" b="1">
                <a:latin typeface="Times New Roman" panose="02020603050405020304" pitchFamily="18" charset="0"/>
              </a:rPr>
              <a:t>1</a:t>
            </a:r>
            <a:endParaRPr kumimoji="1" lang="en-US" altLang="zh-CN" sz="2400">
              <a:latin typeface="Times New Roman" panose="02020603050405020304" pitchFamily="18" charset="0"/>
            </a:endParaRPr>
          </a:p>
        </p:txBody>
      </p:sp>
      <p:sp>
        <p:nvSpPr>
          <p:cNvPr id="61452" name="Line 12">
            <a:extLst>
              <a:ext uri="{FF2B5EF4-FFF2-40B4-BE49-F238E27FC236}">
                <a16:creationId xmlns:a16="http://schemas.microsoft.com/office/drawing/2014/main" id="{630F8E7B-9075-4828-82AA-6B66899C3B56}"/>
              </a:ext>
            </a:extLst>
          </p:cNvPr>
          <p:cNvSpPr>
            <a:spLocks noChangeShapeType="1"/>
          </p:cNvSpPr>
          <p:nvPr/>
        </p:nvSpPr>
        <p:spPr bwMode="auto">
          <a:xfrm>
            <a:off x="457200" y="3657600"/>
            <a:ext cx="7848600" cy="0"/>
          </a:xfrm>
          <a:prstGeom prst="line">
            <a:avLst/>
          </a:prstGeom>
          <a:noFill/>
          <a:ln w="571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65" name="Text Box 13">
            <a:extLst>
              <a:ext uri="{FF2B5EF4-FFF2-40B4-BE49-F238E27FC236}">
                <a16:creationId xmlns:a16="http://schemas.microsoft.com/office/drawing/2014/main" id="{DD38DAA2-92E3-403A-8A5A-3B4CEE0FB20F}"/>
              </a:ext>
            </a:extLst>
          </p:cNvPr>
          <p:cNvSpPr txBox="1">
            <a:spLocks noChangeArrowheads="1"/>
          </p:cNvSpPr>
          <p:nvPr/>
        </p:nvSpPr>
        <p:spPr bwMode="auto">
          <a:xfrm>
            <a:off x="0" y="4114800"/>
            <a:ext cx="4841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r>
              <a:rPr kumimoji="1" lang="en-US" altLang="zh-CN" sz="1800" b="1">
                <a:latin typeface="Times New Roman" panose="02020603050405020304" pitchFamily="18" charset="0"/>
              </a:rPr>
              <a:t>2</a:t>
            </a:r>
            <a:endParaRPr kumimoji="1" lang="en-US" altLang="zh-CN" sz="2400">
              <a:latin typeface="Times New Roman" panose="02020603050405020304" pitchFamily="18" charset="0"/>
            </a:endParaRPr>
          </a:p>
        </p:txBody>
      </p:sp>
      <p:sp>
        <p:nvSpPr>
          <p:cNvPr id="61454" name="Rectangle 14">
            <a:extLst>
              <a:ext uri="{FF2B5EF4-FFF2-40B4-BE49-F238E27FC236}">
                <a16:creationId xmlns:a16="http://schemas.microsoft.com/office/drawing/2014/main" id="{DED57D79-B8EB-4C40-92AF-15D2A781E878}"/>
              </a:ext>
            </a:extLst>
          </p:cNvPr>
          <p:cNvSpPr>
            <a:spLocks noChangeArrowheads="1"/>
          </p:cNvSpPr>
          <p:nvPr/>
        </p:nvSpPr>
        <p:spPr bwMode="auto">
          <a:xfrm>
            <a:off x="0" y="0"/>
            <a:ext cx="9144000"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4000" b="1">
                <a:solidFill>
                  <a:schemeClr val="tx2"/>
                </a:solidFill>
                <a:latin typeface="Times New Roman" panose="02020603050405020304" pitchFamily="18" charset="0"/>
                <a:ea typeface="黑体" panose="02010609060101010101" pitchFamily="49" charset="-122"/>
              </a:rPr>
              <a:t>成本递减行业</a:t>
            </a:r>
            <a:r>
              <a:rPr kumimoji="1" lang="en-US" altLang="zh-CN" sz="3600" b="1">
                <a:solidFill>
                  <a:schemeClr val="tx2"/>
                </a:solidFill>
                <a:latin typeface="Times New Roman" panose="02020603050405020304" pitchFamily="18" charset="0"/>
                <a:ea typeface="黑体" panose="02010609060101010101" pitchFamily="49" charset="-122"/>
              </a:rPr>
              <a:t>[Decreasing-Cost Industry]</a:t>
            </a:r>
            <a:endParaRPr kumimoji="1" lang="en-US" altLang="zh-CN" sz="4000" b="1">
              <a:solidFill>
                <a:schemeClr val="tx2"/>
              </a:solidFill>
              <a:latin typeface="Times New Roman" panose="02020603050405020304" pitchFamily="18" charset="0"/>
              <a:ea typeface="黑体" panose="02010609060101010101" pitchFamily="49" charset="-122"/>
            </a:endParaRPr>
          </a:p>
          <a:p>
            <a:pPr eaLnBrk="1" hangingPunct="1">
              <a:spcBef>
                <a:spcPct val="0"/>
              </a:spcBef>
              <a:buClrTx/>
              <a:buSzTx/>
              <a:buFontTx/>
              <a:buNone/>
            </a:pPr>
            <a:r>
              <a:rPr kumimoji="1" lang="zh-CN" altLang="en-US" sz="4000" b="1">
                <a:solidFill>
                  <a:schemeClr val="tx2"/>
                </a:solidFill>
                <a:latin typeface="Times New Roman" panose="02020603050405020304" pitchFamily="18" charset="0"/>
                <a:ea typeface="黑体" panose="02010609060101010101" pitchFamily="49" charset="-122"/>
              </a:rPr>
              <a:t>的长期供给曲线</a:t>
            </a:r>
          </a:p>
        </p:txBody>
      </p:sp>
      <p:sp>
        <p:nvSpPr>
          <p:cNvPr id="61455" name="Text Box 15">
            <a:extLst>
              <a:ext uri="{FF2B5EF4-FFF2-40B4-BE49-F238E27FC236}">
                <a16:creationId xmlns:a16="http://schemas.microsoft.com/office/drawing/2014/main" id="{70069CEE-7D09-45EB-960F-E25C0BB9470E}"/>
              </a:ext>
            </a:extLst>
          </p:cNvPr>
          <p:cNvSpPr txBox="1">
            <a:spLocks noChangeArrowheads="1"/>
          </p:cNvSpPr>
          <p:nvPr/>
        </p:nvSpPr>
        <p:spPr bwMode="auto">
          <a:xfrm>
            <a:off x="4724400" y="1524000"/>
            <a:ext cx="3698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endParaRPr kumimoji="1" lang="en-US" altLang="zh-CN" sz="2400">
              <a:latin typeface="Times New Roman" panose="02020603050405020304" pitchFamily="18" charset="0"/>
            </a:endParaRPr>
          </a:p>
        </p:txBody>
      </p:sp>
      <p:sp>
        <p:nvSpPr>
          <p:cNvPr id="61456" name="Text Box 16">
            <a:extLst>
              <a:ext uri="{FF2B5EF4-FFF2-40B4-BE49-F238E27FC236}">
                <a16:creationId xmlns:a16="http://schemas.microsoft.com/office/drawing/2014/main" id="{EBCA3811-02C0-45B8-A258-67E0C66E49A2}"/>
              </a:ext>
            </a:extLst>
          </p:cNvPr>
          <p:cNvSpPr txBox="1">
            <a:spLocks noChangeArrowheads="1"/>
          </p:cNvSpPr>
          <p:nvPr/>
        </p:nvSpPr>
        <p:spPr bwMode="auto">
          <a:xfrm>
            <a:off x="8229600" y="5638800"/>
            <a:ext cx="4206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p>
        </p:txBody>
      </p:sp>
      <p:sp>
        <p:nvSpPr>
          <p:cNvPr id="61457" name="Freeform 17">
            <a:extLst>
              <a:ext uri="{FF2B5EF4-FFF2-40B4-BE49-F238E27FC236}">
                <a16:creationId xmlns:a16="http://schemas.microsoft.com/office/drawing/2014/main" id="{7BEB7564-259E-4D71-9276-537B35AE4F5D}"/>
              </a:ext>
            </a:extLst>
          </p:cNvPr>
          <p:cNvSpPr>
            <a:spLocks/>
          </p:cNvSpPr>
          <p:nvPr/>
        </p:nvSpPr>
        <p:spPr bwMode="auto">
          <a:xfrm>
            <a:off x="990600" y="2438400"/>
            <a:ext cx="2667000" cy="2971800"/>
          </a:xfrm>
          <a:custGeom>
            <a:avLst/>
            <a:gdLst>
              <a:gd name="T0" fmla="*/ 0 w 1632"/>
              <a:gd name="T1" fmla="*/ 0 h 1296"/>
              <a:gd name="T2" fmla="*/ 2147483646 w 1632"/>
              <a:gd name="T3" fmla="*/ 2147483646 h 1296"/>
              <a:gd name="T4" fmla="*/ 2147483646 w 1632"/>
              <a:gd name="T5" fmla="*/ 2147483646 h 1296"/>
              <a:gd name="T6" fmla="*/ 2147483646 w 1632"/>
              <a:gd name="T7" fmla="*/ 2147483646 h 12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32" h="1296">
                <a:moveTo>
                  <a:pt x="0" y="0"/>
                </a:moveTo>
                <a:cubicBezTo>
                  <a:pt x="60" y="180"/>
                  <a:pt x="120" y="360"/>
                  <a:pt x="240" y="528"/>
                </a:cubicBezTo>
                <a:cubicBezTo>
                  <a:pt x="360" y="696"/>
                  <a:pt x="488" y="880"/>
                  <a:pt x="720" y="1008"/>
                </a:cubicBezTo>
                <a:cubicBezTo>
                  <a:pt x="952" y="1136"/>
                  <a:pt x="1292" y="1216"/>
                  <a:pt x="1632" y="1296"/>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00370" name="Freeform 18">
            <a:extLst>
              <a:ext uri="{FF2B5EF4-FFF2-40B4-BE49-F238E27FC236}">
                <a16:creationId xmlns:a16="http://schemas.microsoft.com/office/drawing/2014/main" id="{EEA4E812-BD34-4202-BE18-4B46D5067D6E}"/>
              </a:ext>
            </a:extLst>
          </p:cNvPr>
          <p:cNvSpPr>
            <a:spLocks/>
          </p:cNvSpPr>
          <p:nvPr/>
        </p:nvSpPr>
        <p:spPr bwMode="auto">
          <a:xfrm>
            <a:off x="1692275" y="2420938"/>
            <a:ext cx="2286000" cy="2667000"/>
          </a:xfrm>
          <a:custGeom>
            <a:avLst/>
            <a:gdLst>
              <a:gd name="T0" fmla="*/ 0 w 1632"/>
              <a:gd name="T1" fmla="*/ 0 h 1296"/>
              <a:gd name="T2" fmla="*/ 2147483646 w 1632"/>
              <a:gd name="T3" fmla="*/ 2147483646 h 1296"/>
              <a:gd name="T4" fmla="*/ 2147483646 w 1632"/>
              <a:gd name="T5" fmla="*/ 2147483646 h 1296"/>
              <a:gd name="T6" fmla="*/ 2147483646 w 1632"/>
              <a:gd name="T7" fmla="*/ 2147483646 h 12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32" h="1296">
                <a:moveTo>
                  <a:pt x="0" y="0"/>
                </a:moveTo>
                <a:cubicBezTo>
                  <a:pt x="60" y="180"/>
                  <a:pt x="120" y="360"/>
                  <a:pt x="240" y="528"/>
                </a:cubicBezTo>
                <a:cubicBezTo>
                  <a:pt x="360" y="696"/>
                  <a:pt x="488" y="880"/>
                  <a:pt x="720" y="1008"/>
                </a:cubicBezTo>
                <a:cubicBezTo>
                  <a:pt x="952" y="1136"/>
                  <a:pt x="1292" y="1216"/>
                  <a:pt x="1632" y="1296"/>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61459" name="Freeform 19">
            <a:extLst>
              <a:ext uri="{FF2B5EF4-FFF2-40B4-BE49-F238E27FC236}">
                <a16:creationId xmlns:a16="http://schemas.microsoft.com/office/drawing/2014/main" id="{A21A21F2-A8B4-45CD-BE9E-422A552A90CC}"/>
              </a:ext>
            </a:extLst>
          </p:cNvPr>
          <p:cNvSpPr>
            <a:spLocks/>
          </p:cNvSpPr>
          <p:nvPr/>
        </p:nvSpPr>
        <p:spPr bwMode="auto">
          <a:xfrm>
            <a:off x="685800" y="1752600"/>
            <a:ext cx="2133600" cy="2133600"/>
          </a:xfrm>
          <a:custGeom>
            <a:avLst/>
            <a:gdLst>
              <a:gd name="T0" fmla="*/ 2147483646 w 1152"/>
              <a:gd name="T1" fmla="*/ 0 h 1728"/>
              <a:gd name="T2" fmla="*/ 2147483646 w 1152"/>
              <a:gd name="T3" fmla="*/ 2147483646 h 1728"/>
              <a:gd name="T4" fmla="*/ 2147483646 w 1152"/>
              <a:gd name="T5" fmla="*/ 2147483646 h 1728"/>
              <a:gd name="T6" fmla="*/ 0 w 1152"/>
              <a:gd name="T7" fmla="*/ 2147483646 h 17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52" h="1728">
                <a:moveTo>
                  <a:pt x="1152" y="0"/>
                </a:moveTo>
                <a:cubicBezTo>
                  <a:pt x="1052" y="280"/>
                  <a:pt x="952" y="560"/>
                  <a:pt x="816" y="816"/>
                </a:cubicBezTo>
                <a:cubicBezTo>
                  <a:pt x="680" y="1072"/>
                  <a:pt x="472" y="1384"/>
                  <a:pt x="336" y="1536"/>
                </a:cubicBezTo>
                <a:cubicBezTo>
                  <a:pt x="200" y="1688"/>
                  <a:pt x="100" y="1708"/>
                  <a:pt x="0" y="1728"/>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00372" name="Freeform 20">
            <a:extLst>
              <a:ext uri="{FF2B5EF4-FFF2-40B4-BE49-F238E27FC236}">
                <a16:creationId xmlns:a16="http://schemas.microsoft.com/office/drawing/2014/main" id="{91512660-2E3A-44AB-8666-9648873B8432}"/>
              </a:ext>
            </a:extLst>
          </p:cNvPr>
          <p:cNvSpPr>
            <a:spLocks/>
          </p:cNvSpPr>
          <p:nvPr/>
        </p:nvSpPr>
        <p:spPr bwMode="auto">
          <a:xfrm>
            <a:off x="1295400" y="2819400"/>
            <a:ext cx="2057400" cy="2209800"/>
          </a:xfrm>
          <a:custGeom>
            <a:avLst/>
            <a:gdLst>
              <a:gd name="T0" fmla="*/ 2147483646 w 1152"/>
              <a:gd name="T1" fmla="*/ 0 h 1728"/>
              <a:gd name="T2" fmla="*/ 2147483646 w 1152"/>
              <a:gd name="T3" fmla="*/ 2147483646 h 1728"/>
              <a:gd name="T4" fmla="*/ 2147483646 w 1152"/>
              <a:gd name="T5" fmla="*/ 2147483646 h 1728"/>
              <a:gd name="T6" fmla="*/ 0 w 1152"/>
              <a:gd name="T7" fmla="*/ 2147483646 h 17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52" h="1728">
                <a:moveTo>
                  <a:pt x="1152" y="0"/>
                </a:moveTo>
                <a:cubicBezTo>
                  <a:pt x="1052" y="280"/>
                  <a:pt x="952" y="560"/>
                  <a:pt x="816" y="816"/>
                </a:cubicBezTo>
                <a:cubicBezTo>
                  <a:pt x="680" y="1072"/>
                  <a:pt x="472" y="1384"/>
                  <a:pt x="336" y="1536"/>
                </a:cubicBezTo>
                <a:cubicBezTo>
                  <a:pt x="200" y="1688"/>
                  <a:pt x="100" y="1708"/>
                  <a:pt x="0" y="1728"/>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61461" name="Text Box 21">
            <a:extLst>
              <a:ext uri="{FF2B5EF4-FFF2-40B4-BE49-F238E27FC236}">
                <a16:creationId xmlns:a16="http://schemas.microsoft.com/office/drawing/2014/main" id="{D71C9672-E023-44C9-AC1E-F1F8F5D6052C}"/>
              </a:ext>
            </a:extLst>
          </p:cNvPr>
          <p:cNvSpPr txBox="1">
            <a:spLocks noChangeArrowheads="1"/>
          </p:cNvSpPr>
          <p:nvPr/>
        </p:nvSpPr>
        <p:spPr bwMode="auto">
          <a:xfrm>
            <a:off x="1219200" y="3048000"/>
            <a:ext cx="5016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E</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100374" name="Text Box 22">
            <a:extLst>
              <a:ext uri="{FF2B5EF4-FFF2-40B4-BE49-F238E27FC236}">
                <a16:creationId xmlns:a16="http://schemas.microsoft.com/office/drawing/2014/main" id="{0602B606-0B39-45A9-B9C6-32FF2E1994F4}"/>
              </a:ext>
            </a:extLst>
          </p:cNvPr>
          <p:cNvSpPr txBox="1">
            <a:spLocks noChangeArrowheads="1"/>
          </p:cNvSpPr>
          <p:nvPr/>
        </p:nvSpPr>
        <p:spPr bwMode="auto">
          <a:xfrm>
            <a:off x="2209800" y="3657600"/>
            <a:ext cx="5016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E</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61463" name="Text Box 23">
            <a:extLst>
              <a:ext uri="{FF2B5EF4-FFF2-40B4-BE49-F238E27FC236}">
                <a16:creationId xmlns:a16="http://schemas.microsoft.com/office/drawing/2014/main" id="{C6D76E76-23E1-4C60-8E77-CB27C2064832}"/>
              </a:ext>
            </a:extLst>
          </p:cNvPr>
          <p:cNvSpPr txBox="1">
            <a:spLocks noChangeArrowheads="1"/>
          </p:cNvSpPr>
          <p:nvPr/>
        </p:nvSpPr>
        <p:spPr bwMode="auto">
          <a:xfrm>
            <a:off x="685800" y="2133600"/>
            <a:ext cx="5191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D</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100376" name="Text Box 24">
            <a:extLst>
              <a:ext uri="{FF2B5EF4-FFF2-40B4-BE49-F238E27FC236}">
                <a16:creationId xmlns:a16="http://schemas.microsoft.com/office/drawing/2014/main" id="{45CB6C53-877F-447A-8D4C-51920D848808}"/>
              </a:ext>
            </a:extLst>
          </p:cNvPr>
          <p:cNvSpPr txBox="1">
            <a:spLocks noChangeArrowheads="1"/>
          </p:cNvSpPr>
          <p:nvPr/>
        </p:nvSpPr>
        <p:spPr bwMode="auto">
          <a:xfrm>
            <a:off x="1447800" y="1981200"/>
            <a:ext cx="5191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D</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100377" name="Text Box 25">
            <a:extLst>
              <a:ext uri="{FF2B5EF4-FFF2-40B4-BE49-F238E27FC236}">
                <a16:creationId xmlns:a16="http://schemas.microsoft.com/office/drawing/2014/main" id="{6447E40F-98D5-405F-8A59-9EA361376125}"/>
              </a:ext>
            </a:extLst>
          </p:cNvPr>
          <p:cNvSpPr txBox="1">
            <a:spLocks noChangeArrowheads="1"/>
          </p:cNvSpPr>
          <p:nvPr/>
        </p:nvSpPr>
        <p:spPr bwMode="auto">
          <a:xfrm>
            <a:off x="3200400" y="2362200"/>
            <a:ext cx="4683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S</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61466" name="Text Box 26">
            <a:extLst>
              <a:ext uri="{FF2B5EF4-FFF2-40B4-BE49-F238E27FC236}">
                <a16:creationId xmlns:a16="http://schemas.microsoft.com/office/drawing/2014/main" id="{6798F7A5-BD3B-4373-AB1E-BA57BE96632D}"/>
              </a:ext>
            </a:extLst>
          </p:cNvPr>
          <p:cNvSpPr txBox="1">
            <a:spLocks noChangeArrowheads="1"/>
          </p:cNvSpPr>
          <p:nvPr/>
        </p:nvSpPr>
        <p:spPr bwMode="auto">
          <a:xfrm>
            <a:off x="2667000" y="1371600"/>
            <a:ext cx="4683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S</a:t>
            </a:r>
            <a:r>
              <a:rPr kumimoji="1" lang="en-US" altLang="zh-CN" sz="1800" b="1">
                <a:latin typeface="Times New Roman" panose="02020603050405020304" pitchFamily="18" charset="0"/>
              </a:rPr>
              <a:t>1</a:t>
            </a:r>
          </a:p>
        </p:txBody>
      </p:sp>
      <p:sp>
        <p:nvSpPr>
          <p:cNvPr id="61467" name="Text Box 27">
            <a:extLst>
              <a:ext uri="{FF2B5EF4-FFF2-40B4-BE49-F238E27FC236}">
                <a16:creationId xmlns:a16="http://schemas.microsoft.com/office/drawing/2014/main" id="{FC42BD8C-091E-458A-8AFB-E3AB19E5B559}"/>
              </a:ext>
            </a:extLst>
          </p:cNvPr>
          <p:cNvSpPr txBox="1">
            <a:spLocks noChangeArrowheads="1"/>
          </p:cNvSpPr>
          <p:nvPr/>
        </p:nvSpPr>
        <p:spPr bwMode="auto">
          <a:xfrm>
            <a:off x="1143000" y="5715000"/>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r>
              <a:rPr kumimoji="1" lang="en-US" altLang="zh-CN" sz="1800" b="1">
                <a:latin typeface="Times New Roman" panose="02020603050405020304" pitchFamily="18" charset="0"/>
              </a:rPr>
              <a:t>1</a:t>
            </a:r>
            <a:endParaRPr kumimoji="1" lang="en-US" altLang="zh-CN" sz="2400" b="1">
              <a:latin typeface="Times New Roman" panose="02020603050405020304" pitchFamily="18" charset="0"/>
            </a:endParaRPr>
          </a:p>
        </p:txBody>
      </p:sp>
      <p:sp>
        <p:nvSpPr>
          <p:cNvPr id="100380" name="Text Box 28">
            <a:extLst>
              <a:ext uri="{FF2B5EF4-FFF2-40B4-BE49-F238E27FC236}">
                <a16:creationId xmlns:a16="http://schemas.microsoft.com/office/drawing/2014/main" id="{67DBF9B8-0064-4E45-AE9A-C303F9B569C9}"/>
              </a:ext>
            </a:extLst>
          </p:cNvPr>
          <p:cNvSpPr txBox="1">
            <a:spLocks noChangeArrowheads="1"/>
          </p:cNvSpPr>
          <p:nvPr/>
        </p:nvSpPr>
        <p:spPr bwMode="auto">
          <a:xfrm>
            <a:off x="2133600" y="5715000"/>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r>
              <a:rPr kumimoji="1" lang="en-US" altLang="zh-CN" sz="1800" b="1">
                <a:latin typeface="Times New Roman" panose="02020603050405020304" pitchFamily="18" charset="0"/>
              </a:rPr>
              <a:t>2</a:t>
            </a:r>
            <a:endParaRPr kumimoji="1" lang="en-US" altLang="zh-CN" sz="2400" b="1">
              <a:latin typeface="Times New Roman" panose="02020603050405020304" pitchFamily="18" charset="0"/>
            </a:endParaRPr>
          </a:p>
        </p:txBody>
      </p:sp>
      <p:sp>
        <p:nvSpPr>
          <p:cNvPr id="61469" name="Line 29">
            <a:extLst>
              <a:ext uri="{FF2B5EF4-FFF2-40B4-BE49-F238E27FC236}">
                <a16:creationId xmlns:a16="http://schemas.microsoft.com/office/drawing/2014/main" id="{D600CACA-9CDF-43A3-B474-EA7A533C4CE7}"/>
              </a:ext>
            </a:extLst>
          </p:cNvPr>
          <p:cNvSpPr>
            <a:spLocks noChangeShapeType="1"/>
          </p:cNvSpPr>
          <p:nvPr/>
        </p:nvSpPr>
        <p:spPr bwMode="auto">
          <a:xfrm>
            <a:off x="1371600" y="3657600"/>
            <a:ext cx="0" cy="1981200"/>
          </a:xfrm>
          <a:prstGeom prst="line">
            <a:avLst/>
          </a:prstGeom>
          <a:noFill/>
          <a:ln w="571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82" name="Line 30">
            <a:extLst>
              <a:ext uri="{FF2B5EF4-FFF2-40B4-BE49-F238E27FC236}">
                <a16:creationId xmlns:a16="http://schemas.microsoft.com/office/drawing/2014/main" id="{60471D80-A941-4EDE-A586-B9AC0CB0FDEA}"/>
              </a:ext>
            </a:extLst>
          </p:cNvPr>
          <p:cNvSpPr>
            <a:spLocks noChangeShapeType="1"/>
          </p:cNvSpPr>
          <p:nvPr/>
        </p:nvSpPr>
        <p:spPr bwMode="auto">
          <a:xfrm>
            <a:off x="2438400" y="4343400"/>
            <a:ext cx="0" cy="1371600"/>
          </a:xfrm>
          <a:prstGeom prst="line">
            <a:avLst/>
          </a:prstGeom>
          <a:noFill/>
          <a:ln w="5715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83" name="Freeform 31">
            <a:extLst>
              <a:ext uri="{FF2B5EF4-FFF2-40B4-BE49-F238E27FC236}">
                <a16:creationId xmlns:a16="http://schemas.microsoft.com/office/drawing/2014/main" id="{2CDA728E-0A9C-4F63-B3E5-DC30A036C18A}"/>
              </a:ext>
            </a:extLst>
          </p:cNvPr>
          <p:cNvSpPr>
            <a:spLocks/>
          </p:cNvSpPr>
          <p:nvPr/>
        </p:nvSpPr>
        <p:spPr bwMode="auto">
          <a:xfrm>
            <a:off x="838200" y="3276600"/>
            <a:ext cx="3276600" cy="1371600"/>
          </a:xfrm>
          <a:custGeom>
            <a:avLst/>
            <a:gdLst>
              <a:gd name="T0" fmla="*/ 0 w 2064"/>
              <a:gd name="T1" fmla="*/ 0 h 864"/>
              <a:gd name="T2" fmla="*/ 2147483646 w 2064"/>
              <a:gd name="T3" fmla="*/ 2147483646 h 864"/>
              <a:gd name="T4" fmla="*/ 2147483646 w 2064"/>
              <a:gd name="T5" fmla="*/ 2147483646 h 864"/>
              <a:gd name="T6" fmla="*/ 2147483646 w 2064"/>
              <a:gd name="T7" fmla="*/ 2147483646 h 8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64" h="864">
                <a:moveTo>
                  <a:pt x="0" y="0"/>
                </a:moveTo>
                <a:cubicBezTo>
                  <a:pt x="124" y="88"/>
                  <a:pt x="248" y="176"/>
                  <a:pt x="432" y="288"/>
                </a:cubicBezTo>
                <a:cubicBezTo>
                  <a:pt x="616" y="400"/>
                  <a:pt x="832" y="576"/>
                  <a:pt x="1104" y="672"/>
                </a:cubicBezTo>
                <a:cubicBezTo>
                  <a:pt x="1376" y="768"/>
                  <a:pt x="1720" y="816"/>
                  <a:pt x="2064" y="864"/>
                </a:cubicBezTo>
              </a:path>
            </a:pathLst>
          </a:custGeom>
          <a:noFill/>
          <a:ln w="76200" cmpd="sng">
            <a:solidFill>
              <a:schemeClr val="tx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00384" name="Text Box 32">
            <a:extLst>
              <a:ext uri="{FF2B5EF4-FFF2-40B4-BE49-F238E27FC236}">
                <a16:creationId xmlns:a16="http://schemas.microsoft.com/office/drawing/2014/main" id="{DC8159CF-9FD4-40A0-9C91-3990B2B17C82}"/>
              </a:ext>
            </a:extLst>
          </p:cNvPr>
          <p:cNvSpPr txBox="1">
            <a:spLocks noChangeArrowheads="1"/>
          </p:cNvSpPr>
          <p:nvPr/>
        </p:nvSpPr>
        <p:spPr bwMode="auto">
          <a:xfrm>
            <a:off x="3946525" y="4181475"/>
            <a:ext cx="61912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solidFill>
                  <a:schemeClr val="tx2"/>
                </a:solidFill>
                <a:latin typeface="Times New Roman" panose="02020603050405020304" pitchFamily="18" charset="0"/>
              </a:rPr>
              <a:t>LS</a:t>
            </a:r>
          </a:p>
        </p:txBody>
      </p:sp>
      <p:sp>
        <p:nvSpPr>
          <p:cNvPr id="61473" name="Freeform 33">
            <a:extLst>
              <a:ext uri="{FF2B5EF4-FFF2-40B4-BE49-F238E27FC236}">
                <a16:creationId xmlns:a16="http://schemas.microsoft.com/office/drawing/2014/main" id="{0E7C441A-1352-4A07-A29D-F419BDE04121}"/>
              </a:ext>
            </a:extLst>
          </p:cNvPr>
          <p:cNvSpPr>
            <a:spLocks/>
          </p:cNvSpPr>
          <p:nvPr/>
        </p:nvSpPr>
        <p:spPr bwMode="auto">
          <a:xfrm>
            <a:off x="5257800" y="3048000"/>
            <a:ext cx="1828800" cy="609600"/>
          </a:xfrm>
          <a:custGeom>
            <a:avLst/>
            <a:gdLst>
              <a:gd name="T0" fmla="*/ 0 w 1824"/>
              <a:gd name="T1" fmla="*/ 2147483646 h 376"/>
              <a:gd name="T2" fmla="*/ 2147483646 w 1824"/>
              <a:gd name="T3" fmla="*/ 2147483646 h 376"/>
              <a:gd name="T4" fmla="*/ 2147483646 w 1824"/>
              <a:gd name="T5" fmla="*/ 2147483646 h 376"/>
              <a:gd name="T6" fmla="*/ 2147483646 w 1824"/>
              <a:gd name="T7" fmla="*/ 2147483646 h 376"/>
              <a:gd name="T8" fmla="*/ 2147483646 w 1824"/>
              <a:gd name="T9" fmla="*/ 0 h 3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76">
                <a:moveTo>
                  <a:pt x="0" y="96"/>
                </a:moveTo>
                <a:cubicBezTo>
                  <a:pt x="280" y="196"/>
                  <a:pt x="560" y="296"/>
                  <a:pt x="720" y="336"/>
                </a:cubicBezTo>
                <a:cubicBezTo>
                  <a:pt x="880" y="376"/>
                  <a:pt x="840" y="352"/>
                  <a:pt x="960" y="336"/>
                </a:cubicBezTo>
                <a:cubicBezTo>
                  <a:pt x="1080" y="320"/>
                  <a:pt x="1296" y="296"/>
                  <a:pt x="1440" y="240"/>
                </a:cubicBezTo>
                <a:cubicBezTo>
                  <a:pt x="1584" y="184"/>
                  <a:pt x="1704" y="92"/>
                  <a:pt x="1824" y="0"/>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00386" name="Text Box 34">
            <a:extLst>
              <a:ext uri="{FF2B5EF4-FFF2-40B4-BE49-F238E27FC236}">
                <a16:creationId xmlns:a16="http://schemas.microsoft.com/office/drawing/2014/main" id="{9643E4DE-167C-4658-BABB-E62A85042BD8}"/>
              </a:ext>
            </a:extLst>
          </p:cNvPr>
          <p:cNvSpPr txBox="1">
            <a:spLocks noChangeArrowheads="1"/>
          </p:cNvSpPr>
          <p:nvPr/>
        </p:nvSpPr>
        <p:spPr bwMode="auto">
          <a:xfrm>
            <a:off x="8153400" y="3379788"/>
            <a:ext cx="9810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LAC2</a:t>
            </a:r>
          </a:p>
        </p:txBody>
      </p:sp>
      <p:sp>
        <p:nvSpPr>
          <p:cNvPr id="61475" name="Text Box 35">
            <a:extLst>
              <a:ext uri="{FF2B5EF4-FFF2-40B4-BE49-F238E27FC236}">
                <a16:creationId xmlns:a16="http://schemas.microsoft.com/office/drawing/2014/main" id="{818D4A84-C96B-480A-AC4F-EC5EBFBF0898}"/>
              </a:ext>
            </a:extLst>
          </p:cNvPr>
          <p:cNvSpPr txBox="1">
            <a:spLocks noChangeArrowheads="1"/>
          </p:cNvSpPr>
          <p:nvPr/>
        </p:nvSpPr>
        <p:spPr bwMode="auto">
          <a:xfrm>
            <a:off x="7010400" y="2819400"/>
            <a:ext cx="823913"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LAC</a:t>
            </a:r>
            <a:r>
              <a:rPr kumimoji="1" lang="en-US" altLang="zh-CN" sz="1600" b="1">
                <a:latin typeface="Times New Roman" panose="02020603050405020304" pitchFamily="18" charset="0"/>
              </a:rPr>
              <a:t>1</a:t>
            </a:r>
          </a:p>
        </p:txBody>
      </p:sp>
      <p:sp>
        <p:nvSpPr>
          <p:cNvPr id="100388" name="Freeform 36">
            <a:extLst>
              <a:ext uri="{FF2B5EF4-FFF2-40B4-BE49-F238E27FC236}">
                <a16:creationId xmlns:a16="http://schemas.microsoft.com/office/drawing/2014/main" id="{89DDCD0E-2DEC-44A4-B2B2-9356DEF6D997}"/>
              </a:ext>
            </a:extLst>
          </p:cNvPr>
          <p:cNvSpPr>
            <a:spLocks/>
          </p:cNvSpPr>
          <p:nvPr/>
        </p:nvSpPr>
        <p:spPr bwMode="auto">
          <a:xfrm>
            <a:off x="6781800" y="3733800"/>
            <a:ext cx="1600200" cy="533400"/>
          </a:xfrm>
          <a:custGeom>
            <a:avLst/>
            <a:gdLst>
              <a:gd name="T0" fmla="*/ 0 w 1824"/>
              <a:gd name="T1" fmla="*/ 2147483646 h 376"/>
              <a:gd name="T2" fmla="*/ 2147483646 w 1824"/>
              <a:gd name="T3" fmla="*/ 2147483646 h 376"/>
              <a:gd name="T4" fmla="*/ 2147483646 w 1824"/>
              <a:gd name="T5" fmla="*/ 2147483646 h 376"/>
              <a:gd name="T6" fmla="*/ 2147483646 w 1824"/>
              <a:gd name="T7" fmla="*/ 2147483646 h 376"/>
              <a:gd name="T8" fmla="*/ 2147483646 w 1824"/>
              <a:gd name="T9" fmla="*/ 0 h 3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76">
                <a:moveTo>
                  <a:pt x="0" y="96"/>
                </a:moveTo>
                <a:cubicBezTo>
                  <a:pt x="280" y="196"/>
                  <a:pt x="560" y="296"/>
                  <a:pt x="720" y="336"/>
                </a:cubicBezTo>
                <a:cubicBezTo>
                  <a:pt x="880" y="376"/>
                  <a:pt x="840" y="352"/>
                  <a:pt x="960" y="336"/>
                </a:cubicBezTo>
                <a:cubicBezTo>
                  <a:pt x="1080" y="320"/>
                  <a:pt x="1296" y="296"/>
                  <a:pt x="1440" y="240"/>
                </a:cubicBezTo>
                <a:cubicBezTo>
                  <a:pt x="1584" y="184"/>
                  <a:pt x="1704" y="92"/>
                  <a:pt x="1824" y="0"/>
                </a:cubicBezTo>
              </a:path>
            </a:pathLst>
          </a:custGeom>
          <a:noFill/>
          <a:ln w="571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61477" name="Freeform 37">
            <a:extLst>
              <a:ext uri="{FF2B5EF4-FFF2-40B4-BE49-F238E27FC236}">
                <a16:creationId xmlns:a16="http://schemas.microsoft.com/office/drawing/2014/main" id="{E11C5B34-CF96-4F58-90A5-21A3018F1BE4}"/>
              </a:ext>
            </a:extLst>
          </p:cNvPr>
          <p:cNvSpPr>
            <a:spLocks/>
          </p:cNvSpPr>
          <p:nvPr/>
        </p:nvSpPr>
        <p:spPr bwMode="auto">
          <a:xfrm>
            <a:off x="5410200" y="2743200"/>
            <a:ext cx="1066800" cy="1752600"/>
          </a:xfrm>
          <a:custGeom>
            <a:avLst/>
            <a:gdLst>
              <a:gd name="T0" fmla="*/ 2147483646 w 576"/>
              <a:gd name="T1" fmla="*/ 0 h 960"/>
              <a:gd name="T2" fmla="*/ 2147483646 w 576"/>
              <a:gd name="T3" fmla="*/ 2147483646 h 960"/>
              <a:gd name="T4" fmla="*/ 2147483646 w 576"/>
              <a:gd name="T5" fmla="*/ 2147483646 h 960"/>
              <a:gd name="T6" fmla="*/ 2147483646 w 576"/>
              <a:gd name="T7" fmla="*/ 2147483646 h 960"/>
              <a:gd name="T8" fmla="*/ 0 w 576"/>
              <a:gd name="T9" fmla="*/ 2147483646 h 9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 h="960">
                <a:moveTo>
                  <a:pt x="576" y="0"/>
                </a:moveTo>
                <a:cubicBezTo>
                  <a:pt x="524" y="148"/>
                  <a:pt x="472" y="296"/>
                  <a:pt x="432" y="384"/>
                </a:cubicBezTo>
                <a:cubicBezTo>
                  <a:pt x="392" y="472"/>
                  <a:pt x="392" y="448"/>
                  <a:pt x="336" y="528"/>
                </a:cubicBezTo>
                <a:cubicBezTo>
                  <a:pt x="280" y="608"/>
                  <a:pt x="152" y="792"/>
                  <a:pt x="96" y="864"/>
                </a:cubicBezTo>
                <a:cubicBezTo>
                  <a:pt x="40" y="936"/>
                  <a:pt x="20" y="948"/>
                  <a:pt x="0" y="96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0390" name="Freeform 38">
            <a:extLst>
              <a:ext uri="{FF2B5EF4-FFF2-40B4-BE49-F238E27FC236}">
                <a16:creationId xmlns:a16="http://schemas.microsoft.com/office/drawing/2014/main" id="{33EFA748-44AC-46AF-B385-9AD55E9E9AC4}"/>
              </a:ext>
            </a:extLst>
          </p:cNvPr>
          <p:cNvSpPr>
            <a:spLocks/>
          </p:cNvSpPr>
          <p:nvPr/>
        </p:nvSpPr>
        <p:spPr bwMode="auto">
          <a:xfrm>
            <a:off x="6934200" y="3200400"/>
            <a:ext cx="1066800" cy="1828800"/>
          </a:xfrm>
          <a:custGeom>
            <a:avLst/>
            <a:gdLst>
              <a:gd name="T0" fmla="*/ 2147483646 w 576"/>
              <a:gd name="T1" fmla="*/ 0 h 960"/>
              <a:gd name="T2" fmla="*/ 2147483646 w 576"/>
              <a:gd name="T3" fmla="*/ 2147483646 h 960"/>
              <a:gd name="T4" fmla="*/ 2147483646 w 576"/>
              <a:gd name="T5" fmla="*/ 2147483646 h 960"/>
              <a:gd name="T6" fmla="*/ 2147483646 w 576"/>
              <a:gd name="T7" fmla="*/ 2147483646 h 960"/>
              <a:gd name="T8" fmla="*/ 0 w 576"/>
              <a:gd name="T9" fmla="*/ 2147483646 h 9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 h="960">
                <a:moveTo>
                  <a:pt x="576" y="0"/>
                </a:moveTo>
                <a:cubicBezTo>
                  <a:pt x="524" y="148"/>
                  <a:pt x="472" y="296"/>
                  <a:pt x="432" y="384"/>
                </a:cubicBezTo>
                <a:cubicBezTo>
                  <a:pt x="392" y="472"/>
                  <a:pt x="392" y="448"/>
                  <a:pt x="336" y="528"/>
                </a:cubicBezTo>
                <a:cubicBezTo>
                  <a:pt x="280" y="608"/>
                  <a:pt x="152" y="792"/>
                  <a:pt x="96" y="864"/>
                </a:cubicBezTo>
                <a:cubicBezTo>
                  <a:pt x="40" y="936"/>
                  <a:pt x="20" y="948"/>
                  <a:pt x="0" y="96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0391" name="Text Box 39">
            <a:extLst>
              <a:ext uri="{FF2B5EF4-FFF2-40B4-BE49-F238E27FC236}">
                <a16:creationId xmlns:a16="http://schemas.microsoft.com/office/drawing/2014/main" id="{13D0B264-5864-4339-975B-322A9D64D80C}"/>
              </a:ext>
            </a:extLst>
          </p:cNvPr>
          <p:cNvSpPr txBox="1">
            <a:spLocks noChangeArrowheads="1"/>
          </p:cNvSpPr>
          <p:nvPr/>
        </p:nvSpPr>
        <p:spPr bwMode="auto">
          <a:xfrm>
            <a:off x="8001000" y="2971800"/>
            <a:ext cx="879475"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LMC</a:t>
            </a:r>
            <a:r>
              <a:rPr kumimoji="1" lang="en-US" altLang="zh-CN" sz="1600" b="1">
                <a:latin typeface="Times New Roman" panose="02020603050405020304" pitchFamily="18" charset="0"/>
              </a:rPr>
              <a:t>2</a:t>
            </a:r>
          </a:p>
        </p:txBody>
      </p:sp>
      <p:sp>
        <p:nvSpPr>
          <p:cNvPr id="61480" name="Text Box 40">
            <a:extLst>
              <a:ext uri="{FF2B5EF4-FFF2-40B4-BE49-F238E27FC236}">
                <a16:creationId xmlns:a16="http://schemas.microsoft.com/office/drawing/2014/main" id="{70F60CB9-D6F0-4188-95C8-D257AC275CE6}"/>
              </a:ext>
            </a:extLst>
          </p:cNvPr>
          <p:cNvSpPr txBox="1">
            <a:spLocks noChangeArrowheads="1"/>
          </p:cNvSpPr>
          <p:nvPr/>
        </p:nvSpPr>
        <p:spPr bwMode="auto">
          <a:xfrm>
            <a:off x="6400800" y="2438400"/>
            <a:ext cx="879475"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b="1">
                <a:latin typeface="Times New Roman" panose="02020603050405020304" pitchFamily="18" charset="0"/>
              </a:rPr>
              <a:t>LMC</a:t>
            </a:r>
            <a:r>
              <a:rPr kumimoji="1" lang="en-US" altLang="zh-CN" sz="1600" b="1">
                <a:latin typeface="Times New Roman" panose="02020603050405020304" pitchFamily="18" charset="0"/>
              </a:rPr>
              <a:t>1</a:t>
            </a:r>
          </a:p>
        </p:txBody>
      </p:sp>
      <p:sp>
        <p:nvSpPr>
          <p:cNvPr id="61481" name="Text Box 41">
            <a:extLst>
              <a:ext uri="{FF2B5EF4-FFF2-40B4-BE49-F238E27FC236}">
                <a16:creationId xmlns:a16="http://schemas.microsoft.com/office/drawing/2014/main" id="{AAED40FC-AA02-427A-ADF8-93D008078CE1}"/>
              </a:ext>
            </a:extLst>
          </p:cNvPr>
          <p:cNvSpPr txBox="1">
            <a:spLocks noChangeArrowheads="1"/>
          </p:cNvSpPr>
          <p:nvPr/>
        </p:nvSpPr>
        <p:spPr bwMode="auto">
          <a:xfrm>
            <a:off x="4500563" y="836613"/>
            <a:ext cx="3816350" cy="595312"/>
          </a:xfrm>
          <a:prstGeom prst="rect">
            <a:avLst/>
          </a:prstGeom>
          <a:noFill/>
          <a:ln w="76200">
            <a:solidFill>
              <a:schemeClr val="tx1"/>
            </a:solidFill>
            <a:prstDash val="sysDot"/>
            <a:miter lim="800000"/>
            <a:headEnd/>
            <a:tailEnd/>
          </a:ln>
          <a:extLst>
            <a:ext uri="{909E8E84-426E-40DD-AFC4-6F175D3DCCD1}">
              <a14:hiddenFill xmlns:a14="http://schemas.microsoft.com/office/drawing/2010/main">
                <a:solidFill>
                  <a:schemeClr val="accent1"/>
                </a:solidFill>
              </a14:hiddenFill>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zh-CN" altLang="en-US" sz="2800" b="1">
                <a:latin typeface="Times New Roman" panose="02020603050405020304" pitchFamily="18" charset="0"/>
              </a:rPr>
              <a:t>向右下方倾斜</a:t>
            </a:r>
          </a:p>
        </p:txBody>
      </p:sp>
      <p:sp>
        <p:nvSpPr>
          <p:cNvPr id="61482" name="Line 43">
            <a:extLst>
              <a:ext uri="{FF2B5EF4-FFF2-40B4-BE49-F238E27FC236}">
                <a16:creationId xmlns:a16="http://schemas.microsoft.com/office/drawing/2014/main" id="{0A9B3F99-177C-4622-80C1-EC97A5D8BFFE}"/>
              </a:ext>
            </a:extLst>
          </p:cNvPr>
          <p:cNvSpPr>
            <a:spLocks noChangeShapeType="1"/>
          </p:cNvSpPr>
          <p:nvPr/>
        </p:nvSpPr>
        <p:spPr bwMode="auto">
          <a:xfrm>
            <a:off x="6156325" y="3573463"/>
            <a:ext cx="0" cy="20875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0396" name="Line 44">
            <a:extLst>
              <a:ext uri="{FF2B5EF4-FFF2-40B4-BE49-F238E27FC236}">
                <a16:creationId xmlns:a16="http://schemas.microsoft.com/office/drawing/2014/main" id="{34CFB123-234F-452B-AE95-F44C1B46941A}"/>
              </a:ext>
            </a:extLst>
          </p:cNvPr>
          <p:cNvSpPr>
            <a:spLocks noChangeShapeType="1"/>
          </p:cNvSpPr>
          <p:nvPr/>
        </p:nvSpPr>
        <p:spPr bwMode="auto">
          <a:xfrm>
            <a:off x="7524750" y="4221163"/>
            <a:ext cx="0" cy="14398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0398" name="Rectangle 46">
            <a:extLst>
              <a:ext uri="{FF2B5EF4-FFF2-40B4-BE49-F238E27FC236}">
                <a16:creationId xmlns:a16="http://schemas.microsoft.com/office/drawing/2014/main" id="{667F2D69-856D-4BA0-86CC-C1FA4CC76DDC}"/>
              </a:ext>
            </a:extLst>
          </p:cNvPr>
          <p:cNvSpPr>
            <a:spLocks noChangeArrowheads="1"/>
          </p:cNvSpPr>
          <p:nvPr/>
        </p:nvSpPr>
        <p:spPr bwMode="auto">
          <a:xfrm>
            <a:off x="5795963" y="5734050"/>
            <a:ext cx="6540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kumimoji="1" lang="en-US" altLang="zh-CN" b="1">
                <a:solidFill>
                  <a:srgbClr val="CC0000"/>
                </a:solidFill>
                <a:effectLst>
                  <a:outerShdw blurRad="38100" dist="38100" dir="2700000" algn="tl">
                    <a:srgbClr val="C0C0C0"/>
                  </a:outerShdw>
                </a:effectLst>
              </a:rPr>
              <a:t>q</a:t>
            </a:r>
            <a:r>
              <a:rPr kumimoji="1" lang="en-US" altLang="zh-CN" b="1" baseline="-25000">
                <a:solidFill>
                  <a:srgbClr val="CC0000"/>
                </a:solidFill>
                <a:effectLst>
                  <a:outerShdw blurRad="38100" dist="38100" dir="2700000" algn="tl">
                    <a:srgbClr val="C0C0C0"/>
                  </a:outerShdw>
                </a:effectLst>
              </a:rPr>
              <a:t>i1</a:t>
            </a:r>
          </a:p>
        </p:txBody>
      </p:sp>
      <p:sp>
        <p:nvSpPr>
          <p:cNvPr id="100399" name="Rectangle 47">
            <a:extLst>
              <a:ext uri="{FF2B5EF4-FFF2-40B4-BE49-F238E27FC236}">
                <a16:creationId xmlns:a16="http://schemas.microsoft.com/office/drawing/2014/main" id="{E2EFDD1C-E1F2-4269-B243-602501D8122B}"/>
              </a:ext>
            </a:extLst>
          </p:cNvPr>
          <p:cNvSpPr>
            <a:spLocks noChangeArrowheads="1"/>
          </p:cNvSpPr>
          <p:nvPr/>
        </p:nvSpPr>
        <p:spPr bwMode="auto">
          <a:xfrm>
            <a:off x="7235825" y="5734050"/>
            <a:ext cx="6540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kumimoji="1" lang="en-US" altLang="zh-CN" b="1">
                <a:solidFill>
                  <a:srgbClr val="CC0000"/>
                </a:solidFill>
                <a:effectLst>
                  <a:outerShdw blurRad="38100" dist="38100" dir="2700000" algn="tl">
                    <a:srgbClr val="C0C0C0"/>
                  </a:outerShdw>
                </a:effectLst>
              </a:rPr>
              <a:t>q</a:t>
            </a:r>
            <a:r>
              <a:rPr kumimoji="1" lang="en-US" altLang="zh-CN" b="1" baseline="-25000">
                <a:solidFill>
                  <a:srgbClr val="CC0000"/>
                </a:solidFill>
                <a:effectLst>
                  <a:outerShdw blurRad="38100" dist="38100" dir="2700000" algn="tl">
                    <a:srgbClr val="C0C0C0"/>
                  </a:outerShdw>
                </a:effectLst>
              </a:rPr>
              <a:t>i2</a:t>
            </a:r>
          </a:p>
        </p:txBody>
      </p:sp>
      <p:sp>
        <p:nvSpPr>
          <p:cNvPr id="100400" name="Line 48">
            <a:extLst>
              <a:ext uri="{FF2B5EF4-FFF2-40B4-BE49-F238E27FC236}">
                <a16:creationId xmlns:a16="http://schemas.microsoft.com/office/drawing/2014/main" id="{83ECA1BE-77D5-404E-97BC-735CE4D9F078}"/>
              </a:ext>
            </a:extLst>
          </p:cNvPr>
          <p:cNvSpPr>
            <a:spLocks noChangeShapeType="1"/>
          </p:cNvSpPr>
          <p:nvPr/>
        </p:nvSpPr>
        <p:spPr bwMode="auto">
          <a:xfrm>
            <a:off x="2700338" y="2349500"/>
            <a:ext cx="358775" cy="6477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0401" name="Line 49">
            <a:extLst>
              <a:ext uri="{FF2B5EF4-FFF2-40B4-BE49-F238E27FC236}">
                <a16:creationId xmlns:a16="http://schemas.microsoft.com/office/drawing/2014/main" id="{E46FEE6C-2187-4F43-A5EB-BA7776BD0F1D}"/>
              </a:ext>
            </a:extLst>
          </p:cNvPr>
          <p:cNvSpPr>
            <a:spLocks noChangeShapeType="1"/>
          </p:cNvSpPr>
          <p:nvPr/>
        </p:nvSpPr>
        <p:spPr bwMode="auto">
          <a:xfrm>
            <a:off x="6443663" y="3716338"/>
            <a:ext cx="0" cy="43338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0370"/>
                                        </p:tgtEl>
                                        <p:attrNameLst>
                                          <p:attrName>style.visibility</p:attrName>
                                        </p:attrNameLst>
                                      </p:cBhvr>
                                      <p:to>
                                        <p:strVal val="visible"/>
                                      </p:to>
                                    </p:set>
                                    <p:animEffect transition="in" filter="blinds(horizontal)">
                                      <p:cBhvr>
                                        <p:cTn id="7" dur="500"/>
                                        <p:tgtEl>
                                          <p:spTgt spid="1003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0376"/>
                                        </p:tgtEl>
                                        <p:attrNameLst>
                                          <p:attrName>style.visibility</p:attrName>
                                        </p:attrNameLst>
                                      </p:cBhvr>
                                      <p:to>
                                        <p:strVal val="visible"/>
                                      </p:to>
                                    </p:set>
                                    <p:animEffect transition="in" filter="blinds(horizontal)">
                                      <p:cBhvr>
                                        <p:cTn id="12" dur="500"/>
                                        <p:tgtEl>
                                          <p:spTgt spid="1003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0400"/>
                                        </p:tgtEl>
                                        <p:attrNameLst>
                                          <p:attrName>style.visibility</p:attrName>
                                        </p:attrNameLst>
                                      </p:cBhvr>
                                      <p:to>
                                        <p:strVal val="visible"/>
                                      </p:to>
                                    </p:set>
                                    <p:animEffect transition="in" filter="blinds(horizontal)">
                                      <p:cBhvr>
                                        <p:cTn id="17" dur="500"/>
                                        <p:tgtEl>
                                          <p:spTgt spid="10040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00401"/>
                                        </p:tgtEl>
                                        <p:attrNameLst>
                                          <p:attrName>style.visibility</p:attrName>
                                        </p:attrNameLst>
                                      </p:cBhvr>
                                      <p:to>
                                        <p:strVal val="visible"/>
                                      </p:to>
                                    </p:set>
                                    <p:animEffect transition="in" filter="blinds(horizontal)">
                                      <p:cBhvr>
                                        <p:cTn id="22" dur="500"/>
                                        <p:tgtEl>
                                          <p:spTgt spid="10040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00372"/>
                                        </p:tgtEl>
                                        <p:attrNameLst>
                                          <p:attrName>style.visibility</p:attrName>
                                        </p:attrNameLst>
                                      </p:cBhvr>
                                      <p:to>
                                        <p:strVal val="visible"/>
                                      </p:to>
                                    </p:set>
                                    <p:animEffect transition="in" filter="blinds(horizontal)">
                                      <p:cBhvr>
                                        <p:cTn id="27" dur="500"/>
                                        <p:tgtEl>
                                          <p:spTgt spid="10037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00377">
                                            <p:txEl>
                                              <p:pRg st="0" end="0"/>
                                            </p:txEl>
                                          </p:spTgt>
                                        </p:tgtEl>
                                        <p:attrNameLst>
                                          <p:attrName>style.visibility</p:attrName>
                                        </p:attrNameLst>
                                      </p:cBhvr>
                                      <p:to>
                                        <p:strVal val="visible"/>
                                      </p:to>
                                    </p:set>
                                    <p:animEffect transition="in" filter="blinds(horizontal)">
                                      <p:cBhvr>
                                        <p:cTn id="32" dur="500"/>
                                        <p:tgtEl>
                                          <p:spTgt spid="100377">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00362"/>
                                        </p:tgtEl>
                                        <p:attrNameLst>
                                          <p:attrName>style.visibility</p:attrName>
                                        </p:attrNameLst>
                                      </p:cBhvr>
                                      <p:to>
                                        <p:strVal val="visible"/>
                                      </p:to>
                                    </p:set>
                                    <p:animEffect transition="in" filter="blinds(horizontal)">
                                      <p:cBhvr>
                                        <p:cTn id="37" dur="500"/>
                                        <p:tgtEl>
                                          <p:spTgt spid="10036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00365"/>
                                        </p:tgtEl>
                                        <p:attrNameLst>
                                          <p:attrName>style.visibility</p:attrName>
                                        </p:attrNameLst>
                                      </p:cBhvr>
                                      <p:to>
                                        <p:strVal val="visible"/>
                                      </p:to>
                                    </p:set>
                                    <p:animEffect transition="in" filter="blinds(horizontal)">
                                      <p:cBhvr>
                                        <p:cTn id="42" dur="500"/>
                                        <p:tgtEl>
                                          <p:spTgt spid="10036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100390"/>
                                        </p:tgtEl>
                                        <p:attrNameLst>
                                          <p:attrName>style.visibility</p:attrName>
                                        </p:attrNameLst>
                                      </p:cBhvr>
                                      <p:to>
                                        <p:strVal val="visible"/>
                                      </p:to>
                                    </p:set>
                                    <p:animEffect transition="in" filter="blinds(horizontal)">
                                      <p:cBhvr>
                                        <p:cTn id="47" dur="500"/>
                                        <p:tgtEl>
                                          <p:spTgt spid="10039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100388"/>
                                        </p:tgtEl>
                                        <p:attrNameLst>
                                          <p:attrName>style.visibility</p:attrName>
                                        </p:attrNameLst>
                                      </p:cBhvr>
                                      <p:to>
                                        <p:strVal val="visible"/>
                                      </p:to>
                                    </p:set>
                                    <p:animEffect transition="in" filter="blinds(horizontal)">
                                      <p:cBhvr>
                                        <p:cTn id="52" dur="500"/>
                                        <p:tgtEl>
                                          <p:spTgt spid="100388"/>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100391">
                                            <p:txEl>
                                              <p:pRg st="0" end="0"/>
                                            </p:txEl>
                                          </p:spTgt>
                                        </p:tgtEl>
                                        <p:attrNameLst>
                                          <p:attrName>style.visibility</p:attrName>
                                        </p:attrNameLst>
                                      </p:cBhvr>
                                      <p:to>
                                        <p:strVal val="visible"/>
                                      </p:to>
                                    </p:set>
                                    <p:animEffect transition="in" filter="blinds(horizontal)">
                                      <p:cBhvr>
                                        <p:cTn id="57" dur="500"/>
                                        <p:tgtEl>
                                          <p:spTgt spid="100391">
                                            <p:txEl>
                                              <p:pRg st="0" end="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00386"/>
                                        </p:tgtEl>
                                        <p:attrNameLst>
                                          <p:attrName>style.visibility</p:attrName>
                                        </p:attrNameLst>
                                      </p:cBhvr>
                                      <p:to>
                                        <p:strVal val="visible"/>
                                      </p:to>
                                    </p:set>
                                    <p:animEffect transition="in" filter="blinds(horizontal)">
                                      <p:cBhvr>
                                        <p:cTn id="62" dur="500"/>
                                        <p:tgtEl>
                                          <p:spTgt spid="100386"/>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nodeType="clickEffect">
                                  <p:stCondLst>
                                    <p:cond delay="0"/>
                                  </p:stCondLst>
                                  <p:childTnLst>
                                    <p:set>
                                      <p:cBhvr>
                                        <p:cTn id="66" dur="1" fill="hold">
                                          <p:stCondLst>
                                            <p:cond delay="0"/>
                                          </p:stCondLst>
                                        </p:cTn>
                                        <p:tgtEl>
                                          <p:spTgt spid="100382"/>
                                        </p:tgtEl>
                                        <p:attrNameLst>
                                          <p:attrName>style.visibility</p:attrName>
                                        </p:attrNameLst>
                                      </p:cBhvr>
                                      <p:to>
                                        <p:strVal val="visible"/>
                                      </p:to>
                                    </p:set>
                                    <p:animEffect transition="in" filter="blinds(horizontal)">
                                      <p:cBhvr>
                                        <p:cTn id="67" dur="500"/>
                                        <p:tgtEl>
                                          <p:spTgt spid="100382"/>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nodeType="clickEffect">
                                  <p:stCondLst>
                                    <p:cond delay="0"/>
                                  </p:stCondLst>
                                  <p:childTnLst>
                                    <p:set>
                                      <p:cBhvr>
                                        <p:cTn id="71" dur="1" fill="hold">
                                          <p:stCondLst>
                                            <p:cond delay="0"/>
                                          </p:stCondLst>
                                        </p:cTn>
                                        <p:tgtEl>
                                          <p:spTgt spid="100380">
                                            <p:txEl>
                                              <p:pRg st="0" end="0"/>
                                            </p:txEl>
                                          </p:spTgt>
                                        </p:tgtEl>
                                        <p:attrNameLst>
                                          <p:attrName>style.visibility</p:attrName>
                                        </p:attrNameLst>
                                      </p:cBhvr>
                                      <p:to>
                                        <p:strVal val="visible"/>
                                      </p:to>
                                    </p:set>
                                    <p:animEffect transition="in" filter="blinds(horizontal)">
                                      <p:cBhvr>
                                        <p:cTn id="72" dur="500"/>
                                        <p:tgtEl>
                                          <p:spTgt spid="100380">
                                            <p:txEl>
                                              <p:pRg st="0" end="0"/>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nodeType="clickEffect">
                                  <p:stCondLst>
                                    <p:cond delay="0"/>
                                  </p:stCondLst>
                                  <p:childTnLst>
                                    <p:set>
                                      <p:cBhvr>
                                        <p:cTn id="76" dur="1" fill="hold">
                                          <p:stCondLst>
                                            <p:cond delay="0"/>
                                          </p:stCondLst>
                                        </p:cTn>
                                        <p:tgtEl>
                                          <p:spTgt spid="100396"/>
                                        </p:tgtEl>
                                        <p:attrNameLst>
                                          <p:attrName>style.visibility</p:attrName>
                                        </p:attrNameLst>
                                      </p:cBhvr>
                                      <p:to>
                                        <p:strVal val="visible"/>
                                      </p:to>
                                    </p:set>
                                    <p:animEffect transition="in" filter="blinds(horizontal)">
                                      <p:cBhvr>
                                        <p:cTn id="77" dur="500"/>
                                        <p:tgtEl>
                                          <p:spTgt spid="100396"/>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nodeType="clickEffect">
                                  <p:stCondLst>
                                    <p:cond delay="0"/>
                                  </p:stCondLst>
                                  <p:childTnLst>
                                    <p:set>
                                      <p:cBhvr>
                                        <p:cTn id="81" dur="1" fill="hold">
                                          <p:stCondLst>
                                            <p:cond delay="0"/>
                                          </p:stCondLst>
                                        </p:cTn>
                                        <p:tgtEl>
                                          <p:spTgt spid="100399">
                                            <p:txEl>
                                              <p:pRg st="0" end="0"/>
                                            </p:txEl>
                                          </p:spTgt>
                                        </p:tgtEl>
                                        <p:attrNameLst>
                                          <p:attrName>style.visibility</p:attrName>
                                        </p:attrNameLst>
                                      </p:cBhvr>
                                      <p:to>
                                        <p:strVal val="visible"/>
                                      </p:to>
                                    </p:set>
                                    <p:animEffect transition="in" filter="blinds(horizontal)">
                                      <p:cBhvr>
                                        <p:cTn id="82" dur="500"/>
                                        <p:tgtEl>
                                          <p:spTgt spid="100399">
                                            <p:txEl>
                                              <p:pRg st="0" end="0"/>
                                            </p:txEl>
                                          </p:spTgt>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nodeType="clickEffect">
                                  <p:stCondLst>
                                    <p:cond delay="0"/>
                                  </p:stCondLst>
                                  <p:childTnLst>
                                    <p:set>
                                      <p:cBhvr>
                                        <p:cTn id="86" dur="1" fill="hold">
                                          <p:stCondLst>
                                            <p:cond delay="0"/>
                                          </p:stCondLst>
                                        </p:cTn>
                                        <p:tgtEl>
                                          <p:spTgt spid="100374">
                                            <p:txEl>
                                              <p:pRg st="0" end="0"/>
                                            </p:txEl>
                                          </p:spTgt>
                                        </p:tgtEl>
                                        <p:attrNameLst>
                                          <p:attrName>style.visibility</p:attrName>
                                        </p:attrNameLst>
                                      </p:cBhvr>
                                      <p:to>
                                        <p:strVal val="visible"/>
                                      </p:to>
                                    </p:set>
                                    <p:animEffect transition="in" filter="blinds(horizontal)">
                                      <p:cBhvr>
                                        <p:cTn id="87" dur="500"/>
                                        <p:tgtEl>
                                          <p:spTgt spid="100374">
                                            <p:txEl>
                                              <p:pRg st="0" end="0"/>
                                            </p:txEl>
                                          </p:spTgt>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nodeType="clickEffect">
                                  <p:stCondLst>
                                    <p:cond delay="0"/>
                                  </p:stCondLst>
                                  <p:childTnLst>
                                    <p:set>
                                      <p:cBhvr>
                                        <p:cTn id="91" dur="1" fill="hold">
                                          <p:stCondLst>
                                            <p:cond delay="0"/>
                                          </p:stCondLst>
                                        </p:cTn>
                                        <p:tgtEl>
                                          <p:spTgt spid="100383"/>
                                        </p:tgtEl>
                                        <p:attrNameLst>
                                          <p:attrName>style.visibility</p:attrName>
                                        </p:attrNameLst>
                                      </p:cBhvr>
                                      <p:to>
                                        <p:strVal val="visible"/>
                                      </p:to>
                                    </p:set>
                                    <p:animEffect transition="in" filter="wipe(left)">
                                      <p:cBhvr>
                                        <p:cTn id="92" dur="500"/>
                                        <p:tgtEl>
                                          <p:spTgt spid="100383"/>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100384">
                                            <p:txEl>
                                              <p:pRg st="0" end="0"/>
                                            </p:txEl>
                                          </p:spTgt>
                                        </p:tgtEl>
                                        <p:attrNameLst>
                                          <p:attrName>style.visibility</p:attrName>
                                        </p:attrNameLst>
                                      </p:cBhvr>
                                      <p:to>
                                        <p:strVal val="visible"/>
                                      </p:to>
                                    </p:set>
                                    <p:animEffect transition="in" filter="wipe(left)">
                                      <p:cBhvr>
                                        <p:cTn id="97" dur="500"/>
                                        <p:tgtEl>
                                          <p:spTgt spid="1003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5" grpId="0"/>
      <p:bldP spid="100376" grpId="0"/>
      <p:bldP spid="100384" grpId="0" build="p" autoUpdateAnimBg="0"/>
      <p:bldP spid="10038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8136ABFF-9515-4D80-B28A-EA3148CCFB5F}"/>
              </a:ext>
            </a:extLst>
          </p:cNvPr>
          <p:cNvSpPr>
            <a:spLocks noChangeArrowheads="1"/>
          </p:cNvSpPr>
          <p:nvPr/>
        </p:nvSpPr>
        <p:spPr bwMode="auto">
          <a:xfrm>
            <a:off x="755650" y="1125538"/>
            <a:ext cx="7345363" cy="2519362"/>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问题</a:t>
            </a:r>
            <a:r>
              <a:rPr lang="en-US" altLang="zh-CN">
                <a:solidFill>
                  <a:srgbClr val="000000"/>
                </a:solidFill>
              </a:rPr>
              <a:t>1:</a:t>
            </a:r>
            <a:r>
              <a:rPr lang="zh-CN" altLang="en-US">
                <a:solidFill>
                  <a:srgbClr val="000000"/>
                </a:solidFill>
              </a:rPr>
              <a:t>成本递减行业提供产量时</a:t>
            </a:r>
            <a:r>
              <a:rPr lang="en-US" altLang="zh-CN">
                <a:solidFill>
                  <a:srgbClr val="000000"/>
                </a:solidFill>
              </a:rPr>
              <a:t>,</a:t>
            </a:r>
          </a:p>
          <a:p>
            <a:pPr algn="ctr" eaLnBrk="1" hangingPunct="1">
              <a:spcBef>
                <a:spcPct val="0"/>
              </a:spcBef>
              <a:buClrTx/>
              <a:buSzTx/>
              <a:buFontTx/>
              <a:buNone/>
            </a:pPr>
            <a:r>
              <a:rPr lang="zh-CN" altLang="en-US">
                <a:solidFill>
                  <a:srgbClr val="000000"/>
                </a:solidFill>
              </a:rPr>
              <a:t>长期均衡价格水平是否变化</a:t>
            </a:r>
            <a:r>
              <a:rPr lang="en-US" altLang="zh-CN">
                <a:solidFill>
                  <a:srgbClr val="000000"/>
                </a:solidFill>
              </a:rPr>
              <a:t>?</a:t>
            </a:r>
          </a:p>
        </p:txBody>
      </p:sp>
      <p:sp>
        <p:nvSpPr>
          <p:cNvPr id="108547" name="Rectangle 3">
            <a:extLst>
              <a:ext uri="{FF2B5EF4-FFF2-40B4-BE49-F238E27FC236}">
                <a16:creationId xmlns:a16="http://schemas.microsoft.com/office/drawing/2014/main" id="{4F24793C-D0BB-4E70-9B29-75C155010BF9}"/>
              </a:ext>
            </a:extLst>
          </p:cNvPr>
          <p:cNvSpPr>
            <a:spLocks noChangeArrowheads="1"/>
          </p:cNvSpPr>
          <p:nvPr/>
        </p:nvSpPr>
        <p:spPr bwMode="auto">
          <a:xfrm>
            <a:off x="1116013" y="4437063"/>
            <a:ext cx="6985000" cy="1439862"/>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变化</a:t>
            </a:r>
            <a:r>
              <a:rPr lang="en-US" altLang="zh-CN">
                <a:solidFill>
                  <a:srgbClr val="000000"/>
                </a:solidFill>
              </a:rPr>
              <a:t>,</a:t>
            </a:r>
            <a:r>
              <a:rPr lang="zh-CN" altLang="en-US">
                <a:solidFill>
                  <a:srgbClr val="000000"/>
                </a:solidFill>
              </a:rPr>
              <a:t>与产量反方向变化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8547"/>
                                        </p:tgtEl>
                                        <p:attrNameLst>
                                          <p:attrName>style.visibility</p:attrName>
                                        </p:attrNameLst>
                                      </p:cBhvr>
                                      <p:to>
                                        <p:strVal val="visible"/>
                                      </p:to>
                                    </p:set>
                                    <p:animEffect transition="in" filter="blinds(horizontal)">
                                      <p:cBhvr>
                                        <p:cTn id="7" dur="500"/>
                                        <p:tgtEl>
                                          <p:spTgt spid="108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A040A695-4D8F-4EF7-8053-8F5DCDC03C8A}"/>
              </a:ext>
            </a:extLst>
          </p:cNvPr>
          <p:cNvSpPr>
            <a:spLocks noGrp="1" noRot="1" noChangeArrowheads="1"/>
          </p:cNvSpPr>
          <p:nvPr>
            <p:ph type="title"/>
          </p:nvPr>
        </p:nvSpPr>
        <p:spPr>
          <a:noFill/>
        </p:spPr>
        <p:txBody>
          <a:bodyPr/>
          <a:lstStyle/>
          <a:p>
            <a:pPr eaLnBrk="1" hangingPunct="1"/>
            <a:r>
              <a:rPr lang="en-US" altLang="zh-CN" sz="3200" b="1">
                <a:solidFill>
                  <a:srgbClr val="A50021"/>
                </a:solidFill>
                <a:ea typeface="华文细黑" panose="02010600040101010101" pitchFamily="2" charset="-122"/>
              </a:rPr>
              <a:t>3</a:t>
            </a:r>
            <a:r>
              <a:rPr lang="zh-CN" altLang="en-US" sz="3200" b="1">
                <a:solidFill>
                  <a:srgbClr val="A50021"/>
                </a:solidFill>
                <a:ea typeface="华文细黑" panose="02010600040101010101" pitchFamily="2" charset="-122"/>
              </a:rPr>
              <a:t>、按市场结构划分的四种市场类型</a:t>
            </a:r>
            <a:endParaRPr lang="zh-CN" altLang="en-US" sz="4800"/>
          </a:p>
        </p:txBody>
      </p:sp>
      <p:graphicFrame>
        <p:nvGraphicFramePr>
          <p:cNvPr id="6284" name="Group 140">
            <a:extLst>
              <a:ext uri="{FF2B5EF4-FFF2-40B4-BE49-F238E27FC236}">
                <a16:creationId xmlns:a16="http://schemas.microsoft.com/office/drawing/2014/main" id="{8B00B22D-1A8B-4BDC-9A73-2E5FCACD8E67}"/>
              </a:ext>
            </a:extLst>
          </p:cNvPr>
          <p:cNvGraphicFramePr>
            <a:graphicFrameLocks noGrp="1"/>
          </p:cNvGraphicFramePr>
          <p:nvPr/>
        </p:nvGraphicFramePr>
        <p:xfrm>
          <a:off x="323850" y="1557338"/>
          <a:ext cx="8497888" cy="4454525"/>
        </p:xfrm>
        <a:graphic>
          <a:graphicData uri="http://schemas.openxmlformats.org/drawingml/2006/table">
            <a:tbl>
              <a:tblPr/>
              <a:tblGrid>
                <a:gridCol w="1416050">
                  <a:extLst>
                    <a:ext uri="{9D8B030D-6E8A-4147-A177-3AD203B41FA5}">
                      <a16:colId xmlns:a16="http://schemas.microsoft.com/office/drawing/2014/main" val="20000"/>
                    </a:ext>
                  </a:extLst>
                </a:gridCol>
                <a:gridCol w="1103313">
                  <a:extLst>
                    <a:ext uri="{9D8B030D-6E8A-4147-A177-3AD203B41FA5}">
                      <a16:colId xmlns:a16="http://schemas.microsoft.com/office/drawing/2014/main" val="20001"/>
                    </a:ext>
                  </a:extLst>
                </a:gridCol>
                <a:gridCol w="1730375">
                  <a:extLst>
                    <a:ext uri="{9D8B030D-6E8A-4147-A177-3AD203B41FA5}">
                      <a16:colId xmlns:a16="http://schemas.microsoft.com/office/drawing/2014/main" val="20002"/>
                    </a:ext>
                  </a:extLst>
                </a:gridCol>
                <a:gridCol w="1511300">
                  <a:extLst>
                    <a:ext uri="{9D8B030D-6E8A-4147-A177-3AD203B41FA5}">
                      <a16:colId xmlns:a16="http://schemas.microsoft.com/office/drawing/2014/main" val="20003"/>
                    </a:ext>
                  </a:extLst>
                </a:gridCol>
                <a:gridCol w="1320800">
                  <a:extLst>
                    <a:ext uri="{9D8B030D-6E8A-4147-A177-3AD203B41FA5}">
                      <a16:colId xmlns:a16="http://schemas.microsoft.com/office/drawing/2014/main" val="20004"/>
                    </a:ext>
                  </a:extLst>
                </a:gridCol>
                <a:gridCol w="1416050">
                  <a:extLst>
                    <a:ext uri="{9D8B030D-6E8A-4147-A177-3AD203B41FA5}">
                      <a16:colId xmlns:a16="http://schemas.microsoft.com/office/drawing/2014/main" val="20005"/>
                    </a:ext>
                  </a:extLst>
                </a:gridCol>
              </a:tblGrid>
              <a:tr h="812823">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dirty="0">
                          <a:ln>
                            <a:noFill/>
                          </a:ln>
                          <a:solidFill>
                            <a:srgbClr val="000000"/>
                          </a:solidFill>
                          <a:effectLst/>
                          <a:latin typeface="Arial" panose="020B0604020202020204" pitchFamily="34" charset="0"/>
                          <a:ea typeface="宋体" panose="02010600030101010101" pitchFamily="2" charset="-122"/>
                        </a:rPr>
                        <a:t>市场类型</a:t>
                      </a:r>
                    </a:p>
                  </a:txBody>
                  <a:tcPr marL="90000" marR="90000" marT="46801" marB="4680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厂商数目</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产品差别程度</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对价格的控制程度</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进出难易程度</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接近商品</a:t>
                      </a:r>
                    </a:p>
                  </a:txBody>
                  <a:tcPr marL="90000" marR="90000" marT="46801" marB="4680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812823">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完全竞争</a:t>
                      </a:r>
                    </a:p>
                  </a:txBody>
                  <a:tcPr marL="90000" marR="90000" marT="46801" marB="4680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很多</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完全无差别</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没有</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很容易</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农产品</a:t>
                      </a:r>
                    </a:p>
                  </a:txBody>
                  <a:tcPr marL="90000" marR="90000" marT="46801" marB="4680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1"/>
                  </a:ext>
                </a:extLst>
              </a:tr>
              <a:tr h="1008028">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垄断竞争</a:t>
                      </a:r>
                    </a:p>
                  </a:txBody>
                  <a:tcPr marL="90000" marR="90000" marT="46801" marB="4680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很多</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有差别</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有一些</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比较容易</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轻工业产品、零售业</a:t>
                      </a:r>
                    </a:p>
                  </a:txBody>
                  <a:tcPr marL="90000" marR="90000" marT="46801" marB="4680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r h="812823">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寡头</a:t>
                      </a:r>
                    </a:p>
                  </a:txBody>
                  <a:tcPr marL="90000" marR="90000" marT="46801" marB="4680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几个</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有差别或无差别</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相当程度</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比较困难</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钢、汽车、石油</a:t>
                      </a:r>
                    </a:p>
                  </a:txBody>
                  <a:tcPr marL="90000" marR="90000" marT="46801" marB="4680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3"/>
                  </a:ext>
                </a:extLst>
              </a:tr>
              <a:tr h="1008028">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垄断</a:t>
                      </a:r>
                    </a:p>
                  </a:txBody>
                  <a:tcPr marL="90000" marR="90000" marT="46801" marB="4680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唯一</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dirty="0">
                          <a:ln>
                            <a:noFill/>
                          </a:ln>
                          <a:solidFill>
                            <a:srgbClr val="000000"/>
                          </a:solidFill>
                          <a:effectLst/>
                          <a:latin typeface="Arial" panose="020B0604020202020204" pitchFamily="34" charset="0"/>
                          <a:ea typeface="宋体" panose="02010600030101010101" pitchFamily="2" charset="-122"/>
                        </a:rPr>
                        <a:t>唯一的产品，且无接近的替代品</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很大程度，但经常受到管制</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a:ln>
                            <a:noFill/>
                          </a:ln>
                          <a:solidFill>
                            <a:srgbClr val="000000"/>
                          </a:solidFill>
                          <a:effectLst/>
                          <a:latin typeface="Arial" panose="020B0604020202020204" pitchFamily="34" charset="0"/>
                          <a:ea typeface="宋体" panose="02010600030101010101" pitchFamily="2" charset="-122"/>
                        </a:rPr>
                        <a:t>很困难，几乎不可能</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hlink"/>
                        </a:buClr>
                        <a:buSzPct val="75000"/>
                        <a:buFont typeface="Wingdings" panose="05000000000000000000" pitchFamily="2" charset="2"/>
                        <a:defRPr sz="2800">
                          <a:solidFill>
                            <a:schemeClr val="tx1"/>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2pPr>
                      <a:lvl3pPr>
                        <a:spcBef>
                          <a:spcPct val="20000"/>
                        </a:spcBef>
                        <a:buClr>
                          <a:schemeClr val="hlink"/>
                        </a:buClr>
                        <a:buSzPct val="8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a:spcBef>
                          <a:spcPct val="20000"/>
                        </a:spcBef>
                        <a:buClr>
                          <a:schemeClr val="accent2"/>
                        </a:buClr>
                        <a:buSzPct val="9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a:spcBef>
                          <a:spcPct val="20000"/>
                        </a:spcBef>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Clr>
                          <a:schemeClr val="hlink"/>
                        </a:buClr>
                        <a:buSzPct val="8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tabLst/>
                      </a:pPr>
                      <a:r>
                        <a:rPr kumimoji="0" lang="zh-CN" altLang="en-US" sz="2000" b="1" i="0" u="none" strike="noStrike" cap="none" normalizeH="0" baseline="0" dirty="0">
                          <a:ln>
                            <a:noFill/>
                          </a:ln>
                          <a:solidFill>
                            <a:srgbClr val="000000"/>
                          </a:solidFill>
                          <a:effectLst/>
                          <a:latin typeface="Arial" panose="020B0604020202020204" pitchFamily="34" charset="0"/>
                          <a:ea typeface="宋体" panose="02010600030101010101" pitchFamily="2" charset="-122"/>
                        </a:rPr>
                        <a:t>公用事业，如水、电</a:t>
                      </a:r>
                    </a:p>
                  </a:txBody>
                  <a:tcPr marL="90000" marR="90000" marT="46801" marB="4680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4"/>
                  </a:ext>
                </a:extLst>
              </a:tr>
            </a:tbl>
          </a:graphicData>
        </a:graphic>
      </p:graphicFrame>
    </p:spTree>
  </p:cSld>
  <p:clrMapOvr>
    <a:masterClrMapping/>
  </p:clrMapOvr>
  <p:transition spd="slow">
    <p:fade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284"/>
                                        </p:tgtEl>
                                        <p:attrNameLst>
                                          <p:attrName>style.visibility</p:attrName>
                                        </p:attrNameLst>
                                      </p:cBhvr>
                                      <p:to>
                                        <p:strVal val="visible"/>
                                      </p:to>
                                    </p:set>
                                    <p:animEffect transition="in" filter="box(in)">
                                      <p:cBhvr>
                                        <p:cTn id="7" dur="500"/>
                                        <p:tgtEl>
                                          <p:spTgt spid="62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AB03F661-FF24-4666-9A4C-268282FC7630}"/>
              </a:ext>
            </a:extLst>
          </p:cNvPr>
          <p:cNvSpPr>
            <a:spLocks noChangeArrowheads="1"/>
          </p:cNvSpPr>
          <p:nvPr/>
        </p:nvSpPr>
        <p:spPr bwMode="auto">
          <a:xfrm>
            <a:off x="250825" y="1989138"/>
            <a:ext cx="8424863" cy="2160587"/>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a:solidFill>
                  <a:srgbClr val="000000"/>
                </a:solidFill>
              </a:rPr>
              <a:t>问题</a:t>
            </a:r>
            <a:r>
              <a:rPr lang="en-US" altLang="zh-CN">
                <a:solidFill>
                  <a:srgbClr val="000000"/>
                </a:solidFill>
              </a:rPr>
              <a:t>2:</a:t>
            </a:r>
            <a:r>
              <a:rPr lang="zh-CN" altLang="en-US">
                <a:solidFill>
                  <a:srgbClr val="000000"/>
                </a:solidFill>
              </a:rPr>
              <a:t>市场需求变化</a:t>
            </a:r>
            <a:r>
              <a:rPr lang="en-US" altLang="zh-CN">
                <a:solidFill>
                  <a:srgbClr val="000000"/>
                </a:solidFill>
              </a:rPr>
              <a:t>,</a:t>
            </a:r>
          </a:p>
          <a:p>
            <a:pPr algn="ctr" eaLnBrk="1" hangingPunct="1">
              <a:spcBef>
                <a:spcPct val="0"/>
              </a:spcBef>
              <a:buClrTx/>
              <a:buSzTx/>
              <a:buFontTx/>
              <a:buNone/>
            </a:pPr>
            <a:r>
              <a:rPr lang="zh-CN" altLang="en-US">
                <a:solidFill>
                  <a:srgbClr val="000000"/>
                </a:solidFill>
              </a:rPr>
              <a:t>会引起行业长期均衡产量和均衡价格如何变化</a:t>
            </a:r>
            <a:r>
              <a:rPr lang="en-US" altLang="zh-CN">
                <a:solidFill>
                  <a:srgbClr val="000000"/>
                </a:solidFill>
              </a:rPr>
              <a:t>?</a:t>
            </a:r>
          </a:p>
        </p:txBody>
      </p:sp>
      <p:sp>
        <p:nvSpPr>
          <p:cNvPr id="110595" name="Text Box 3">
            <a:extLst>
              <a:ext uri="{FF2B5EF4-FFF2-40B4-BE49-F238E27FC236}">
                <a16:creationId xmlns:a16="http://schemas.microsoft.com/office/drawing/2014/main" id="{8E8CE804-3CCE-45F7-BB33-50C3ACF5E97C}"/>
              </a:ext>
            </a:extLst>
          </p:cNvPr>
          <p:cNvSpPr txBox="1">
            <a:spLocks noChangeArrowheads="1"/>
          </p:cNvSpPr>
          <p:nvPr/>
        </p:nvSpPr>
        <p:spPr bwMode="auto">
          <a:xfrm>
            <a:off x="1042988" y="4581525"/>
            <a:ext cx="6121400" cy="134937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ClrTx/>
              <a:buSzTx/>
              <a:buFontTx/>
              <a:buNone/>
            </a:pPr>
            <a:r>
              <a:rPr lang="zh-CN" altLang="en-US">
                <a:solidFill>
                  <a:srgbClr val="000000"/>
                </a:solidFill>
              </a:rPr>
              <a:t>均衡产量同方向变化</a:t>
            </a:r>
            <a:r>
              <a:rPr lang="en-US" altLang="zh-CN">
                <a:solidFill>
                  <a:srgbClr val="000000"/>
                </a:solidFill>
              </a:rPr>
              <a:t>,</a:t>
            </a:r>
          </a:p>
          <a:p>
            <a:pPr algn="ctr" eaLnBrk="1" hangingPunct="1">
              <a:spcBef>
                <a:spcPct val="50000"/>
              </a:spcBef>
              <a:buClrTx/>
              <a:buSzTx/>
              <a:buFontTx/>
              <a:buNone/>
            </a:pPr>
            <a:r>
              <a:rPr lang="zh-CN" altLang="en-US">
                <a:solidFill>
                  <a:srgbClr val="000000"/>
                </a:solidFill>
              </a:rPr>
              <a:t>均衡价格反方向变化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animEffect transition="in" filter="blinds(horizontal)">
                                      <p:cBhvr>
                                        <p:cTn id="7" dur="500"/>
                                        <p:tgtEl>
                                          <p:spTgt spid="1105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10595">
                                            <p:txEl>
                                              <p:pRg st="1" end="1"/>
                                            </p:txEl>
                                          </p:spTgt>
                                        </p:tgtEl>
                                        <p:attrNameLst>
                                          <p:attrName>style.visibility</p:attrName>
                                        </p:attrNameLst>
                                      </p:cBhvr>
                                      <p:to>
                                        <p:strVal val="visible"/>
                                      </p:to>
                                    </p:set>
                                    <p:animEffect transition="in" filter="blinds(horizontal)">
                                      <p:cBhvr>
                                        <p:cTn id="12" dur="500"/>
                                        <p:tgtEl>
                                          <p:spTgt spid="1105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75B49EBD-8649-4C0A-8ED1-7745C8709617}"/>
              </a:ext>
            </a:extLst>
          </p:cNvPr>
          <p:cNvSpPr>
            <a:spLocks noGrp="1" noRot="1" noChangeArrowheads="1"/>
          </p:cNvSpPr>
          <p:nvPr>
            <p:ph type="title"/>
          </p:nvPr>
        </p:nvSpPr>
        <p:spPr/>
        <p:txBody>
          <a:bodyPr/>
          <a:lstStyle/>
          <a:p>
            <a:pPr eaLnBrk="1" hangingPunct="1"/>
            <a:r>
              <a:rPr lang="zh-CN" altLang="en-US" sz="4000" b="1"/>
              <a:t>八、完全竞争市场的</a:t>
            </a:r>
            <a:br>
              <a:rPr lang="zh-CN" altLang="en-US" sz="4000" b="1"/>
            </a:br>
            <a:r>
              <a:rPr lang="zh-CN" altLang="en-US" sz="4000" b="1"/>
              <a:t>短期均衡和长期均衡</a:t>
            </a:r>
          </a:p>
        </p:txBody>
      </p:sp>
      <p:sp>
        <p:nvSpPr>
          <p:cNvPr id="64515" name="Rectangle 3">
            <a:extLst>
              <a:ext uri="{FF2B5EF4-FFF2-40B4-BE49-F238E27FC236}">
                <a16:creationId xmlns:a16="http://schemas.microsoft.com/office/drawing/2014/main" id="{A219791E-1AA2-4B9C-A9AF-4C105B0C4356}"/>
              </a:ext>
            </a:extLst>
          </p:cNvPr>
          <p:cNvSpPr>
            <a:spLocks noGrp="1" noRot="1" noChangeArrowheads="1"/>
          </p:cNvSpPr>
          <p:nvPr>
            <p:ph type="body" idx="1"/>
          </p:nvPr>
        </p:nvSpPr>
        <p:spPr>
          <a:xfrm>
            <a:off x="323850" y="1916113"/>
            <a:ext cx="8374063" cy="731837"/>
          </a:xfrm>
          <a:solidFill>
            <a:srgbClr val="FFCC00"/>
          </a:solidFill>
          <a:ln w="25400">
            <a:solidFill>
              <a:srgbClr val="000000"/>
            </a:solidFill>
            <a:miter lim="800000"/>
            <a:headEnd/>
            <a:tailEnd/>
          </a:ln>
        </p:spPr>
        <p:txBody>
          <a:bodyPr/>
          <a:lstStyle/>
          <a:p>
            <a:pPr eaLnBrk="1" hangingPunct="1"/>
            <a:r>
              <a:rPr lang="en-US" altLang="zh-CN" sz="2800" b="1">
                <a:solidFill>
                  <a:srgbClr val="000000"/>
                </a:solidFill>
              </a:rPr>
              <a:t>1</a:t>
            </a:r>
            <a:r>
              <a:rPr lang="zh-CN" altLang="en-US" sz="2800" b="1">
                <a:solidFill>
                  <a:srgbClr val="000000"/>
                </a:solidFill>
              </a:rPr>
              <a:t>、完全竞争市场的</a:t>
            </a:r>
            <a:r>
              <a:rPr lang="zh-CN" altLang="en-US" sz="2800" b="1">
                <a:solidFill>
                  <a:srgbClr val="000000"/>
                </a:solidFill>
                <a:hlinkClick r:id="rId2" action="ppaction://hlinksldjump"/>
              </a:rPr>
              <a:t>短期均衡和长期均衡</a:t>
            </a:r>
            <a:endParaRPr lang="zh-CN" altLang="en-US" sz="2800" b="1">
              <a:solidFill>
                <a:srgbClr val="000000"/>
              </a:solidFill>
            </a:endParaRPr>
          </a:p>
        </p:txBody>
      </p:sp>
      <p:sp>
        <p:nvSpPr>
          <p:cNvPr id="64516" name="Line 11">
            <a:extLst>
              <a:ext uri="{FF2B5EF4-FFF2-40B4-BE49-F238E27FC236}">
                <a16:creationId xmlns:a16="http://schemas.microsoft.com/office/drawing/2014/main" id="{5FF09D7B-FBA4-4357-88CB-AB4EA141E6DB}"/>
              </a:ext>
            </a:extLst>
          </p:cNvPr>
          <p:cNvSpPr>
            <a:spLocks noChangeShapeType="1"/>
          </p:cNvSpPr>
          <p:nvPr/>
        </p:nvSpPr>
        <p:spPr bwMode="auto">
          <a:xfrm>
            <a:off x="1692275" y="6237288"/>
            <a:ext cx="554355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17" name="Line 12">
            <a:extLst>
              <a:ext uri="{FF2B5EF4-FFF2-40B4-BE49-F238E27FC236}">
                <a16:creationId xmlns:a16="http://schemas.microsoft.com/office/drawing/2014/main" id="{7652E1DE-61DC-4D74-B3A8-6708A83BAD66}"/>
              </a:ext>
            </a:extLst>
          </p:cNvPr>
          <p:cNvSpPr>
            <a:spLocks noChangeShapeType="1"/>
          </p:cNvSpPr>
          <p:nvPr/>
        </p:nvSpPr>
        <p:spPr bwMode="auto">
          <a:xfrm flipV="1">
            <a:off x="1692275" y="2781300"/>
            <a:ext cx="0" cy="35274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18" name="Line 13">
            <a:extLst>
              <a:ext uri="{FF2B5EF4-FFF2-40B4-BE49-F238E27FC236}">
                <a16:creationId xmlns:a16="http://schemas.microsoft.com/office/drawing/2014/main" id="{9B594645-D54E-4463-A141-888F44D1160F}"/>
              </a:ext>
            </a:extLst>
          </p:cNvPr>
          <p:cNvSpPr>
            <a:spLocks noChangeShapeType="1"/>
          </p:cNvSpPr>
          <p:nvPr/>
        </p:nvSpPr>
        <p:spPr bwMode="auto">
          <a:xfrm>
            <a:off x="2555875" y="3284538"/>
            <a:ext cx="2808288" cy="2160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19" name="Line 14">
            <a:extLst>
              <a:ext uri="{FF2B5EF4-FFF2-40B4-BE49-F238E27FC236}">
                <a16:creationId xmlns:a16="http://schemas.microsoft.com/office/drawing/2014/main" id="{3396ED7D-0DF8-4F3D-A1EB-F28375E543D5}"/>
              </a:ext>
            </a:extLst>
          </p:cNvPr>
          <p:cNvSpPr>
            <a:spLocks noChangeShapeType="1"/>
          </p:cNvSpPr>
          <p:nvPr/>
        </p:nvSpPr>
        <p:spPr bwMode="auto">
          <a:xfrm flipV="1">
            <a:off x="2411413" y="2997200"/>
            <a:ext cx="3097212" cy="23764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6815" name="Line 15">
            <a:extLst>
              <a:ext uri="{FF2B5EF4-FFF2-40B4-BE49-F238E27FC236}">
                <a16:creationId xmlns:a16="http://schemas.microsoft.com/office/drawing/2014/main" id="{00E269D3-83BF-4D95-B2EE-AC90E229F8DF}"/>
              </a:ext>
            </a:extLst>
          </p:cNvPr>
          <p:cNvSpPr>
            <a:spLocks noChangeShapeType="1"/>
          </p:cNvSpPr>
          <p:nvPr/>
        </p:nvSpPr>
        <p:spPr bwMode="auto">
          <a:xfrm flipV="1">
            <a:off x="1835150" y="4005263"/>
            <a:ext cx="4105275" cy="503237"/>
          </a:xfrm>
          <a:prstGeom prst="line">
            <a:avLst/>
          </a:prstGeom>
          <a:noFill/>
          <a:ln w="381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21" name="Text Box 16">
            <a:extLst>
              <a:ext uri="{FF2B5EF4-FFF2-40B4-BE49-F238E27FC236}">
                <a16:creationId xmlns:a16="http://schemas.microsoft.com/office/drawing/2014/main" id="{888E3718-D77D-4511-BF9C-EF9CEB27814E}"/>
              </a:ext>
            </a:extLst>
          </p:cNvPr>
          <p:cNvSpPr txBox="1">
            <a:spLocks noChangeArrowheads="1"/>
          </p:cNvSpPr>
          <p:nvPr/>
        </p:nvSpPr>
        <p:spPr bwMode="auto">
          <a:xfrm>
            <a:off x="1979613" y="2924175"/>
            <a:ext cx="9366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t>D</a:t>
            </a:r>
          </a:p>
        </p:txBody>
      </p:sp>
      <p:sp>
        <p:nvSpPr>
          <p:cNvPr id="64522" name="Text Box 17">
            <a:extLst>
              <a:ext uri="{FF2B5EF4-FFF2-40B4-BE49-F238E27FC236}">
                <a16:creationId xmlns:a16="http://schemas.microsoft.com/office/drawing/2014/main" id="{9C8DB704-1263-4CE5-9B62-E49A586ADBB6}"/>
              </a:ext>
            </a:extLst>
          </p:cNvPr>
          <p:cNvSpPr txBox="1">
            <a:spLocks noChangeArrowheads="1"/>
          </p:cNvSpPr>
          <p:nvPr/>
        </p:nvSpPr>
        <p:spPr bwMode="auto">
          <a:xfrm>
            <a:off x="5508625" y="2781300"/>
            <a:ext cx="863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t>SS</a:t>
            </a:r>
          </a:p>
        </p:txBody>
      </p:sp>
      <p:sp>
        <p:nvSpPr>
          <p:cNvPr id="76818" name="Text Box 18">
            <a:extLst>
              <a:ext uri="{FF2B5EF4-FFF2-40B4-BE49-F238E27FC236}">
                <a16:creationId xmlns:a16="http://schemas.microsoft.com/office/drawing/2014/main" id="{62F94F17-24D3-43DF-9064-A43D16C5F08D}"/>
              </a:ext>
            </a:extLst>
          </p:cNvPr>
          <p:cNvSpPr txBox="1">
            <a:spLocks noChangeArrowheads="1"/>
          </p:cNvSpPr>
          <p:nvPr/>
        </p:nvSpPr>
        <p:spPr bwMode="auto">
          <a:xfrm>
            <a:off x="6011863" y="3860800"/>
            <a:ext cx="122396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t>LS</a:t>
            </a:r>
          </a:p>
        </p:txBody>
      </p:sp>
      <p:sp>
        <p:nvSpPr>
          <p:cNvPr id="64524" name="Line 19">
            <a:extLst>
              <a:ext uri="{FF2B5EF4-FFF2-40B4-BE49-F238E27FC236}">
                <a16:creationId xmlns:a16="http://schemas.microsoft.com/office/drawing/2014/main" id="{0B5A539B-E365-49D4-BEBC-FBB1D58C295D}"/>
              </a:ext>
            </a:extLst>
          </p:cNvPr>
          <p:cNvSpPr>
            <a:spLocks noChangeShapeType="1"/>
          </p:cNvSpPr>
          <p:nvPr/>
        </p:nvSpPr>
        <p:spPr bwMode="auto">
          <a:xfrm>
            <a:off x="1692275" y="4292600"/>
            <a:ext cx="2159000" cy="0"/>
          </a:xfrm>
          <a:prstGeom prst="line">
            <a:avLst/>
          </a:prstGeom>
          <a:noFill/>
          <a:ln w="38100"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25" name="Line 20">
            <a:extLst>
              <a:ext uri="{FF2B5EF4-FFF2-40B4-BE49-F238E27FC236}">
                <a16:creationId xmlns:a16="http://schemas.microsoft.com/office/drawing/2014/main" id="{1631E1F1-3CCD-4055-A2C2-8D5C39E4249A}"/>
              </a:ext>
            </a:extLst>
          </p:cNvPr>
          <p:cNvSpPr>
            <a:spLocks noChangeShapeType="1"/>
          </p:cNvSpPr>
          <p:nvPr/>
        </p:nvSpPr>
        <p:spPr bwMode="auto">
          <a:xfrm>
            <a:off x="3851275" y="4292600"/>
            <a:ext cx="0" cy="187325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526" name="Text Box 21">
            <a:extLst>
              <a:ext uri="{FF2B5EF4-FFF2-40B4-BE49-F238E27FC236}">
                <a16:creationId xmlns:a16="http://schemas.microsoft.com/office/drawing/2014/main" id="{E72D8E83-D08B-41A2-A335-F742A29117CD}"/>
              </a:ext>
            </a:extLst>
          </p:cNvPr>
          <p:cNvSpPr txBox="1">
            <a:spLocks noChangeArrowheads="1"/>
          </p:cNvSpPr>
          <p:nvPr/>
        </p:nvSpPr>
        <p:spPr bwMode="auto">
          <a:xfrm>
            <a:off x="755650" y="3500438"/>
            <a:ext cx="108108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t>    Pe</a:t>
            </a:r>
          </a:p>
        </p:txBody>
      </p:sp>
      <p:sp>
        <p:nvSpPr>
          <p:cNvPr id="64527" name="Text Box 22">
            <a:extLst>
              <a:ext uri="{FF2B5EF4-FFF2-40B4-BE49-F238E27FC236}">
                <a16:creationId xmlns:a16="http://schemas.microsoft.com/office/drawing/2014/main" id="{EDF107A1-CF59-49F4-A68E-99201116D2EE}"/>
              </a:ext>
            </a:extLst>
          </p:cNvPr>
          <p:cNvSpPr txBox="1">
            <a:spLocks noChangeArrowheads="1"/>
          </p:cNvSpPr>
          <p:nvPr/>
        </p:nvSpPr>
        <p:spPr bwMode="auto">
          <a:xfrm>
            <a:off x="3492500" y="6092825"/>
            <a:ext cx="15128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a:t>Qe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6815"/>
                                        </p:tgtEl>
                                        <p:attrNameLst>
                                          <p:attrName>style.visibility</p:attrName>
                                        </p:attrNameLst>
                                      </p:cBhvr>
                                      <p:to>
                                        <p:strVal val="visible"/>
                                      </p:to>
                                    </p:set>
                                    <p:animEffect transition="in" filter="blinds(horizontal)">
                                      <p:cBhvr>
                                        <p:cTn id="7" dur="500"/>
                                        <p:tgtEl>
                                          <p:spTgt spid="768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76818">
                                            <p:txEl>
                                              <p:pRg st="0" end="0"/>
                                            </p:txEl>
                                          </p:spTgt>
                                        </p:tgtEl>
                                        <p:attrNameLst>
                                          <p:attrName>style.visibility</p:attrName>
                                        </p:attrNameLst>
                                      </p:cBhvr>
                                      <p:to>
                                        <p:strVal val="visible"/>
                                      </p:to>
                                    </p:set>
                                    <p:anim calcmode="lin" valueType="num">
                                      <p:cBhvr additive="base">
                                        <p:cTn id="12" dur="500" fill="hold"/>
                                        <p:tgtEl>
                                          <p:spTgt spid="7681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681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8BB57FB5-2D53-4220-A44C-8F5B9E22FDEB}"/>
              </a:ext>
            </a:extLst>
          </p:cNvPr>
          <p:cNvSpPr>
            <a:spLocks noGrp="1" noRot="1" noChangeArrowheads="1"/>
          </p:cNvSpPr>
          <p:nvPr>
            <p:ph type="title"/>
          </p:nvPr>
        </p:nvSpPr>
        <p:spPr>
          <a:xfrm>
            <a:off x="0" y="260350"/>
            <a:ext cx="8893175" cy="1512888"/>
          </a:xfrm>
        </p:spPr>
        <p:txBody>
          <a:bodyPr/>
          <a:lstStyle/>
          <a:p>
            <a:pPr algn="l" eaLnBrk="1" hangingPunct="1"/>
            <a:br>
              <a:rPr kumimoji="1" lang="en-US" altLang="zh-CN" sz="3600">
                <a:solidFill>
                  <a:srgbClr val="000000"/>
                </a:solidFill>
              </a:rPr>
            </a:br>
            <a:r>
              <a:rPr kumimoji="1" lang="en-US" altLang="zh-CN" sz="3600">
                <a:solidFill>
                  <a:srgbClr val="000000"/>
                </a:solidFill>
              </a:rPr>
              <a:t>   </a:t>
            </a:r>
            <a:r>
              <a:rPr kumimoji="1" lang="zh-CN" altLang="en-US" sz="3600">
                <a:solidFill>
                  <a:srgbClr val="000000"/>
                </a:solidFill>
                <a:ea typeface="隶书" panose="02010509060101010101" pitchFamily="49" charset="-122"/>
              </a:rPr>
              <a:t>完全竞争市场最理想，价格可充分发挥其     “看不见的手”的作用，调节整个经济的运   行。</a:t>
            </a:r>
            <a:br>
              <a:rPr kumimoji="1" lang="zh-CN" altLang="en-US" sz="3600">
                <a:solidFill>
                  <a:srgbClr val="000000"/>
                </a:solidFill>
                <a:ea typeface="隶书" panose="02010509060101010101" pitchFamily="49" charset="-122"/>
              </a:rPr>
            </a:br>
            <a:endParaRPr kumimoji="1" lang="zh-CN" altLang="en-US" sz="3600">
              <a:solidFill>
                <a:srgbClr val="000000"/>
              </a:solidFill>
              <a:ea typeface="隶书" panose="02010509060101010101" pitchFamily="49" charset="-122"/>
            </a:endParaRPr>
          </a:p>
        </p:txBody>
      </p:sp>
      <p:sp>
        <p:nvSpPr>
          <p:cNvPr id="115716" name="Rectangle 4">
            <a:extLst>
              <a:ext uri="{FF2B5EF4-FFF2-40B4-BE49-F238E27FC236}">
                <a16:creationId xmlns:a16="http://schemas.microsoft.com/office/drawing/2014/main" id="{4065C129-D1CC-46F8-8A40-DA71326C94B6}"/>
              </a:ext>
            </a:extLst>
          </p:cNvPr>
          <p:cNvSpPr>
            <a:spLocks noChangeArrowheads="1"/>
          </p:cNvSpPr>
          <p:nvPr>
            <p:ph type="body" idx="1"/>
          </p:nvPr>
        </p:nvSpPr>
        <p:spPr>
          <a:solidFill>
            <a:schemeClr val="accent1"/>
          </a:solidFill>
          <a:ln w="76200">
            <a:solidFill>
              <a:srgbClr val="006600"/>
            </a:solidFill>
            <a:miter lim="800000"/>
            <a:headEnd/>
            <a:tailEnd/>
          </a:ln>
        </p:spPr>
        <p:txBody>
          <a:bodyPr/>
          <a:lstStyle/>
          <a:p>
            <a:pPr indent="-17463" eaLnBrk="1" hangingPunct="1">
              <a:lnSpc>
                <a:spcPct val="90000"/>
              </a:lnSpc>
            </a:pPr>
            <a:r>
              <a:rPr kumimoji="1" lang="zh-CN" altLang="en-US">
                <a:solidFill>
                  <a:srgbClr val="000000"/>
                </a:solidFill>
              </a:rPr>
              <a:t>第一，社会的</a:t>
            </a:r>
            <a:r>
              <a:rPr kumimoji="1" lang="zh-CN" altLang="en-US">
                <a:solidFill>
                  <a:srgbClr val="000000"/>
                </a:solidFill>
                <a:hlinkClick r:id="rId2" action="ppaction://hlinksldjump"/>
              </a:rPr>
              <a:t>供给与需求</a:t>
            </a:r>
            <a:r>
              <a:rPr kumimoji="1" lang="zh-CN" altLang="en-US">
                <a:solidFill>
                  <a:srgbClr val="000000"/>
                </a:solidFill>
              </a:rPr>
              <a:t>相等，资源得到最优配置，生产不会有不足或过剩，需求也得到了满足。</a:t>
            </a:r>
          </a:p>
          <a:p>
            <a:pPr indent="-17463" eaLnBrk="1" hangingPunct="1">
              <a:lnSpc>
                <a:spcPct val="90000"/>
              </a:lnSpc>
            </a:pPr>
            <a:r>
              <a:rPr kumimoji="1" lang="zh-CN" altLang="en-US">
                <a:solidFill>
                  <a:srgbClr val="000000"/>
                </a:solidFill>
              </a:rPr>
              <a:t>第二，在长期均衡时价格达到的平均成本最低点，使生产要素的效率得到了最有效的发挥，同时达到利润最大化。</a:t>
            </a:r>
          </a:p>
          <a:p>
            <a:pPr indent="-17463" eaLnBrk="1" hangingPunct="1">
              <a:lnSpc>
                <a:spcPct val="90000"/>
              </a:lnSpc>
            </a:pPr>
            <a:r>
              <a:rPr kumimoji="1" lang="zh-CN" altLang="en-US">
                <a:solidFill>
                  <a:srgbClr val="000000"/>
                </a:solidFill>
              </a:rPr>
              <a:t>第三，平均成本最低决定了产品的价格最低，对消费者是有利的。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5716">
                                            <p:txEl>
                                              <p:pRg st="0" end="0"/>
                                            </p:txEl>
                                          </p:spTgt>
                                        </p:tgtEl>
                                        <p:attrNameLst>
                                          <p:attrName>style.visibility</p:attrName>
                                        </p:attrNameLst>
                                      </p:cBhvr>
                                      <p:to>
                                        <p:strVal val="visible"/>
                                      </p:to>
                                    </p:set>
                                    <p:animEffect transition="in" filter="blinds(horizontal)">
                                      <p:cBhvr>
                                        <p:cTn id="7" dur="500"/>
                                        <p:tgtEl>
                                          <p:spTgt spid="1157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15716">
                                            <p:txEl>
                                              <p:pRg st="1" end="1"/>
                                            </p:txEl>
                                          </p:spTgt>
                                        </p:tgtEl>
                                        <p:attrNameLst>
                                          <p:attrName>style.visibility</p:attrName>
                                        </p:attrNameLst>
                                      </p:cBhvr>
                                      <p:to>
                                        <p:strVal val="visible"/>
                                      </p:to>
                                    </p:set>
                                    <p:anim calcmode="lin" valueType="num">
                                      <p:cBhvr additive="base">
                                        <p:cTn id="12" dur="500" fill="hold"/>
                                        <p:tgtEl>
                                          <p:spTgt spid="11571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57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115716">
                                            <p:txEl>
                                              <p:pRg st="2" end="2"/>
                                            </p:txEl>
                                          </p:spTgt>
                                        </p:tgtEl>
                                        <p:attrNameLst>
                                          <p:attrName>style.visibility</p:attrName>
                                        </p:attrNameLst>
                                      </p:cBhvr>
                                      <p:to>
                                        <p:strVal val="visible"/>
                                      </p:to>
                                    </p:set>
                                    <p:animEffect transition="in" filter="box(in)">
                                      <p:cBhvr>
                                        <p:cTn id="18" dur="500"/>
                                        <p:tgtEl>
                                          <p:spTgt spid="11571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F7216D81-318F-4E92-B1E0-E4FB8943E8CE}"/>
              </a:ext>
            </a:extLst>
          </p:cNvPr>
          <p:cNvSpPr>
            <a:spLocks noGrp="1" noRot="1" noChangeArrowheads="1"/>
          </p:cNvSpPr>
          <p:nvPr>
            <p:ph type="title"/>
          </p:nvPr>
        </p:nvSpPr>
        <p:spPr/>
        <p:txBody>
          <a:bodyPr/>
          <a:lstStyle/>
          <a:p>
            <a:pPr eaLnBrk="1" hangingPunct="1"/>
            <a:endParaRPr lang="zh-CN" altLang="zh-CN"/>
          </a:p>
        </p:txBody>
      </p:sp>
      <p:sp>
        <p:nvSpPr>
          <p:cNvPr id="116740" name="Rectangle 4">
            <a:extLst>
              <a:ext uri="{FF2B5EF4-FFF2-40B4-BE49-F238E27FC236}">
                <a16:creationId xmlns:a16="http://schemas.microsoft.com/office/drawing/2014/main" id="{C6D85FB1-5A15-480D-9AAA-698A384014E7}"/>
              </a:ext>
            </a:extLst>
          </p:cNvPr>
          <p:cNvSpPr>
            <a:spLocks noRot="1" noChangeArrowheads="1"/>
          </p:cNvSpPr>
          <p:nvPr>
            <p:ph type="body" idx="1"/>
          </p:nvPr>
        </p:nvSpPr>
        <p:spPr>
          <a:solidFill>
            <a:schemeClr val="accent1"/>
          </a:solidFill>
          <a:ln w="25400">
            <a:solidFill>
              <a:srgbClr val="000000"/>
            </a:solidFill>
            <a:miter lim="800000"/>
            <a:headEnd/>
            <a:tailEnd/>
          </a:ln>
        </p:spPr>
        <p:txBody>
          <a:bodyPr/>
          <a:lstStyle/>
          <a:p>
            <a:pPr eaLnBrk="1" hangingPunct="1"/>
            <a:r>
              <a:rPr lang="zh-CN" altLang="en-US" b="1">
                <a:solidFill>
                  <a:srgbClr val="000000"/>
                </a:solidFill>
                <a:ea typeface="隶书" panose="02010509060101010101" pitchFamily="49" charset="-122"/>
              </a:rPr>
              <a:t>完全竞争市场长期均衡状态的形成及其特征表明，完全竞争的市场机制能够以最有效率的方式配置经济资源。</a:t>
            </a:r>
          </a:p>
          <a:p>
            <a:pPr eaLnBrk="1" hangingPunct="1"/>
            <a:r>
              <a:rPr lang="zh-CN" altLang="en-US" b="1">
                <a:solidFill>
                  <a:srgbClr val="000000"/>
                </a:solidFill>
                <a:ea typeface="隶书" panose="02010509060101010101" pitchFamily="49" charset="-122"/>
              </a:rPr>
              <a:t>资源有效配置的条件是：</a:t>
            </a:r>
            <a:r>
              <a:rPr lang="en-US" altLang="zh-CN" b="1">
                <a:solidFill>
                  <a:srgbClr val="000000"/>
                </a:solidFill>
                <a:ea typeface="隶书" panose="02010509060101010101" pitchFamily="49" charset="-122"/>
              </a:rPr>
              <a:t>P</a:t>
            </a:r>
            <a:r>
              <a:rPr lang="zh-CN" altLang="en-US" b="1">
                <a:solidFill>
                  <a:srgbClr val="000000"/>
                </a:solidFill>
                <a:ea typeface="隶书" panose="02010509060101010101" pitchFamily="49" charset="-122"/>
              </a:rPr>
              <a:t>＝</a:t>
            </a:r>
            <a:r>
              <a:rPr lang="en-US" altLang="zh-CN" b="1">
                <a:solidFill>
                  <a:srgbClr val="000000"/>
                </a:solidFill>
                <a:ea typeface="隶书" panose="02010509060101010101" pitchFamily="49" charset="-122"/>
              </a:rPr>
              <a:t>MC</a:t>
            </a:r>
          </a:p>
          <a:p>
            <a:pPr eaLnBrk="1" hangingPunct="1"/>
            <a:r>
              <a:rPr lang="zh-CN" altLang="en-US" b="1">
                <a:solidFill>
                  <a:srgbClr val="000000"/>
                </a:solidFill>
                <a:ea typeface="隶书" panose="02010509060101010101" pitchFamily="49" charset="-122"/>
              </a:rPr>
              <a:t>这部分内容构成了对完全竞争市场经济的“看不见的手”的原理进行论证的重要组成部分。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6740">
                                            <p:bg/>
                                          </p:spTgt>
                                        </p:tgtEl>
                                        <p:attrNameLst>
                                          <p:attrName>style.visibility</p:attrName>
                                        </p:attrNameLst>
                                      </p:cBhvr>
                                      <p:to>
                                        <p:strVal val="visible"/>
                                      </p:to>
                                    </p:set>
                                    <p:animEffect transition="in" filter="box(in)">
                                      <p:cBhvr>
                                        <p:cTn id="7" dur="500"/>
                                        <p:tgtEl>
                                          <p:spTgt spid="116740">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6740">
                                            <p:txEl>
                                              <p:pRg st="0" end="0"/>
                                            </p:txEl>
                                          </p:spTgt>
                                        </p:tgtEl>
                                        <p:attrNameLst>
                                          <p:attrName>style.visibility</p:attrName>
                                        </p:attrNameLst>
                                      </p:cBhvr>
                                      <p:to>
                                        <p:strVal val="visible"/>
                                      </p:to>
                                    </p:set>
                                    <p:animEffect transition="in" filter="box(in)">
                                      <p:cBhvr>
                                        <p:cTn id="12" dur="500"/>
                                        <p:tgtEl>
                                          <p:spTgt spid="11674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6740">
                                            <p:txEl>
                                              <p:pRg st="1" end="1"/>
                                            </p:txEl>
                                          </p:spTgt>
                                        </p:tgtEl>
                                        <p:attrNameLst>
                                          <p:attrName>style.visibility</p:attrName>
                                        </p:attrNameLst>
                                      </p:cBhvr>
                                      <p:to>
                                        <p:strVal val="visible"/>
                                      </p:to>
                                    </p:set>
                                    <p:animEffect transition="in" filter="box(in)">
                                      <p:cBhvr>
                                        <p:cTn id="17" dur="500"/>
                                        <p:tgtEl>
                                          <p:spTgt spid="116740">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6740">
                                            <p:txEl>
                                              <p:pRg st="2" end="2"/>
                                            </p:txEl>
                                          </p:spTgt>
                                        </p:tgtEl>
                                        <p:attrNameLst>
                                          <p:attrName>style.visibility</p:attrName>
                                        </p:attrNameLst>
                                      </p:cBhvr>
                                      <p:to>
                                        <p:strVal val="visible"/>
                                      </p:to>
                                    </p:set>
                                    <p:animEffect transition="in" filter="box(in)">
                                      <p:cBhvr>
                                        <p:cTn id="22" dur="500"/>
                                        <p:tgtEl>
                                          <p:spTgt spid="1167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0"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a:extLst>
              <a:ext uri="{FF2B5EF4-FFF2-40B4-BE49-F238E27FC236}">
                <a16:creationId xmlns:a16="http://schemas.microsoft.com/office/drawing/2014/main" id="{2401CD6D-5F46-450D-A140-3F1E79553B26}"/>
              </a:ext>
            </a:extLst>
          </p:cNvPr>
          <p:cNvSpPr>
            <a:spLocks noRot="1" noChangeArrowheads="1"/>
          </p:cNvSpPr>
          <p:nvPr>
            <p:ph type="title"/>
          </p:nvPr>
        </p:nvSpPr>
        <p:spPr>
          <a:solidFill>
            <a:srgbClr val="FFCC00"/>
          </a:solidFill>
          <a:ln w="25400">
            <a:solidFill>
              <a:srgbClr val="000000"/>
            </a:solidFill>
            <a:miter lim="800000"/>
            <a:headEnd/>
            <a:tailEnd/>
          </a:ln>
        </p:spPr>
        <p:txBody>
          <a:bodyPr/>
          <a:lstStyle/>
          <a:p>
            <a:pPr eaLnBrk="1" hangingPunct="1"/>
            <a:r>
              <a:rPr lang="en-US" altLang="zh-CN" b="1"/>
              <a:t>2</a:t>
            </a:r>
            <a:r>
              <a:rPr lang="zh-CN" altLang="en-US" b="1"/>
              <a:t>、“消费者统治”</a:t>
            </a:r>
          </a:p>
        </p:txBody>
      </p:sp>
      <p:sp>
        <p:nvSpPr>
          <p:cNvPr id="77829" name="Rectangle 5">
            <a:extLst>
              <a:ext uri="{FF2B5EF4-FFF2-40B4-BE49-F238E27FC236}">
                <a16:creationId xmlns:a16="http://schemas.microsoft.com/office/drawing/2014/main" id="{2EB43E65-9399-49A5-B79E-7A605B79FCB5}"/>
              </a:ext>
            </a:extLst>
          </p:cNvPr>
          <p:cNvSpPr>
            <a:spLocks noRot="1" noChangeArrowheads="1"/>
          </p:cNvSpPr>
          <p:nvPr>
            <p:ph type="body" idx="1"/>
          </p:nvPr>
        </p:nvSpPr>
        <p:spPr>
          <a:xfrm>
            <a:off x="323850" y="1916113"/>
            <a:ext cx="8569325" cy="2376487"/>
          </a:xfrm>
          <a:solidFill>
            <a:schemeClr val="accent1"/>
          </a:solidFill>
          <a:ln w="25400">
            <a:solidFill>
              <a:srgbClr val="000000"/>
            </a:solidFill>
            <a:miter lim="800000"/>
            <a:headEnd/>
            <a:tailEnd/>
          </a:ln>
        </p:spPr>
        <p:txBody>
          <a:bodyPr/>
          <a:lstStyle/>
          <a:p>
            <a:pPr eaLnBrk="1" hangingPunct="1"/>
            <a:r>
              <a:rPr lang="zh-CN" altLang="en-US" b="1">
                <a:solidFill>
                  <a:srgbClr val="000066"/>
                </a:solidFill>
              </a:rPr>
              <a:t>消费者统治：在一个经济社会中，消费者在商品生产这一最基本的经济问题上起着决定性作用。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animEffect transition="in" filter="box(in)">
                                      <p:cBhvr>
                                        <p:cTn id="7" dur="500"/>
                                        <p:tgtEl>
                                          <p:spTgt spid="778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7829"/>
                                        </p:tgtEl>
                                        <p:attrNameLst>
                                          <p:attrName>style.visibility</p:attrName>
                                        </p:attrNameLst>
                                      </p:cBhvr>
                                      <p:to>
                                        <p:strVal val="visible"/>
                                      </p:to>
                                    </p:set>
                                    <p:animEffect transition="in" filter="diamond(in)">
                                      <p:cBhvr>
                                        <p:cTn id="12" dur="2000"/>
                                        <p:tgtEl>
                                          <p:spTgt spid="778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animBg="1"/>
      <p:bldP spid="77829"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descr="蓝色面巾纸">
            <a:extLst>
              <a:ext uri="{FF2B5EF4-FFF2-40B4-BE49-F238E27FC236}">
                <a16:creationId xmlns:a16="http://schemas.microsoft.com/office/drawing/2014/main" id="{1209105E-A812-4B99-9C0A-B62AB8417A18}"/>
              </a:ext>
            </a:extLst>
          </p:cNvPr>
          <p:cNvSpPr>
            <a:spLocks noChangeArrowheads="1"/>
          </p:cNvSpPr>
          <p:nvPr>
            <p:ph type="title"/>
          </p:nvPr>
        </p:nvSpPr>
        <p:spPr>
          <a:xfrm>
            <a:off x="323850" y="476250"/>
            <a:ext cx="8364538" cy="792163"/>
          </a:xfrm>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76200">
                <a:solidFill>
                  <a:srgbClr val="336600"/>
                </a:solidFill>
                <a:miter lim="800000"/>
                <a:headEnd/>
                <a:tailEnd/>
              </a14:hiddenLine>
            </a:ext>
          </a:extLst>
        </p:spPr>
        <p:txBody>
          <a:bodyPr anchor="b"/>
          <a:lstStyle/>
          <a:p>
            <a:pPr>
              <a:tabLst>
                <a:tab pos="457200" algn="l"/>
              </a:tabLst>
            </a:pPr>
            <a:r>
              <a:rPr lang="zh-CN" altLang="en-US" sz="3200" b="1"/>
              <a:t>完全竞争市场简评：优点</a:t>
            </a:r>
          </a:p>
        </p:txBody>
      </p:sp>
      <p:sp>
        <p:nvSpPr>
          <p:cNvPr id="17413" name="Rectangle 5">
            <a:extLst>
              <a:ext uri="{FF2B5EF4-FFF2-40B4-BE49-F238E27FC236}">
                <a16:creationId xmlns:a16="http://schemas.microsoft.com/office/drawing/2014/main" id="{76174018-E9A5-412E-A966-84630486A649}"/>
              </a:ext>
            </a:extLst>
          </p:cNvPr>
          <p:cNvSpPr>
            <a:spLocks noChangeArrowheads="1"/>
          </p:cNvSpPr>
          <p:nvPr>
            <p:ph type="body" idx="1"/>
          </p:nvPr>
        </p:nvSpPr>
        <p:spPr>
          <a:xfrm>
            <a:off x="301625" y="1905000"/>
            <a:ext cx="7942263" cy="4044950"/>
          </a:xfrm>
          <a:solidFill>
            <a:schemeClr val="accent1"/>
          </a:solidFill>
          <a:ln w="76200">
            <a:solidFill>
              <a:srgbClr val="006600"/>
            </a:solidFill>
            <a:miter lim="800000"/>
            <a:headEnd/>
            <a:tailEnd/>
          </a:ln>
        </p:spPr>
        <p:txBody>
          <a:bodyPr/>
          <a:lstStyle/>
          <a:p>
            <a:pPr marL="0" indent="325438" eaLnBrk="1" hangingPunct="1">
              <a:lnSpc>
                <a:spcPct val="90000"/>
              </a:lnSpc>
            </a:pPr>
            <a:r>
              <a:rPr kumimoji="1" lang="zh-CN" altLang="en-US">
                <a:solidFill>
                  <a:srgbClr val="000066"/>
                </a:solidFill>
              </a:rPr>
              <a:t>第一，社会的</a:t>
            </a:r>
            <a:r>
              <a:rPr kumimoji="1" lang="zh-CN" altLang="en-US">
                <a:solidFill>
                  <a:srgbClr val="000066"/>
                </a:solidFill>
                <a:hlinkClick r:id="rId2" action="ppaction://hlinksldjump"/>
              </a:rPr>
              <a:t>供给与需求</a:t>
            </a:r>
            <a:r>
              <a:rPr kumimoji="1" lang="zh-CN" altLang="en-US">
                <a:solidFill>
                  <a:srgbClr val="000066"/>
                </a:solidFill>
              </a:rPr>
              <a:t>相等，资源得到最优配置，生产不会有不足或过剩，需求也得到了满足。</a:t>
            </a:r>
          </a:p>
          <a:p>
            <a:pPr marL="0" indent="325438" eaLnBrk="1" hangingPunct="1">
              <a:lnSpc>
                <a:spcPct val="90000"/>
              </a:lnSpc>
            </a:pPr>
            <a:r>
              <a:rPr kumimoji="1" lang="zh-CN" altLang="en-US">
                <a:solidFill>
                  <a:srgbClr val="000066"/>
                </a:solidFill>
              </a:rPr>
              <a:t>第二，在长期均衡时价格达到的平均成本最低点，使生产要素的效率得到了最有效的发挥，同时达到利润最大化。</a:t>
            </a:r>
          </a:p>
          <a:p>
            <a:pPr marL="0" indent="325438" eaLnBrk="1" hangingPunct="1">
              <a:lnSpc>
                <a:spcPct val="90000"/>
              </a:lnSpc>
            </a:pPr>
            <a:r>
              <a:rPr kumimoji="1" lang="zh-CN" altLang="en-US">
                <a:solidFill>
                  <a:srgbClr val="000066"/>
                </a:solidFill>
              </a:rPr>
              <a:t>第三，平均成本最低决定了产品的价格最低，对消费者是有利的。</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7413">
                                            <p:txEl>
                                              <p:pRg st="0" end="0"/>
                                            </p:txEl>
                                          </p:spTgt>
                                        </p:tgtEl>
                                        <p:attrNameLst>
                                          <p:attrName>style.visibility</p:attrName>
                                        </p:attrNameLst>
                                      </p:cBhvr>
                                      <p:to>
                                        <p:strVal val="visible"/>
                                      </p:to>
                                    </p:set>
                                    <p:animEffect transition="in" filter="blinds(horizontal)">
                                      <p:cBhvr>
                                        <p:cTn id="7" dur="500"/>
                                        <p:tgtEl>
                                          <p:spTgt spid="1741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7413">
                                            <p:txEl>
                                              <p:pRg st="1" end="1"/>
                                            </p:txEl>
                                          </p:spTgt>
                                        </p:tgtEl>
                                        <p:attrNameLst>
                                          <p:attrName>style.visibility</p:attrName>
                                        </p:attrNameLst>
                                      </p:cBhvr>
                                      <p:to>
                                        <p:strVal val="visible"/>
                                      </p:to>
                                    </p:set>
                                    <p:anim calcmode="lin" valueType="num">
                                      <p:cBhvr additive="base">
                                        <p:cTn id="12" dur="500" fill="hold"/>
                                        <p:tgtEl>
                                          <p:spTgt spid="1741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74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17413">
                                            <p:txEl>
                                              <p:pRg st="2" end="2"/>
                                            </p:txEl>
                                          </p:spTgt>
                                        </p:tgtEl>
                                        <p:attrNameLst>
                                          <p:attrName>style.visibility</p:attrName>
                                        </p:attrNameLst>
                                      </p:cBhvr>
                                      <p:to>
                                        <p:strVal val="visible"/>
                                      </p:to>
                                    </p:set>
                                    <p:animEffect transition="in" filter="box(in)">
                                      <p:cBhvr>
                                        <p:cTn id="18" dur="500"/>
                                        <p:tgtEl>
                                          <p:spTgt spid="174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9E125AD3-552C-4F34-A816-621104AB704E}"/>
              </a:ext>
            </a:extLst>
          </p:cNvPr>
          <p:cNvSpPr>
            <a:spLocks noGrp="1" noRot="1" noChangeArrowheads="1"/>
          </p:cNvSpPr>
          <p:nvPr>
            <p:ph type="title"/>
          </p:nvPr>
        </p:nvSpPr>
        <p:spPr/>
        <p:txBody>
          <a:bodyPr/>
          <a:lstStyle/>
          <a:p>
            <a:pPr eaLnBrk="1" hangingPunct="1"/>
            <a:r>
              <a:rPr kumimoji="1" lang="zh-CN" altLang="en-US" b="1">
                <a:solidFill>
                  <a:srgbClr val="000066"/>
                </a:solidFill>
              </a:rPr>
              <a:t>完全竞争市场有缺点</a:t>
            </a:r>
          </a:p>
        </p:txBody>
      </p:sp>
      <p:sp>
        <p:nvSpPr>
          <p:cNvPr id="117764" name="Rectangle 4">
            <a:extLst>
              <a:ext uri="{FF2B5EF4-FFF2-40B4-BE49-F238E27FC236}">
                <a16:creationId xmlns:a16="http://schemas.microsoft.com/office/drawing/2014/main" id="{34CC0BEE-889A-4EA5-8D30-03F6CBC21559}"/>
              </a:ext>
            </a:extLst>
          </p:cNvPr>
          <p:cNvSpPr>
            <a:spLocks noChangeArrowheads="1"/>
          </p:cNvSpPr>
          <p:nvPr>
            <p:ph type="body" idx="1"/>
          </p:nvPr>
        </p:nvSpPr>
        <p:spPr>
          <a:solidFill>
            <a:schemeClr val="accent1"/>
          </a:solidFill>
          <a:ln w="76200" algn="ctr">
            <a:solidFill>
              <a:srgbClr val="006600"/>
            </a:solidFill>
            <a:miter lim="800000"/>
            <a:headEnd/>
            <a:tailEnd/>
          </a:ln>
        </p:spPr>
        <p:txBody>
          <a:bodyPr/>
          <a:lstStyle/>
          <a:p>
            <a:pPr indent="-17463" eaLnBrk="1" hangingPunct="1">
              <a:lnSpc>
                <a:spcPct val="90000"/>
              </a:lnSpc>
            </a:pPr>
            <a:endParaRPr kumimoji="1" lang="en-US" altLang="zh-CN" sz="2800" b="1">
              <a:solidFill>
                <a:srgbClr val="000066"/>
              </a:solidFill>
            </a:endParaRPr>
          </a:p>
          <a:p>
            <a:pPr indent="-17463" eaLnBrk="1" hangingPunct="1">
              <a:lnSpc>
                <a:spcPct val="90000"/>
              </a:lnSpc>
            </a:pPr>
            <a:r>
              <a:rPr kumimoji="1" lang="zh-CN" altLang="en-US" sz="2800" b="1">
                <a:solidFill>
                  <a:srgbClr val="000066"/>
                </a:solidFill>
              </a:rPr>
              <a:t>第一，各厂商的平均成本最低并不一定是社会成本最低。</a:t>
            </a:r>
          </a:p>
          <a:p>
            <a:pPr indent="-17463" eaLnBrk="1" hangingPunct="1">
              <a:lnSpc>
                <a:spcPct val="90000"/>
              </a:lnSpc>
            </a:pPr>
            <a:r>
              <a:rPr kumimoji="1" lang="zh-CN" altLang="en-US" sz="2800" b="1">
                <a:solidFill>
                  <a:srgbClr val="000066"/>
                </a:solidFill>
              </a:rPr>
              <a:t>第二，产品无差别，消费者的多种需求无法得到满足。</a:t>
            </a:r>
          </a:p>
          <a:p>
            <a:pPr indent="-17463" eaLnBrk="1" hangingPunct="1">
              <a:lnSpc>
                <a:spcPct val="90000"/>
              </a:lnSpc>
            </a:pPr>
            <a:r>
              <a:rPr kumimoji="1" lang="zh-CN" altLang="en-US" sz="2800" b="1">
                <a:solidFill>
                  <a:srgbClr val="000066"/>
                </a:solidFill>
              </a:rPr>
              <a:t>第三，生产者的规模都很小，就没有能力去实现重大的科学技术突破，不利于技术发展。</a:t>
            </a:r>
          </a:p>
          <a:p>
            <a:pPr indent="-17463" eaLnBrk="1" hangingPunct="1">
              <a:lnSpc>
                <a:spcPct val="90000"/>
              </a:lnSpc>
            </a:pPr>
            <a:r>
              <a:rPr kumimoji="1" lang="zh-CN" altLang="en-US" sz="2800" b="1">
                <a:solidFill>
                  <a:srgbClr val="000066"/>
                </a:solidFill>
              </a:rPr>
              <a:t>第四，在实际中完全竞争的情况是很少的，而且，竞争一般会引起垄断。</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7764">
                                            <p:txEl>
                                              <p:pRg st="1" end="1"/>
                                            </p:txEl>
                                          </p:spTgt>
                                        </p:tgtEl>
                                        <p:attrNameLst>
                                          <p:attrName>style.visibility</p:attrName>
                                        </p:attrNameLst>
                                      </p:cBhvr>
                                      <p:to>
                                        <p:strVal val="visible"/>
                                      </p:to>
                                    </p:set>
                                    <p:animEffect transition="in" filter="blinds(horizontal)">
                                      <p:cBhvr>
                                        <p:cTn id="7" dur="500"/>
                                        <p:tgtEl>
                                          <p:spTgt spid="117764">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17764">
                                            <p:txEl>
                                              <p:pRg st="2" end="2"/>
                                            </p:txEl>
                                          </p:spTgt>
                                        </p:tgtEl>
                                        <p:attrNameLst>
                                          <p:attrName>style.visibility</p:attrName>
                                        </p:attrNameLst>
                                      </p:cBhvr>
                                      <p:to>
                                        <p:strVal val="visible"/>
                                      </p:to>
                                    </p:set>
                                    <p:anim calcmode="lin" valueType="num">
                                      <p:cBhvr additive="base">
                                        <p:cTn id="12" dur="500" fill="hold"/>
                                        <p:tgtEl>
                                          <p:spTgt spid="117764">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776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117764">
                                            <p:txEl>
                                              <p:pRg st="3" end="3"/>
                                            </p:txEl>
                                          </p:spTgt>
                                        </p:tgtEl>
                                        <p:attrNameLst>
                                          <p:attrName>style.visibility</p:attrName>
                                        </p:attrNameLst>
                                      </p:cBhvr>
                                      <p:to>
                                        <p:strVal val="visible"/>
                                      </p:to>
                                    </p:set>
                                    <p:anim calcmode="lin" valueType="num">
                                      <p:cBhvr additive="base">
                                        <p:cTn id="18" dur="500" fill="hold"/>
                                        <p:tgtEl>
                                          <p:spTgt spid="117764">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1776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117764">
                                            <p:txEl>
                                              <p:pRg st="4" end="4"/>
                                            </p:txEl>
                                          </p:spTgt>
                                        </p:tgtEl>
                                        <p:attrNameLst>
                                          <p:attrName>style.visibility</p:attrName>
                                        </p:attrNameLst>
                                      </p:cBhvr>
                                      <p:to>
                                        <p:strVal val="visible"/>
                                      </p:to>
                                    </p:set>
                                    <p:animEffect transition="in" filter="blinds(horizontal)">
                                      <p:cBhvr>
                                        <p:cTn id="24" dur="500"/>
                                        <p:tgtEl>
                                          <p:spTgt spid="11776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D2061775-40EE-4C35-B3BF-90E92FF7FFB0}"/>
              </a:ext>
            </a:extLst>
          </p:cNvPr>
          <p:cNvSpPr>
            <a:spLocks noGrp="1" noRot="1" noChangeArrowheads="1"/>
          </p:cNvSpPr>
          <p:nvPr>
            <p:ph type="title"/>
          </p:nvPr>
        </p:nvSpPr>
        <p:spPr/>
        <p:txBody>
          <a:bodyPr/>
          <a:lstStyle/>
          <a:p>
            <a:pPr eaLnBrk="1" hangingPunct="1"/>
            <a:r>
              <a:rPr lang="zh-CN" altLang="en-US" sz="4000" b="1"/>
              <a:t>其他关于完全竞争市场分析的质疑</a:t>
            </a:r>
          </a:p>
        </p:txBody>
      </p:sp>
      <p:sp>
        <p:nvSpPr>
          <p:cNvPr id="70659" name="Rectangle 3">
            <a:extLst>
              <a:ext uri="{FF2B5EF4-FFF2-40B4-BE49-F238E27FC236}">
                <a16:creationId xmlns:a16="http://schemas.microsoft.com/office/drawing/2014/main" id="{00329AB4-1830-4EC2-BB29-C027EF72A0B6}"/>
              </a:ext>
            </a:extLst>
          </p:cNvPr>
          <p:cNvSpPr>
            <a:spLocks noGrp="1" noRot="1" noChangeArrowheads="1"/>
          </p:cNvSpPr>
          <p:nvPr>
            <p:ph type="body" idx="1"/>
          </p:nvPr>
        </p:nvSpPr>
        <p:spPr/>
        <p:txBody>
          <a:bodyPr/>
          <a:lstStyle/>
          <a:p>
            <a:pPr eaLnBrk="1" hangingPunct="1"/>
            <a:endParaRPr lang="zh-CN" altLang="zh-CN"/>
          </a:p>
        </p:txBody>
      </p:sp>
      <p:sp>
        <p:nvSpPr>
          <p:cNvPr id="70660" name="Rectangle 4">
            <a:extLst>
              <a:ext uri="{FF2B5EF4-FFF2-40B4-BE49-F238E27FC236}">
                <a16:creationId xmlns:a16="http://schemas.microsoft.com/office/drawing/2014/main" id="{73B30A3C-5012-4665-9E13-80E1AE4FA642}"/>
              </a:ext>
            </a:extLst>
          </p:cNvPr>
          <p:cNvSpPr>
            <a:spLocks noChangeArrowheads="1"/>
          </p:cNvSpPr>
          <p:nvPr/>
        </p:nvSpPr>
        <p:spPr bwMode="auto">
          <a:xfrm>
            <a:off x="250825" y="1844675"/>
            <a:ext cx="8713788" cy="4248150"/>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a:solidFill>
                  <a:srgbClr val="000066"/>
                </a:solidFill>
                <a:latin typeface="隶书" panose="02010509060101010101" pitchFamily="49" charset="-122"/>
                <a:ea typeface="隶书" panose="02010509060101010101" pitchFamily="49" charset="-122"/>
              </a:rPr>
              <a:t>第一，厂商真的按照</a:t>
            </a:r>
            <a:r>
              <a:rPr lang="en-US" altLang="zh-CN">
                <a:solidFill>
                  <a:srgbClr val="000066"/>
                </a:solidFill>
                <a:latin typeface="隶书" panose="02010509060101010101" pitchFamily="49" charset="-122"/>
                <a:ea typeface="隶书" panose="02010509060101010101" pitchFamily="49" charset="-122"/>
              </a:rPr>
              <a:t>MR</a:t>
            </a:r>
            <a:r>
              <a:rPr lang="zh-CN" altLang="en-US">
                <a:solidFill>
                  <a:srgbClr val="000066"/>
                </a:solidFill>
                <a:latin typeface="隶书" panose="02010509060101010101" pitchFamily="49" charset="-122"/>
                <a:ea typeface="隶书" panose="02010509060101010101" pitchFamily="49" charset="-122"/>
              </a:rPr>
              <a:t>＝</a:t>
            </a:r>
            <a:r>
              <a:rPr lang="en-US" altLang="zh-CN">
                <a:solidFill>
                  <a:srgbClr val="000066"/>
                </a:solidFill>
                <a:latin typeface="隶书" panose="02010509060101010101" pitchFamily="49" charset="-122"/>
                <a:ea typeface="隶书" panose="02010509060101010101" pitchFamily="49" charset="-122"/>
              </a:rPr>
              <a:t>MC</a:t>
            </a:r>
            <a:r>
              <a:rPr lang="zh-CN" altLang="en-US">
                <a:solidFill>
                  <a:srgbClr val="000066"/>
                </a:solidFill>
                <a:latin typeface="隶书" panose="02010509060101010101" pitchFamily="49" charset="-122"/>
                <a:ea typeface="隶书" panose="02010509060101010101" pitchFamily="49" charset="-122"/>
              </a:rPr>
              <a:t>的原则来生产吗？</a:t>
            </a:r>
          </a:p>
          <a:p>
            <a:pPr eaLnBrk="1" hangingPunct="1">
              <a:spcBef>
                <a:spcPct val="0"/>
              </a:spcBef>
              <a:buClrTx/>
              <a:buSzTx/>
              <a:buFontTx/>
              <a:buNone/>
            </a:pPr>
            <a:r>
              <a:rPr lang="zh-CN" altLang="en-US">
                <a:solidFill>
                  <a:srgbClr val="000066"/>
                </a:solidFill>
                <a:latin typeface="隶书" panose="02010509060101010101" pitchFamily="49" charset="-122"/>
                <a:ea typeface="隶书" panose="02010509060101010101" pitchFamily="49" charset="-122"/>
              </a:rPr>
              <a:t>第二，既使按照</a:t>
            </a:r>
            <a:r>
              <a:rPr lang="en-US" altLang="zh-CN">
                <a:solidFill>
                  <a:srgbClr val="000066"/>
                </a:solidFill>
                <a:latin typeface="隶书" panose="02010509060101010101" pitchFamily="49" charset="-122"/>
                <a:ea typeface="隶书" panose="02010509060101010101" pitchFamily="49" charset="-122"/>
              </a:rPr>
              <a:t>MR</a:t>
            </a:r>
            <a:r>
              <a:rPr lang="zh-CN" altLang="en-US">
                <a:solidFill>
                  <a:srgbClr val="000066"/>
                </a:solidFill>
                <a:latin typeface="隶书" panose="02010509060101010101" pitchFamily="49" charset="-122"/>
                <a:ea typeface="隶书" panose="02010509060101010101" pitchFamily="49" charset="-122"/>
              </a:rPr>
              <a:t>＝</a:t>
            </a:r>
            <a:r>
              <a:rPr lang="en-US" altLang="zh-CN">
                <a:solidFill>
                  <a:srgbClr val="000066"/>
                </a:solidFill>
                <a:latin typeface="隶书" panose="02010509060101010101" pitchFamily="49" charset="-122"/>
                <a:ea typeface="隶书" panose="02010509060101010101" pitchFamily="49" charset="-122"/>
              </a:rPr>
              <a:t>MC</a:t>
            </a:r>
            <a:r>
              <a:rPr lang="zh-CN" altLang="en-US">
                <a:solidFill>
                  <a:srgbClr val="000066"/>
                </a:solidFill>
                <a:latin typeface="隶书" panose="02010509060101010101" pitchFamily="49" charset="-122"/>
                <a:ea typeface="隶书" panose="02010509060101010101" pitchFamily="49" charset="-122"/>
              </a:rPr>
              <a:t>来生产，可以达到</a:t>
            </a:r>
          </a:p>
          <a:p>
            <a:pPr eaLnBrk="1" hangingPunct="1">
              <a:spcBef>
                <a:spcPct val="0"/>
              </a:spcBef>
              <a:buClrTx/>
              <a:buSzTx/>
              <a:buFontTx/>
              <a:buNone/>
            </a:pPr>
            <a:r>
              <a:rPr lang="zh-CN" altLang="en-US">
                <a:solidFill>
                  <a:srgbClr val="000066"/>
                </a:solidFill>
                <a:latin typeface="隶书" panose="02010509060101010101" pitchFamily="49" charset="-122"/>
                <a:ea typeface="隶书" panose="02010509060101010101" pitchFamily="49" charset="-122"/>
              </a:rPr>
              <a:t>短期利润和长期利润都最大吗？</a:t>
            </a:r>
          </a:p>
          <a:p>
            <a:pPr eaLnBrk="1" hangingPunct="1">
              <a:spcBef>
                <a:spcPct val="0"/>
              </a:spcBef>
              <a:buClrTx/>
              <a:buSzTx/>
              <a:buFontTx/>
              <a:buNone/>
            </a:pPr>
            <a:r>
              <a:rPr lang="zh-CN" altLang="en-US">
                <a:solidFill>
                  <a:srgbClr val="000066"/>
                </a:solidFill>
                <a:latin typeface="隶书" panose="02010509060101010101" pitchFamily="49" charset="-122"/>
                <a:ea typeface="隶书" panose="02010509060101010101" pitchFamily="49" charset="-122"/>
              </a:rPr>
              <a:t>第三，长期均衡点唯一吗？</a:t>
            </a:r>
          </a:p>
          <a:p>
            <a:pPr eaLnBrk="1" hangingPunct="1">
              <a:spcBef>
                <a:spcPct val="0"/>
              </a:spcBef>
              <a:buClrTx/>
              <a:buSzTx/>
              <a:buFontTx/>
              <a:buNone/>
            </a:pPr>
            <a:r>
              <a:rPr lang="zh-CN" altLang="en-US">
                <a:solidFill>
                  <a:srgbClr val="000066"/>
                </a:solidFill>
                <a:latin typeface="隶书" panose="02010509060101010101" pitchFamily="49" charset="-122"/>
                <a:ea typeface="隶书" panose="02010509060101010101" pitchFamily="49" charset="-122"/>
              </a:rPr>
              <a:t>第四，</a:t>
            </a:r>
            <a:r>
              <a:rPr lang="zh-CN" altLang="en-US">
                <a:solidFill>
                  <a:srgbClr val="000066"/>
                </a:solidFill>
                <a:ea typeface="隶书" panose="02010509060101010101" pitchFamily="49" charset="-122"/>
              </a:rPr>
              <a:t>“</a:t>
            </a:r>
            <a:r>
              <a:rPr lang="zh-CN" altLang="en-US">
                <a:solidFill>
                  <a:srgbClr val="000066"/>
                </a:solidFill>
                <a:latin typeface="隶书" panose="02010509060101010101" pitchFamily="49" charset="-122"/>
                <a:ea typeface="隶书" panose="02010509060101010101" pitchFamily="49" charset="-122"/>
              </a:rPr>
              <a:t>消费者统治</a:t>
            </a:r>
            <a:r>
              <a:rPr lang="zh-CN" altLang="en-US">
                <a:solidFill>
                  <a:srgbClr val="000066"/>
                </a:solidFill>
                <a:ea typeface="隶书" panose="02010509060101010101" pitchFamily="49" charset="-122"/>
              </a:rPr>
              <a:t>”</a:t>
            </a:r>
            <a:r>
              <a:rPr lang="zh-CN" altLang="en-US">
                <a:solidFill>
                  <a:srgbClr val="000066"/>
                </a:solidFill>
                <a:latin typeface="隶书" panose="02010509060101010101" pitchFamily="49" charset="-122"/>
                <a:ea typeface="隶书" panose="02010509060101010101" pitchFamily="49" charset="-122"/>
              </a:rPr>
              <a:t>还是</a:t>
            </a:r>
            <a:r>
              <a:rPr lang="zh-CN" altLang="en-US">
                <a:solidFill>
                  <a:srgbClr val="000066"/>
                </a:solidFill>
                <a:ea typeface="隶书" panose="02010509060101010101" pitchFamily="49" charset="-122"/>
              </a:rPr>
              <a:t>“</a:t>
            </a:r>
            <a:r>
              <a:rPr lang="zh-CN" altLang="en-US">
                <a:solidFill>
                  <a:srgbClr val="000066"/>
                </a:solidFill>
                <a:latin typeface="隶书" panose="02010509060101010101" pitchFamily="49" charset="-122"/>
                <a:ea typeface="隶书" panose="02010509060101010101" pitchFamily="49" charset="-122"/>
              </a:rPr>
              <a:t>生产者统治</a:t>
            </a:r>
            <a:r>
              <a:rPr lang="zh-CN" altLang="en-US">
                <a:solidFill>
                  <a:srgbClr val="000066"/>
                </a:solidFill>
                <a:ea typeface="隶书" panose="02010509060101010101" pitchFamily="49" charset="-122"/>
              </a:rPr>
              <a:t>”</a:t>
            </a:r>
            <a:r>
              <a:rPr lang="zh-CN" altLang="en-US">
                <a:solidFill>
                  <a:srgbClr val="000066"/>
                </a:solidFill>
                <a:latin typeface="隶书" panose="02010509060101010101" pitchFamily="49" charset="-122"/>
                <a:ea typeface="隶书" panose="02010509060101010101" pitchFamily="49" charset="-122"/>
              </a:rPr>
              <a: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6A1CE59F-92F3-4CCA-850D-07C9B3AF5648}"/>
              </a:ext>
            </a:extLst>
          </p:cNvPr>
          <p:cNvSpPr>
            <a:spLocks noGrp="1" noRot="1" noChangeArrowheads="1"/>
          </p:cNvSpPr>
          <p:nvPr>
            <p:ph type="title"/>
          </p:nvPr>
        </p:nvSpPr>
        <p:spPr/>
        <p:txBody>
          <a:bodyPr/>
          <a:lstStyle/>
          <a:p>
            <a:pPr eaLnBrk="1" hangingPunct="1"/>
            <a:r>
              <a:rPr lang="zh-CN" altLang="en-US"/>
              <a:t>教学要求</a:t>
            </a:r>
          </a:p>
        </p:txBody>
      </p:sp>
      <p:sp>
        <p:nvSpPr>
          <p:cNvPr id="71683" name="Rectangle 3">
            <a:extLst>
              <a:ext uri="{FF2B5EF4-FFF2-40B4-BE49-F238E27FC236}">
                <a16:creationId xmlns:a16="http://schemas.microsoft.com/office/drawing/2014/main" id="{1D515586-1CD4-4978-8AF0-734AFE92B266}"/>
              </a:ext>
            </a:extLst>
          </p:cNvPr>
          <p:cNvSpPr>
            <a:spLocks noGrp="1" noRot="1" noChangeArrowheads="1"/>
          </p:cNvSpPr>
          <p:nvPr>
            <p:ph type="body" idx="1"/>
          </p:nvPr>
        </p:nvSpPr>
        <p:spPr/>
        <p:txBody>
          <a:bodyPr/>
          <a:lstStyle/>
          <a:p>
            <a:pPr eaLnBrk="1" hangingPunct="1">
              <a:lnSpc>
                <a:spcPct val="90000"/>
              </a:lnSpc>
              <a:spcBef>
                <a:spcPct val="0"/>
              </a:spcBef>
            </a:pPr>
            <a:r>
              <a:rPr lang="en-US" altLang="zh-CN" sz="2800" b="1">
                <a:solidFill>
                  <a:srgbClr val="000000"/>
                </a:solidFill>
              </a:rPr>
              <a:t>1.</a:t>
            </a:r>
            <a:r>
              <a:rPr lang="zh-CN" altLang="en-US" sz="2800" b="1">
                <a:solidFill>
                  <a:srgbClr val="000000"/>
                </a:solidFill>
                <a:latin typeface="宋体" panose="02010600030101010101" pitchFamily="2" charset="-122"/>
              </a:rPr>
              <a:t>理解市场结构的主要划分标准。</a:t>
            </a:r>
          </a:p>
          <a:p>
            <a:pPr eaLnBrk="1" hangingPunct="1">
              <a:lnSpc>
                <a:spcPct val="90000"/>
              </a:lnSpc>
              <a:spcBef>
                <a:spcPct val="0"/>
              </a:spcBef>
            </a:pPr>
            <a:r>
              <a:rPr lang="en-US" altLang="zh-CN" sz="2800" b="1">
                <a:solidFill>
                  <a:srgbClr val="000000"/>
                </a:solidFill>
              </a:rPr>
              <a:t>2.</a:t>
            </a:r>
            <a:r>
              <a:rPr lang="zh-CN" altLang="en-US" sz="2800" b="1">
                <a:solidFill>
                  <a:srgbClr val="000000"/>
                </a:solidFill>
                <a:latin typeface="宋体" panose="02010600030101010101" pitchFamily="2" charset="-122"/>
              </a:rPr>
              <a:t>理解四种基本市场类型的主要特征。</a:t>
            </a:r>
          </a:p>
          <a:p>
            <a:pPr eaLnBrk="1" hangingPunct="1">
              <a:lnSpc>
                <a:spcPct val="90000"/>
              </a:lnSpc>
              <a:spcBef>
                <a:spcPct val="0"/>
              </a:spcBef>
            </a:pPr>
            <a:r>
              <a:rPr lang="en-US" altLang="zh-CN" sz="2800" b="1">
                <a:solidFill>
                  <a:srgbClr val="000000"/>
                </a:solidFill>
              </a:rPr>
              <a:t>3.</a:t>
            </a:r>
            <a:r>
              <a:rPr lang="zh-CN" altLang="en-US" sz="2800" b="1">
                <a:solidFill>
                  <a:srgbClr val="000000"/>
                </a:solidFill>
                <a:latin typeface="宋体" panose="02010600030101010101" pitchFamily="2" charset="-122"/>
              </a:rPr>
              <a:t>理解利润最大化的实现条件。</a:t>
            </a:r>
          </a:p>
          <a:p>
            <a:pPr eaLnBrk="1" hangingPunct="1">
              <a:lnSpc>
                <a:spcPct val="90000"/>
              </a:lnSpc>
              <a:spcBef>
                <a:spcPct val="0"/>
              </a:spcBef>
            </a:pPr>
            <a:r>
              <a:rPr lang="en-US" altLang="zh-CN" sz="2800" b="1">
                <a:solidFill>
                  <a:srgbClr val="000000"/>
                </a:solidFill>
              </a:rPr>
              <a:t>4.</a:t>
            </a:r>
            <a:r>
              <a:rPr lang="zh-CN" altLang="en-US" sz="2800" b="1">
                <a:solidFill>
                  <a:srgbClr val="000000"/>
                </a:solidFill>
                <a:latin typeface="宋体" panose="02010600030101010101" pitchFamily="2" charset="-122"/>
              </a:rPr>
              <a:t>理解完全竞争市场厂商需求曲线与行业需求曲线的区别及其原因。</a:t>
            </a:r>
          </a:p>
          <a:p>
            <a:pPr eaLnBrk="1" hangingPunct="1">
              <a:lnSpc>
                <a:spcPct val="90000"/>
              </a:lnSpc>
              <a:spcBef>
                <a:spcPct val="0"/>
              </a:spcBef>
            </a:pPr>
            <a:r>
              <a:rPr lang="en-US" altLang="zh-CN" sz="2800" b="1">
                <a:solidFill>
                  <a:srgbClr val="000000"/>
                </a:solidFill>
              </a:rPr>
              <a:t>5.</a:t>
            </a:r>
            <a:r>
              <a:rPr lang="zh-CN" altLang="en-US" sz="2800" b="1">
                <a:solidFill>
                  <a:srgbClr val="000000"/>
                </a:solidFill>
                <a:latin typeface="宋体" panose="02010600030101010101" pitchFamily="2" charset="-122"/>
              </a:rPr>
              <a:t>理解完全竞争厂商的短期均衡产量的决定及其停止营业点。</a:t>
            </a:r>
          </a:p>
          <a:p>
            <a:pPr eaLnBrk="1" hangingPunct="1">
              <a:lnSpc>
                <a:spcPct val="90000"/>
              </a:lnSpc>
              <a:spcBef>
                <a:spcPct val="0"/>
              </a:spcBef>
            </a:pPr>
            <a:r>
              <a:rPr lang="en-US" altLang="zh-CN" sz="2800" b="1">
                <a:solidFill>
                  <a:srgbClr val="000000"/>
                </a:solidFill>
              </a:rPr>
              <a:t>6</a:t>
            </a:r>
            <a:r>
              <a:rPr lang="zh-CN" altLang="en-US" sz="2800" b="1">
                <a:solidFill>
                  <a:srgbClr val="000000"/>
                </a:solidFill>
              </a:rPr>
              <a:t>、理解</a:t>
            </a:r>
            <a:r>
              <a:rPr lang="zh-CN" altLang="en-US" sz="2800" b="1">
                <a:solidFill>
                  <a:srgbClr val="000000"/>
                </a:solidFill>
                <a:latin typeface="宋体" panose="02010600030101010101" pitchFamily="2" charset="-122"/>
              </a:rPr>
              <a:t>完全竞争厂商的长期均衡条件。</a:t>
            </a:r>
          </a:p>
          <a:p>
            <a:pPr eaLnBrk="1" hangingPunct="1">
              <a:lnSpc>
                <a:spcPct val="90000"/>
              </a:lnSpc>
              <a:spcBef>
                <a:spcPct val="0"/>
              </a:spcBef>
            </a:pPr>
            <a:r>
              <a:rPr lang="en-US" altLang="zh-CN" sz="2800" b="1">
                <a:solidFill>
                  <a:srgbClr val="000000"/>
                </a:solidFill>
                <a:latin typeface="宋体" panose="02010600030101010101" pitchFamily="2" charset="-122"/>
              </a:rPr>
              <a:t>7</a:t>
            </a:r>
            <a:r>
              <a:rPr lang="zh-CN" altLang="en-US" sz="2800" b="1">
                <a:solidFill>
                  <a:srgbClr val="000000"/>
                </a:solidFill>
                <a:latin typeface="宋体" panose="02010600030101010101" pitchFamily="2" charset="-122"/>
              </a:rPr>
              <a:t>、理解不同完全竞争行业的长期供给曲线。</a:t>
            </a:r>
          </a:p>
          <a:p>
            <a:pPr eaLnBrk="1" hangingPunct="1">
              <a:lnSpc>
                <a:spcPct val="90000"/>
              </a:lnSpc>
              <a:spcBef>
                <a:spcPct val="0"/>
              </a:spcBef>
            </a:pPr>
            <a:r>
              <a:rPr lang="en-US" altLang="zh-CN" sz="2800" b="1">
                <a:solidFill>
                  <a:srgbClr val="000000"/>
                </a:solidFill>
                <a:latin typeface="宋体" panose="02010600030101010101" pitchFamily="2" charset="-122"/>
              </a:rPr>
              <a:t>8</a:t>
            </a:r>
            <a:r>
              <a:rPr lang="zh-CN" altLang="en-US" sz="2800" b="1">
                <a:solidFill>
                  <a:srgbClr val="000000"/>
                </a:solidFill>
                <a:latin typeface="宋体" panose="02010600030101010101" pitchFamily="2" charset="-122"/>
              </a:rPr>
              <a:t>、理解对完全竞争市场的评价。</a:t>
            </a:r>
          </a:p>
          <a:p>
            <a:pPr eaLnBrk="1" hangingPunct="1">
              <a:lnSpc>
                <a:spcPct val="90000"/>
              </a:lnSpc>
            </a:pPr>
            <a:endParaRPr lang="en-US" altLang="zh-CN" sz="280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9330530B-ED98-4B03-ABD1-D3D4A5599B78}"/>
              </a:ext>
            </a:extLst>
          </p:cNvPr>
          <p:cNvSpPr>
            <a:spLocks noGrp="1" noRot="1" noChangeArrowheads="1"/>
          </p:cNvSpPr>
          <p:nvPr>
            <p:ph type="title"/>
          </p:nvPr>
        </p:nvSpPr>
        <p:spPr/>
        <p:txBody>
          <a:bodyPr/>
          <a:lstStyle/>
          <a:p>
            <a:pPr eaLnBrk="1" hangingPunct="1"/>
            <a:r>
              <a:rPr lang="en-US" altLang="zh-CN"/>
              <a:t>4</a:t>
            </a:r>
            <a:r>
              <a:rPr lang="zh-CN" altLang="en-US"/>
              <a:t>、分析市场结构的原因</a:t>
            </a:r>
          </a:p>
        </p:txBody>
      </p:sp>
      <p:sp>
        <p:nvSpPr>
          <p:cNvPr id="32771" name="Rectangle 3">
            <a:extLst>
              <a:ext uri="{FF2B5EF4-FFF2-40B4-BE49-F238E27FC236}">
                <a16:creationId xmlns:a16="http://schemas.microsoft.com/office/drawing/2014/main" id="{5BACEFA0-2EF0-4E44-8AF7-C897F4DFF145}"/>
              </a:ext>
            </a:extLst>
          </p:cNvPr>
          <p:cNvSpPr>
            <a:spLocks noGrp="1" noRot="1" noChangeArrowheads="1"/>
          </p:cNvSpPr>
          <p:nvPr>
            <p:ph type="body" idx="1"/>
          </p:nvPr>
        </p:nvSpPr>
        <p:spPr>
          <a:xfrm>
            <a:off x="301625" y="1773238"/>
            <a:ext cx="8540750" cy="1308100"/>
          </a:xfrm>
          <a:solidFill>
            <a:srgbClr val="FFFF00"/>
          </a:solidFill>
          <a:ln w="38100" cap="flat" algn="ctr">
            <a:solidFill>
              <a:srgbClr val="CC6600"/>
            </a:solidFill>
            <a:miter lim="800000"/>
            <a:headEnd/>
            <a:tailEnd/>
          </a:ln>
        </p:spPr>
        <p:txBody>
          <a:bodyPr/>
          <a:lstStyle/>
          <a:p>
            <a:pPr eaLnBrk="1" hangingPunct="1">
              <a:lnSpc>
                <a:spcPct val="90000"/>
              </a:lnSpc>
            </a:pPr>
            <a:r>
              <a:rPr lang="zh-CN" altLang="en-US" sz="2800" b="1"/>
              <a:t>在不同的市场结构条件下，厂商所面临的对其产品的需求状况不同，进而会影响其利润最大化决策。</a:t>
            </a:r>
          </a:p>
        </p:txBody>
      </p:sp>
      <p:pic>
        <p:nvPicPr>
          <p:cNvPr id="32775" name="Picture 7" descr="001a">
            <a:hlinkClick r:id="rId2"/>
            <a:extLst>
              <a:ext uri="{FF2B5EF4-FFF2-40B4-BE49-F238E27FC236}">
                <a16:creationId xmlns:a16="http://schemas.microsoft.com/office/drawing/2014/main" id="{CBAD1625-D9F3-40DD-8138-14795E6A1096}"/>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211638" y="3141663"/>
            <a:ext cx="2016125"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8" name="AutoShape 10">
            <a:extLst>
              <a:ext uri="{FF2B5EF4-FFF2-40B4-BE49-F238E27FC236}">
                <a16:creationId xmlns:a16="http://schemas.microsoft.com/office/drawing/2014/main" id="{DB0DD5FE-52D8-4E4B-A2A5-5C69350033B0}"/>
              </a:ext>
            </a:extLst>
          </p:cNvPr>
          <p:cNvSpPr>
            <a:spLocks noChangeArrowheads="1"/>
          </p:cNvSpPr>
          <p:nvPr/>
        </p:nvSpPr>
        <p:spPr bwMode="auto">
          <a:xfrm>
            <a:off x="1619250" y="3429000"/>
            <a:ext cx="2376488" cy="1008063"/>
          </a:xfrm>
          <a:prstGeom prst="wedgeEllipseCallout">
            <a:avLst>
              <a:gd name="adj1" fmla="val 56014"/>
              <a:gd name="adj2" fmla="val 46852"/>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sz="2400"/>
              <a:t>为什么呢？</a:t>
            </a:r>
          </a:p>
        </p:txBody>
      </p:sp>
      <p:sp>
        <p:nvSpPr>
          <p:cNvPr id="32779" name="Text Box 11">
            <a:extLst>
              <a:ext uri="{FF2B5EF4-FFF2-40B4-BE49-F238E27FC236}">
                <a16:creationId xmlns:a16="http://schemas.microsoft.com/office/drawing/2014/main" id="{8E09544C-D3E5-41B9-BE43-24167DC65F7B}"/>
              </a:ext>
            </a:extLst>
          </p:cNvPr>
          <p:cNvSpPr txBox="1">
            <a:spLocks noChangeArrowheads="1"/>
          </p:cNvSpPr>
          <p:nvPr/>
        </p:nvSpPr>
        <p:spPr bwMode="auto">
          <a:xfrm>
            <a:off x="827088" y="4797425"/>
            <a:ext cx="8064500"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800">
                <a:latin typeface="黑体" panose="02010609060101010101" pitchFamily="49" charset="-122"/>
                <a:ea typeface="黑体" panose="02010609060101010101" pitchFamily="49" charset="-122"/>
              </a:rPr>
              <a:t>5</a:t>
            </a:r>
            <a:r>
              <a:rPr lang="zh-CN" altLang="en-US" sz="2800">
                <a:latin typeface="黑体" panose="02010609060101010101" pitchFamily="49" charset="-122"/>
                <a:ea typeface="黑体" panose="02010609060101010101" pitchFamily="49" charset="-122"/>
              </a:rPr>
              <a:t>、行业概念</a:t>
            </a:r>
          </a:p>
          <a:p>
            <a:pPr eaLnBrk="1" hangingPunct="1">
              <a:spcBef>
                <a:spcPct val="50000"/>
              </a:spcBef>
              <a:buClrTx/>
              <a:buSzTx/>
              <a:buFontTx/>
              <a:buNone/>
            </a:pPr>
            <a:r>
              <a:rPr lang="zh-CN" altLang="en-US" sz="2800"/>
              <a:t>指为同一商品市场生产和提供商品的所有的厂商的总体。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2775"/>
                                        </p:tgtEl>
                                        <p:attrNameLst>
                                          <p:attrName>style.visibility</p:attrName>
                                        </p:attrNameLst>
                                      </p:cBhvr>
                                      <p:to>
                                        <p:strVal val="visible"/>
                                      </p:to>
                                    </p:set>
                                    <p:anim calcmode="lin" valueType="num">
                                      <p:cBhvr additive="base">
                                        <p:cTn id="7" dur="500" fill="hold"/>
                                        <p:tgtEl>
                                          <p:spTgt spid="32775"/>
                                        </p:tgtEl>
                                        <p:attrNameLst>
                                          <p:attrName>ppt_x</p:attrName>
                                        </p:attrNameLst>
                                      </p:cBhvr>
                                      <p:tavLst>
                                        <p:tav tm="0">
                                          <p:val>
                                            <p:strVal val="#ppt_x"/>
                                          </p:val>
                                        </p:tav>
                                        <p:tav tm="100000">
                                          <p:val>
                                            <p:strVal val="#ppt_x"/>
                                          </p:val>
                                        </p:tav>
                                      </p:tavLst>
                                    </p:anim>
                                    <p:anim calcmode="lin" valueType="num">
                                      <p:cBhvr additive="base">
                                        <p:cTn id="8" dur="500" fill="hold"/>
                                        <p:tgtEl>
                                          <p:spTgt spid="32775"/>
                                        </p:tgtEl>
                                        <p:attrNameLst>
                                          <p:attrName>ppt_y</p:attrName>
                                        </p:attrNameLst>
                                      </p:cBhvr>
                                      <p:tavLst>
                                        <p:tav tm="0">
                                          <p:val>
                                            <p:strVal val="1+#ppt_h/2"/>
                                          </p:val>
                                        </p:tav>
                                        <p:tav tm="100000">
                                          <p:val>
                                            <p:strVal val="#ppt_y"/>
                                          </p:val>
                                        </p:tav>
                                      </p:tavLst>
                                    </p:anim>
                                  </p:childTnLst>
                                </p:cTn>
                              </p:par>
                              <p:par>
                                <p:cTn id="9" presetID="3" presetClass="entr" presetSubtype="10" fill="hold" grpId="0" nodeType="withEffect">
                                  <p:stCondLst>
                                    <p:cond delay="0"/>
                                  </p:stCondLst>
                                  <p:childTnLst>
                                    <p:set>
                                      <p:cBhvr>
                                        <p:cTn id="10" dur="1" fill="hold">
                                          <p:stCondLst>
                                            <p:cond delay="0"/>
                                          </p:stCondLst>
                                        </p:cTn>
                                        <p:tgtEl>
                                          <p:spTgt spid="32778"/>
                                        </p:tgtEl>
                                        <p:attrNameLst>
                                          <p:attrName>style.visibility</p:attrName>
                                        </p:attrNameLst>
                                      </p:cBhvr>
                                      <p:to>
                                        <p:strVal val="visible"/>
                                      </p:to>
                                    </p:set>
                                    <p:animEffect transition="in" filter="blinds(horizontal)">
                                      <p:cBhvr>
                                        <p:cTn id="11" dur="500"/>
                                        <p:tgtEl>
                                          <p:spTgt spid="3277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0" presetClass="entr" presetSubtype="0" fill="hold" grpId="0" nodeType="clickEffect">
                                  <p:stCondLst>
                                    <p:cond delay="0"/>
                                  </p:stCondLst>
                                  <p:childTnLst>
                                    <p:set>
                                      <p:cBhvr>
                                        <p:cTn id="15" dur="1" fill="hold">
                                          <p:stCondLst>
                                            <p:cond delay="0"/>
                                          </p:stCondLst>
                                        </p:cTn>
                                        <p:tgtEl>
                                          <p:spTgt spid="32771">
                                            <p:bg/>
                                          </p:spTgt>
                                        </p:tgtEl>
                                        <p:attrNameLst>
                                          <p:attrName>style.visibility</p:attrName>
                                        </p:attrNameLst>
                                      </p:cBhvr>
                                      <p:to>
                                        <p:strVal val="visible"/>
                                      </p:to>
                                    </p:set>
                                    <p:animEffect transition="in" filter="wedge">
                                      <p:cBhvr>
                                        <p:cTn id="16" dur="500"/>
                                        <p:tgtEl>
                                          <p:spTgt spid="32771">
                                            <p:bg/>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32771">
                                            <p:txEl>
                                              <p:pRg st="0" end="0"/>
                                            </p:txEl>
                                          </p:spTgt>
                                        </p:tgtEl>
                                        <p:attrNameLst>
                                          <p:attrName>style.visibility</p:attrName>
                                        </p:attrNameLst>
                                      </p:cBhvr>
                                      <p:to>
                                        <p:strVal val="visible"/>
                                      </p:to>
                                    </p:set>
                                    <p:animEffect transition="in" filter="wedge">
                                      <p:cBhvr>
                                        <p:cTn id="21" dur="500"/>
                                        <p:tgtEl>
                                          <p:spTgt spid="32771">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2779"/>
                                        </p:tgtEl>
                                        <p:attrNameLst>
                                          <p:attrName>style.visibility</p:attrName>
                                        </p:attrNameLst>
                                      </p:cBhvr>
                                      <p:to>
                                        <p:strVal val="visible"/>
                                      </p:to>
                                    </p:set>
                                    <p:animEffect transition="in" filter="blinds(horizontal)">
                                      <p:cBhvr>
                                        <p:cTn id="26" dur="500"/>
                                        <p:tgtEl>
                                          <p:spTgt spid="32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nimBg="1"/>
      <p:bldP spid="32778" grpId="0" animBg="1"/>
      <p:bldP spid="327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725E7AB-F82E-4DC8-BEA5-705DEDDDC174}"/>
              </a:ext>
            </a:extLst>
          </p:cNvPr>
          <p:cNvSpPr>
            <a:spLocks noGrp="1" noRot="1" noChangeArrowheads="1"/>
          </p:cNvSpPr>
          <p:nvPr>
            <p:ph type="title"/>
          </p:nvPr>
        </p:nvSpPr>
        <p:spPr/>
        <p:txBody>
          <a:bodyPr/>
          <a:lstStyle/>
          <a:p>
            <a:pPr eaLnBrk="1" hangingPunct="1"/>
            <a:r>
              <a:rPr lang="zh-CN" altLang="en-US" sz="3600" b="1">
                <a:solidFill>
                  <a:srgbClr val="000066"/>
                </a:solidFill>
                <a:latin typeface="黑体" panose="02010609060101010101" pitchFamily="49" charset="-122"/>
                <a:ea typeface="黑体" panose="02010609060101010101" pitchFamily="49" charset="-122"/>
              </a:rPr>
              <a:t>二、完全竞争厂商的需求曲线和收益曲线</a:t>
            </a:r>
            <a:endParaRPr lang="zh-CN" altLang="en-US"/>
          </a:p>
        </p:txBody>
      </p:sp>
      <p:sp>
        <p:nvSpPr>
          <p:cNvPr id="7171" name="Rectangle 3">
            <a:extLst>
              <a:ext uri="{FF2B5EF4-FFF2-40B4-BE49-F238E27FC236}">
                <a16:creationId xmlns:a16="http://schemas.microsoft.com/office/drawing/2014/main" id="{3471E317-DB58-4F7D-86E7-B8390B853421}"/>
              </a:ext>
            </a:extLst>
          </p:cNvPr>
          <p:cNvSpPr>
            <a:spLocks noChangeArrowheads="1"/>
          </p:cNvSpPr>
          <p:nvPr/>
        </p:nvSpPr>
        <p:spPr bwMode="auto">
          <a:xfrm>
            <a:off x="1042988" y="4914900"/>
            <a:ext cx="2592387" cy="1143000"/>
          </a:xfrm>
          <a:prstGeom prst="rect">
            <a:avLst/>
          </a:prstGeom>
          <a:solidFill>
            <a:srgbClr val="FFCC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b="1">
                <a:solidFill>
                  <a:srgbClr val="000000"/>
                </a:solidFill>
                <a:latin typeface="Times New Roman" panose="02020603050405020304" pitchFamily="18" charset="0"/>
              </a:rPr>
              <a:t>如：农产品市场 </a:t>
            </a:r>
          </a:p>
        </p:txBody>
      </p:sp>
      <p:sp>
        <p:nvSpPr>
          <p:cNvPr id="7172" name="Rectangle 4">
            <a:extLst>
              <a:ext uri="{FF2B5EF4-FFF2-40B4-BE49-F238E27FC236}">
                <a16:creationId xmlns:a16="http://schemas.microsoft.com/office/drawing/2014/main" id="{3D3110E0-82BE-4085-8716-4F3F15D753AF}"/>
              </a:ext>
            </a:extLst>
          </p:cNvPr>
          <p:cNvSpPr>
            <a:spLocks noChangeArrowheads="1"/>
          </p:cNvSpPr>
          <p:nvPr>
            <p:ph type="body" sz="half" idx="1"/>
          </p:nvPr>
        </p:nvSpPr>
        <p:spPr>
          <a:xfrm>
            <a:off x="1042988" y="3092450"/>
            <a:ext cx="2592387" cy="1628775"/>
          </a:xfrm>
          <a:solidFill>
            <a:srgbClr val="FFCC00"/>
          </a:solidFill>
          <a:ln w="76200" cap="flat" algn="ctr">
            <a:solidFill>
              <a:srgbClr val="336600"/>
            </a:solidFill>
            <a:miter lim="800000"/>
            <a:headEnd/>
            <a:tailEnd/>
          </a:ln>
        </p:spPr>
        <p:txBody>
          <a:bodyPr anchor="ctr">
            <a:spAutoFit/>
          </a:bodyPr>
          <a:lstStyle/>
          <a:p>
            <a:pPr marL="0" indent="0">
              <a:spcBef>
                <a:spcPct val="0"/>
              </a:spcBef>
              <a:buClrTx/>
              <a:buSzTx/>
              <a:buFontTx/>
              <a:buNone/>
            </a:pPr>
            <a:r>
              <a:rPr kumimoji="1" lang="zh-CN" altLang="en-US" sz="2400" b="1">
                <a:solidFill>
                  <a:srgbClr val="000000"/>
                </a:solidFill>
                <a:latin typeface="Times New Roman" panose="02020603050405020304" pitchFamily="18" charset="0"/>
              </a:rPr>
              <a:t>又称纯粹竞争，是一种不受任何阻碍和干扰的市场结构</a:t>
            </a:r>
          </a:p>
        </p:txBody>
      </p:sp>
      <p:sp>
        <p:nvSpPr>
          <p:cNvPr id="7173" name="Rectangle 5">
            <a:extLst>
              <a:ext uri="{FF2B5EF4-FFF2-40B4-BE49-F238E27FC236}">
                <a16:creationId xmlns:a16="http://schemas.microsoft.com/office/drawing/2014/main" id="{4CAF9659-0BF3-4F3A-843C-CA75A75A480C}"/>
              </a:ext>
            </a:extLst>
          </p:cNvPr>
          <p:cNvSpPr>
            <a:spLocks noChangeArrowheads="1"/>
          </p:cNvSpPr>
          <p:nvPr>
            <p:ph type="body" sz="half" idx="2"/>
          </p:nvPr>
        </p:nvSpPr>
        <p:spPr>
          <a:xfrm>
            <a:off x="4284663" y="1628775"/>
            <a:ext cx="4319587" cy="4392613"/>
          </a:xfrm>
          <a:solidFill>
            <a:srgbClr val="FFCC00"/>
          </a:solidFill>
          <a:ln w="76200">
            <a:solidFill>
              <a:srgbClr val="336600"/>
            </a:solidFill>
            <a:miter lim="800000"/>
            <a:headEnd/>
            <a:tailEnd/>
          </a:ln>
        </p:spPr>
        <p:txBody>
          <a:bodyPr/>
          <a:lstStyle/>
          <a:p>
            <a:pPr marL="457200" indent="-457200" eaLnBrk="1" hangingPunct="1">
              <a:buFont typeface="Wingdings" panose="05000000000000000000" pitchFamily="2" charset="2"/>
              <a:buNone/>
            </a:pPr>
            <a:r>
              <a:rPr lang="zh-CN" altLang="en-US" sz="2800" b="1">
                <a:solidFill>
                  <a:srgbClr val="000000"/>
                </a:solidFill>
              </a:rPr>
              <a:t>条件：</a:t>
            </a:r>
          </a:p>
          <a:p>
            <a:pPr marL="457200" indent="-457200" eaLnBrk="1" hangingPunct="1"/>
            <a:r>
              <a:rPr lang="zh-CN" altLang="en-US" sz="2800" b="1">
                <a:solidFill>
                  <a:srgbClr val="000000"/>
                </a:solidFill>
              </a:rPr>
              <a:t>市场上有许多生产者和消费者。</a:t>
            </a:r>
          </a:p>
          <a:p>
            <a:pPr marL="723900" lvl="1" indent="-87313" eaLnBrk="1" hangingPunct="1"/>
            <a:r>
              <a:rPr lang="zh-CN" altLang="en-US" sz="2400" b="1">
                <a:solidFill>
                  <a:srgbClr val="000000"/>
                </a:solidFill>
              </a:rPr>
              <a:t>他们都只是价格的接受者，竞争地位平等</a:t>
            </a:r>
            <a:r>
              <a:rPr lang="zh-CN" altLang="en-US" sz="2400">
                <a:solidFill>
                  <a:srgbClr val="000000"/>
                </a:solidFill>
              </a:rPr>
              <a:t> </a:t>
            </a:r>
            <a:endParaRPr lang="zh-CN" altLang="en-US" sz="2400" b="1">
              <a:solidFill>
                <a:srgbClr val="000000"/>
              </a:solidFill>
            </a:endParaRPr>
          </a:p>
          <a:p>
            <a:pPr marL="457200" indent="-457200" eaLnBrk="1" hangingPunct="1"/>
            <a:r>
              <a:rPr lang="zh-CN" altLang="en-US" sz="2800" b="1">
                <a:solidFill>
                  <a:srgbClr val="000000"/>
                </a:solidFill>
              </a:rPr>
              <a:t>商品同质，不存在产品差别。</a:t>
            </a:r>
          </a:p>
          <a:p>
            <a:pPr marL="457200" indent="-457200" eaLnBrk="1" hangingPunct="1"/>
            <a:r>
              <a:rPr lang="zh-CN" altLang="en-US" sz="2800" b="1">
                <a:solidFill>
                  <a:srgbClr val="000000"/>
                </a:solidFill>
              </a:rPr>
              <a:t>资源自由流动。</a:t>
            </a:r>
          </a:p>
          <a:p>
            <a:pPr marL="457200" indent="-457200" eaLnBrk="1" hangingPunct="1"/>
            <a:r>
              <a:rPr lang="zh-CN" altLang="en-US" sz="2800" b="1">
                <a:solidFill>
                  <a:srgbClr val="000000"/>
                </a:solidFill>
              </a:rPr>
              <a:t>市场信息畅通、完全。</a:t>
            </a:r>
          </a:p>
        </p:txBody>
      </p:sp>
      <p:sp>
        <p:nvSpPr>
          <p:cNvPr id="7174" name="Rectangle 6">
            <a:extLst>
              <a:ext uri="{FF2B5EF4-FFF2-40B4-BE49-F238E27FC236}">
                <a16:creationId xmlns:a16="http://schemas.microsoft.com/office/drawing/2014/main" id="{91B64519-19A7-4BDD-B4A6-7BB99053126D}"/>
              </a:ext>
            </a:extLst>
          </p:cNvPr>
          <p:cNvSpPr>
            <a:spLocks noChangeArrowheads="1"/>
          </p:cNvSpPr>
          <p:nvPr/>
        </p:nvSpPr>
        <p:spPr bwMode="auto">
          <a:xfrm>
            <a:off x="1042988" y="1700213"/>
            <a:ext cx="2568575" cy="1143000"/>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b="1">
                <a:solidFill>
                  <a:srgbClr val="000000"/>
                </a:solidFill>
                <a:latin typeface="Times New Roman" panose="02020603050405020304" pitchFamily="18" charset="0"/>
              </a:rPr>
              <a:t>1</a:t>
            </a:r>
            <a:r>
              <a:rPr kumimoji="1" lang="zh-CN" altLang="en-US" b="1">
                <a:solidFill>
                  <a:srgbClr val="000000"/>
                </a:solidFill>
                <a:latin typeface="Times New Roman" panose="02020603050405020304" pitchFamily="18" charset="0"/>
              </a:rPr>
              <a:t>、完全竞争</a:t>
            </a:r>
          </a:p>
          <a:p>
            <a:pPr>
              <a:spcBef>
                <a:spcPct val="0"/>
              </a:spcBef>
              <a:buClrTx/>
              <a:buSzTx/>
              <a:buFontTx/>
              <a:buNone/>
            </a:pPr>
            <a:r>
              <a:rPr kumimoji="1" lang="zh-CN" altLang="en-US" b="1">
                <a:solidFill>
                  <a:srgbClr val="000000"/>
                </a:solidFill>
                <a:latin typeface="Times New Roman" panose="02020603050405020304" pitchFamily="18" charset="0"/>
              </a:rPr>
              <a:t>市场的条件</a:t>
            </a:r>
            <a:r>
              <a:rPr kumimoji="1" lang="zh-CN" altLang="en-US">
                <a:latin typeface="Times New Roman" panose="02020603050405020304"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174"/>
                                        </p:tgtEl>
                                        <p:attrNameLst>
                                          <p:attrName>style.visibility</p:attrName>
                                        </p:attrNameLst>
                                      </p:cBhvr>
                                      <p:to>
                                        <p:strVal val="visible"/>
                                      </p:to>
                                    </p:set>
                                    <p:animEffect transition="in" filter="wedge">
                                      <p:cBhvr>
                                        <p:cTn id="7" dur="500"/>
                                        <p:tgtEl>
                                          <p:spTgt spid="71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172">
                                            <p:bg/>
                                          </p:spTgt>
                                        </p:tgtEl>
                                        <p:attrNameLst>
                                          <p:attrName>style.visibility</p:attrName>
                                        </p:attrNameLst>
                                      </p:cBhvr>
                                      <p:to>
                                        <p:strVal val="visible"/>
                                      </p:to>
                                    </p:set>
                                    <p:animEffect transition="in" filter="blinds(horizontal)">
                                      <p:cBhvr>
                                        <p:cTn id="12" dur="500"/>
                                        <p:tgtEl>
                                          <p:spTgt spid="7172">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172">
                                            <p:txEl>
                                              <p:pRg st="0" end="0"/>
                                            </p:txEl>
                                          </p:spTgt>
                                        </p:tgtEl>
                                        <p:attrNameLst>
                                          <p:attrName>style.visibility</p:attrName>
                                        </p:attrNameLst>
                                      </p:cBhvr>
                                      <p:to>
                                        <p:strVal val="visible"/>
                                      </p:to>
                                    </p:set>
                                    <p:animEffect transition="in" filter="blinds(horizontal)">
                                      <p:cBhvr>
                                        <p:cTn id="17" dur="500"/>
                                        <p:tgtEl>
                                          <p:spTgt spid="7172">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173">
                                            <p:bg/>
                                          </p:spTgt>
                                        </p:tgtEl>
                                        <p:attrNameLst>
                                          <p:attrName>style.visibility</p:attrName>
                                        </p:attrNameLst>
                                      </p:cBhvr>
                                      <p:to>
                                        <p:strVal val="visible"/>
                                      </p:to>
                                    </p:set>
                                    <p:animEffect transition="in" filter="blinds(horizontal)">
                                      <p:cBhvr>
                                        <p:cTn id="22" dur="500"/>
                                        <p:tgtEl>
                                          <p:spTgt spid="7173">
                                            <p:bg/>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173">
                                            <p:txEl>
                                              <p:pRg st="0" end="0"/>
                                            </p:txEl>
                                          </p:spTgt>
                                        </p:tgtEl>
                                        <p:attrNameLst>
                                          <p:attrName>style.visibility</p:attrName>
                                        </p:attrNameLst>
                                      </p:cBhvr>
                                      <p:to>
                                        <p:strVal val="visible"/>
                                      </p:to>
                                    </p:set>
                                    <p:animEffect transition="in" filter="blinds(horizontal)">
                                      <p:cBhvr>
                                        <p:cTn id="27" dur="500"/>
                                        <p:tgtEl>
                                          <p:spTgt spid="7173">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173">
                                            <p:txEl>
                                              <p:pRg st="1" end="1"/>
                                            </p:txEl>
                                          </p:spTgt>
                                        </p:tgtEl>
                                        <p:attrNameLst>
                                          <p:attrName>style.visibility</p:attrName>
                                        </p:attrNameLst>
                                      </p:cBhvr>
                                      <p:to>
                                        <p:strVal val="visible"/>
                                      </p:to>
                                    </p:set>
                                    <p:animEffect transition="in" filter="blinds(horizontal)">
                                      <p:cBhvr>
                                        <p:cTn id="32" dur="500"/>
                                        <p:tgtEl>
                                          <p:spTgt spid="7173">
                                            <p:txEl>
                                              <p:pRg st="1" end="1"/>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7173">
                                            <p:txEl>
                                              <p:pRg st="2" end="2"/>
                                            </p:txEl>
                                          </p:spTgt>
                                        </p:tgtEl>
                                        <p:attrNameLst>
                                          <p:attrName>style.visibility</p:attrName>
                                        </p:attrNameLst>
                                      </p:cBhvr>
                                      <p:to>
                                        <p:strVal val="visible"/>
                                      </p:to>
                                    </p:set>
                                    <p:animEffect transition="in" filter="blinds(horizontal)">
                                      <p:cBhvr>
                                        <p:cTn id="35" dur="500"/>
                                        <p:tgtEl>
                                          <p:spTgt spid="7173">
                                            <p:txEl>
                                              <p:pRg st="2" end="2"/>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7173">
                                            <p:txEl>
                                              <p:pRg st="3" end="3"/>
                                            </p:txEl>
                                          </p:spTgt>
                                        </p:tgtEl>
                                        <p:attrNameLst>
                                          <p:attrName>style.visibility</p:attrName>
                                        </p:attrNameLst>
                                      </p:cBhvr>
                                      <p:to>
                                        <p:strVal val="visible"/>
                                      </p:to>
                                    </p:set>
                                    <p:animEffect transition="in" filter="blinds(horizontal)">
                                      <p:cBhvr>
                                        <p:cTn id="40" dur="500"/>
                                        <p:tgtEl>
                                          <p:spTgt spid="7173">
                                            <p:txEl>
                                              <p:pRg st="3" end="3"/>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7173">
                                            <p:txEl>
                                              <p:pRg st="4" end="4"/>
                                            </p:txEl>
                                          </p:spTgt>
                                        </p:tgtEl>
                                        <p:attrNameLst>
                                          <p:attrName>style.visibility</p:attrName>
                                        </p:attrNameLst>
                                      </p:cBhvr>
                                      <p:to>
                                        <p:strVal val="visible"/>
                                      </p:to>
                                    </p:set>
                                    <p:animEffect transition="in" filter="blinds(horizontal)">
                                      <p:cBhvr>
                                        <p:cTn id="45" dur="500"/>
                                        <p:tgtEl>
                                          <p:spTgt spid="7173">
                                            <p:txEl>
                                              <p:pRg st="4" end="4"/>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7173">
                                            <p:txEl>
                                              <p:pRg st="5" end="5"/>
                                            </p:txEl>
                                          </p:spTgt>
                                        </p:tgtEl>
                                        <p:attrNameLst>
                                          <p:attrName>style.visibility</p:attrName>
                                        </p:attrNameLst>
                                      </p:cBhvr>
                                      <p:to>
                                        <p:strVal val="visible"/>
                                      </p:to>
                                    </p:set>
                                    <p:animEffect transition="in" filter="blinds(horizontal)">
                                      <p:cBhvr>
                                        <p:cTn id="50" dur="500"/>
                                        <p:tgtEl>
                                          <p:spTgt spid="7173">
                                            <p:txEl>
                                              <p:pRg st="5" end="5"/>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0" presetClass="entr" presetSubtype="0" fill="hold" grpId="0" nodeType="clickEffect">
                                  <p:stCondLst>
                                    <p:cond delay="0"/>
                                  </p:stCondLst>
                                  <p:childTnLst>
                                    <p:set>
                                      <p:cBhvr>
                                        <p:cTn id="54" dur="1" fill="hold">
                                          <p:stCondLst>
                                            <p:cond delay="0"/>
                                          </p:stCondLst>
                                        </p:cTn>
                                        <p:tgtEl>
                                          <p:spTgt spid="7171"/>
                                        </p:tgtEl>
                                        <p:attrNameLst>
                                          <p:attrName>style.visibility</p:attrName>
                                        </p:attrNameLst>
                                      </p:cBhvr>
                                      <p:to>
                                        <p:strVal val="visible"/>
                                      </p:to>
                                    </p:set>
                                    <p:animEffect transition="in" filter="wedge">
                                      <p:cBhvr>
                                        <p:cTn id="55"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p:bldP spid="7172" grpId="0" build="p" animBg="1"/>
      <p:bldP spid="7173" grpId="0" build="p" animBg="1"/>
      <p:bldP spid="7174"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DCB9517-36C7-4389-AA8B-E341939C408E}"/>
              </a:ext>
            </a:extLst>
          </p:cNvPr>
          <p:cNvSpPr>
            <a:spLocks noGrp="1" noRot="1" noChangeArrowheads="1"/>
          </p:cNvSpPr>
          <p:nvPr>
            <p:ph type="title"/>
          </p:nvPr>
        </p:nvSpPr>
        <p:spPr/>
        <p:txBody>
          <a:bodyPr/>
          <a:lstStyle/>
          <a:p>
            <a:pPr eaLnBrk="1" hangingPunct="1"/>
            <a:r>
              <a:rPr lang="en-US" altLang="zh-CN" sz="3600">
                <a:solidFill>
                  <a:srgbClr val="000066"/>
                </a:solidFill>
                <a:latin typeface="黑体" panose="02010609060101010101" pitchFamily="49" charset="-122"/>
                <a:ea typeface="黑体" panose="02010609060101010101" pitchFamily="49" charset="-122"/>
              </a:rPr>
              <a:t>2</a:t>
            </a:r>
            <a:r>
              <a:rPr lang="zh-CN" altLang="en-US" sz="3600">
                <a:solidFill>
                  <a:srgbClr val="000066"/>
                </a:solidFill>
                <a:latin typeface="黑体" panose="02010609060101010101" pitchFamily="49" charset="-122"/>
                <a:ea typeface="黑体" panose="02010609060101010101" pitchFamily="49" charset="-122"/>
              </a:rPr>
              <a:t>、</a:t>
            </a:r>
            <a:r>
              <a:rPr lang="zh-CN" altLang="en-US" sz="3600" b="1">
                <a:solidFill>
                  <a:srgbClr val="000066"/>
                </a:solidFill>
              </a:rPr>
              <a:t>完全竞争厂商的</a:t>
            </a:r>
            <a:r>
              <a:rPr lang="zh-CN" altLang="en-US" sz="3600">
                <a:solidFill>
                  <a:srgbClr val="000066"/>
                </a:solidFill>
                <a:latin typeface="黑体" panose="02010609060101010101" pitchFamily="49" charset="-122"/>
                <a:ea typeface="黑体" panose="02010609060101010101" pitchFamily="49" charset="-122"/>
              </a:rPr>
              <a:t>需求曲线</a:t>
            </a:r>
          </a:p>
        </p:txBody>
      </p:sp>
      <p:sp>
        <p:nvSpPr>
          <p:cNvPr id="8195" name="Rectangle 3">
            <a:extLst>
              <a:ext uri="{FF2B5EF4-FFF2-40B4-BE49-F238E27FC236}">
                <a16:creationId xmlns:a16="http://schemas.microsoft.com/office/drawing/2014/main" id="{3E827AEC-9FB3-45B7-9CBA-1C011E4C4CAF}"/>
              </a:ext>
            </a:extLst>
          </p:cNvPr>
          <p:cNvSpPr>
            <a:spLocks noGrp="1" noRot="1" noChangeArrowheads="1"/>
          </p:cNvSpPr>
          <p:nvPr>
            <p:ph type="body" sz="half" idx="1"/>
          </p:nvPr>
        </p:nvSpPr>
        <p:spPr>
          <a:xfrm>
            <a:off x="611188" y="4076700"/>
            <a:ext cx="3960812" cy="865188"/>
          </a:xfrm>
          <a:solidFill>
            <a:srgbClr val="FFCC00"/>
          </a:solidFill>
          <a:ln>
            <a:solidFill>
              <a:srgbClr val="A50021"/>
            </a:solidFill>
            <a:miter lim="800000"/>
            <a:headEnd/>
            <a:tailEnd/>
          </a:ln>
        </p:spPr>
        <p:txBody>
          <a:bodyPr/>
          <a:lstStyle/>
          <a:p>
            <a:pPr marL="0" indent="0" eaLnBrk="1" hangingPunct="1">
              <a:buFont typeface="Wingdings" panose="05000000000000000000" pitchFamily="2" charset="2"/>
              <a:buNone/>
            </a:pPr>
            <a:r>
              <a:rPr lang="zh-CN" altLang="en-US" sz="2400" b="1">
                <a:solidFill>
                  <a:srgbClr val="000066"/>
                </a:solidFill>
              </a:rPr>
              <a:t>（</a:t>
            </a:r>
            <a:r>
              <a:rPr lang="en-US" altLang="zh-CN" sz="2400" b="1">
                <a:solidFill>
                  <a:srgbClr val="000066"/>
                </a:solidFill>
              </a:rPr>
              <a:t>2</a:t>
            </a:r>
            <a:r>
              <a:rPr lang="zh-CN" altLang="en-US" sz="2400" b="1">
                <a:solidFill>
                  <a:srgbClr val="000066"/>
                </a:solidFill>
              </a:rPr>
              <a:t>）完全竞争厂商的需求曲线</a:t>
            </a:r>
          </a:p>
        </p:txBody>
      </p:sp>
      <p:sp>
        <p:nvSpPr>
          <p:cNvPr id="11268" name="Line 4">
            <a:extLst>
              <a:ext uri="{FF2B5EF4-FFF2-40B4-BE49-F238E27FC236}">
                <a16:creationId xmlns:a16="http://schemas.microsoft.com/office/drawing/2014/main" id="{4025F8E2-A37A-4262-A6F5-8D08FEEF1899}"/>
              </a:ext>
            </a:extLst>
          </p:cNvPr>
          <p:cNvSpPr>
            <a:spLocks noChangeShapeType="1"/>
          </p:cNvSpPr>
          <p:nvPr/>
        </p:nvSpPr>
        <p:spPr bwMode="auto">
          <a:xfrm flipV="1">
            <a:off x="5222875" y="3740150"/>
            <a:ext cx="0" cy="2362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69" name="Line 5">
            <a:extLst>
              <a:ext uri="{FF2B5EF4-FFF2-40B4-BE49-F238E27FC236}">
                <a16:creationId xmlns:a16="http://schemas.microsoft.com/office/drawing/2014/main" id="{E7517881-2988-48B4-9938-1CED580BA7E4}"/>
              </a:ext>
            </a:extLst>
          </p:cNvPr>
          <p:cNvSpPr>
            <a:spLocks noChangeShapeType="1"/>
          </p:cNvSpPr>
          <p:nvPr/>
        </p:nvSpPr>
        <p:spPr bwMode="auto">
          <a:xfrm>
            <a:off x="5222875" y="6102350"/>
            <a:ext cx="2209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198" name="Line 6">
            <a:extLst>
              <a:ext uri="{FF2B5EF4-FFF2-40B4-BE49-F238E27FC236}">
                <a16:creationId xmlns:a16="http://schemas.microsoft.com/office/drawing/2014/main" id="{33DF4708-0C62-4FD3-8702-7FD8575B8A96}"/>
              </a:ext>
            </a:extLst>
          </p:cNvPr>
          <p:cNvSpPr>
            <a:spLocks noChangeShapeType="1"/>
          </p:cNvSpPr>
          <p:nvPr/>
        </p:nvSpPr>
        <p:spPr bwMode="auto">
          <a:xfrm>
            <a:off x="5222875" y="5111750"/>
            <a:ext cx="2057400" cy="0"/>
          </a:xfrm>
          <a:prstGeom prst="line">
            <a:avLst/>
          </a:prstGeom>
          <a:noFill/>
          <a:ln w="28575">
            <a:solidFill>
              <a:srgbClr val="66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199" name="Text Box 7">
            <a:extLst>
              <a:ext uri="{FF2B5EF4-FFF2-40B4-BE49-F238E27FC236}">
                <a16:creationId xmlns:a16="http://schemas.microsoft.com/office/drawing/2014/main" id="{60C2A38E-C39F-4560-8343-C448BA18210B}"/>
              </a:ext>
            </a:extLst>
          </p:cNvPr>
          <p:cNvSpPr txBox="1">
            <a:spLocks noChangeArrowheads="1"/>
          </p:cNvSpPr>
          <p:nvPr/>
        </p:nvSpPr>
        <p:spPr bwMode="auto">
          <a:xfrm>
            <a:off x="4765675" y="4883150"/>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rgbClr val="660033"/>
                </a:solidFill>
                <a:latin typeface="Times New Roman" panose="02020603050405020304" pitchFamily="18" charset="0"/>
              </a:rPr>
              <a:t>P</a:t>
            </a:r>
            <a:r>
              <a:rPr kumimoji="1" lang="en-US" altLang="zh-CN" sz="1600">
                <a:solidFill>
                  <a:srgbClr val="660033"/>
                </a:solidFill>
                <a:latin typeface="Times New Roman" panose="02020603050405020304" pitchFamily="18" charset="0"/>
              </a:rPr>
              <a:t>0</a:t>
            </a:r>
          </a:p>
        </p:txBody>
      </p:sp>
      <p:sp>
        <p:nvSpPr>
          <p:cNvPr id="8200" name="Text Box 8">
            <a:extLst>
              <a:ext uri="{FF2B5EF4-FFF2-40B4-BE49-F238E27FC236}">
                <a16:creationId xmlns:a16="http://schemas.microsoft.com/office/drawing/2014/main" id="{2FAADB83-A0C7-4315-9B2D-F889C5B116E1}"/>
              </a:ext>
            </a:extLst>
          </p:cNvPr>
          <p:cNvSpPr txBox="1">
            <a:spLocks noChangeArrowheads="1"/>
          </p:cNvSpPr>
          <p:nvPr/>
        </p:nvSpPr>
        <p:spPr bwMode="auto">
          <a:xfrm>
            <a:off x="7308850" y="4941888"/>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rgbClr val="660033"/>
                </a:solidFill>
                <a:latin typeface="Times New Roman" panose="02020603050405020304" pitchFamily="18" charset="0"/>
              </a:rPr>
              <a:t>d</a:t>
            </a:r>
          </a:p>
        </p:txBody>
      </p:sp>
      <p:sp>
        <p:nvSpPr>
          <p:cNvPr id="11273" name="Text Box 9">
            <a:extLst>
              <a:ext uri="{FF2B5EF4-FFF2-40B4-BE49-F238E27FC236}">
                <a16:creationId xmlns:a16="http://schemas.microsoft.com/office/drawing/2014/main" id="{5B725F5A-8372-4AEF-9C1E-AA71CDBA6EC7}"/>
              </a:ext>
            </a:extLst>
          </p:cNvPr>
          <p:cNvSpPr txBox="1">
            <a:spLocks noChangeArrowheads="1"/>
          </p:cNvSpPr>
          <p:nvPr/>
        </p:nvSpPr>
        <p:spPr bwMode="auto">
          <a:xfrm>
            <a:off x="7451725" y="5805488"/>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Q</a:t>
            </a:r>
          </a:p>
        </p:txBody>
      </p:sp>
      <p:sp>
        <p:nvSpPr>
          <p:cNvPr id="8202" name="Freeform 10">
            <a:extLst>
              <a:ext uri="{FF2B5EF4-FFF2-40B4-BE49-F238E27FC236}">
                <a16:creationId xmlns:a16="http://schemas.microsoft.com/office/drawing/2014/main" id="{A3FFBA1F-8D96-4D51-B488-0353A899644D}"/>
              </a:ext>
            </a:extLst>
          </p:cNvPr>
          <p:cNvSpPr>
            <a:spLocks/>
          </p:cNvSpPr>
          <p:nvPr/>
        </p:nvSpPr>
        <p:spPr bwMode="auto">
          <a:xfrm>
            <a:off x="5451475" y="4294188"/>
            <a:ext cx="1425575" cy="1427162"/>
          </a:xfrm>
          <a:custGeom>
            <a:avLst/>
            <a:gdLst>
              <a:gd name="T0" fmla="*/ 0 w 816"/>
              <a:gd name="T1" fmla="*/ 2147483646 h 912"/>
              <a:gd name="T2" fmla="*/ 2147483646 w 816"/>
              <a:gd name="T3" fmla="*/ 2147483646 h 912"/>
              <a:gd name="T4" fmla="*/ 2147483646 w 816"/>
              <a:gd name="T5" fmla="*/ 0 h 912"/>
              <a:gd name="T6" fmla="*/ 0 60000 65536"/>
              <a:gd name="T7" fmla="*/ 0 60000 65536"/>
              <a:gd name="T8" fmla="*/ 0 60000 65536"/>
            </a:gdLst>
            <a:ahLst/>
            <a:cxnLst>
              <a:cxn ang="T6">
                <a:pos x="T0" y="T1"/>
              </a:cxn>
              <a:cxn ang="T7">
                <a:pos x="T2" y="T3"/>
              </a:cxn>
              <a:cxn ang="T8">
                <a:pos x="T4" y="T5"/>
              </a:cxn>
            </a:cxnLst>
            <a:rect l="0" t="0" r="r" b="b"/>
            <a:pathLst>
              <a:path w="816" h="912">
                <a:moveTo>
                  <a:pt x="0" y="912"/>
                </a:moveTo>
                <a:cubicBezTo>
                  <a:pt x="244" y="676"/>
                  <a:pt x="488" y="440"/>
                  <a:pt x="624" y="288"/>
                </a:cubicBezTo>
                <a:cubicBezTo>
                  <a:pt x="760" y="136"/>
                  <a:pt x="784" y="48"/>
                  <a:pt x="816" y="0"/>
                </a:cubicBezTo>
              </a:path>
            </a:pathLst>
          </a:custGeom>
          <a:noFill/>
          <a:ln w="28575" cap="rnd" cmpd="sng">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03" name="Freeform 11">
            <a:extLst>
              <a:ext uri="{FF2B5EF4-FFF2-40B4-BE49-F238E27FC236}">
                <a16:creationId xmlns:a16="http://schemas.microsoft.com/office/drawing/2014/main" id="{EED0B582-5965-49A0-A66C-C42F0D328176}"/>
              </a:ext>
            </a:extLst>
          </p:cNvPr>
          <p:cNvSpPr>
            <a:spLocks/>
          </p:cNvSpPr>
          <p:nvPr/>
        </p:nvSpPr>
        <p:spPr bwMode="auto">
          <a:xfrm>
            <a:off x="5603875" y="4425950"/>
            <a:ext cx="1143000" cy="1447800"/>
          </a:xfrm>
          <a:custGeom>
            <a:avLst/>
            <a:gdLst>
              <a:gd name="T0" fmla="*/ 0 w 720"/>
              <a:gd name="T1" fmla="*/ 0 h 912"/>
              <a:gd name="T2" fmla="*/ 2147483646 w 720"/>
              <a:gd name="T3" fmla="*/ 2147483646 h 912"/>
              <a:gd name="T4" fmla="*/ 2147483646 w 720"/>
              <a:gd name="T5" fmla="*/ 2147483646 h 912"/>
              <a:gd name="T6" fmla="*/ 0 60000 65536"/>
              <a:gd name="T7" fmla="*/ 0 60000 65536"/>
              <a:gd name="T8" fmla="*/ 0 60000 65536"/>
            </a:gdLst>
            <a:ahLst/>
            <a:cxnLst>
              <a:cxn ang="T6">
                <a:pos x="T0" y="T1"/>
              </a:cxn>
              <a:cxn ang="T7">
                <a:pos x="T2" y="T3"/>
              </a:cxn>
              <a:cxn ang="T8">
                <a:pos x="T4" y="T5"/>
              </a:cxn>
            </a:cxnLst>
            <a:rect l="0" t="0" r="r" b="b"/>
            <a:pathLst>
              <a:path w="720" h="912">
                <a:moveTo>
                  <a:pt x="0" y="0"/>
                </a:moveTo>
                <a:cubicBezTo>
                  <a:pt x="228" y="312"/>
                  <a:pt x="456" y="624"/>
                  <a:pt x="576" y="768"/>
                </a:cubicBezTo>
                <a:cubicBezTo>
                  <a:pt x="696" y="912"/>
                  <a:pt x="696" y="848"/>
                  <a:pt x="720" y="864"/>
                </a:cubicBezTo>
              </a:path>
            </a:pathLst>
          </a:custGeom>
          <a:noFill/>
          <a:ln w="28575" cap="rnd" cmpd="sng">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04" name="Text Box 12">
            <a:extLst>
              <a:ext uri="{FF2B5EF4-FFF2-40B4-BE49-F238E27FC236}">
                <a16:creationId xmlns:a16="http://schemas.microsoft.com/office/drawing/2014/main" id="{E87F8CEE-E3AA-449C-A879-628C286F6F2B}"/>
              </a:ext>
            </a:extLst>
          </p:cNvPr>
          <p:cNvSpPr txBox="1">
            <a:spLocks noChangeArrowheads="1"/>
          </p:cNvSpPr>
          <p:nvPr/>
        </p:nvSpPr>
        <p:spPr bwMode="auto">
          <a:xfrm>
            <a:off x="5435600" y="39338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D</a:t>
            </a:r>
          </a:p>
        </p:txBody>
      </p:sp>
      <p:sp>
        <p:nvSpPr>
          <p:cNvPr id="8205" name="Text Box 13">
            <a:extLst>
              <a:ext uri="{FF2B5EF4-FFF2-40B4-BE49-F238E27FC236}">
                <a16:creationId xmlns:a16="http://schemas.microsoft.com/office/drawing/2014/main" id="{BC3DEEFC-ACF1-4A32-83A6-A45746DF3718}"/>
              </a:ext>
            </a:extLst>
          </p:cNvPr>
          <p:cNvSpPr txBox="1">
            <a:spLocks noChangeArrowheads="1"/>
          </p:cNvSpPr>
          <p:nvPr/>
        </p:nvSpPr>
        <p:spPr bwMode="auto">
          <a:xfrm>
            <a:off x="6731000" y="393382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S</a:t>
            </a:r>
          </a:p>
        </p:txBody>
      </p:sp>
      <p:sp>
        <p:nvSpPr>
          <p:cNvPr id="8206" name="Text Box 14">
            <a:extLst>
              <a:ext uri="{FF2B5EF4-FFF2-40B4-BE49-F238E27FC236}">
                <a16:creationId xmlns:a16="http://schemas.microsoft.com/office/drawing/2014/main" id="{CD574DE6-9892-4361-8235-0F35D7463D66}"/>
              </a:ext>
            </a:extLst>
          </p:cNvPr>
          <p:cNvSpPr txBox="1">
            <a:spLocks noChangeArrowheads="1"/>
          </p:cNvSpPr>
          <p:nvPr/>
        </p:nvSpPr>
        <p:spPr bwMode="auto">
          <a:xfrm>
            <a:off x="5984875" y="465455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E</a:t>
            </a:r>
          </a:p>
        </p:txBody>
      </p:sp>
      <p:sp>
        <p:nvSpPr>
          <p:cNvPr id="8207" name="AutoShape 15">
            <a:extLst>
              <a:ext uri="{FF2B5EF4-FFF2-40B4-BE49-F238E27FC236}">
                <a16:creationId xmlns:a16="http://schemas.microsoft.com/office/drawing/2014/main" id="{F122F5F4-B6F2-4769-8CC1-7D1EE4E4B700}"/>
              </a:ext>
            </a:extLst>
          </p:cNvPr>
          <p:cNvSpPr>
            <a:spLocks noChangeArrowheads="1"/>
          </p:cNvSpPr>
          <p:nvPr/>
        </p:nvSpPr>
        <p:spPr bwMode="auto">
          <a:xfrm>
            <a:off x="7019925" y="2781300"/>
            <a:ext cx="1584325" cy="1727200"/>
          </a:xfrm>
          <a:prstGeom prst="wedgeRoundRectCallout">
            <a:avLst>
              <a:gd name="adj1" fmla="val -38477"/>
              <a:gd name="adj2" fmla="val 77667"/>
              <a:gd name="adj3" fmla="val 16667"/>
            </a:avLst>
          </a:prstGeom>
          <a:solidFill>
            <a:srgbClr val="FFCC99"/>
          </a:solid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spcBef>
                <a:spcPct val="0"/>
              </a:spcBef>
              <a:buClr>
                <a:schemeClr val="accent2"/>
              </a:buClr>
              <a:buSzPct val="95000"/>
              <a:buFont typeface="Wingdings" panose="05000000000000000000" pitchFamily="2" charset="2"/>
              <a:buChar char="l"/>
            </a:pPr>
            <a:r>
              <a:rPr kumimoji="1" lang="zh-CN" altLang="en-US" sz="2000" b="1">
                <a:solidFill>
                  <a:srgbClr val="000000"/>
                </a:solidFill>
                <a:latin typeface="Times New Roman" panose="02020603050405020304" pitchFamily="18" charset="0"/>
              </a:rPr>
              <a:t>完全竞争市场上，</a:t>
            </a:r>
          </a:p>
          <a:p>
            <a:pPr eaLnBrk="1" hangingPunct="1">
              <a:lnSpc>
                <a:spcPct val="80000"/>
              </a:lnSpc>
              <a:spcBef>
                <a:spcPct val="0"/>
              </a:spcBef>
              <a:buClr>
                <a:schemeClr val="accent2"/>
              </a:buClr>
              <a:buSzPct val="95000"/>
              <a:buFont typeface="Wingdings" panose="05000000000000000000" pitchFamily="2" charset="2"/>
              <a:buChar char="l"/>
            </a:pPr>
            <a:r>
              <a:rPr kumimoji="1" lang="zh-CN" altLang="en-US" sz="2000" b="1">
                <a:solidFill>
                  <a:srgbClr val="000000"/>
                </a:solidFill>
                <a:latin typeface="Times New Roman" panose="02020603050405020304" pitchFamily="18" charset="0"/>
              </a:rPr>
              <a:t>企业需求曲线是与横轴平行的线。</a:t>
            </a:r>
          </a:p>
        </p:txBody>
      </p:sp>
      <p:sp>
        <p:nvSpPr>
          <p:cNvPr id="11280" name="Text Box 16">
            <a:extLst>
              <a:ext uri="{FF2B5EF4-FFF2-40B4-BE49-F238E27FC236}">
                <a16:creationId xmlns:a16="http://schemas.microsoft.com/office/drawing/2014/main" id="{E6B65C8F-EE44-464D-91C5-88DB0E1F81DE}"/>
              </a:ext>
            </a:extLst>
          </p:cNvPr>
          <p:cNvSpPr txBox="1">
            <a:spLocks noChangeArrowheads="1"/>
          </p:cNvSpPr>
          <p:nvPr/>
        </p:nvSpPr>
        <p:spPr bwMode="auto">
          <a:xfrm>
            <a:off x="5219700" y="350202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en-US" altLang="zh-CN" sz="2400">
                <a:latin typeface="Times New Roman" panose="02020603050405020304" pitchFamily="18" charset="0"/>
              </a:rPr>
              <a:t>P</a:t>
            </a:r>
          </a:p>
        </p:txBody>
      </p:sp>
      <p:sp>
        <p:nvSpPr>
          <p:cNvPr id="8209" name="Rectangle 17">
            <a:extLst>
              <a:ext uri="{FF2B5EF4-FFF2-40B4-BE49-F238E27FC236}">
                <a16:creationId xmlns:a16="http://schemas.microsoft.com/office/drawing/2014/main" id="{FF47DC29-F92E-405E-B4F5-54CF22BAC26C}"/>
              </a:ext>
            </a:extLst>
          </p:cNvPr>
          <p:cNvSpPr>
            <a:spLocks noChangeArrowheads="1"/>
          </p:cNvSpPr>
          <p:nvPr/>
        </p:nvSpPr>
        <p:spPr bwMode="auto">
          <a:xfrm>
            <a:off x="611188" y="1628775"/>
            <a:ext cx="6840537" cy="936625"/>
          </a:xfrm>
          <a:prstGeom prst="rect">
            <a:avLst/>
          </a:prstGeom>
          <a:solidFill>
            <a:srgbClr val="FF9900"/>
          </a:solidFill>
          <a:ln w="3175">
            <a:solidFill>
              <a:srgbClr val="A5002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1085850" indent="-455613">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493838"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901825"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309813"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7670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32242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6814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41386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None/>
            </a:pPr>
            <a:r>
              <a:rPr lang="zh-CN" altLang="en-US" sz="2400" b="1">
                <a:solidFill>
                  <a:srgbClr val="000066"/>
                </a:solidFill>
              </a:rPr>
              <a:t>（</a:t>
            </a:r>
            <a:r>
              <a:rPr lang="en-US" altLang="zh-CN" sz="2400" b="1">
                <a:solidFill>
                  <a:srgbClr val="000066"/>
                </a:solidFill>
              </a:rPr>
              <a:t>1</a:t>
            </a:r>
            <a:r>
              <a:rPr lang="zh-CN" altLang="en-US" sz="2400" b="1">
                <a:solidFill>
                  <a:srgbClr val="000066"/>
                </a:solidFill>
              </a:rPr>
              <a:t>）完全竞争市场的价格为</a:t>
            </a:r>
            <a:r>
              <a:rPr lang="en-US" altLang="zh-CN" sz="2400" b="1">
                <a:solidFill>
                  <a:srgbClr val="000066"/>
                </a:solidFill>
              </a:rPr>
              <a:t>P</a:t>
            </a:r>
            <a:r>
              <a:rPr lang="en-US" altLang="zh-CN" sz="2400" b="1" baseline="-25000">
                <a:solidFill>
                  <a:srgbClr val="000066"/>
                </a:solidFill>
              </a:rPr>
              <a:t>0</a:t>
            </a:r>
            <a:r>
              <a:rPr lang="zh-CN" altLang="en-US" sz="2400" b="1">
                <a:solidFill>
                  <a:srgbClr val="000066"/>
                </a:solidFill>
              </a:rPr>
              <a:t>。</a:t>
            </a:r>
          </a:p>
          <a:p>
            <a:pPr eaLnBrk="1" hangingPunct="1"/>
            <a:r>
              <a:rPr lang="zh-CN" altLang="en-US" sz="2400" b="1">
                <a:solidFill>
                  <a:srgbClr val="000066"/>
                </a:solidFill>
              </a:rPr>
              <a:t>由整个行业的供给和需求曲线的交点所决定。</a:t>
            </a:r>
          </a:p>
        </p:txBody>
      </p:sp>
      <p:sp>
        <p:nvSpPr>
          <p:cNvPr id="8211" name="Rectangle 19">
            <a:extLst>
              <a:ext uri="{FF2B5EF4-FFF2-40B4-BE49-F238E27FC236}">
                <a16:creationId xmlns:a16="http://schemas.microsoft.com/office/drawing/2014/main" id="{B410CC08-4E1D-47BB-857D-8AE87A49C7C3}"/>
              </a:ext>
            </a:extLst>
          </p:cNvPr>
          <p:cNvSpPr>
            <a:spLocks noChangeArrowheads="1"/>
          </p:cNvSpPr>
          <p:nvPr/>
        </p:nvSpPr>
        <p:spPr bwMode="auto">
          <a:xfrm>
            <a:off x="611188" y="2708275"/>
            <a:ext cx="3960812" cy="1225550"/>
          </a:xfrm>
          <a:prstGeom prst="rect">
            <a:avLst/>
          </a:prstGeom>
          <a:solidFill>
            <a:srgbClr val="FFCC00"/>
          </a:solidFill>
          <a:ln w="3175">
            <a:solidFill>
              <a:srgbClr val="FF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1085850" indent="-455613">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493838"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901825"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309813"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7670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32242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6814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4138613"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000066"/>
                </a:solidFill>
              </a:rPr>
              <a:t>P</a:t>
            </a:r>
            <a:r>
              <a:rPr lang="en-US" altLang="zh-CN" sz="2400" b="1" baseline="-25000">
                <a:solidFill>
                  <a:srgbClr val="000066"/>
                </a:solidFill>
              </a:rPr>
              <a:t>0</a:t>
            </a:r>
            <a:r>
              <a:rPr lang="zh-CN" altLang="en-US" sz="2400" b="1">
                <a:solidFill>
                  <a:srgbClr val="000066"/>
                </a:solidFill>
              </a:rPr>
              <a:t>一旦确定，个别厂商和消费者只能接受，而不能影响。</a:t>
            </a: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202"/>
                                        </p:tgtEl>
                                        <p:attrNameLst>
                                          <p:attrName>style.visibility</p:attrName>
                                        </p:attrNameLst>
                                      </p:cBhvr>
                                      <p:to>
                                        <p:strVal val="visible"/>
                                      </p:to>
                                    </p:set>
                                    <p:animEffect transition="in" filter="blinds(horizontal)">
                                      <p:cBhvr>
                                        <p:cTn id="7" dur="500"/>
                                        <p:tgtEl>
                                          <p:spTgt spid="82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205"/>
                                        </p:tgtEl>
                                        <p:attrNameLst>
                                          <p:attrName>style.visibility</p:attrName>
                                        </p:attrNameLst>
                                      </p:cBhvr>
                                      <p:to>
                                        <p:strVal val="visible"/>
                                      </p:to>
                                    </p:set>
                                    <p:animEffect transition="in" filter="blinds(horizontal)">
                                      <p:cBhvr>
                                        <p:cTn id="12" dur="500"/>
                                        <p:tgtEl>
                                          <p:spTgt spid="820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203"/>
                                        </p:tgtEl>
                                        <p:attrNameLst>
                                          <p:attrName>style.visibility</p:attrName>
                                        </p:attrNameLst>
                                      </p:cBhvr>
                                      <p:to>
                                        <p:strVal val="visible"/>
                                      </p:to>
                                    </p:set>
                                    <p:animEffect transition="in" filter="blinds(horizontal)">
                                      <p:cBhvr>
                                        <p:cTn id="17" dur="500"/>
                                        <p:tgtEl>
                                          <p:spTgt spid="820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204"/>
                                        </p:tgtEl>
                                        <p:attrNameLst>
                                          <p:attrName>style.visibility</p:attrName>
                                        </p:attrNameLst>
                                      </p:cBhvr>
                                      <p:to>
                                        <p:strVal val="visible"/>
                                      </p:to>
                                    </p:set>
                                    <p:animEffect transition="in" filter="blinds(horizontal)">
                                      <p:cBhvr>
                                        <p:cTn id="22" dur="500"/>
                                        <p:tgtEl>
                                          <p:spTgt spid="820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206"/>
                                        </p:tgtEl>
                                        <p:attrNameLst>
                                          <p:attrName>style.visibility</p:attrName>
                                        </p:attrNameLst>
                                      </p:cBhvr>
                                      <p:to>
                                        <p:strVal val="visible"/>
                                      </p:to>
                                    </p:set>
                                    <p:animEffect transition="in" filter="blinds(horizontal)">
                                      <p:cBhvr>
                                        <p:cTn id="27" dur="500"/>
                                        <p:tgtEl>
                                          <p:spTgt spid="820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199"/>
                                        </p:tgtEl>
                                        <p:attrNameLst>
                                          <p:attrName>style.visibility</p:attrName>
                                        </p:attrNameLst>
                                      </p:cBhvr>
                                      <p:to>
                                        <p:strVal val="visible"/>
                                      </p:to>
                                    </p:set>
                                    <p:animEffect transition="in" filter="blinds(horizontal)">
                                      <p:cBhvr>
                                        <p:cTn id="32" dur="500"/>
                                        <p:tgtEl>
                                          <p:spTgt spid="819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8209"/>
                                        </p:tgtEl>
                                        <p:attrNameLst>
                                          <p:attrName>style.visibility</p:attrName>
                                        </p:attrNameLst>
                                      </p:cBhvr>
                                      <p:to>
                                        <p:strVal val="visible"/>
                                      </p:to>
                                    </p:set>
                                    <p:animEffect transition="in" filter="wedge">
                                      <p:cBhvr>
                                        <p:cTn id="37" dur="500"/>
                                        <p:tgtEl>
                                          <p:spTgt spid="820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8211"/>
                                        </p:tgtEl>
                                        <p:attrNameLst>
                                          <p:attrName>style.visibility</p:attrName>
                                        </p:attrNameLst>
                                      </p:cBhvr>
                                      <p:to>
                                        <p:strVal val="visible"/>
                                      </p:to>
                                    </p:set>
                                    <p:animEffect transition="in" filter="blinds(horizontal)">
                                      <p:cBhvr>
                                        <p:cTn id="42" dur="500"/>
                                        <p:tgtEl>
                                          <p:spTgt spid="821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8195">
                                            <p:bg/>
                                          </p:spTgt>
                                        </p:tgtEl>
                                        <p:attrNameLst>
                                          <p:attrName>style.visibility</p:attrName>
                                        </p:attrNameLst>
                                      </p:cBhvr>
                                      <p:to>
                                        <p:strVal val="visible"/>
                                      </p:to>
                                    </p:set>
                                    <p:animEffect transition="in" filter="blinds(horizontal)">
                                      <p:cBhvr>
                                        <p:cTn id="47" dur="500"/>
                                        <p:tgtEl>
                                          <p:spTgt spid="8195">
                                            <p:bg/>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8195">
                                            <p:txEl>
                                              <p:pRg st="0" end="0"/>
                                            </p:txEl>
                                          </p:spTgt>
                                        </p:tgtEl>
                                        <p:attrNameLst>
                                          <p:attrName>style.visibility</p:attrName>
                                        </p:attrNameLst>
                                      </p:cBhvr>
                                      <p:to>
                                        <p:strVal val="visible"/>
                                      </p:to>
                                    </p:set>
                                    <p:animEffect transition="in" filter="blinds(horizontal)">
                                      <p:cBhvr>
                                        <p:cTn id="52" dur="500"/>
                                        <p:tgtEl>
                                          <p:spTgt spid="8195">
                                            <p:txEl>
                                              <p:pRg st="0" end="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8198"/>
                                        </p:tgtEl>
                                        <p:attrNameLst>
                                          <p:attrName>style.visibility</p:attrName>
                                        </p:attrNameLst>
                                      </p:cBhvr>
                                      <p:to>
                                        <p:strVal val="visible"/>
                                      </p:to>
                                    </p:set>
                                    <p:animEffect transition="in" filter="blinds(horizontal)">
                                      <p:cBhvr>
                                        <p:cTn id="57" dur="500"/>
                                        <p:tgtEl>
                                          <p:spTgt spid="819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8200"/>
                                        </p:tgtEl>
                                        <p:attrNameLst>
                                          <p:attrName>style.visibility</p:attrName>
                                        </p:attrNameLst>
                                      </p:cBhvr>
                                      <p:to>
                                        <p:strVal val="visible"/>
                                      </p:to>
                                    </p:set>
                                    <p:animEffect transition="in" filter="blinds(horizontal)">
                                      <p:cBhvr>
                                        <p:cTn id="62" dur="500"/>
                                        <p:tgtEl>
                                          <p:spTgt spid="8200"/>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8207"/>
                                        </p:tgtEl>
                                        <p:attrNameLst>
                                          <p:attrName>style.visibility</p:attrName>
                                        </p:attrNameLst>
                                      </p:cBhvr>
                                      <p:to>
                                        <p:strVal val="visible"/>
                                      </p:to>
                                    </p:set>
                                    <p:animEffect transition="in" filter="box(in)">
                                      <p:cBhvr>
                                        <p:cTn id="67" dur="500"/>
                                        <p:tgtEl>
                                          <p:spTgt spid="8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nimBg="1"/>
      <p:bldP spid="8199" grpId="0"/>
      <p:bldP spid="8200" grpId="0"/>
      <p:bldP spid="8204" grpId="0"/>
      <p:bldP spid="8206" grpId="0"/>
      <p:bldP spid="8207" grpId="0" animBg="1"/>
      <p:bldP spid="8209" grpId="0" animBg="1"/>
      <p:bldP spid="8211" grpId="0" animBg="1"/>
    </p:bldLst>
  </p:timing>
</p:sld>
</file>

<file path=ppt/theme/theme1.xml><?xml version="1.0" encoding="utf-8"?>
<a:theme xmlns:a="http://schemas.openxmlformats.org/drawingml/2006/main" name="诗情画意">
  <a:themeElements>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fontScheme name="诗情画意">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诗情画意 2">
        <a:dk1>
          <a:srgbClr val="005FBE"/>
        </a:dk1>
        <a:lt1>
          <a:srgbClr val="FFFFDD"/>
        </a:lt1>
        <a:dk2>
          <a:srgbClr val="2C5884"/>
        </a:dk2>
        <a:lt2>
          <a:srgbClr val="C0C0C0"/>
        </a:lt2>
        <a:accent1>
          <a:srgbClr val="E9F7FF"/>
        </a:accent1>
        <a:accent2>
          <a:srgbClr val="F89400"/>
        </a:accent2>
        <a:accent3>
          <a:srgbClr val="FFFFEB"/>
        </a:accent3>
        <a:accent4>
          <a:srgbClr val="0050A2"/>
        </a:accent4>
        <a:accent5>
          <a:srgbClr val="F2FAFF"/>
        </a:accent5>
        <a:accent6>
          <a:srgbClr val="E186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诗情画意 3">
        <a:dk1>
          <a:srgbClr val="5D5D8B"/>
        </a:dk1>
        <a:lt1>
          <a:srgbClr val="DAEADE"/>
        </a:lt1>
        <a:dk2>
          <a:srgbClr val="A25269"/>
        </a:dk2>
        <a:lt2>
          <a:srgbClr val="C0C0C0"/>
        </a:lt2>
        <a:accent1>
          <a:srgbClr val="FFFFDD"/>
        </a:accent1>
        <a:accent2>
          <a:srgbClr val="3399FF"/>
        </a:accent2>
        <a:accent3>
          <a:srgbClr val="EAF3EC"/>
        </a:accent3>
        <a:accent4>
          <a:srgbClr val="4E4E76"/>
        </a:accent4>
        <a:accent5>
          <a:srgbClr val="FFFFEB"/>
        </a:accent5>
        <a:accent6>
          <a:srgbClr val="2D8AE7"/>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诗情画意 4">
        <a:dk1>
          <a:srgbClr val="006666"/>
        </a:dk1>
        <a:lt1>
          <a:srgbClr val="CCECFF"/>
        </a:lt1>
        <a:dk2>
          <a:srgbClr val="336699"/>
        </a:dk2>
        <a:lt2>
          <a:srgbClr val="C0C0C0"/>
        </a:lt2>
        <a:accent1>
          <a:srgbClr val="FFFFCC"/>
        </a:accent1>
        <a:accent2>
          <a:srgbClr val="FF6600"/>
        </a:accent2>
        <a:accent3>
          <a:srgbClr val="E2F4FF"/>
        </a:accent3>
        <a:accent4>
          <a:srgbClr val="005656"/>
        </a:accent4>
        <a:accent5>
          <a:srgbClr val="FFFFE2"/>
        </a:accent5>
        <a:accent6>
          <a:srgbClr val="E75C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诗情画意 5">
        <a:dk1>
          <a:srgbClr val="0033CC"/>
        </a:dk1>
        <a:lt1>
          <a:srgbClr val="FFE9E9"/>
        </a:lt1>
        <a:dk2>
          <a:srgbClr val="000000"/>
        </a:dk2>
        <a:lt2>
          <a:srgbClr val="C0C0C0"/>
        </a:lt2>
        <a:accent1>
          <a:srgbClr val="D5E5DB"/>
        </a:accent1>
        <a:accent2>
          <a:srgbClr val="3366FF"/>
        </a:accent2>
        <a:accent3>
          <a:srgbClr val="FFF2F2"/>
        </a:accent3>
        <a:accent4>
          <a:srgbClr val="002AAE"/>
        </a:accent4>
        <a:accent5>
          <a:srgbClr val="E7F0EA"/>
        </a:accent5>
        <a:accent6>
          <a:srgbClr val="2D5CE7"/>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诗情画意 6">
        <a:dk1>
          <a:srgbClr val="336699"/>
        </a:dk1>
        <a:lt1>
          <a:srgbClr val="F4E9E0"/>
        </a:lt1>
        <a:dk2>
          <a:srgbClr val="DC5900"/>
        </a:dk2>
        <a:lt2>
          <a:srgbClr val="C0C0C0"/>
        </a:lt2>
        <a:accent1>
          <a:srgbClr val="E4E4E4"/>
        </a:accent1>
        <a:accent2>
          <a:srgbClr val="3399FF"/>
        </a:accent2>
        <a:accent3>
          <a:srgbClr val="F8F2ED"/>
        </a:accent3>
        <a:accent4>
          <a:srgbClr val="2A5682"/>
        </a:accent4>
        <a:accent5>
          <a:srgbClr val="EFEFEF"/>
        </a:accent5>
        <a:accent6>
          <a:srgbClr val="2D8AE7"/>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诗情画意 7">
        <a:dk1>
          <a:srgbClr val="CC3300"/>
        </a:dk1>
        <a:lt1>
          <a:srgbClr val="E5E5FF"/>
        </a:lt1>
        <a:dk2>
          <a:srgbClr val="565680"/>
        </a:dk2>
        <a:lt2>
          <a:srgbClr val="C0C0C0"/>
        </a:lt2>
        <a:accent1>
          <a:srgbClr val="E6E4EC"/>
        </a:accent1>
        <a:accent2>
          <a:srgbClr val="0066CC"/>
        </a:accent2>
        <a:accent3>
          <a:srgbClr val="F0F0FF"/>
        </a:accent3>
        <a:accent4>
          <a:srgbClr val="AE2A00"/>
        </a:accent4>
        <a:accent5>
          <a:srgbClr val="F0EFF4"/>
        </a:accent5>
        <a:accent6>
          <a:srgbClr val="005CB9"/>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诗情画意 8">
        <a:dk1>
          <a:srgbClr val="000099"/>
        </a:dk1>
        <a:lt1>
          <a:srgbClr val="FFE2C5"/>
        </a:lt1>
        <a:dk2>
          <a:srgbClr val="007D7A"/>
        </a:dk2>
        <a:lt2>
          <a:srgbClr val="C0C0C0"/>
        </a:lt2>
        <a:accent1>
          <a:srgbClr val="EAEAEA"/>
        </a:accent1>
        <a:accent2>
          <a:srgbClr val="B26EB4"/>
        </a:accent2>
        <a:accent3>
          <a:srgbClr val="FFEEDF"/>
        </a:accent3>
        <a:accent4>
          <a:srgbClr val="000082"/>
        </a:accent4>
        <a:accent5>
          <a:srgbClr val="F3F3F3"/>
        </a:accent5>
        <a:accent6>
          <a:srgbClr val="A163A3"/>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CDESIGNL</Template>
  <TotalTime>1329</TotalTime>
  <Words>3597</Words>
  <Application>Microsoft Office PowerPoint</Application>
  <PresentationFormat>全屏显示(4:3)</PresentationFormat>
  <Paragraphs>754</Paragraphs>
  <Slides>68</Slides>
  <Notes>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68</vt:i4>
      </vt:variant>
    </vt:vector>
  </HeadingPairs>
  <TitlesOfParts>
    <vt:vector size="84" baseType="lpstr">
      <vt:lpstr>Arial</vt:lpstr>
      <vt:lpstr>宋体</vt:lpstr>
      <vt:lpstr>Wingdings</vt:lpstr>
      <vt:lpstr>等线</vt:lpstr>
      <vt:lpstr>华文细黑</vt:lpstr>
      <vt:lpstr>黑体</vt:lpstr>
      <vt:lpstr>Times New Roman</vt:lpstr>
      <vt:lpstr>楷体_GB2312</vt:lpstr>
      <vt:lpstr>华文新魏</vt:lpstr>
      <vt:lpstr>Webdings</vt:lpstr>
      <vt:lpstr>隶书</vt:lpstr>
      <vt:lpstr>仿宋_GB2312</vt:lpstr>
      <vt:lpstr>Symbol</vt:lpstr>
      <vt:lpstr>Tahoma</vt:lpstr>
      <vt:lpstr>诗情画意</vt:lpstr>
      <vt:lpstr>Microsoft 公式 3.0</vt:lpstr>
      <vt:lpstr>第六章 完全竞争市场 </vt:lpstr>
      <vt:lpstr> 微观经济学的基本框架</vt:lpstr>
      <vt:lpstr>一、厂商和市场的类型</vt:lpstr>
      <vt:lpstr>2、市场类型</vt:lpstr>
      <vt:lpstr>3、按市场结构划分的四种市场类型</vt:lpstr>
      <vt:lpstr>3、按市场结构划分的四种市场类型</vt:lpstr>
      <vt:lpstr>4、分析市场结构的原因</vt:lpstr>
      <vt:lpstr>二、完全竞争厂商的需求曲线和收益曲线</vt:lpstr>
      <vt:lpstr>2、完全竞争厂商的需求曲线</vt:lpstr>
      <vt:lpstr>PowerPoint 演示文稿</vt:lpstr>
      <vt:lpstr>PowerPoint 演示文稿</vt:lpstr>
      <vt:lpstr>3、完全竞争厂商的收益曲线</vt:lpstr>
      <vt:lpstr>2）完全竞争厂商的收益曲线</vt:lpstr>
      <vt:lpstr>PowerPoint 演示文稿</vt:lpstr>
      <vt:lpstr>三、厂商利润最大化的条件</vt:lpstr>
      <vt:lpstr>1、利润最大化原则的数学证明</vt:lpstr>
      <vt:lpstr>2、利润最大化的原则的文字说明</vt:lpstr>
      <vt:lpstr>PowerPoint 演示文稿</vt:lpstr>
      <vt:lpstr>PowerPoint 演示文稿</vt:lpstr>
      <vt:lpstr>PowerPoint 演示文稿</vt:lpstr>
      <vt:lpstr>四、完全竞争市场的短期均衡和短期供给曲线</vt:lpstr>
      <vt:lpstr> （1）行业供给小于需求，价格水平比较高。</vt:lpstr>
      <vt:lpstr>（2）行业供给大于需求，价格水平比较低。</vt:lpstr>
      <vt:lpstr>（3）厂商需求曲线切于短期平均总成本曲线的最低点 </vt:lpstr>
      <vt:lpstr>（4）厂商需求曲线低于短期平均总成本曲线的最低点, 高于平均可变成本最低点</vt:lpstr>
      <vt:lpstr>（5）厂商需求曲线切于短期平均可变成本曲线的最低点 </vt:lpstr>
      <vt:lpstr>PowerPoint 演示文稿</vt:lpstr>
      <vt:lpstr>2、完全竞争厂商的供给曲线</vt:lpstr>
      <vt:lpstr>PowerPoint 演示文稿</vt:lpstr>
      <vt:lpstr>PowerPoint 演示文稿</vt:lpstr>
      <vt:lpstr>厂商的短期供给曲线</vt:lpstr>
      <vt:lpstr>3、生产者剩余(PS)</vt:lpstr>
      <vt:lpstr>PowerPoint 演示文稿</vt:lpstr>
      <vt:lpstr>PowerPoint 演示文稿</vt:lpstr>
      <vt:lpstr>五、完全竞争行业的短期供给曲线</vt:lpstr>
      <vt:lpstr>PowerPoint 演示文稿</vt:lpstr>
      <vt:lpstr>PowerPoint 演示文稿</vt:lpstr>
      <vt:lpstr>PowerPoint 演示文稿</vt:lpstr>
      <vt:lpstr>六、完全竞争厂商的长期均衡</vt:lpstr>
      <vt:lpstr>PowerPoint 演示文稿</vt:lpstr>
      <vt:lpstr>PowerPoint 演示文稿</vt:lpstr>
      <vt:lpstr>PowerPoint 演示文稿</vt:lpstr>
      <vt:lpstr>PowerPoint 演示文稿</vt:lpstr>
      <vt:lpstr>PowerPoint 演示文稿</vt:lpstr>
      <vt:lpstr>七、完全竞争行业的长期供给曲线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八、完全竞争市场的 短期均衡和长期均衡</vt:lpstr>
      <vt:lpstr>    完全竞争市场最理想，价格可充分发挥其     “看不见的手”的作用，调节整个经济的运   行。 </vt:lpstr>
      <vt:lpstr>PowerPoint 演示文稿</vt:lpstr>
      <vt:lpstr>2、“消费者统治”</vt:lpstr>
      <vt:lpstr>完全竞争市场简评：优点</vt:lpstr>
      <vt:lpstr>完全竞争市场有缺点</vt:lpstr>
      <vt:lpstr>其他关于完全竞争市场分析的质疑</vt:lpstr>
      <vt:lpstr>教学要求</vt:lpstr>
    </vt:vector>
  </TitlesOfParts>
  <Company>wzu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第六章 完全竞争市场</dc:title>
  <dc:creator>CINDYCAI</dc:creator>
  <cp:lastModifiedBy>ssa</cp:lastModifiedBy>
  <cp:revision>294</cp:revision>
  <dcterms:created xsi:type="dcterms:W3CDTF">2005-02-27T11:05:41Z</dcterms:created>
  <dcterms:modified xsi:type="dcterms:W3CDTF">2023-08-28T14:37:15Z</dcterms:modified>
</cp:coreProperties>
</file>