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rels" ContentType="application/vnd.openxmlformats-package.relationships+xml"/>
  <Default Extension="xml" ContentType="application/xml"/>
  <Default Extension="wav" ContentType="audio/x-wav"/>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1"/>
  </p:sldMasterIdLst>
  <p:notesMasterIdLst>
    <p:notesMasterId r:id="rId44"/>
  </p:notesMasterIdLst>
  <p:handoutMasterIdLst>
    <p:handoutMasterId r:id="rId45"/>
  </p:handoutMasterIdLst>
  <p:sldIdLst>
    <p:sldId id="310" r:id="rId2"/>
    <p:sldId id="352" r:id="rId3"/>
    <p:sldId id="353" r:id="rId4"/>
    <p:sldId id="383" r:id="rId5"/>
    <p:sldId id="379" r:id="rId6"/>
    <p:sldId id="354" r:id="rId7"/>
    <p:sldId id="355" r:id="rId8"/>
    <p:sldId id="311" r:id="rId9"/>
    <p:sldId id="312" r:id="rId10"/>
    <p:sldId id="314" r:id="rId11"/>
    <p:sldId id="356" r:id="rId12"/>
    <p:sldId id="357" r:id="rId13"/>
    <p:sldId id="315" r:id="rId14"/>
    <p:sldId id="358" r:id="rId15"/>
    <p:sldId id="359" r:id="rId16"/>
    <p:sldId id="361" r:id="rId17"/>
    <p:sldId id="381" r:id="rId18"/>
    <p:sldId id="360" r:id="rId19"/>
    <p:sldId id="380" r:id="rId20"/>
    <p:sldId id="316" r:id="rId21"/>
    <p:sldId id="347" r:id="rId22"/>
    <p:sldId id="346" r:id="rId23"/>
    <p:sldId id="376" r:id="rId24"/>
    <p:sldId id="349" r:id="rId25"/>
    <p:sldId id="362" r:id="rId26"/>
    <p:sldId id="318" r:id="rId27"/>
    <p:sldId id="363" r:id="rId28"/>
    <p:sldId id="365" r:id="rId29"/>
    <p:sldId id="366" r:id="rId30"/>
    <p:sldId id="367" r:id="rId31"/>
    <p:sldId id="320" r:id="rId32"/>
    <p:sldId id="351" r:id="rId33"/>
    <p:sldId id="369" r:id="rId34"/>
    <p:sldId id="371" r:id="rId35"/>
    <p:sldId id="322" r:id="rId36"/>
    <p:sldId id="370" r:id="rId37"/>
    <p:sldId id="325" r:id="rId38"/>
    <p:sldId id="382" r:id="rId39"/>
    <p:sldId id="373" r:id="rId40"/>
    <p:sldId id="375" r:id="rId41"/>
    <p:sldId id="374" r:id="rId42"/>
    <p:sldId id="372" r:id="rId43"/>
  </p:sldIdLst>
  <p:sldSz cx="9144000" cy="6858000" type="screen4x3"/>
  <p:notesSz cx="6794500" cy="9869488"/>
  <p:defaultTextStyle>
    <a:defPPr>
      <a:defRPr lang="zh-CN"/>
    </a:defPPr>
    <a:lvl1pPr algn="l" rtl="0" eaLnBrk="0" fontAlgn="base" hangingPunct="0">
      <a:spcBef>
        <a:spcPct val="0"/>
      </a:spcBef>
      <a:spcAft>
        <a:spcPct val="0"/>
      </a:spcAft>
      <a:defRPr kumimoji="1" sz="2400" b="1" kern="1200">
        <a:solidFill>
          <a:schemeClr val="tx1"/>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kumimoji="1" sz="2400" b="1" kern="1200">
        <a:solidFill>
          <a:schemeClr val="tx1"/>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kumimoji="1" sz="2400" b="1" kern="1200">
        <a:solidFill>
          <a:schemeClr val="tx1"/>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kumimoji="1" sz="2400" b="1" kern="1200">
        <a:solidFill>
          <a:schemeClr val="tx1"/>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kumimoji="1" sz="2400" b="1"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kumimoji="1" sz="2400" b="1" kern="1200">
        <a:solidFill>
          <a:schemeClr val="tx1"/>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kumimoji="1" sz="2400" b="1" kern="1200">
        <a:solidFill>
          <a:schemeClr val="tx1"/>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kumimoji="1" sz="2400" b="1" kern="1200">
        <a:solidFill>
          <a:schemeClr val="tx1"/>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kumimoji="1" sz="2400" b="1" kern="1200">
        <a:solidFill>
          <a:schemeClr val="tx1"/>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 uri="{2D200454-40CA-4A62-9FC3-DE9A4176ACB9}">
      <p15:notesGuideLst xmlns:p15="http://schemas.microsoft.com/office/powerpoint/2012/main">
        <p15:guide id="1" orient="horz" pos="3109">
          <p15:clr>
            <a:srgbClr val="A4A3A4"/>
          </p15:clr>
        </p15:guide>
        <p15:guide id="2" pos="214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33FF"/>
    <a:srgbClr val="00FF00"/>
    <a:srgbClr val="FFFF66"/>
    <a:srgbClr val="0000CC"/>
    <a:srgbClr val="660033"/>
    <a:srgbClr val="000000"/>
    <a:srgbClr val="FFFFCC"/>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autoAdjust="0"/>
    <p:restoredTop sz="94660" autoAdjust="0"/>
  </p:normalViewPr>
  <p:slideViewPr>
    <p:cSldViewPr>
      <p:cViewPr varScale="1">
        <p:scale>
          <a:sx n="71" d="100"/>
          <a:sy n="71" d="100"/>
        </p:scale>
        <p:origin x="1077" y="48"/>
      </p:cViewPr>
      <p:guideLst>
        <p:guide orient="horz" pos="2880"/>
        <p:guide pos="216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6373"/>
    </p:cViewPr>
  </p:sorterViewPr>
  <p:notesViewPr>
    <p:cSldViewPr>
      <p:cViewPr varScale="1">
        <p:scale>
          <a:sx n="37" d="100"/>
          <a:sy n="37" d="100"/>
        </p:scale>
        <p:origin x="-1090" y="-58"/>
      </p:cViewPr>
      <p:guideLst>
        <p:guide orient="horz" pos="3109"/>
        <p:guide pos="214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B1EC2FE2-E0FE-48EC-865F-76D86A3D46C6}"/>
              </a:ext>
            </a:extLst>
          </p:cNvPr>
          <p:cNvSpPr>
            <a:spLocks noGrp="1" noChangeArrowheads="1"/>
          </p:cNvSpPr>
          <p:nvPr>
            <p:ph type="hdr" sz="quarter"/>
          </p:nvPr>
        </p:nvSpPr>
        <p:spPr bwMode="auto">
          <a:xfrm>
            <a:off x="0" y="0"/>
            <a:ext cx="2944813" cy="493713"/>
          </a:xfrm>
          <a:prstGeom prst="rect">
            <a:avLst/>
          </a:prstGeom>
          <a:noFill/>
          <a:ln>
            <a:noFill/>
          </a:ln>
        </p:spPr>
        <p:txBody>
          <a:bodyPr vert="horz" wrap="square" lIns="91440" tIns="45720" rIns="91440" bIns="45720" numCol="1" anchor="t" anchorCtr="0" compatLnSpc="1">
            <a:prstTxWarp prst="textNoShape">
              <a:avLst/>
            </a:prstTxWarp>
          </a:bodyPr>
          <a:lstStyle>
            <a:lvl1pPr eaLnBrk="1" hangingPunct="1">
              <a:defRPr sz="1200" b="0"/>
            </a:lvl1pPr>
          </a:lstStyle>
          <a:p>
            <a:pPr>
              <a:defRPr/>
            </a:pPr>
            <a:endParaRPr lang="en-US" altLang="zh-CN"/>
          </a:p>
        </p:txBody>
      </p:sp>
      <p:sp>
        <p:nvSpPr>
          <p:cNvPr id="3075" name="Rectangle 3">
            <a:extLst>
              <a:ext uri="{FF2B5EF4-FFF2-40B4-BE49-F238E27FC236}">
                <a16:creationId xmlns:a16="http://schemas.microsoft.com/office/drawing/2014/main" id="{3C30E917-58A7-42A2-91FF-6E7C73E0A791}"/>
              </a:ext>
            </a:extLst>
          </p:cNvPr>
          <p:cNvSpPr>
            <a:spLocks noGrp="1" noChangeArrowheads="1"/>
          </p:cNvSpPr>
          <p:nvPr>
            <p:ph type="dt" sz="quarter" idx="1"/>
          </p:nvPr>
        </p:nvSpPr>
        <p:spPr bwMode="auto">
          <a:xfrm>
            <a:off x="3849688" y="0"/>
            <a:ext cx="2944812" cy="493713"/>
          </a:xfrm>
          <a:prstGeom prst="rect">
            <a:avLst/>
          </a:prstGeom>
          <a:noFill/>
          <a:ln>
            <a:noFill/>
          </a:ln>
        </p:spPr>
        <p:txBody>
          <a:bodyPr vert="horz" wrap="square" lIns="91440" tIns="45720" rIns="91440" bIns="45720" numCol="1" anchor="t" anchorCtr="0" compatLnSpc="1">
            <a:prstTxWarp prst="textNoShape">
              <a:avLst/>
            </a:prstTxWarp>
          </a:bodyPr>
          <a:lstStyle>
            <a:lvl1pPr algn="r" eaLnBrk="1" hangingPunct="1">
              <a:defRPr sz="1200" b="0"/>
            </a:lvl1pPr>
          </a:lstStyle>
          <a:p>
            <a:pPr>
              <a:defRPr/>
            </a:pPr>
            <a:endParaRPr lang="en-US" altLang="zh-CN"/>
          </a:p>
        </p:txBody>
      </p:sp>
      <p:sp>
        <p:nvSpPr>
          <p:cNvPr id="3076" name="Rectangle 4">
            <a:extLst>
              <a:ext uri="{FF2B5EF4-FFF2-40B4-BE49-F238E27FC236}">
                <a16:creationId xmlns:a16="http://schemas.microsoft.com/office/drawing/2014/main" id="{58B38BA4-7D7E-49F9-9139-98AB87A0DFC5}"/>
              </a:ext>
            </a:extLst>
          </p:cNvPr>
          <p:cNvSpPr>
            <a:spLocks noGrp="1" noChangeArrowheads="1"/>
          </p:cNvSpPr>
          <p:nvPr>
            <p:ph type="ftr" sz="quarter" idx="2"/>
          </p:nvPr>
        </p:nvSpPr>
        <p:spPr bwMode="auto">
          <a:xfrm>
            <a:off x="0" y="9375775"/>
            <a:ext cx="2944813" cy="493713"/>
          </a:xfrm>
          <a:prstGeom prst="rect">
            <a:avLst/>
          </a:prstGeom>
          <a:noFill/>
          <a:ln>
            <a:noFill/>
          </a:ln>
        </p:spPr>
        <p:txBody>
          <a:bodyPr vert="horz" wrap="square" lIns="91440" tIns="45720" rIns="91440" bIns="45720" numCol="1" anchor="b" anchorCtr="0" compatLnSpc="1">
            <a:prstTxWarp prst="textNoShape">
              <a:avLst/>
            </a:prstTxWarp>
          </a:bodyPr>
          <a:lstStyle>
            <a:lvl1pPr eaLnBrk="1" hangingPunct="1">
              <a:defRPr sz="1200" b="0"/>
            </a:lvl1pPr>
          </a:lstStyle>
          <a:p>
            <a:pPr>
              <a:defRPr/>
            </a:pPr>
            <a:endParaRPr lang="en-US" altLang="zh-CN"/>
          </a:p>
        </p:txBody>
      </p:sp>
      <p:sp>
        <p:nvSpPr>
          <p:cNvPr id="3077" name="Rectangle 5">
            <a:extLst>
              <a:ext uri="{FF2B5EF4-FFF2-40B4-BE49-F238E27FC236}">
                <a16:creationId xmlns:a16="http://schemas.microsoft.com/office/drawing/2014/main" id="{34D99100-325F-47F2-87BD-31C50F167C47}"/>
              </a:ext>
            </a:extLst>
          </p:cNvPr>
          <p:cNvSpPr>
            <a:spLocks noGrp="1" noChangeArrowheads="1"/>
          </p:cNvSpPr>
          <p:nvPr>
            <p:ph type="sldNum" sz="quarter" idx="3"/>
          </p:nvPr>
        </p:nvSpPr>
        <p:spPr bwMode="auto">
          <a:xfrm>
            <a:off x="3849688" y="9375775"/>
            <a:ext cx="2944812" cy="493713"/>
          </a:xfrm>
          <a:prstGeom prst="rect">
            <a:avLst/>
          </a:prstGeom>
          <a:noFill/>
          <a:ln>
            <a:noFill/>
          </a:ln>
        </p:spPr>
        <p:txBody>
          <a:bodyPr vert="horz" wrap="square" lIns="91440" tIns="45720" rIns="91440" bIns="45720" numCol="1" anchor="b" anchorCtr="0" compatLnSpc="1">
            <a:prstTxWarp prst="textNoShape">
              <a:avLst/>
            </a:prstTxWarp>
          </a:bodyPr>
          <a:lstStyle>
            <a:lvl1pPr algn="r" eaLnBrk="1" hangingPunct="1">
              <a:defRPr sz="1200" b="0"/>
            </a:lvl1pPr>
          </a:lstStyle>
          <a:p>
            <a:pPr>
              <a:defRPr/>
            </a:pPr>
            <a:fld id="{3792B27A-1143-4882-BBCE-02A7B610368B}"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DAB7AC1D-0528-4EE6-8703-4BC52F816093}"/>
              </a:ext>
            </a:extLst>
          </p:cNvPr>
          <p:cNvSpPr>
            <a:spLocks noGrp="1" noChangeArrowheads="1"/>
          </p:cNvSpPr>
          <p:nvPr>
            <p:ph type="hdr" sz="quarter"/>
          </p:nvPr>
        </p:nvSpPr>
        <p:spPr bwMode="auto">
          <a:xfrm>
            <a:off x="0" y="0"/>
            <a:ext cx="2944813" cy="493713"/>
          </a:xfrm>
          <a:prstGeom prst="rect">
            <a:avLst/>
          </a:prstGeom>
          <a:noFill/>
          <a:ln>
            <a:noFill/>
          </a:ln>
        </p:spPr>
        <p:txBody>
          <a:bodyPr vert="horz" wrap="square" lIns="91440" tIns="45720" rIns="91440" bIns="45720" numCol="1" anchor="t" anchorCtr="0" compatLnSpc="1">
            <a:prstTxWarp prst="textNoShape">
              <a:avLst/>
            </a:prstTxWarp>
          </a:bodyPr>
          <a:lstStyle>
            <a:lvl1pPr eaLnBrk="1" hangingPunct="1">
              <a:defRPr sz="1200" b="0"/>
            </a:lvl1pPr>
          </a:lstStyle>
          <a:p>
            <a:pPr>
              <a:defRPr/>
            </a:pPr>
            <a:endParaRPr lang="en-US" altLang="zh-CN"/>
          </a:p>
        </p:txBody>
      </p:sp>
      <p:sp>
        <p:nvSpPr>
          <p:cNvPr id="2051" name="Rectangle 3">
            <a:extLst>
              <a:ext uri="{FF2B5EF4-FFF2-40B4-BE49-F238E27FC236}">
                <a16:creationId xmlns:a16="http://schemas.microsoft.com/office/drawing/2014/main" id="{56780B32-A875-4586-BD35-8E2B4DA2B4B1}"/>
              </a:ext>
            </a:extLst>
          </p:cNvPr>
          <p:cNvSpPr>
            <a:spLocks noGrp="1" noChangeArrowheads="1"/>
          </p:cNvSpPr>
          <p:nvPr>
            <p:ph type="dt" idx="1"/>
          </p:nvPr>
        </p:nvSpPr>
        <p:spPr bwMode="auto">
          <a:xfrm>
            <a:off x="3849688" y="0"/>
            <a:ext cx="2944812" cy="493713"/>
          </a:xfrm>
          <a:prstGeom prst="rect">
            <a:avLst/>
          </a:prstGeom>
          <a:noFill/>
          <a:ln>
            <a:noFill/>
          </a:ln>
        </p:spPr>
        <p:txBody>
          <a:bodyPr vert="horz" wrap="square" lIns="91440" tIns="45720" rIns="91440" bIns="45720" numCol="1" anchor="t" anchorCtr="0" compatLnSpc="1">
            <a:prstTxWarp prst="textNoShape">
              <a:avLst/>
            </a:prstTxWarp>
          </a:bodyPr>
          <a:lstStyle>
            <a:lvl1pPr algn="r" eaLnBrk="1" hangingPunct="1">
              <a:defRPr sz="1200" b="0"/>
            </a:lvl1pPr>
          </a:lstStyle>
          <a:p>
            <a:pPr>
              <a:defRPr/>
            </a:pPr>
            <a:endParaRPr lang="en-US" altLang="zh-CN"/>
          </a:p>
        </p:txBody>
      </p:sp>
      <p:sp>
        <p:nvSpPr>
          <p:cNvPr id="3076" name="Rectangle 4">
            <a:extLst>
              <a:ext uri="{FF2B5EF4-FFF2-40B4-BE49-F238E27FC236}">
                <a16:creationId xmlns:a16="http://schemas.microsoft.com/office/drawing/2014/main" id="{23E5F175-601A-4FE8-906A-A2734C02E963}"/>
              </a:ext>
            </a:extLst>
          </p:cNvPr>
          <p:cNvSpPr>
            <a:spLocks noChangeArrowheads="1"/>
          </p:cNvSpPr>
          <p:nvPr>
            <p:ph type="sldImg" idx="2"/>
          </p:nvPr>
        </p:nvSpPr>
        <p:spPr bwMode="auto">
          <a:xfrm>
            <a:off x="930275" y="739775"/>
            <a:ext cx="4935538" cy="37020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a:extLst>
              <a:ext uri="{FF2B5EF4-FFF2-40B4-BE49-F238E27FC236}">
                <a16:creationId xmlns:a16="http://schemas.microsoft.com/office/drawing/2014/main" id="{26DBCE60-7FC3-49FA-A0A6-E7AE5DC54AB7}"/>
              </a:ext>
            </a:extLst>
          </p:cNvPr>
          <p:cNvSpPr>
            <a:spLocks noGrp="1" noChangeArrowheads="1"/>
          </p:cNvSpPr>
          <p:nvPr>
            <p:ph type="body" sz="quarter" idx="3"/>
          </p:nvPr>
        </p:nvSpPr>
        <p:spPr bwMode="auto">
          <a:xfrm>
            <a:off x="906463" y="4687888"/>
            <a:ext cx="4981575" cy="4441825"/>
          </a:xfrm>
          <a:prstGeom prst="rect">
            <a:avLst/>
          </a:prstGeom>
          <a:noFill/>
          <a:ln>
            <a:noFill/>
          </a:ln>
        </p:spPr>
        <p:txBody>
          <a:bodyPr vert="horz" wrap="square" lIns="91440" tIns="45720" rIns="91440" bIns="45720" numCol="1" anchor="t" anchorCtr="0" compatLnSpc="1">
            <a:prstTxWarp prst="textNoShape">
              <a:avLst/>
            </a:prstTxWarp>
          </a:bodyPr>
          <a:lstStyle/>
          <a:p>
            <a:pPr lvl="0"/>
            <a:r>
              <a:rPr lang="zh-CN" altLang="en-US" noProof="0"/>
              <a:t>单击以编辑母版文本样式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2054" name="Rectangle 6">
            <a:extLst>
              <a:ext uri="{FF2B5EF4-FFF2-40B4-BE49-F238E27FC236}">
                <a16:creationId xmlns:a16="http://schemas.microsoft.com/office/drawing/2014/main" id="{CD9D05A5-1439-4DF7-9ECD-2E5D4F8D5D2A}"/>
              </a:ext>
            </a:extLst>
          </p:cNvPr>
          <p:cNvSpPr>
            <a:spLocks noGrp="1" noChangeArrowheads="1"/>
          </p:cNvSpPr>
          <p:nvPr>
            <p:ph type="ftr" sz="quarter" idx="4"/>
          </p:nvPr>
        </p:nvSpPr>
        <p:spPr bwMode="auto">
          <a:xfrm>
            <a:off x="0" y="9375775"/>
            <a:ext cx="2944813" cy="493713"/>
          </a:xfrm>
          <a:prstGeom prst="rect">
            <a:avLst/>
          </a:prstGeom>
          <a:noFill/>
          <a:ln>
            <a:noFill/>
          </a:ln>
        </p:spPr>
        <p:txBody>
          <a:bodyPr vert="horz" wrap="square" lIns="91440" tIns="45720" rIns="91440" bIns="45720" numCol="1" anchor="b" anchorCtr="0" compatLnSpc="1">
            <a:prstTxWarp prst="textNoShape">
              <a:avLst/>
            </a:prstTxWarp>
          </a:bodyPr>
          <a:lstStyle>
            <a:lvl1pPr eaLnBrk="1" hangingPunct="1">
              <a:defRPr sz="1200" b="0"/>
            </a:lvl1pPr>
          </a:lstStyle>
          <a:p>
            <a:pPr>
              <a:defRPr/>
            </a:pPr>
            <a:endParaRPr lang="en-US" altLang="zh-CN"/>
          </a:p>
        </p:txBody>
      </p:sp>
      <p:sp>
        <p:nvSpPr>
          <p:cNvPr id="2055" name="Rectangle 7">
            <a:extLst>
              <a:ext uri="{FF2B5EF4-FFF2-40B4-BE49-F238E27FC236}">
                <a16:creationId xmlns:a16="http://schemas.microsoft.com/office/drawing/2014/main" id="{26960E9C-B1FB-4452-B6E7-8F861D953886}"/>
              </a:ext>
            </a:extLst>
          </p:cNvPr>
          <p:cNvSpPr>
            <a:spLocks noGrp="1" noChangeArrowheads="1"/>
          </p:cNvSpPr>
          <p:nvPr>
            <p:ph type="sldNum" sz="quarter" idx="5"/>
          </p:nvPr>
        </p:nvSpPr>
        <p:spPr bwMode="auto">
          <a:xfrm>
            <a:off x="3849688" y="9375775"/>
            <a:ext cx="2944812" cy="493713"/>
          </a:xfrm>
          <a:prstGeom prst="rect">
            <a:avLst/>
          </a:prstGeom>
          <a:noFill/>
          <a:ln>
            <a:noFill/>
          </a:ln>
        </p:spPr>
        <p:txBody>
          <a:bodyPr vert="horz" wrap="square" lIns="91440" tIns="45720" rIns="91440" bIns="45720" numCol="1" anchor="b" anchorCtr="0" compatLnSpc="1">
            <a:prstTxWarp prst="textNoShape">
              <a:avLst/>
            </a:prstTxWarp>
          </a:bodyPr>
          <a:lstStyle>
            <a:lvl1pPr algn="r" eaLnBrk="1" hangingPunct="1">
              <a:defRPr sz="1200" b="0"/>
            </a:lvl1pPr>
          </a:lstStyle>
          <a:p>
            <a:pPr>
              <a:defRPr/>
            </a:pPr>
            <a:fld id="{E173F8B7-9FAF-4700-983F-2262E077F546}"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4" name="Freeform 2">
            <a:extLst>
              <a:ext uri="{FF2B5EF4-FFF2-40B4-BE49-F238E27FC236}">
                <a16:creationId xmlns:a16="http://schemas.microsoft.com/office/drawing/2014/main" id="{9330E940-0F58-4A1F-8402-B1CFD24E2419}"/>
              </a:ext>
            </a:extLst>
          </p:cNvPr>
          <p:cNvSpPr>
            <a:spLocks/>
          </p:cNvSpPr>
          <p:nvPr/>
        </p:nvSpPr>
        <p:spPr bwMode="gray">
          <a:xfrm>
            <a:off x="690563" y="3340100"/>
            <a:ext cx="7653337" cy="485775"/>
          </a:xfrm>
          <a:custGeom>
            <a:avLst/>
            <a:gdLst>
              <a:gd name="T0" fmla="*/ 2147483646 w 4128"/>
              <a:gd name="T1" fmla="*/ 2147483646 h 479"/>
              <a:gd name="T2" fmla="*/ 2147483646 w 4128"/>
              <a:gd name="T3" fmla="*/ 2147483646 h 479"/>
              <a:gd name="T4" fmla="*/ 2147483646 w 4128"/>
              <a:gd name="T5" fmla="*/ 2147483646 h 479"/>
              <a:gd name="T6" fmla="*/ 0 w 4128"/>
              <a:gd name="T7" fmla="*/ 2147483646 h 479"/>
              <a:gd name="T8" fmla="*/ 2147483646 w 4128"/>
              <a:gd name="T9" fmla="*/ 2147483646 h 47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28" h="479">
                <a:moveTo>
                  <a:pt x="163" y="200"/>
                </a:moveTo>
                <a:cubicBezTo>
                  <a:pt x="163" y="200"/>
                  <a:pt x="2054" y="0"/>
                  <a:pt x="4128" y="200"/>
                </a:cubicBezTo>
                <a:cubicBezTo>
                  <a:pt x="4128" y="200"/>
                  <a:pt x="4128" y="314"/>
                  <a:pt x="4128" y="429"/>
                </a:cubicBezTo>
                <a:cubicBezTo>
                  <a:pt x="2371" y="200"/>
                  <a:pt x="688" y="479"/>
                  <a:pt x="0" y="441"/>
                </a:cubicBezTo>
                <a:lnTo>
                  <a:pt x="163" y="200"/>
                </a:lnTo>
                <a:close/>
              </a:path>
            </a:pathLst>
          </a:custGeom>
          <a:solidFill>
            <a:schemeClr val="hlink">
              <a:alpha val="50195"/>
            </a:schemeClr>
          </a:soli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zh-CN" altLang="en-US"/>
          </a:p>
        </p:txBody>
      </p:sp>
      <p:sp>
        <p:nvSpPr>
          <p:cNvPr id="46083" name="Rectangle 3"/>
          <p:cNvSpPr>
            <a:spLocks noGrp="1" noChangeArrowheads="1"/>
          </p:cNvSpPr>
          <p:nvPr>
            <p:ph type="ctrTitle"/>
          </p:nvPr>
        </p:nvSpPr>
        <p:spPr>
          <a:xfrm>
            <a:off x="685800" y="2286000"/>
            <a:ext cx="7772400" cy="1143000"/>
          </a:xfrm>
        </p:spPr>
        <p:txBody>
          <a:bodyPr/>
          <a:lstStyle>
            <a:lvl1pPr>
              <a:defRPr/>
            </a:lvl1pPr>
          </a:lstStyle>
          <a:p>
            <a:pPr lvl="0"/>
            <a:r>
              <a:rPr lang="zh-CN" altLang="en-US" noProof="0"/>
              <a:t>单击此处编辑母版标题样式</a:t>
            </a:r>
            <a:endParaRPr lang="zh-CN" altLang="zh-CN" noProof="0"/>
          </a:p>
        </p:txBody>
      </p:sp>
      <p:sp>
        <p:nvSpPr>
          <p:cNvPr id="46084" name="Rectangle 4"/>
          <p:cNvSpPr>
            <a:spLocks noGrp="1" noChangeArrowheads="1"/>
          </p:cNvSpPr>
          <p:nvPr>
            <p:ph type="subTitle" idx="1"/>
          </p:nvPr>
        </p:nvSpPr>
        <p:spPr>
          <a:xfrm>
            <a:off x="1371600" y="3886200"/>
            <a:ext cx="6400800" cy="1752600"/>
          </a:xfrm>
        </p:spPr>
        <p:txBody>
          <a:bodyPr/>
          <a:lstStyle>
            <a:lvl1pPr marL="0" indent="0" algn="ctr">
              <a:defRPr/>
            </a:lvl1pPr>
          </a:lstStyle>
          <a:p>
            <a:pPr lvl="0"/>
            <a:r>
              <a:rPr lang="zh-CN" altLang="en-US" noProof="0"/>
              <a:t>单击此处编辑母版副标题样式</a:t>
            </a:r>
          </a:p>
        </p:txBody>
      </p:sp>
      <p:sp>
        <p:nvSpPr>
          <p:cNvPr id="5" name="Rectangle 5">
            <a:extLst>
              <a:ext uri="{FF2B5EF4-FFF2-40B4-BE49-F238E27FC236}">
                <a16:creationId xmlns:a16="http://schemas.microsoft.com/office/drawing/2014/main" id="{5C32DA29-999F-469A-A30B-8AA0D7997CF6}"/>
              </a:ext>
            </a:extLst>
          </p:cNvPr>
          <p:cNvSpPr>
            <a:spLocks noGrp="1" noChangeArrowheads="1"/>
          </p:cNvSpPr>
          <p:nvPr>
            <p:ph type="dt" sz="half" idx="10"/>
          </p:nvPr>
        </p:nvSpPr>
        <p:spPr/>
        <p:txBody>
          <a:bodyPr/>
          <a:lstStyle>
            <a:lvl1pPr>
              <a:defRPr>
                <a:solidFill>
                  <a:srgbClr val="578963"/>
                </a:solidFill>
              </a:defRPr>
            </a:lvl1pPr>
          </a:lstStyle>
          <a:p>
            <a:pPr>
              <a:defRPr/>
            </a:pPr>
            <a:endParaRPr lang="en-US" altLang="zh-CN"/>
          </a:p>
        </p:txBody>
      </p:sp>
      <p:sp>
        <p:nvSpPr>
          <p:cNvPr id="6" name="Rectangle 6">
            <a:extLst>
              <a:ext uri="{FF2B5EF4-FFF2-40B4-BE49-F238E27FC236}">
                <a16:creationId xmlns:a16="http://schemas.microsoft.com/office/drawing/2014/main" id="{24AEE27C-34DE-4AA3-83D9-EF1DFDFEB48A}"/>
              </a:ext>
            </a:extLst>
          </p:cNvPr>
          <p:cNvSpPr>
            <a:spLocks noGrp="1" noChangeArrowheads="1"/>
          </p:cNvSpPr>
          <p:nvPr>
            <p:ph type="ftr" sz="quarter" idx="11"/>
          </p:nvPr>
        </p:nvSpPr>
        <p:spPr/>
        <p:txBody>
          <a:bodyPr/>
          <a:lstStyle>
            <a:lvl1pPr>
              <a:defRPr>
                <a:solidFill>
                  <a:srgbClr val="578963"/>
                </a:solidFill>
              </a:defRPr>
            </a:lvl1pPr>
          </a:lstStyle>
          <a:p>
            <a:pPr>
              <a:defRPr/>
            </a:pPr>
            <a:endParaRPr lang="en-US" altLang="zh-CN"/>
          </a:p>
        </p:txBody>
      </p:sp>
      <p:sp>
        <p:nvSpPr>
          <p:cNvPr id="7" name="Rectangle 7">
            <a:extLst>
              <a:ext uri="{FF2B5EF4-FFF2-40B4-BE49-F238E27FC236}">
                <a16:creationId xmlns:a16="http://schemas.microsoft.com/office/drawing/2014/main" id="{772F78AA-0481-40E0-9AFA-FD99B32FBE0A}"/>
              </a:ext>
            </a:extLst>
          </p:cNvPr>
          <p:cNvSpPr>
            <a:spLocks noGrp="1" noChangeArrowheads="1"/>
          </p:cNvSpPr>
          <p:nvPr>
            <p:ph type="sldNum" sz="quarter" idx="12"/>
          </p:nvPr>
        </p:nvSpPr>
        <p:spPr>
          <a:xfrm>
            <a:off x="5940425" y="6400800"/>
            <a:ext cx="3203575" cy="457200"/>
          </a:xfrm>
        </p:spPr>
        <p:txBody>
          <a:bodyPr/>
          <a:lstStyle>
            <a:lvl1pPr>
              <a:defRPr/>
            </a:lvl1pPr>
          </a:lstStyle>
          <a:p>
            <a:pPr>
              <a:defRPr/>
            </a:pPr>
            <a:fld id="{62EC04E4-4205-4C5B-9184-3ABA433A972E}" type="slidenum">
              <a:rPr lang="en-US" altLang="zh-CN"/>
              <a:pPr>
                <a:defRPr/>
              </a:pPr>
              <a:t>‹#›</a:t>
            </a:fld>
            <a:endParaRPr lang="en-US" altLang="zh-CN"/>
          </a:p>
        </p:txBody>
      </p:sp>
    </p:spTree>
    <p:extLst>
      <p:ext uri="{BB962C8B-B14F-4D97-AF65-F5344CB8AC3E}">
        <p14:creationId xmlns:p14="http://schemas.microsoft.com/office/powerpoint/2010/main" val="12142235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a:extLst>
              <a:ext uri="{FF2B5EF4-FFF2-40B4-BE49-F238E27FC236}">
                <a16:creationId xmlns:a16="http://schemas.microsoft.com/office/drawing/2014/main" id="{F691C232-26C2-4247-9D39-400482302A28}"/>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C08F7229-170A-41E4-8537-70C8D4CCE50B}"/>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0E83B961-EF18-48B9-A756-68AFC58E5C3D}"/>
              </a:ext>
            </a:extLst>
          </p:cNvPr>
          <p:cNvSpPr>
            <a:spLocks noGrp="1" noChangeArrowheads="1"/>
          </p:cNvSpPr>
          <p:nvPr>
            <p:ph type="sldNum" sz="quarter" idx="12"/>
          </p:nvPr>
        </p:nvSpPr>
        <p:spPr>
          <a:ln/>
        </p:spPr>
        <p:txBody>
          <a:bodyPr/>
          <a:lstStyle>
            <a:lvl1pPr>
              <a:defRPr/>
            </a:lvl1pPr>
          </a:lstStyle>
          <a:p>
            <a:pPr>
              <a:defRPr/>
            </a:pPr>
            <a:fld id="{40D8F9E4-C979-42BA-B0FF-02842A23B90F}" type="slidenum">
              <a:rPr lang="en-US" altLang="zh-CN"/>
              <a:pPr>
                <a:defRPr/>
              </a:pPr>
              <a:t>‹#›</a:t>
            </a:fld>
            <a:endParaRPr lang="en-US" altLang="zh-CN"/>
          </a:p>
        </p:txBody>
      </p:sp>
    </p:spTree>
    <p:extLst>
      <p:ext uri="{BB962C8B-B14F-4D97-AF65-F5344CB8AC3E}">
        <p14:creationId xmlns:p14="http://schemas.microsoft.com/office/powerpoint/2010/main" val="2471750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333375"/>
            <a:ext cx="1943100" cy="561657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84213" y="333375"/>
            <a:ext cx="5678487" cy="561657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a:extLst>
              <a:ext uri="{FF2B5EF4-FFF2-40B4-BE49-F238E27FC236}">
                <a16:creationId xmlns:a16="http://schemas.microsoft.com/office/drawing/2014/main" id="{03DC97EC-8EC3-4743-AD8E-7B9694C231DF}"/>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2BB6572B-6B21-4ECB-A795-9D04F1C924B9}"/>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65A2024E-0358-45E3-8525-C4F5FE4BBCAF}"/>
              </a:ext>
            </a:extLst>
          </p:cNvPr>
          <p:cNvSpPr>
            <a:spLocks noGrp="1" noChangeArrowheads="1"/>
          </p:cNvSpPr>
          <p:nvPr>
            <p:ph type="sldNum" sz="quarter" idx="12"/>
          </p:nvPr>
        </p:nvSpPr>
        <p:spPr>
          <a:ln/>
        </p:spPr>
        <p:txBody>
          <a:bodyPr/>
          <a:lstStyle>
            <a:lvl1pPr>
              <a:defRPr/>
            </a:lvl1pPr>
          </a:lstStyle>
          <a:p>
            <a:pPr>
              <a:defRPr/>
            </a:pPr>
            <a:fld id="{B96A0B33-521E-49AD-BA0F-8258B651A033}" type="slidenum">
              <a:rPr lang="en-US" altLang="zh-CN"/>
              <a:pPr>
                <a:defRPr/>
              </a:pPr>
              <a:t>‹#›</a:t>
            </a:fld>
            <a:endParaRPr lang="en-US" altLang="zh-CN"/>
          </a:p>
        </p:txBody>
      </p:sp>
    </p:spTree>
    <p:extLst>
      <p:ext uri="{BB962C8B-B14F-4D97-AF65-F5344CB8AC3E}">
        <p14:creationId xmlns:p14="http://schemas.microsoft.com/office/powerpoint/2010/main" val="12038624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685800" y="333375"/>
            <a:ext cx="7772400" cy="863600"/>
          </a:xfrm>
        </p:spPr>
        <p:txBody>
          <a:bodyPr/>
          <a:lstStyle/>
          <a:p>
            <a:r>
              <a:rPr lang="zh-CN" altLang="en-US"/>
              <a:t>单击此处编辑母版标题样式</a:t>
            </a:r>
          </a:p>
        </p:txBody>
      </p:sp>
      <p:sp>
        <p:nvSpPr>
          <p:cNvPr id="3" name="文本占位符 2"/>
          <p:cNvSpPr>
            <a:spLocks noGrp="1"/>
          </p:cNvSpPr>
          <p:nvPr>
            <p:ph type="body" sz="half" idx="1"/>
          </p:nvPr>
        </p:nvSpPr>
        <p:spPr>
          <a:xfrm>
            <a:off x="684213" y="1341438"/>
            <a:ext cx="3810000" cy="4608512"/>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quarter" idx="2"/>
          </p:nvPr>
        </p:nvSpPr>
        <p:spPr>
          <a:xfrm>
            <a:off x="4646613" y="1341438"/>
            <a:ext cx="3810000" cy="2227262"/>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内容占位符 4"/>
          <p:cNvSpPr>
            <a:spLocks noGrp="1"/>
          </p:cNvSpPr>
          <p:nvPr>
            <p:ph sz="quarter" idx="3"/>
          </p:nvPr>
        </p:nvSpPr>
        <p:spPr>
          <a:xfrm>
            <a:off x="4646613" y="3721100"/>
            <a:ext cx="3810000" cy="222885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Rectangle 4">
            <a:extLst>
              <a:ext uri="{FF2B5EF4-FFF2-40B4-BE49-F238E27FC236}">
                <a16:creationId xmlns:a16="http://schemas.microsoft.com/office/drawing/2014/main" id="{7D031A9B-BDAB-472D-8F47-D7D8C0A85605}"/>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7" name="Rectangle 5">
            <a:extLst>
              <a:ext uri="{FF2B5EF4-FFF2-40B4-BE49-F238E27FC236}">
                <a16:creationId xmlns:a16="http://schemas.microsoft.com/office/drawing/2014/main" id="{9C49A6B9-E9BC-475C-AC02-8EA751AC390D}"/>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8" name="Rectangle 6">
            <a:extLst>
              <a:ext uri="{FF2B5EF4-FFF2-40B4-BE49-F238E27FC236}">
                <a16:creationId xmlns:a16="http://schemas.microsoft.com/office/drawing/2014/main" id="{6FCE53ED-834A-4431-97C5-F23559D318B3}"/>
              </a:ext>
            </a:extLst>
          </p:cNvPr>
          <p:cNvSpPr>
            <a:spLocks noGrp="1" noChangeArrowheads="1"/>
          </p:cNvSpPr>
          <p:nvPr>
            <p:ph type="sldNum" sz="quarter" idx="12"/>
          </p:nvPr>
        </p:nvSpPr>
        <p:spPr>
          <a:ln/>
        </p:spPr>
        <p:txBody>
          <a:bodyPr/>
          <a:lstStyle>
            <a:lvl1pPr>
              <a:defRPr/>
            </a:lvl1pPr>
          </a:lstStyle>
          <a:p>
            <a:pPr>
              <a:defRPr/>
            </a:pPr>
            <a:fld id="{0DB71AE5-4299-4FBF-965B-E90C92B05F92}" type="slidenum">
              <a:rPr lang="en-US" altLang="zh-CN"/>
              <a:pPr>
                <a:defRPr/>
              </a:pPr>
              <a:t>‹#›</a:t>
            </a:fld>
            <a:endParaRPr lang="en-US" altLang="zh-CN"/>
          </a:p>
        </p:txBody>
      </p:sp>
    </p:spTree>
    <p:extLst>
      <p:ext uri="{BB962C8B-B14F-4D97-AF65-F5344CB8AC3E}">
        <p14:creationId xmlns:p14="http://schemas.microsoft.com/office/powerpoint/2010/main" val="21189274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685800" y="333375"/>
            <a:ext cx="7772400" cy="863600"/>
          </a:xfrm>
        </p:spPr>
        <p:txBody>
          <a:bodyPr/>
          <a:lstStyle/>
          <a:p>
            <a:r>
              <a:rPr lang="zh-CN" altLang="en-US"/>
              <a:t>单击此处编辑母版标题样式</a:t>
            </a:r>
          </a:p>
        </p:txBody>
      </p:sp>
      <p:sp>
        <p:nvSpPr>
          <p:cNvPr id="3" name="文本占位符 2"/>
          <p:cNvSpPr>
            <a:spLocks noGrp="1"/>
          </p:cNvSpPr>
          <p:nvPr>
            <p:ph type="body" sz="half" idx="1"/>
          </p:nvPr>
        </p:nvSpPr>
        <p:spPr>
          <a:xfrm>
            <a:off x="684213" y="1341438"/>
            <a:ext cx="3810000" cy="4608512"/>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6613" y="1341438"/>
            <a:ext cx="3810000" cy="4608512"/>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4">
            <a:extLst>
              <a:ext uri="{FF2B5EF4-FFF2-40B4-BE49-F238E27FC236}">
                <a16:creationId xmlns:a16="http://schemas.microsoft.com/office/drawing/2014/main" id="{946EF1BB-DDE3-4214-8EF8-FC779BEDA120}"/>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DA85FB56-9F0B-49F2-9B83-B2BE5DF74DBB}"/>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565E179D-8235-4C63-B9BC-DCDE25C9668D}"/>
              </a:ext>
            </a:extLst>
          </p:cNvPr>
          <p:cNvSpPr>
            <a:spLocks noGrp="1" noChangeArrowheads="1"/>
          </p:cNvSpPr>
          <p:nvPr>
            <p:ph type="sldNum" sz="quarter" idx="12"/>
          </p:nvPr>
        </p:nvSpPr>
        <p:spPr>
          <a:ln/>
        </p:spPr>
        <p:txBody>
          <a:bodyPr/>
          <a:lstStyle>
            <a:lvl1pPr>
              <a:defRPr/>
            </a:lvl1pPr>
          </a:lstStyle>
          <a:p>
            <a:pPr>
              <a:defRPr/>
            </a:pPr>
            <a:fld id="{DB265E4E-9931-4CA0-A45C-D3CE64522CA8}" type="slidenum">
              <a:rPr lang="en-US" altLang="zh-CN"/>
              <a:pPr>
                <a:defRPr/>
              </a:pPr>
              <a:t>‹#›</a:t>
            </a:fld>
            <a:endParaRPr lang="en-US" altLang="zh-CN"/>
          </a:p>
        </p:txBody>
      </p:sp>
    </p:spTree>
    <p:extLst>
      <p:ext uri="{BB962C8B-B14F-4D97-AF65-F5344CB8AC3E}">
        <p14:creationId xmlns:p14="http://schemas.microsoft.com/office/powerpoint/2010/main" val="5808644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a:extLst>
              <a:ext uri="{FF2B5EF4-FFF2-40B4-BE49-F238E27FC236}">
                <a16:creationId xmlns:a16="http://schemas.microsoft.com/office/drawing/2014/main" id="{9825F23D-EA74-453C-A9E6-A8BA84EDFF37}"/>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2AECF934-8A3B-410F-B6BE-33EB17143196}"/>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C174A854-45EC-48D7-B2B6-B2FDE42C3B2E}"/>
              </a:ext>
            </a:extLst>
          </p:cNvPr>
          <p:cNvSpPr>
            <a:spLocks noGrp="1" noChangeArrowheads="1"/>
          </p:cNvSpPr>
          <p:nvPr>
            <p:ph type="sldNum" sz="quarter" idx="12"/>
          </p:nvPr>
        </p:nvSpPr>
        <p:spPr>
          <a:ln/>
        </p:spPr>
        <p:txBody>
          <a:bodyPr/>
          <a:lstStyle>
            <a:lvl1pPr>
              <a:defRPr/>
            </a:lvl1pPr>
          </a:lstStyle>
          <a:p>
            <a:pPr>
              <a:defRPr/>
            </a:pPr>
            <a:fld id="{44FAB998-64B1-4C90-B9D0-B86189AC7A8E}" type="slidenum">
              <a:rPr lang="en-US" altLang="zh-CN"/>
              <a:pPr>
                <a:defRPr/>
              </a:pPr>
              <a:t>‹#›</a:t>
            </a:fld>
            <a:endParaRPr lang="en-US" altLang="zh-CN"/>
          </a:p>
        </p:txBody>
      </p:sp>
    </p:spTree>
    <p:extLst>
      <p:ext uri="{BB962C8B-B14F-4D97-AF65-F5344CB8AC3E}">
        <p14:creationId xmlns:p14="http://schemas.microsoft.com/office/powerpoint/2010/main" val="3324072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Rectangle 4">
            <a:extLst>
              <a:ext uri="{FF2B5EF4-FFF2-40B4-BE49-F238E27FC236}">
                <a16:creationId xmlns:a16="http://schemas.microsoft.com/office/drawing/2014/main" id="{EE5173C5-0632-4A1A-BC72-C565CBAE1584}"/>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EC8308AC-B344-441E-88F3-2C8E6B5A33CF}"/>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69C24C4D-8B88-4C81-8F5B-EB468E2ABA63}"/>
              </a:ext>
            </a:extLst>
          </p:cNvPr>
          <p:cNvSpPr>
            <a:spLocks noGrp="1" noChangeArrowheads="1"/>
          </p:cNvSpPr>
          <p:nvPr>
            <p:ph type="sldNum" sz="quarter" idx="12"/>
          </p:nvPr>
        </p:nvSpPr>
        <p:spPr>
          <a:ln/>
        </p:spPr>
        <p:txBody>
          <a:bodyPr/>
          <a:lstStyle>
            <a:lvl1pPr>
              <a:defRPr/>
            </a:lvl1pPr>
          </a:lstStyle>
          <a:p>
            <a:pPr>
              <a:defRPr/>
            </a:pPr>
            <a:fld id="{18FE61FE-631B-49F1-B28C-4F0268C29094}" type="slidenum">
              <a:rPr lang="en-US" altLang="zh-CN"/>
              <a:pPr>
                <a:defRPr/>
              </a:pPr>
              <a:t>‹#›</a:t>
            </a:fld>
            <a:endParaRPr lang="en-US" altLang="zh-CN"/>
          </a:p>
        </p:txBody>
      </p:sp>
    </p:spTree>
    <p:extLst>
      <p:ext uri="{BB962C8B-B14F-4D97-AF65-F5344CB8AC3E}">
        <p14:creationId xmlns:p14="http://schemas.microsoft.com/office/powerpoint/2010/main" val="21764235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84213" y="1341438"/>
            <a:ext cx="3810000"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6613" y="1341438"/>
            <a:ext cx="3810000"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4">
            <a:extLst>
              <a:ext uri="{FF2B5EF4-FFF2-40B4-BE49-F238E27FC236}">
                <a16:creationId xmlns:a16="http://schemas.microsoft.com/office/drawing/2014/main" id="{E2330777-F0AF-46ED-AC35-9686F38C4CF9}"/>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B13F3DE6-F4A8-4847-AD53-F0185817BD7E}"/>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BF5A29A0-FB2D-48C8-9D27-E3A89A73B83A}"/>
              </a:ext>
            </a:extLst>
          </p:cNvPr>
          <p:cNvSpPr>
            <a:spLocks noGrp="1" noChangeArrowheads="1"/>
          </p:cNvSpPr>
          <p:nvPr>
            <p:ph type="sldNum" sz="quarter" idx="12"/>
          </p:nvPr>
        </p:nvSpPr>
        <p:spPr>
          <a:ln/>
        </p:spPr>
        <p:txBody>
          <a:bodyPr/>
          <a:lstStyle>
            <a:lvl1pPr>
              <a:defRPr/>
            </a:lvl1pPr>
          </a:lstStyle>
          <a:p>
            <a:pPr>
              <a:defRPr/>
            </a:pPr>
            <a:fld id="{2C4E84CE-5D19-46AC-BEC8-3A5704E41180}" type="slidenum">
              <a:rPr lang="en-US" altLang="zh-CN"/>
              <a:pPr>
                <a:defRPr/>
              </a:pPr>
              <a:t>‹#›</a:t>
            </a:fld>
            <a:endParaRPr lang="en-US" altLang="zh-CN"/>
          </a:p>
        </p:txBody>
      </p:sp>
    </p:spTree>
    <p:extLst>
      <p:ext uri="{BB962C8B-B14F-4D97-AF65-F5344CB8AC3E}">
        <p14:creationId xmlns:p14="http://schemas.microsoft.com/office/powerpoint/2010/main" val="2182138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a:extLst>
              <a:ext uri="{FF2B5EF4-FFF2-40B4-BE49-F238E27FC236}">
                <a16:creationId xmlns:a16="http://schemas.microsoft.com/office/drawing/2014/main" id="{A8C2FAC5-02F1-411B-B97B-38B8B070A0A3}"/>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a:extLst>
              <a:ext uri="{FF2B5EF4-FFF2-40B4-BE49-F238E27FC236}">
                <a16:creationId xmlns:a16="http://schemas.microsoft.com/office/drawing/2014/main" id="{CA655D10-719C-41B5-9C24-631D4C605098}"/>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a:extLst>
              <a:ext uri="{FF2B5EF4-FFF2-40B4-BE49-F238E27FC236}">
                <a16:creationId xmlns:a16="http://schemas.microsoft.com/office/drawing/2014/main" id="{E6139A32-DB7A-4650-85CC-9169C8C8E0AA}"/>
              </a:ext>
            </a:extLst>
          </p:cNvPr>
          <p:cNvSpPr>
            <a:spLocks noGrp="1" noChangeArrowheads="1"/>
          </p:cNvSpPr>
          <p:nvPr>
            <p:ph type="sldNum" sz="quarter" idx="12"/>
          </p:nvPr>
        </p:nvSpPr>
        <p:spPr>
          <a:ln/>
        </p:spPr>
        <p:txBody>
          <a:bodyPr/>
          <a:lstStyle>
            <a:lvl1pPr>
              <a:defRPr/>
            </a:lvl1pPr>
          </a:lstStyle>
          <a:p>
            <a:pPr>
              <a:defRPr/>
            </a:pPr>
            <a:fld id="{9F26DDD8-703B-485E-A36D-1EA46A8FEEEC}" type="slidenum">
              <a:rPr lang="en-US" altLang="zh-CN"/>
              <a:pPr>
                <a:defRPr/>
              </a:pPr>
              <a:t>‹#›</a:t>
            </a:fld>
            <a:endParaRPr lang="en-US" altLang="zh-CN"/>
          </a:p>
        </p:txBody>
      </p:sp>
    </p:spTree>
    <p:extLst>
      <p:ext uri="{BB962C8B-B14F-4D97-AF65-F5344CB8AC3E}">
        <p14:creationId xmlns:p14="http://schemas.microsoft.com/office/powerpoint/2010/main" val="22142837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4">
            <a:extLst>
              <a:ext uri="{FF2B5EF4-FFF2-40B4-BE49-F238E27FC236}">
                <a16:creationId xmlns:a16="http://schemas.microsoft.com/office/drawing/2014/main" id="{9A72F3A2-AD72-4BB9-9A5C-9BB0514079C2}"/>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a:extLst>
              <a:ext uri="{FF2B5EF4-FFF2-40B4-BE49-F238E27FC236}">
                <a16:creationId xmlns:a16="http://schemas.microsoft.com/office/drawing/2014/main" id="{7DE4AAF5-E2F0-4A92-BE72-BD13E11CD3DB}"/>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a:extLst>
              <a:ext uri="{FF2B5EF4-FFF2-40B4-BE49-F238E27FC236}">
                <a16:creationId xmlns:a16="http://schemas.microsoft.com/office/drawing/2014/main" id="{25DE8D49-77B4-493B-8B16-65C83219FE1F}"/>
              </a:ext>
            </a:extLst>
          </p:cNvPr>
          <p:cNvSpPr>
            <a:spLocks noGrp="1" noChangeArrowheads="1"/>
          </p:cNvSpPr>
          <p:nvPr>
            <p:ph type="sldNum" sz="quarter" idx="12"/>
          </p:nvPr>
        </p:nvSpPr>
        <p:spPr>
          <a:ln/>
        </p:spPr>
        <p:txBody>
          <a:bodyPr/>
          <a:lstStyle>
            <a:lvl1pPr>
              <a:defRPr/>
            </a:lvl1pPr>
          </a:lstStyle>
          <a:p>
            <a:pPr>
              <a:defRPr/>
            </a:pPr>
            <a:fld id="{93EB6F49-6D24-44AD-BE10-A39DEA502883}" type="slidenum">
              <a:rPr lang="en-US" altLang="zh-CN"/>
              <a:pPr>
                <a:defRPr/>
              </a:pPr>
              <a:t>‹#›</a:t>
            </a:fld>
            <a:endParaRPr lang="en-US" altLang="zh-CN"/>
          </a:p>
        </p:txBody>
      </p:sp>
    </p:spTree>
    <p:extLst>
      <p:ext uri="{BB962C8B-B14F-4D97-AF65-F5344CB8AC3E}">
        <p14:creationId xmlns:p14="http://schemas.microsoft.com/office/powerpoint/2010/main" val="6735594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2A26A4F0-B20C-4581-8785-A265CD5339B1}"/>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a:extLst>
              <a:ext uri="{FF2B5EF4-FFF2-40B4-BE49-F238E27FC236}">
                <a16:creationId xmlns:a16="http://schemas.microsoft.com/office/drawing/2014/main" id="{4C01F538-F1BE-46F8-8DA1-6DA0F800A917}"/>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a:extLst>
              <a:ext uri="{FF2B5EF4-FFF2-40B4-BE49-F238E27FC236}">
                <a16:creationId xmlns:a16="http://schemas.microsoft.com/office/drawing/2014/main" id="{17288018-94AC-4432-8FF7-75EEB1F65589}"/>
              </a:ext>
            </a:extLst>
          </p:cNvPr>
          <p:cNvSpPr>
            <a:spLocks noGrp="1" noChangeArrowheads="1"/>
          </p:cNvSpPr>
          <p:nvPr>
            <p:ph type="sldNum" sz="quarter" idx="12"/>
          </p:nvPr>
        </p:nvSpPr>
        <p:spPr>
          <a:ln/>
        </p:spPr>
        <p:txBody>
          <a:bodyPr/>
          <a:lstStyle>
            <a:lvl1pPr>
              <a:defRPr/>
            </a:lvl1pPr>
          </a:lstStyle>
          <a:p>
            <a:pPr>
              <a:defRPr/>
            </a:pPr>
            <a:fld id="{F5F76953-69A8-4A5E-8CBA-5B9B816432FA}" type="slidenum">
              <a:rPr lang="en-US" altLang="zh-CN"/>
              <a:pPr>
                <a:defRPr/>
              </a:pPr>
              <a:t>‹#›</a:t>
            </a:fld>
            <a:endParaRPr lang="en-US" altLang="zh-CN"/>
          </a:p>
        </p:txBody>
      </p:sp>
    </p:spTree>
    <p:extLst>
      <p:ext uri="{BB962C8B-B14F-4D97-AF65-F5344CB8AC3E}">
        <p14:creationId xmlns:p14="http://schemas.microsoft.com/office/powerpoint/2010/main" val="24285088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4">
            <a:extLst>
              <a:ext uri="{FF2B5EF4-FFF2-40B4-BE49-F238E27FC236}">
                <a16:creationId xmlns:a16="http://schemas.microsoft.com/office/drawing/2014/main" id="{0915C2E2-64AC-46F5-B119-07298AF8E622}"/>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055FCF12-60B2-40CA-B90C-70E3EDD6F424}"/>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284FD64F-2A2A-4690-9499-C210423CFE68}"/>
              </a:ext>
            </a:extLst>
          </p:cNvPr>
          <p:cNvSpPr>
            <a:spLocks noGrp="1" noChangeArrowheads="1"/>
          </p:cNvSpPr>
          <p:nvPr>
            <p:ph type="sldNum" sz="quarter" idx="12"/>
          </p:nvPr>
        </p:nvSpPr>
        <p:spPr>
          <a:ln/>
        </p:spPr>
        <p:txBody>
          <a:bodyPr/>
          <a:lstStyle>
            <a:lvl1pPr>
              <a:defRPr/>
            </a:lvl1pPr>
          </a:lstStyle>
          <a:p>
            <a:pPr>
              <a:defRPr/>
            </a:pPr>
            <a:fld id="{A56787FF-4508-4F58-8D6B-7212F71D8C7F}" type="slidenum">
              <a:rPr lang="en-US" altLang="zh-CN"/>
              <a:pPr>
                <a:defRPr/>
              </a:pPr>
              <a:t>‹#›</a:t>
            </a:fld>
            <a:endParaRPr lang="en-US" altLang="zh-CN"/>
          </a:p>
        </p:txBody>
      </p:sp>
    </p:spTree>
    <p:extLst>
      <p:ext uri="{BB962C8B-B14F-4D97-AF65-F5344CB8AC3E}">
        <p14:creationId xmlns:p14="http://schemas.microsoft.com/office/powerpoint/2010/main" val="25244500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4">
            <a:extLst>
              <a:ext uri="{FF2B5EF4-FFF2-40B4-BE49-F238E27FC236}">
                <a16:creationId xmlns:a16="http://schemas.microsoft.com/office/drawing/2014/main" id="{63B45CC5-170C-4FCA-B990-F4AA2786A99B}"/>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72D0DE08-0464-4C49-90D8-DC2B7455A73A}"/>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A779009F-71CC-44B2-B583-A06DFE1A7AD4}"/>
              </a:ext>
            </a:extLst>
          </p:cNvPr>
          <p:cNvSpPr>
            <a:spLocks noGrp="1" noChangeArrowheads="1"/>
          </p:cNvSpPr>
          <p:nvPr>
            <p:ph type="sldNum" sz="quarter" idx="12"/>
          </p:nvPr>
        </p:nvSpPr>
        <p:spPr>
          <a:ln/>
        </p:spPr>
        <p:txBody>
          <a:bodyPr/>
          <a:lstStyle>
            <a:lvl1pPr>
              <a:defRPr/>
            </a:lvl1pPr>
          </a:lstStyle>
          <a:p>
            <a:pPr>
              <a:defRPr/>
            </a:pPr>
            <a:fld id="{32889582-C025-48CC-9C77-D2BE69E53133}" type="slidenum">
              <a:rPr lang="en-US" altLang="zh-CN"/>
              <a:pPr>
                <a:defRPr/>
              </a:pPr>
              <a:t>‹#›</a:t>
            </a:fld>
            <a:endParaRPr lang="en-US" altLang="zh-CN"/>
          </a:p>
        </p:txBody>
      </p:sp>
    </p:spTree>
    <p:extLst>
      <p:ext uri="{BB962C8B-B14F-4D97-AF65-F5344CB8AC3E}">
        <p14:creationId xmlns:p14="http://schemas.microsoft.com/office/powerpoint/2010/main" val="13830539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a:srcRect/>
          <a:tile tx="0" ty="0" sx="100000" sy="100000" flip="none" algn="tl"/>
        </a:blip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2B2E58E4-B06A-4894-9761-171C68CFB0D8}"/>
              </a:ext>
            </a:extLst>
          </p:cNvPr>
          <p:cNvSpPr>
            <a:spLocks noGrp="1" noChangeArrowheads="1"/>
          </p:cNvSpPr>
          <p:nvPr>
            <p:ph type="title"/>
          </p:nvPr>
        </p:nvSpPr>
        <p:spPr bwMode="auto">
          <a:xfrm>
            <a:off x="685800" y="333375"/>
            <a:ext cx="7772400" cy="86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1027" name="Rectangle 3">
            <a:extLst>
              <a:ext uri="{FF2B5EF4-FFF2-40B4-BE49-F238E27FC236}">
                <a16:creationId xmlns:a16="http://schemas.microsoft.com/office/drawing/2014/main" id="{C2EEF141-FB7A-490E-ACCF-634BE6FF778E}"/>
              </a:ext>
            </a:extLst>
          </p:cNvPr>
          <p:cNvSpPr>
            <a:spLocks noGrp="1" noChangeArrowheads="1"/>
          </p:cNvSpPr>
          <p:nvPr>
            <p:ph type="body" idx="1"/>
          </p:nvPr>
        </p:nvSpPr>
        <p:spPr bwMode="auto">
          <a:xfrm>
            <a:off x="684213" y="1341438"/>
            <a:ext cx="7772400" cy="46085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5060" name="Rectangle 4">
            <a:extLst>
              <a:ext uri="{FF2B5EF4-FFF2-40B4-BE49-F238E27FC236}">
                <a16:creationId xmlns:a16="http://schemas.microsoft.com/office/drawing/2014/main" id="{BC6DA23F-EB76-49D6-9861-EEB9327CB5C4}"/>
              </a:ext>
            </a:extLst>
          </p:cNvPr>
          <p:cNvSpPr>
            <a:spLocks noGrp="1" noChangeArrowheads="1"/>
          </p:cNvSpPr>
          <p:nvPr>
            <p:ph type="dt" sz="half" idx="2"/>
          </p:nvPr>
        </p:nvSpPr>
        <p:spPr bwMode="auto">
          <a:xfrm>
            <a:off x="685800" y="6248400"/>
            <a:ext cx="1905000" cy="457200"/>
          </a:xfrm>
          <a:prstGeom prst="rect">
            <a:avLst/>
          </a:prstGeom>
          <a:noFill/>
          <a:ln>
            <a:noFill/>
          </a:ln>
        </p:spPr>
        <p:txBody>
          <a:bodyPr vert="horz" wrap="square" lIns="91440" tIns="45720" rIns="91440" bIns="45720" numCol="1" anchor="t" anchorCtr="0" compatLnSpc="1">
            <a:prstTxWarp prst="textNoShape">
              <a:avLst/>
            </a:prstTxWarp>
          </a:bodyPr>
          <a:lstStyle>
            <a:lvl1pPr eaLnBrk="1" hangingPunct="1">
              <a:spcBef>
                <a:spcPct val="50000"/>
              </a:spcBef>
              <a:defRPr sz="1400" b="0">
                <a:solidFill>
                  <a:schemeClr val="bg2"/>
                </a:solidFill>
              </a:defRPr>
            </a:lvl1pPr>
          </a:lstStyle>
          <a:p>
            <a:pPr>
              <a:defRPr/>
            </a:pPr>
            <a:endParaRPr lang="en-US" altLang="zh-CN"/>
          </a:p>
        </p:txBody>
      </p:sp>
      <p:sp>
        <p:nvSpPr>
          <p:cNvPr id="45061" name="Rectangle 5">
            <a:extLst>
              <a:ext uri="{FF2B5EF4-FFF2-40B4-BE49-F238E27FC236}">
                <a16:creationId xmlns:a16="http://schemas.microsoft.com/office/drawing/2014/main" id="{00F0A76B-DFC7-4A5A-AD7A-3B13C76D4ED9}"/>
              </a:ext>
            </a:extLst>
          </p:cNvPr>
          <p:cNvSpPr>
            <a:spLocks noGrp="1" noChangeArrowheads="1"/>
          </p:cNvSpPr>
          <p:nvPr>
            <p:ph type="ftr" sz="quarter" idx="3"/>
          </p:nvPr>
        </p:nvSpPr>
        <p:spPr bwMode="auto">
          <a:xfrm>
            <a:off x="3124200" y="6248400"/>
            <a:ext cx="2895600" cy="457200"/>
          </a:xfrm>
          <a:prstGeom prst="rect">
            <a:avLst/>
          </a:prstGeom>
          <a:noFill/>
          <a:ln>
            <a:noFill/>
          </a:ln>
        </p:spPr>
        <p:txBody>
          <a:bodyPr vert="horz" wrap="square" lIns="91440" tIns="45720" rIns="91440" bIns="45720" numCol="1" anchor="t" anchorCtr="0" compatLnSpc="1">
            <a:prstTxWarp prst="textNoShape">
              <a:avLst/>
            </a:prstTxWarp>
          </a:bodyPr>
          <a:lstStyle>
            <a:lvl1pPr algn="ctr" eaLnBrk="1" hangingPunct="1">
              <a:spcBef>
                <a:spcPct val="50000"/>
              </a:spcBef>
              <a:defRPr sz="1400" b="0">
                <a:solidFill>
                  <a:schemeClr val="bg2"/>
                </a:solidFill>
              </a:defRPr>
            </a:lvl1pPr>
          </a:lstStyle>
          <a:p>
            <a:pPr>
              <a:defRPr/>
            </a:pPr>
            <a:endParaRPr lang="en-US" altLang="zh-CN"/>
          </a:p>
        </p:txBody>
      </p:sp>
      <p:sp>
        <p:nvSpPr>
          <p:cNvPr id="45062" name="Rectangle 6">
            <a:extLst>
              <a:ext uri="{FF2B5EF4-FFF2-40B4-BE49-F238E27FC236}">
                <a16:creationId xmlns:a16="http://schemas.microsoft.com/office/drawing/2014/main" id="{3BE50FD0-CC38-4DFC-A310-22A596210CB5}"/>
              </a:ext>
            </a:extLst>
          </p:cNvPr>
          <p:cNvSpPr>
            <a:spLocks noGrp="1" noChangeArrowheads="1"/>
          </p:cNvSpPr>
          <p:nvPr>
            <p:ph type="sldNum" sz="quarter" idx="4"/>
          </p:nvPr>
        </p:nvSpPr>
        <p:spPr bwMode="auto">
          <a:xfrm>
            <a:off x="6156325" y="6400800"/>
            <a:ext cx="2987675" cy="457200"/>
          </a:xfrm>
          <a:prstGeom prst="rect">
            <a:avLst/>
          </a:prstGeom>
          <a:noFill/>
          <a:ln>
            <a:noFill/>
          </a:ln>
        </p:spPr>
        <p:txBody>
          <a:bodyPr vert="horz" wrap="square" lIns="91440" tIns="45720" rIns="91440" bIns="45720" numCol="1" anchor="t" anchorCtr="0" compatLnSpc="1">
            <a:prstTxWarp prst="textNoShape">
              <a:avLst/>
            </a:prstTxWarp>
          </a:bodyPr>
          <a:lstStyle>
            <a:lvl1pPr algn="r" eaLnBrk="1" hangingPunct="1">
              <a:spcBef>
                <a:spcPct val="50000"/>
              </a:spcBef>
              <a:defRPr b="0">
                <a:solidFill>
                  <a:srgbClr val="0000CC"/>
                </a:solidFill>
              </a:defRPr>
            </a:lvl1pPr>
          </a:lstStyle>
          <a:p>
            <a:pPr>
              <a:defRPr/>
            </a:pPr>
            <a:fld id="{C10D3E9C-029A-4F71-AE22-5F6C16293E5A}"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722"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Lst>
  <p:hf hdr="0" ftr="0" dt="0"/>
  <p:txStyles>
    <p:titleStyle>
      <a:lvl1pPr algn="l" rtl="0" eaLnBrk="0" fontAlgn="base" hangingPunct="0">
        <a:spcBef>
          <a:spcPct val="0"/>
        </a:spcBef>
        <a:spcAft>
          <a:spcPct val="0"/>
        </a:spcAft>
        <a:defRPr kumimoji="1" sz="3600">
          <a:solidFill>
            <a:schemeClr val="tx2"/>
          </a:solidFill>
          <a:latin typeface="+mj-lt"/>
          <a:ea typeface="+mj-ea"/>
          <a:cs typeface="+mj-cs"/>
        </a:defRPr>
      </a:lvl1pPr>
      <a:lvl2pPr algn="l" rtl="0" eaLnBrk="0" fontAlgn="base" hangingPunct="0">
        <a:spcBef>
          <a:spcPct val="0"/>
        </a:spcBef>
        <a:spcAft>
          <a:spcPct val="0"/>
        </a:spcAft>
        <a:defRPr kumimoji="1" sz="3600">
          <a:solidFill>
            <a:schemeClr val="tx2"/>
          </a:solidFill>
          <a:latin typeface="Times New Roman" pitchFamily="18" charset="0"/>
          <a:ea typeface="宋体" pitchFamily="2" charset="-122"/>
        </a:defRPr>
      </a:lvl2pPr>
      <a:lvl3pPr algn="l" rtl="0" eaLnBrk="0" fontAlgn="base" hangingPunct="0">
        <a:spcBef>
          <a:spcPct val="0"/>
        </a:spcBef>
        <a:spcAft>
          <a:spcPct val="0"/>
        </a:spcAft>
        <a:defRPr kumimoji="1" sz="3600">
          <a:solidFill>
            <a:schemeClr val="tx2"/>
          </a:solidFill>
          <a:latin typeface="Times New Roman" pitchFamily="18" charset="0"/>
          <a:ea typeface="宋体" pitchFamily="2" charset="-122"/>
        </a:defRPr>
      </a:lvl3pPr>
      <a:lvl4pPr algn="l" rtl="0" eaLnBrk="0" fontAlgn="base" hangingPunct="0">
        <a:spcBef>
          <a:spcPct val="0"/>
        </a:spcBef>
        <a:spcAft>
          <a:spcPct val="0"/>
        </a:spcAft>
        <a:defRPr kumimoji="1" sz="3600">
          <a:solidFill>
            <a:schemeClr val="tx2"/>
          </a:solidFill>
          <a:latin typeface="Times New Roman" pitchFamily="18" charset="0"/>
          <a:ea typeface="宋体" pitchFamily="2" charset="-122"/>
        </a:defRPr>
      </a:lvl4pPr>
      <a:lvl5pPr algn="l" rtl="0" eaLnBrk="0" fontAlgn="base" hangingPunct="0">
        <a:spcBef>
          <a:spcPct val="0"/>
        </a:spcBef>
        <a:spcAft>
          <a:spcPct val="0"/>
        </a:spcAft>
        <a:defRPr kumimoji="1" sz="3600">
          <a:solidFill>
            <a:schemeClr val="tx2"/>
          </a:solidFill>
          <a:latin typeface="Times New Roman" pitchFamily="18" charset="0"/>
          <a:ea typeface="宋体" pitchFamily="2" charset="-122"/>
        </a:defRPr>
      </a:lvl5pPr>
      <a:lvl6pPr marL="457200" algn="l" rtl="0" fontAlgn="base">
        <a:spcBef>
          <a:spcPct val="0"/>
        </a:spcBef>
        <a:spcAft>
          <a:spcPct val="0"/>
        </a:spcAft>
        <a:defRPr kumimoji="1" sz="3600">
          <a:solidFill>
            <a:schemeClr val="tx2"/>
          </a:solidFill>
          <a:latin typeface="Times New Roman" pitchFamily="18" charset="0"/>
          <a:ea typeface="宋体" pitchFamily="2" charset="-122"/>
        </a:defRPr>
      </a:lvl6pPr>
      <a:lvl7pPr marL="914400" algn="l" rtl="0" fontAlgn="base">
        <a:spcBef>
          <a:spcPct val="0"/>
        </a:spcBef>
        <a:spcAft>
          <a:spcPct val="0"/>
        </a:spcAft>
        <a:defRPr kumimoji="1" sz="3600">
          <a:solidFill>
            <a:schemeClr val="tx2"/>
          </a:solidFill>
          <a:latin typeface="Times New Roman" pitchFamily="18" charset="0"/>
          <a:ea typeface="宋体" pitchFamily="2" charset="-122"/>
        </a:defRPr>
      </a:lvl7pPr>
      <a:lvl8pPr marL="1371600" algn="l" rtl="0" fontAlgn="base">
        <a:spcBef>
          <a:spcPct val="0"/>
        </a:spcBef>
        <a:spcAft>
          <a:spcPct val="0"/>
        </a:spcAft>
        <a:defRPr kumimoji="1" sz="3600">
          <a:solidFill>
            <a:schemeClr val="tx2"/>
          </a:solidFill>
          <a:latin typeface="Times New Roman" pitchFamily="18" charset="0"/>
          <a:ea typeface="宋体" pitchFamily="2" charset="-122"/>
        </a:defRPr>
      </a:lvl8pPr>
      <a:lvl9pPr marL="1828800" algn="l" rtl="0" fontAlgn="base">
        <a:spcBef>
          <a:spcPct val="0"/>
        </a:spcBef>
        <a:spcAft>
          <a:spcPct val="0"/>
        </a:spcAft>
        <a:defRPr kumimoji="1" sz="3600">
          <a:solidFill>
            <a:schemeClr val="tx2"/>
          </a:solidFill>
          <a:latin typeface="Times New Roman" pitchFamily="18" charset="0"/>
          <a:ea typeface="宋体" pitchFamily="2" charset="-122"/>
        </a:defRPr>
      </a:lvl9pPr>
    </p:titleStyle>
    <p:bodyStyle>
      <a:lvl1pPr marL="342900" indent="-342900" algn="l" rtl="0" eaLnBrk="0" fontAlgn="base" hangingPunct="0">
        <a:spcBef>
          <a:spcPct val="20000"/>
        </a:spcBef>
        <a:spcAft>
          <a:spcPct val="0"/>
        </a:spcAft>
        <a:buClr>
          <a:schemeClr val="bg2"/>
        </a:buClr>
        <a:buFont typeface="Monotype Sorts" pitchFamily="2" charset="2"/>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bg2"/>
        </a:buClr>
        <a:buSzPct val="50000"/>
        <a:buFont typeface="Monotype Sorts" pitchFamily="2" charset="2"/>
        <a:defRPr kumimoji="1" sz="2800">
          <a:solidFill>
            <a:schemeClr val="tx1"/>
          </a:solidFill>
          <a:latin typeface="+mn-lt"/>
          <a:ea typeface="+mn-ea"/>
        </a:defRPr>
      </a:lvl2pPr>
      <a:lvl3pPr marL="1143000" indent="-228600" algn="l" rtl="0" eaLnBrk="0" fontAlgn="base" hangingPunct="0">
        <a:spcBef>
          <a:spcPct val="20000"/>
        </a:spcBef>
        <a:spcAft>
          <a:spcPct val="0"/>
        </a:spcAft>
        <a:defRPr kumimoji="1" sz="2400">
          <a:solidFill>
            <a:schemeClr val="tx1"/>
          </a:solidFill>
          <a:latin typeface="+mn-lt"/>
          <a:ea typeface="+mn-ea"/>
        </a:defRPr>
      </a:lvl3pPr>
      <a:lvl4pPr marL="1600200" indent="-228600" algn="l" rtl="0" eaLnBrk="0" fontAlgn="base" hangingPunct="0">
        <a:spcBef>
          <a:spcPct val="20000"/>
        </a:spcBef>
        <a:spcAft>
          <a:spcPct val="0"/>
        </a:spcAft>
        <a:defRPr kumimoji="1" sz="2000">
          <a:solidFill>
            <a:schemeClr val="tx1"/>
          </a:solidFill>
          <a:latin typeface="+mn-lt"/>
          <a:ea typeface="+mn-ea"/>
        </a:defRPr>
      </a:lvl4pPr>
      <a:lvl5pPr marL="2057400" indent="-228600" algn="l" rtl="0" eaLnBrk="0" fontAlgn="base" hangingPunct="0">
        <a:spcBef>
          <a:spcPct val="20000"/>
        </a:spcBef>
        <a:spcAft>
          <a:spcPct val="0"/>
        </a:spcAft>
        <a:defRPr kumimoji="1" sz="2000">
          <a:solidFill>
            <a:schemeClr val="tx1"/>
          </a:solidFill>
          <a:latin typeface="+mn-lt"/>
          <a:ea typeface="+mn-ea"/>
        </a:defRPr>
      </a:lvl5pPr>
      <a:lvl6pPr marL="2514600" indent="-228600" algn="l" rtl="0" fontAlgn="base">
        <a:spcBef>
          <a:spcPct val="20000"/>
        </a:spcBef>
        <a:spcAft>
          <a:spcPct val="0"/>
        </a:spcAft>
        <a:defRPr kumimoji="1" sz="2000">
          <a:solidFill>
            <a:schemeClr val="tx1"/>
          </a:solidFill>
          <a:latin typeface="+mn-lt"/>
          <a:ea typeface="+mn-ea"/>
        </a:defRPr>
      </a:lvl6pPr>
      <a:lvl7pPr marL="2971800" indent="-228600" algn="l" rtl="0" fontAlgn="base">
        <a:spcBef>
          <a:spcPct val="20000"/>
        </a:spcBef>
        <a:spcAft>
          <a:spcPct val="0"/>
        </a:spcAft>
        <a:defRPr kumimoji="1" sz="2000">
          <a:solidFill>
            <a:schemeClr val="tx1"/>
          </a:solidFill>
          <a:latin typeface="+mn-lt"/>
          <a:ea typeface="+mn-ea"/>
        </a:defRPr>
      </a:lvl7pPr>
      <a:lvl8pPr marL="3429000" indent="-228600" algn="l" rtl="0" fontAlgn="base">
        <a:spcBef>
          <a:spcPct val="20000"/>
        </a:spcBef>
        <a:spcAft>
          <a:spcPct val="0"/>
        </a:spcAft>
        <a:defRPr kumimoji="1" sz="2000">
          <a:solidFill>
            <a:schemeClr val="tx1"/>
          </a:solidFill>
          <a:latin typeface="+mn-lt"/>
          <a:ea typeface="+mn-ea"/>
        </a:defRPr>
      </a:lvl8pPr>
      <a:lvl9pPr marL="3886200" indent="-228600" algn="l" rtl="0" fontAlgn="base">
        <a:spcBef>
          <a:spcPct val="20000"/>
        </a:spcBef>
        <a:spcAft>
          <a:spcPct val="0"/>
        </a:spcAft>
        <a:defRPr kumimoji="1"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2.xml"/><Relationship Id="rId1" Type="http://schemas.openxmlformats.org/officeDocument/2006/relationships/vmlDrawing" Target="../drawings/vmlDrawing2.vml"/><Relationship Id="rId5" Type="http://schemas.openxmlformats.org/officeDocument/2006/relationships/image" Target="../media/image12.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 Target="slide13.xml"/><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slideLayout" Target="../slideLayouts/slideLayout2.xml"/><Relationship Id="rId5" Type="http://schemas.openxmlformats.org/officeDocument/2006/relationships/image" Target="../media/image23.wmf"/><Relationship Id="rId4" Type="http://schemas.openxmlformats.org/officeDocument/2006/relationships/image" Target="../media/image22.wmf"/></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6" Type="http://schemas.openxmlformats.org/officeDocument/2006/relationships/slide" Target="slide4.xml"/><Relationship Id="rId5" Type="http://schemas.openxmlformats.org/officeDocument/2006/relationships/image" Target="../media/image24.png"/><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w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image" Target="../media/image24.png"/><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31.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image" Target="../media/image4.wmf"/><Relationship Id="rId5" Type="http://schemas.openxmlformats.org/officeDocument/2006/relationships/oleObject" Target="../embeddings/oleObject2.bin"/><Relationship Id="rId4" Type="http://schemas.openxmlformats.org/officeDocument/2006/relationships/image" Target="../media/image3.wmf"/></Relationships>
</file>

<file path=ppt/slides/_rels/slide4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EA6B2710-A2BD-4D76-915B-DF7E46A72976}"/>
              </a:ext>
            </a:extLst>
          </p:cNvPr>
          <p:cNvSpPr>
            <a:spLocks noGrp="1" noChangeArrowheads="1"/>
          </p:cNvSpPr>
          <p:nvPr>
            <p:ph type="ctrTitle"/>
          </p:nvPr>
        </p:nvSpPr>
        <p:spPr>
          <a:xfrm>
            <a:off x="539750" y="1125538"/>
            <a:ext cx="6775450" cy="1265237"/>
          </a:xfrm>
          <a:solidFill>
            <a:schemeClr val="accent1"/>
          </a:solidFill>
          <a:ln>
            <a:solidFill>
              <a:srgbClr val="FF0000"/>
            </a:solidFill>
            <a:miter lim="800000"/>
            <a:headEnd/>
            <a:tailEnd/>
          </a:ln>
        </p:spPr>
        <p:txBody>
          <a:bodyPr/>
          <a:lstStyle/>
          <a:p>
            <a:pPr eaLnBrk="1" hangingPunct="1"/>
            <a:r>
              <a:rPr lang="zh-CN" altLang="en-US" sz="6600" b="1">
                <a:solidFill>
                  <a:srgbClr val="800000"/>
                </a:solidFill>
                <a:latin typeface="华文新魏" panose="02010800040101010101" pitchFamily="2" charset="-122"/>
                <a:ea typeface="华文新魏" panose="02010800040101010101" pitchFamily="2" charset="-122"/>
              </a:rPr>
              <a:t>第五章  成本论 </a:t>
            </a:r>
            <a:endParaRPr lang="zh-CN" altLang="en-US" sz="6600">
              <a:latin typeface="华文新魏" panose="02010800040101010101" pitchFamily="2" charset="-122"/>
              <a:ea typeface="华文新魏" panose="02010800040101010101" pitchFamily="2" charset="-122"/>
            </a:endParaRPr>
          </a:p>
        </p:txBody>
      </p:sp>
      <p:sp>
        <p:nvSpPr>
          <p:cNvPr id="5123" name="Rectangle 5">
            <a:extLst>
              <a:ext uri="{FF2B5EF4-FFF2-40B4-BE49-F238E27FC236}">
                <a16:creationId xmlns:a16="http://schemas.microsoft.com/office/drawing/2014/main" id="{958A2E51-B100-4A55-AE1F-DE446E89487B}"/>
              </a:ext>
            </a:extLst>
          </p:cNvPr>
          <p:cNvSpPr>
            <a:spLocks noGrp="1" noChangeArrowheads="1"/>
          </p:cNvSpPr>
          <p:nvPr>
            <p:ph type="subTitle" idx="1"/>
          </p:nvPr>
        </p:nvSpPr>
        <p:spPr>
          <a:xfrm>
            <a:off x="1403350" y="3860800"/>
            <a:ext cx="6400800" cy="1752600"/>
          </a:xfrm>
        </p:spPr>
        <p:txBody>
          <a:bodyPr/>
          <a:lstStyle/>
          <a:p>
            <a:pPr eaLnBrk="1" hangingPunct="1"/>
            <a:r>
              <a:rPr lang="en-US" altLang="zh-CN" b="1">
                <a:solidFill>
                  <a:srgbClr val="CC3300"/>
                </a:solidFill>
              </a:rPr>
              <a:t>——</a:t>
            </a:r>
            <a:r>
              <a:rPr lang="zh-CN" altLang="en-US" b="1">
                <a:solidFill>
                  <a:srgbClr val="CC3300"/>
                </a:solidFill>
              </a:rPr>
              <a:t>生产者（厂商）行为理论之二 </a:t>
            </a:r>
          </a:p>
        </p:txBody>
      </p:sp>
      <p:pic>
        <p:nvPicPr>
          <p:cNvPr id="5124" name="Picture 6" descr="BD05219_">
            <a:extLst>
              <a:ext uri="{FF2B5EF4-FFF2-40B4-BE49-F238E27FC236}">
                <a16:creationId xmlns:a16="http://schemas.microsoft.com/office/drawing/2014/main" id="{19BF40A7-856E-4F78-9014-DC7F3637BC3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4888" y="5013325"/>
            <a:ext cx="2516187" cy="1181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cover/>
  </p:transition>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灯片编号占位符 6">
            <a:extLst>
              <a:ext uri="{FF2B5EF4-FFF2-40B4-BE49-F238E27FC236}">
                <a16:creationId xmlns:a16="http://schemas.microsoft.com/office/drawing/2014/main" id="{35D871B2-0417-449E-9DDD-471286BEF228}"/>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D45C81BE-C617-4055-8FD6-0536FDCEACBF}" type="slidenum">
              <a:rPr lang="en-US" altLang="zh-CN" sz="2400" smtClean="0">
                <a:solidFill>
                  <a:srgbClr val="0000CC"/>
                </a:solidFill>
              </a:rPr>
              <a:pPr>
                <a:spcBef>
                  <a:spcPct val="50000"/>
                </a:spcBef>
                <a:buClrTx/>
                <a:buFontTx/>
                <a:buNone/>
              </a:pPr>
              <a:t>10</a:t>
            </a:fld>
            <a:endParaRPr lang="en-US" altLang="zh-CN" sz="2400">
              <a:solidFill>
                <a:srgbClr val="0000CC"/>
              </a:solidFill>
            </a:endParaRPr>
          </a:p>
        </p:txBody>
      </p:sp>
      <p:sp>
        <p:nvSpPr>
          <p:cNvPr id="14339" name="Rectangle 2">
            <a:extLst>
              <a:ext uri="{FF2B5EF4-FFF2-40B4-BE49-F238E27FC236}">
                <a16:creationId xmlns:a16="http://schemas.microsoft.com/office/drawing/2014/main" id="{F9C8BC1A-C0E0-471F-B292-BA091F503AC4}"/>
              </a:ext>
            </a:extLst>
          </p:cNvPr>
          <p:cNvSpPr>
            <a:spLocks noGrp="1" noChangeArrowheads="1"/>
          </p:cNvSpPr>
          <p:nvPr>
            <p:ph type="title"/>
          </p:nvPr>
        </p:nvSpPr>
        <p:spPr>
          <a:xfrm>
            <a:off x="685800" y="476250"/>
            <a:ext cx="7773988" cy="720725"/>
          </a:xfrm>
        </p:spPr>
        <p:txBody>
          <a:bodyPr/>
          <a:lstStyle/>
          <a:p>
            <a:pPr eaLnBrk="1" hangingPunct="1"/>
            <a:r>
              <a:rPr lang="en-US" altLang="zh-CN" b="1">
                <a:solidFill>
                  <a:srgbClr val="660033"/>
                </a:solidFill>
                <a:latin typeface="黑体" panose="02010609060101010101" pitchFamily="49" charset="-122"/>
                <a:ea typeface="黑体" panose="02010609060101010101" pitchFamily="49" charset="-122"/>
              </a:rPr>
              <a:t>3</a:t>
            </a:r>
            <a:r>
              <a:rPr lang="zh-CN" altLang="en-US" b="1">
                <a:solidFill>
                  <a:srgbClr val="660033"/>
                </a:solidFill>
                <a:latin typeface="黑体" panose="02010609060101010101" pitchFamily="49" charset="-122"/>
                <a:ea typeface="黑体" panose="02010609060101010101" pitchFamily="49" charset="-122"/>
              </a:rPr>
              <a:t>、短期平均成本 </a:t>
            </a:r>
            <a:r>
              <a:rPr lang="en-US" altLang="zh-CN" b="1">
                <a:solidFill>
                  <a:srgbClr val="660033"/>
                </a:solidFill>
                <a:latin typeface="黑体" panose="02010609060101010101" pitchFamily="49" charset="-122"/>
                <a:ea typeface="黑体" panose="02010609060101010101" pitchFamily="49" charset="-122"/>
              </a:rPr>
              <a:t>SAC  </a:t>
            </a:r>
            <a:r>
              <a:rPr lang="en-US" altLang="zh-CN" b="1">
                <a:latin typeface="黑体" panose="02010609060101010101" pitchFamily="49" charset="-122"/>
                <a:ea typeface="黑体" panose="02010609060101010101" pitchFamily="49" charset="-122"/>
              </a:rPr>
              <a:t>average</a:t>
            </a:r>
            <a:r>
              <a:rPr lang="en-US" altLang="zh-CN" b="1">
                <a:solidFill>
                  <a:srgbClr val="660033"/>
                </a:solidFill>
                <a:latin typeface="黑体" panose="02010609060101010101" pitchFamily="49" charset="-122"/>
                <a:ea typeface="黑体" panose="02010609060101010101" pitchFamily="49" charset="-122"/>
              </a:rPr>
              <a:t> </a:t>
            </a:r>
            <a:r>
              <a:rPr lang="en-US" altLang="zh-CN" b="1">
                <a:latin typeface="黑体" panose="02010609060101010101" pitchFamily="49" charset="-122"/>
                <a:ea typeface="黑体" panose="02010609060101010101" pitchFamily="49" charset="-122"/>
              </a:rPr>
              <a:t>cost </a:t>
            </a:r>
          </a:p>
        </p:txBody>
      </p:sp>
      <p:sp>
        <p:nvSpPr>
          <p:cNvPr id="84996" name="Line 4">
            <a:extLst>
              <a:ext uri="{FF2B5EF4-FFF2-40B4-BE49-F238E27FC236}">
                <a16:creationId xmlns:a16="http://schemas.microsoft.com/office/drawing/2014/main" id="{3809351C-4925-4E62-AEA5-05611533B6E8}"/>
              </a:ext>
            </a:extLst>
          </p:cNvPr>
          <p:cNvSpPr>
            <a:spLocks noChangeShapeType="1"/>
          </p:cNvSpPr>
          <p:nvPr/>
        </p:nvSpPr>
        <p:spPr bwMode="auto">
          <a:xfrm flipH="1" flipV="1">
            <a:off x="4818063" y="3198813"/>
            <a:ext cx="15875" cy="2778125"/>
          </a:xfrm>
          <a:prstGeom prst="line">
            <a:avLst/>
          </a:prstGeom>
          <a:noFill/>
          <a:ln w="28575">
            <a:solidFill>
              <a:srgbClr val="0000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4997" name="Line 5">
            <a:extLst>
              <a:ext uri="{FF2B5EF4-FFF2-40B4-BE49-F238E27FC236}">
                <a16:creationId xmlns:a16="http://schemas.microsoft.com/office/drawing/2014/main" id="{80F7129D-9C2B-41AC-82BA-C03401744CE8}"/>
              </a:ext>
            </a:extLst>
          </p:cNvPr>
          <p:cNvSpPr>
            <a:spLocks noChangeShapeType="1"/>
          </p:cNvSpPr>
          <p:nvPr/>
        </p:nvSpPr>
        <p:spPr bwMode="auto">
          <a:xfrm>
            <a:off x="4833938" y="5976938"/>
            <a:ext cx="3581400" cy="1587"/>
          </a:xfrm>
          <a:prstGeom prst="line">
            <a:avLst/>
          </a:prstGeom>
          <a:noFill/>
          <a:ln w="28575">
            <a:solidFill>
              <a:srgbClr val="0000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4998" name="Freeform 6">
            <a:extLst>
              <a:ext uri="{FF2B5EF4-FFF2-40B4-BE49-F238E27FC236}">
                <a16:creationId xmlns:a16="http://schemas.microsoft.com/office/drawing/2014/main" id="{F158FE8B-17E7-486D-B1EF-71CC65A8BF18}"/>
              </a:ext>
            </a:extLst>
          </p:cNvPr>
          <p:cNvSpPr>
            <a:spLocks/>
          </p:cNvSpPr>
          <p:nvPr/>
        </p:nvSpPr>
        <p:spPr bwMode="auto">
          <a:xfrm>
            <a:off x="5199063" y="3732213"/>
            <a:ext cx="2667000" cy="2057400"/>
          </a:xfrm>
          <a:custGeom>
            <a:avLst/>
            <a:gdLst>
              <a:gd name="T0" fmla="*/ 0 w 1680"/>
              <a:gd name="T1" fmla="*/ 0 h 1296"/>
              <a:gd name="T2" fmla="*/ 2147483646 w 1680"/>
              <a:gd name="T3" fmla="*/ 2147483646 h 1296"/>
              <a:gd name="T4" fmla="*/ 2147483646 w 1680"/>
              <a:gd name="T5" fmla="*/ 2147483646 h 1296"/>
              <a:gd name="T6" fmla="*/ 0 60000 65536"/>
              <a:gd name="T7" fmla="*/ 0 60000 65536"/>
              <a:gd name="T8" fmla="*/ 0 60000 65536"/>
            </a:gdLst>
            <a:ahLst/>
            <a:cxnLst>
              <a:cxn ang="T6">
                <a:pos x="T0" y="T1"/>
              </a:cxn>
              <a:cxn ang="T7">
                <a:pos x="T2" y="T3"/>
              </a:cxn>
              <a:cxn ang="T8">
                <a:pos x="T4" y="T5"/>
              </a:cxn>
            </a:cxnLst>
            <a:rect l="0" t="0" r="r" b="b"/>
            <a:pathLst>
              <a:path w="1680" h="1296">
                <a:moveTo>
                  <a:pt x="0" y="0"/>
                </a:moveTo>
                <a:cubicBezTo>
                  <a:pt x="52" y="396"/>
                  <a:pt x="104" y="792"/>
                  <a:pt x="384" y="1008"/>
                </a:cubicBezTo>
                <a:cubicBezTo>
                  <a:pt x="664" y="1224"/>
                  <a:pt x="1464" y="1248"/>
                  <a:pt x="1680" y="1296"/>
                </a:cubicBezTo>
              </a:path>
            </a:pathLst>
          </a:custGeom>
          <a:noFill/>
          <a:ln w="28575" cmpd="sng">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5001" name="Text Box 9">
            <a:extLst>
              <a:ext uri="{FF2B5EF4-FFF2-40B4-BE49-F238E27FC236}">
                <a16:creationId xmlns:a16="http://schemas.microsoft.com/office/drawing/2014/main" id="{15D6EE4D-41CB-48D7-A7A5-023713D62712}"/>
              </a:ext>
            </a:extLst>
          </p:cNvPr>
          <p:cNvSpPr txBox="1">
            <a:spLocks noChangeArrowheads="1"/>
          </p:cNvSpPr>
          <p:nvPr/>
        </p:nvSpPr>
        <p:spPr bwMode="auto">
          <a:xfrm>
            <a:off x="8099425" y="5516563"/>
            <a:ext cx="404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b="0"/>
              <a:t>Q</a:t>
            </a:r>
          </a:p>
        </p:txBody>
      </p:sp>
      <p:sp>
        <p:nvSpPr>
          <p:cNvPr id="85002" name="Text Box 10">
            <a:extLst>
              <a:ext uri="{FF2B5EF4-FFF2-40B4-BE49-F238E27FC236}">
                <a16:creationId xmlns:a16="http://schemas.microsoft.com/office/drawing/2014/main" id="{0CF9F7EA-53C7-4EF0-8674-67D8B98202DE}"/>
              </a:ext>
            </a:extLst>
          </p:cNvPr>
          <p:cNvSpPr txBox="1">
            <a:spLocks noChangeArrowheads="1"/>
          </p:cNvSpPr>
          <p:nvPr/>
        </p:nvSpPr>
        <p:spPr bwMode="auto">
          <a:xfrm>
            <a:off x="4787900" y="3140075"/>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b="0"/>
              <a:t>C</a:t>
            </a:r>
          </a:p>
        </p:txBody>
      </p:sp>
      <p:sp>
        <p:nvSpPr>
          <p:cNvPr id="85003" name="Text Box 11">
            <a:extLst>
              <a:ext uri="{FF2B5EF4-FFF2-40B4-BE49-F238E27FC236}">
                <a16:creationId xmlns:a16="http://schemas.microsoft.com/office/drawing/2014/main" id="{FF68C7C6-CFF1-412B-A5D6-018ADC2B03CA}"/>
              </a:ext>
            </a:extLst>
          </p:cNvPr>
          <p:cNvSpPr txBox="1">
            <a:spLocks noChangeArrowheads="1"/>
          </p:cNvSpPr>
          <p:nvPr/>
        </p:nvSpPr>
        <p:spPr bwMode="auto">
          <a:xfrm>
            <a:off x="7164388" y="5300663"/>
            <a:ext cx="777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b="0">
                <a:solidFill>
                  <a:srgbClr val="FF0000"/>
                </a:solidFill>
              </a:rPr>
              <a:t>AFC</a:t>
            </a:r>
          </a:p>
        </p:txBody>
      </p:sp>
      <p:sp>
        <p:nvSpPr>
          <p:cNvPr id="85006" name="Rectangle 14">
            <a:extLst>
              <a:ext uri="{FF2B5EF4-FFF2-40B4-BE49-F238E27FC236}">
                <a16:creationId xmlns:a16="http://schemas.microsoft.com/office/drawing/2014/main" id="{66CB17D7-AED2-4AEC-9EDA-D26ABA58EF15}"/>
              </a:ext>
            </a:extLst>
          </p:cNvPr>
          <p:cNvSpPr>
            <a:spLocks noChangeArrowheads="1"/>
          </p:cNvSpPr>
          <p:nvPr/>
        </p:nvSpPr>
        <p:spPr bwMode="auto">
          <a:xfrm>
            <a:off x="684213" y="4076700"/>
            <a:ext cx="3671887" cy="1628775"/>
          </a:xfrm>
          <a:prstGeom prst="rect">
            <a:avLst/>
          </a:prstGeom>
          <a:solidFill>
            <a:srgbClr val="FFCC99"/>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r>
              <a:rPr lang="en-US" altLang="zh-CN" sz="2400" b="0">
                <a:solidFill>
                  <a:srgbClr val="660033"/>
                </a:solidFill>
              </a:rPr>
              <a:t>AFC</a:t>
            </a:r>
            <a:r>
              <a:rPr lang="zh-CN" altLang="en-US" sz="2400" b="0">
                <a:solidFill>
                  <a:srgbClr val="003300"/>
                </a:solidFill>
              </a:rPr>
              <a:t>随产量</a:t>
            </a:r>
            <a:r>
              <a:rPr lang="en-US" altLang="zh-CN" sz="2400" b="0">
                <a:solidFill>
                  <a:srgbClr val="003300"/>
                </a:solidFill>
              </a:rPr>
              <a:t>Q</a:t>
            </a:r>
            <a:r>
              <a:rPr lang="zh-CN" altLang="en-US" sz="2400" b="0">
                <a:solidFill>
                  <a:srgbClr val="003300"/>
                </a:solidFill>
              </a:rPr>
              <a:t>的增加</a:t>
            </a:r>
            <a:r>
              <a:rPr lang="zh-CN" altLang="en-US" sz="2400">
                <a:solidFill>
                  <a:srgbClr val="0000CC"/>
                </a:solidFill>
              </a:rPr>
              <a:t>一直趋于减少，</a:t>
            </a:r>
            <a:r>
              <a:rPr lang="zh-CN" altLang="en-US" sz="2400" b="0"/>
              <a:t>但</a:t>
            </a:r>
            <a:r>
              <a:rPr lang="en-US" altLang="zh-CN" sz="2400" b="0"/>
              <a:t>AFC</a:t>
            </a:r>
            <a:r>
              <a:rPr lang="zh-CN" altLang="en-US" sz="2400" b="0"/>
              <a:t>曲线不会与横坐标相交，这是因为总固定成本不会为零。</a:t>
            </a:r>
          </a:p>
        </p:txBody>
      </p:sp>
      <p:pic>
        <p:nvPicPr>
          <p:cNvPr id="85012" name="Picture 20">
            <a:extLst>
              <a:ext uri="{FF2B5EF4-FFF2-40B4-BE49-F238E27FC236}">
                <a16:creationId xmlns:a16="http://schemas.microsoft.com/office/drawing/2014/main" id="{95238DFD-3B37-45BB-8B0C-4E905713DD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213" y="2636838"/>
            <a:ext cx="1871662" cy="979487"/>
          </a:xfrm>
          <a:prstGeom prst="rect">
            <a:avLst/>
          </a:prstGeom>
          <a:solidFill>
            <a:srgbClr val="FFCC99"/>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85014" name="Rectangle 22">
            <a:extLst>
              <a:ext uri="{FF2B5EF4-FFF2-40B4-BE49-F238E27FC236}">
                <a16:creationId xmlns:a16="http://schemas.microsoft.com/office/drawing/2014/main" id="{4E59AF99-C721-439D-9834-6ED11F6463C3}"/>
              </a:ext>
            </a:extLst>
          </p:cNvPr>
          <p:cNvSpPr>
            <a:spLocks noGrp="1" noChangeArrowheads="1"/>
          </p:cNvSpPr>
          <p:nvPr>
            <p:ph type="body" sz="half" idx="1"/>
          </p:nvPr>
        </p:nvSpPr>
        <p:spPr>
          <a:xfrm>
            <a:off x="684213" y="1341438"/>
            <a:ext cx="7848600" cy="1008062"/>
          </a:xfrm>
          <a:solidFill>
            <a:srgbClr val="FFCC99"/>
          </a:solidFill>
          <a:ln w="38100">
            <a:solidFill>
              <a:srgbClr val="009999"/>
            </a:solidFill>
            <a:miter lim="800000"/>
            <a:headEnd/>
            <a:tailEnd/>
          </a:ln>
        </p:spPr>
        <p:txBody>
          <a:bodyPr/>
          <a:lstStyle/>
          <a:p>
            <a:pPr marL="0" indent="0" eaLnBrk="1" hangingPunct="1">
              <a:lnSpc>
                <a:spcPct val="90000"/>
              </a:lnSpc>
              <a:buClr>
                <a:schemeClr val="accent2"/>
              </a:buClr>
              <a:buSzPct val="95000"/>
              <a:buFont typeface="Wingdings" panose="05000000000000000000" pitchFamily="2" charset="2"/>
              <a:buNone/>
            </a:pPr>
            <a:r>
              <a:rPr lang="zh-CN" altLang="en-US" b="1"/>
              <a:t>（</a:t>
            </a:r>
            <a:r>
              <a:rPr lang="en-US" altLang="zh-CN" b="1"/>
              <a:t>1</a:t>
            </a:r>
            <a:r>
              <a:rPr lang="zh-CN" altLang="en-US" b="1"/>
              <a:t>）平均固定成本 </a:t>
            </a:r>
            <a:r>
              <a:rPr lang="en-US" altLang="zh-CN" b="1"/>
              <a:t>AFC </a:t>
            </a:r>
            <a:r>
              <a:rPr lang="zh-CN" altLang="en-US" b="1"/>
              <a:t>（</a:t>
            </a:r>
            <a:r>
              <a:rPr lang="en-US" altLang="zh-CN" b="1"/>
              <a:t>Average  Fixed  Cost</a:t>
            </a:r>
            <a:r>
              <a:rPr lang="zh-CN" altLang="en-US" b="1"/>
              <a:t>）</a:t>
            </a:r>
          </a:p>
          <a:p>
            <a:pPr marL="0" indent="0" eaLnBrk="1" hangingPunct="1">
              <a:lnSpc>
                <a:spcPct val="90000"/>
              </a:lnSpc>
              <a:buClr>
                <a:schemeClr val="accent2"/>
              </a:buClr>
              <a:buSzPct val="95000"/>
              <a:buFont typeface="Wingdings" panose="05000000000000000000" pitchFamily="2" charset="2"/>
              <a:buNone/>
            </a:pPr>
            <a:r>
              <a:rPr lang="zh-CN" altLang="en-US" b="1"/>
              <a:t>短期内平均生产每一单位产品所消耗的固定成本。</a:t>
            </a: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5014">
                                            <p:bg/>
                                          </p:spTgt>
                                        </p:tgtEl>
                                        <p:attrNameLst>
                                          <p:attrName>style.visibility</p:attrName>
                                        </p:attrNameLst>
                                      </p:cBhvr>
                                      <p:to>
                                        <p:strVal val="visible"/>
                                      </p:to>
                                    </p:set>
                                    <p:animEffect transition="in" filter="blinds(horizontal)">
                                      <p:cBhvr>
                                        <p:cTn id="7" dur="500"/>
                                        <p:tgtEl>
                                          <p:spTgt spid="85014">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5014">
                                            <p:txEl>
                                              <p:pRg st="0" end="0"/>
                                            </p:txEl>
                                          </p:spTgt>
                                        </p:tgtEl>
                                        <p:attrNameLst>
                                          <p:attrName>style.visibility</p:attrName>
                                        </p:attrNameLst>
                                      </p:cBhvr>
                                      <p:to>
                                        <p:strVal val="visible"/>
                                      </p:to>
                                    </p:set>
                                    <p:animEffect transition="in" filter="blinds(horizontal)">
                                      <p:cBhvr>
                                        <p:cTn id="12" dur="500"/>
                                        <p:tgtEl>
                                          <p:spTgt spid="85014">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5014">
                                            <p:txEl>
                                              <p:pRg st="1" end="1"/>
                                            </p:txEl>
                                          </p:spTgt>
                                        </p:tgtEl>
                                        <p:attrNameLst>
                                          <p:attrName>style.visibility</p:attrName>
                                        </p:attrNameLst>
                                      </p:cBhvr>
                                      <p:to>
                                        <p:strVal val="visible"/>
                                      </p:to>
                                    </p:set>
                                    <p:animEffect transition="in" filter="blinds(horizontal)">
                                      <p:cBhvr>
                                        <p:cTn id="17" dur="500"/>
                                        <p:tgtEl>
                                          <p:spTgt spid="85014">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85012"/>
                                        </p:tgtEl>
                                        <p:attrNameLst>
                                          <p:attrName>style.visibility</p:attrName>
                                        </p:attrNameLst>
                                      </p:cBhvr>
                                      <p:to>
                                        <p:strVal val="visible"/>
                                      </p:to>
                                    </p:set>
                                    <p:animEffect transition="in" filter="blinds(horizontal)">
                                      <p:cBhvr>
                                        <p:cTn id="22" dur="500"/>
                                        <p:tgtEl>
                                          <p:spTgt spid="85012"/>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2" fill="hold" nodeType="clickEffect">
                                  <p:stCondLst>
                                    <p:cond delay="0"/>
                                  </p:stCondLst>
                                  <p:childTnLst>
                                    <p:set>
                                      <p:cBhvr>
                                        <p:cTn id="26" dur="1" fill="hold">
                                          <p:stCondLst>
                                            <p:cond delay="0"/>
                                          </p:stCondLst>
                                        </p:cTn>
                                        <p:tgtEl>
                                          <p:spTgt spid="84996"/>
                                        </p:tgtEl>
                                        <p:attrNameLst>
                                          <p:attrName>style.visibility</p:attrName>
                                        </p:attrNameLst>
                                      </p:cBhvr>
                                      <p:to>
                                        <p:strVal val="visible"/>
                                      </p:to>
                                    </p:set>
                                    <p:anim calcmode="lin" valueType="num">
                                      <p:cBhvr additive="base">
                                        <p:cTn id="27" dur="500" fill="hold"/>
                                        <p:tgtEl>
                                          <p:spTgt spid="84996"/>
                                        </p:tgtEl>
                                        <p:attrNameLst>
                                          <p:attrName>ppt_x</p:attrName>
                                        </p:attrNameLst>
                                      </p:cBhvr>
                                      <p:tavLst>
                                        <p:tav tm="0">
                                          <p:val>
                                            <p:strVal val="1+#ppt_w/2"/>
                                          </p:val>
                                        </p:tav>
                                        <p:tav tm="100000">
                                          <p:val>
                                            <p:strVal val="#ppt_x"/>
                                          </p:val>
                                        </p:tav>
                                      </p:tavLst>
                                    </p:anim>
                                    <p:anim calcmode="lin" valueType="num">
                                      <p:cBhvr additive="base">
                                        <p:cTn id="28" dur="500" fill="hold"/>
                                        <p:tgtEl>
                                          <p:spTgt spid="84996"/>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84997"/>
                                        </p:tgtEl>
                                        <p:attrNameLst>
                                          <p:attrName>style.visibility</p:attrName>
                                        </p:attrNameLst>
                                      </p:cBhvr>
                                      <p:to>
                                        <p:strVal val="visible"/>
                                      </p:to>
                                    </p:set>
                                    <p:anim calcmode="lin" valueType="num">
                                      <p:cBhvr additive="base">
                                        <p:cTn id="31" dur="500" fill="hold"/>
                                        <p:tgtEl>
                                          <p:spTgt spid="84997"/>
                                        </p:tgtEl>
                                        <p:attrNameLst>
                                          <p:attrName>ppt_x</p:attrName>
                                        </p:attrNameLst>
                                      </p:cBhvr>
                                      <p:tavLst>
                                        <p:tav tm="0">
                                          <p:val>
                                            <p:strVal val="1+#ppt_w/2"/>
                                          </p:val>
                                        </p:tav>
                                        <p:tav tm="100000">
                                          <p:val>
                                            <p:strVal val="#ppt_x"/>
                                          </p:val>
                                        </p:tav>
                                      </p:tavLst>
                                    </p:anim>
                                    <p:anim calcmode="lin" valueType="num">
                                      <p:cBhvr additive="base">
                                        <p:cTn id="32" dur="500" fill="hold"/>
                                        <p:tgtEl>
                                          <p:spTgt spid="84997"/>
                                        </p:tgtEl>
                                        <p:attrNameLst>
                                          <p:attrName>ppt_y</p:attrName>
                                        </p:attrNameLst>
                                      </p:cBhvr>
                                      <p:tavLst>
                                        <p:tav tm="0">
                                          <p:val>
                                            <p:strVal val="#ppt_y"/>
                                          </p:val>
                                        </p:tav>
                                        <p:tav tm="100000">
                                          <p:val>
                                            <p:strVal val="#ppt_y"/>
                                          </p:val>
                                        </p:tav>
                                      </p:tavLst>
                                    </p:anim>
                                  </p:childTnLst>
                                </p:cTn>
                              </p:par>
                              <p:par>
                                <p:cTn id="33" presetID="2" presetClass="entr" presetSubtype="1" fill="hold" grpId="0" nodeType="withEffect">
                                  <p:stCondLst>
                                    <p:cond delay="0"/>
                                  </p:stCondLst>
                                  <p:iterate type="wd">
                                    <p:tmPct val="100000"/>
                                  </p:iterate>
                                  <p:childTnLst>
                                    <p:set>
                                      <p:cBhvr>
                                        <p:cTn id="34" dur="1" fill="hold">
                                          <p:stCondLst>
                                            <p:cond delay="0"/>
                                          </p:stCondLst>
                                        </p:cTn>
                                        <p:tgtEl>
                                          <p:spTgt spid="85002">
                                            <p:txEl>
                                              <p:pRg st="0" end="0"/>
                                            </p:txEl>
                                          </p:spTgt>
                                        </p:tgtEl>
                                        <p:attrNameLst>
                                          <p:attrName>style.visibility</p:attrName>
                                        </p:attrNameLst>
                                      </p:cBhvr>
                                      <p:to>
                                        <p:strVal val="visible"/>
                                      </p:to>
                                    </p:set>
                                    <p:anim calcmode="lin" valueType="num">
                                      <p:cBhvr additive="base">
                                        <p:cTn id="35" dur="300" fill="hold"/>
                                        <p:tgtEl>
                                          <p:spTgt spid="85002">
                                            <p:txEl>
                                              <p:pRg st="0" end="0"/>
                                            </p:txEl>
                                          </p:spTgt>
                                        </p:tgtEl>
                                        <p:attrNameLst>
                                          <p:attrName>ppt_x</p:attrName>
                                        </p:attrNameLst>
                                      </p:cBhvr>
                                      <p:tavLst>
                                        <p:tav tm="0">
                                          <p:val>
                                            <p:strVal val="#ppt_x"/>
                                          </p:val>
                                        </p:tav>
                                        <p:tav tm="100000">
                                          <p:val>
                                            <p:strVal val="#ppt_x"/>
                                          </p:val>
                                        </p:tav>
                                      </p:tavLst>
                                    </p:anim>
                                    <p:anim calcmode="lin" valueType="num">
                                      <p:cBhvr additive="base">
                                        <p:cTn id="36" dur="300" fill="hold"/>
                                        <p:tgtEl>
                                          <p:spTgt spid="85002">
                                            <p:txEl>
                                              <p:pRg st="0" end="0"/>
                                            </p:txEl>
                                          </p:spTgt>
                                        </p:tgtEl>
                                        <p:attrNameLst>
                                          <p:attrName>ppt_y</p:attrName>
                                        </p:attrNameLst>
                                      </p:cBhvr>
                                      <p:tavLst>
                                        <p:tav tm="0">
                                          <p:val>
                                            <p:strVal val="0-#ppt_h/2"/>
                                          </p:val>
                                        </p:tav>
                                        <p:tav tm="100000">
                                          <p:val>
                                            <p:strVal val="#ppt_y"/>
                                          </p:val>
                                        </p:tav>
                                      </p:tavLst>
                                    </p:anim>
                                  </p:childTnLst>
                                </p:cTn>
                              </p:par>
                              <p:par>
                                <p:cTn id="37" presetID="2" presetClass="entr" presetSubtype="1" fill="hold" grpId="0" nodeType="withEffect">
                                  <p:stCondLst>
                                    <p:cond delay="0"/>
                                  </p:stCondLst>
                                  <p:iterate type="wd">
                                    <p:tmPct val="100000"/>
                                  </p:iterate>
                                  <p:childTnLst>
                                    <p:set>
                                      <p:cBhvr>
                                        <p:cTn id="38" dur="1" fill="hold">
                                          <p:stCondLst>
                                            <p:cond delay="0"/>
                                          </p:stCondLst>
                                        </p:cTn>
                                        <p:tgtEl>
                                          <p:spTgt spid="85001">
                                            <p:txEl>
                                              <p:pRg st="0" end="0"/>
                                            </p:txEl>
                                          </p:spTgt>
                                        </p:tgtEl>
                                        <p:attrNameLst>
                                          <p:attrName>style.visibility</p:attrName>
                                        </p:attrNameLst>
                                      </p:cBhvr>
                                      <p:to>
                                        <p:strVal val="visible"/>
                                      </p:to>
                                    </p:set>
                                    <p:anim calcmode="lin" valueType="num">
                                      <p:cBhvr additive="base">
                                        <p:cTn id="39" dur="300" fill="hold"/>
                                        <p:tgtEl>
                                          <p:spTgt spid="85001">
                                            <p:txEl>
                                              <p:pRg st="0" end="0"/>
                                            </p:txEl>
                                          </p:spTgt>
                                        </p:tgtEl>
                                        <p:attrNameLst>
                                          <p:attrName>ppt_x</p:attrName>
                                        </p:attrNameLst>
                                      </p:cBhvr>
                                      <p:tavLst>
                                        <p:tav tm="0">
                                          <p:val>
                                            <p:strVal val="#ppt_x"/>
                                          </p:val>
                                        </p:tav>
                                        <p:tav tm="100000">
                                          <p:val>
                                            <p:strVal val="#ppt_x"/>
                                          </p:val>
                                        </p:tav>
                                      </p:tavLst>
                                    </p:anim>
                                    <p:anim calcmode="lin" valueType="num">
                                      <p:cBhvr additive="base">
                                        <p:cTn id="40" dur="300" fill="hold"/>
                                        <p:tgtEl>
                                          <p:spTgt spid="85001">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41" fill="hold" nodeType="clickPar">
                      <p:stCondLst>
                        <p:cond delay="indefinite"/>
                      </p:stCondLst>
                      <p:childTnLst>
                        <p:par>
                          <p:cTn id="42" fill="hold" nodeType="withGroup">
                            <p:stCondLst>
                              <p:cond delay="0"/>
                            </p:stCondLst>
                            <p:childTnLst>
                              <p:par>
                                <p:cTn id="43" presetID="2" presetClass="entr" presetSubtype="2" fill="hold" nodeType="clickEffect">
                                  <p:stCondLst>
                                    <p:cond delay="0"/>
                                  </p:stCondLst>
                                  <p:childTnLst>
                                    <p:set>
                                      <p:cBhvr>
                                        <p:cTn id="44" dur="1" fill="hold">
                                          <p:stCondLst>
                                            <p:cond delay="0"/>
                                          </p:stCondLst>
                                        </p:cTn>
                                        <p:tgtEl>
                                          <p:spTgt spid="84998"/>
                                        </p:tgtEl>
                                        <p:attrNameLst>
                                          <p:attrName>style.visibility</p:attrName>
                                        </p:attrNameLst>
                                      </p:cBhvr>
                                      <p:to>
                                        <p:strVal val="visible"/>
                                      </p:to>
                                    </p:set>
                                    <p:anim calcmode="lin" valueType="num">
                                      <p:cBhvr additive="base">
                                        <p:cTn id="45" dur="500" fill="hold"/>
                                        <p:tgtEl>
                                          <p:spTgt spid="84998"/>
                                        </p:tgtEl>
                                        <p:attrNameLst>
                                          <p:attrName>ppt_x</p:attrName>
                                        </p:attrNameLst>
                                      </p:cBhvr>
                                      <p:tavLst>
                                        <p:tav tm="0">
                                          <p:val>
                                            <p:strVal val="1+#ppt_w/2"/>
                                          </p:val>
                                        </p:tav>
                                        <p:tav tm="100000">
                                          <p:val>
                                            <p:strVal val="#ppt_x"/>
                                          </p:val>
                                        </p:tav>
                                      </p:tavLst>
                                    </p:anim>
                                    <p:anim calcmode="lin" valueType="num">
                                      <p:cBhvr additive="base">
                                        <p:cTn id="46" dur="500" fill="hold"/>
                                        <p:tgtEl>
                                          <p:spTgt spid="84998"/>
                                        </p:tgtEl>
                                        <p:attrNameLst>
                                          <p:attrName>ppt_y</p:attrName>
                                        </p:attrNameLst>
                                      </p:cBhvr>
                                      <p:tavLst>
                                        <p:tav tm="0">
                                          <p:val>
                                            <p:strVal val="#ppt_y"/>
                                          </p:val>
                                        </p:tav>
                                        <p:tav tm="100000">
                                          <p:val>
                                            <p:strVal val="#ppt_y"/>
                                          </p:val>
                                        </p:tav>
                                      </p:tavLst>
                                    </p:anim>
                                  </p:childTnLst>
                                </p:cTn>
                              </p:par>
                              <p:par>
                                <p:cTn id="47" presetID="2" presetClass="entr" presetSubtype="1" fill="hold" grpId="0" nodeType="withEffect">
                                  <p:stCondLst>
                                    <p:cond delay="0"/>
                                  </p:stCondLst>
                                  <p:iterate type="wd">
                                    <p:tmPct val="100000"/>
                                  </p:iterate>
                                  <p:childTnLst>
                                    <p:set>
                                      <p:cBhvr>
                                        <p:cTn id="48" dur="1" fill="hold">
                                          <p:stCondLst>
                                            <p:cond delay="0"/>
                                          </p:stCondLst>
                                        </p:cTn>
                                        <p:tgtEl>
                                          <p:spTgt spid="85003">
                                            <p:txEl>
                                              <p:pRg st="0" end="0"/>
                                            </p:txEl>
                                          </p:spTgt>
                                        </p:tgtEl>
                                        <p:attrNameLst>
                                          <p:attrName>style.visibility</p:attrName>
                                        </p:attrNameLst>
                                      </p:cBhvr>
                                      <p:to>
                                        <p:strVal val="visible"/>
                                      </p:to>
                                    </p:set>
                                    <p:anim calcmode="lin" valueType="num">
                                      <p:cBhvr additive="base">
                                        <p:cTn id="49" dur="300" fill="hold"/>
                                        <p:tgtEl>
                                          <p:spTgt spid="85003">
                                            <p:txEl>
                                              <p:pRg st="0" end="0"/>
                                            </p:txEl>
                                          </p:spTgt>
                                        </p:tgtEl>
                                        <p:attrNameLst>
                                          <p:attrName>ppt_x</p:attrName>
                                        </p:attrNameLst>
                                      </p:cBhvr>
                                      <p:tavLst>
                                        <p:tav tm="0">
                                          <p:val>
                                            <p:strVal val="#ppt_x"/>
                                          </p:val>
                                        </p:tav>
                                        <p:tav tm="100000">
                                          <p:val>
                                            <p:strVal val="#ppt_x"/>
                                          </p:val>
                                        </p:tav>
                                      </p:tavLst>
                                    </p:anim>
                                    <p:anim calcmode="lin" valueType="num">
                                      <p:cBhvr additive="base">
                                        <p:cTn id="50" dur="300" fill="hold"/>
                                        <p:tgtEl>
                                          <p:spTgt spid="8500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5" presetClass="entr" presetSubtype="10" fill="hold" grpId="0" nodeType="clickEffect">
                                  <p:stCondLst>
                                    <p:cond delay="0"/>
                                  </p:stCondLst>
                                  <p:childTnLst>
                                    <p:set>
                                      <p:cBhvr>
                                        <p:cTn id="54" dur="1" fill="hold">
                                          <p:stCondLst>
                                            <p:cond delay="0"/>
                                          </p:stCondLst>
                                        </p:cTn>
                                        <p:tgtEl>
                                          <p:spTgt spid="85006"/>
                                        </p:tgtEl>
                                        <p:attrNameLst>
                                          <p:attrName>style.visibility</p:attrName>
                                        </p:attrNameLst>
                                      </p:cBhvr>
                                      <p:to>
                                        <p:strVal val="visible"/>
                                      </p:to>
                                    </p:set>
                                    <p:animEffect transition="in" filter="checkerboard(across)">
                                      <p:cBhvr>
                                        <p:cTn id="55" dur="500"/>
                                        <p:tgtEl>
                                          <p:spTgt spid="850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001" grpId="0" build="p" autoUpdateAnimBg="0"/>
      <p:bldP spid="85002" grpId="0" build="p" autoUpdateAnimBg="0"/>
      <p:bldP spid="85003" grpId="0" build="p" autoUpdateAnimBg="0"/>
      <p:bldP spid="85006" grpId="0" animBg="1"/>
      <p:bldP spid="85014"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灯片编号占位符 5">
            <a:extLst>
              <a:ext uri="{FF2B5EF4-FFF2-40B4-BE49-F238E27FC236}">
                <a16:creationId xmlns:a16="http://schemas.microsoft.com/office/drawing/2014/main" id="{A969989C-AEF9-47D2-943E-CE4F13419670}"/>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4361556D-5705-4DFF-A6DE-4640EAA9A8E1}" type="slidenum">
              <a:rPr lang="en-US" altLang="zh-CN" sz="2400" smtClean="0">
                <a:solidFill>
                  <a:srgbClr val="0000CC"/>
                </a:solidFill>
              </a:rPr>
              <a:pPr>
                <a:spcBef>
                  <a:spcPct val="50000"/>
                </a:spcBef>
                <a:buClrTx/>
                <a:buFontTx/>
                <a:buNone/>
              </a:pPr>
              <a:t>11</a:t>
            </a:fld>
            <a:endParaRPr lang="en-US" altLang="zh-CN" sz="2400">
              <a:solidFill>
                <a:srgbClr val="0000CC"/>
              </a:solidFill>
            </a:endParaRPr>
          </a:p>
        </p:txBody>
      </p:sp>
      <p:sp>
        <p:nvSpPr>
          <p:cNvPr id="15363" name="Rectangle 2">
            <a:extLst>
              <a:ext uri="{FF2B5EF4-FFF2-40B4-BE49-F238E27FC236}">
                <a16:creationId xmlns:a16="http://schemas.microsoft.com/office/drawing/2014/main" id="{43556CB6-A11C-4B06-9671-FD1A2031770F}"/>
              </a:ext>
            </a:extLst>
          </p:cNvPr>
          <p:cNvSpPr>
            <a:spLocks noGrp="1" noChangeArrowheads="1"/>
          </p:cNvSpPr>
          <p:nvPr>
            <p:ph type="title"/>
          </p:nvPr>
        </p:nvSpPr>
        <p:spPr>
          <a:xfrm>
            <a:off x="539750" y="404813"/>
            <a:ext cx="8062913" cy="647700"/>
          </a:xfrm>
        </p:spPr>
        <p:txBody>
          <a:bodyPr/>
          <a:lstStyle/>
          <a:p>
            <a:pPr eaLnBrk="1" hangingPunct="1"/>
            <a:r>
              <a:rPr lang="zh-CN" altLang="en-US" sz="3200" b="1"/>
              <a:t>（</a:t>
            </a:r>
            <a:r>
              <a:rPr lang="en-US" altLang="zh-CN" sz="3200" b="1"/>
              <a:t>2</a:t>
            </a:r>
            <a:r>
              <a:rPr lang="zh-CN" altLang="en-US" sz="3200" b="1"/>
              <a:t>）平均变动成本 </a:t>
            </a:r>
            <a:r>
              <a:rPr lang="en-US" altLang="zh-CN" sz="3200" b="1"/>
              <a:t>AVC (</a:t>
            </a:r>
            <a:r>
              <a:rPr lang="en-US" altLang="zh-CN" sz="2400" b="1"/>
              <a:t>Average  Variable  Cost)</a:t>
            </a:r>
          </a:p>
        </p:txBody>
      </p:sp>
      <p:sp>
        <p:nvSpPr>
          <p:cNvPr id="303107" name="Rectangle 3">
            <a:extLst>
              <a:ext uri="{FF2B5EF4-FFF2-40B4-BE49-F238E27FC236}">
                <a16:creationId xmlns:a16="http://schemas.microsoft.com/office/drawing/2014/main" id="{79DC885F-2715-4846-8EF2-C2916A0AC536}"/>
              </a:ext>
            </a:extLst>
          </p:cNvPr>
          <p:cNvSpPr>
            <a:spLocks noGrp="1" noChangeArrowheads="1"/>
          </p:cNvSpPr>
          <p:nvPr>
            <p:ph type="body" idx="1"/>
          </p:nvPr>
        </p:nvSpPr>
        <p:spPr>
          <a:xfrm>
            <a:off x="684213" y="1268413"/>
            <a:ext cx="4535487" cy="1150937"/>
          </a:xfrm>
          <a:solidFill>
            <a:srgbClr val="FFCC00"/>
          </a:solidFill>
          <a:ln w="38100">
            <a:solidFill>
              <a:srgbClr val="CC6600"/>
            </a:solidFill>
            <a:miter lim="800000"/>
            <a:headEnd/>
            <a:tailEnd/>
          </a:ln>
        </p:spPr>
        <p:txBody>
          <a:bodyPr/>
          <a:lstStyle/>
          <a:p>
            <a:pPr eaLnBrk="1" hangingPunct="1">
              <a:lnSpc>
                <a:spcPct val="110000"/>
              </a:lnSpc>
              <a:buClr>
                <a:srgbClr val="3366FF"/>
              </a:buClr>
              <a:buSzPct val="95000"/>
              <a:buFont typeface="Wingdings" panose="05000000000000000000" pitchFamily="2" charset="2"/>
              <a:buNone/>
            </a:pPr>
            <a:r>
              <a:rPr lang="zh-CN" altLang="en-US" sz="2800" b="1"/>
              <a:t>短期内平均每生产一单位产品所消耗的总变动成本。</a:t>
            </a:r>
            <a:r>
              <a:rPr lang="zh-CN" altLang="en-US" sz="2800"/>
              <a:t>				</a:t>
            </a:r>
          </a:p>
        </p:txBody>
      </p:sp>
      <p:sp>
        <p:nvSpPr>
          <p:cNvPr id="303108" name="Line 4">
            <a:extLst>
              <a:ext uri="{FF2B5EF4-FFF2-40B4-BE49-F238E27FC236}">
                <a16:creationId xmlns:a16="http://schemas.microsoft.com/office/drawing/2014/main" id="{726416CD-A5AC-4CCA-ACE4-38F701871278}"/>
              </a:ext>
            </a:extLst>
          </p:cNvPr>
          <p:cNvSpPr>
            <a:spLocks noChangeShapeType="1"/>
          </p:cNvSpPr>
          <p:nvPr/>
        </p:nvSpPr>
        <p:spPr bwMode="auto">
          <a:xfrm flipH="1" flipV="1">
            <a:off x="4818063" y="3198813"/>
            <a:ext cx="15875" cy="2778125"/>
          </a:xfrm>
          <a:prstGeom prst="line">
            <a:avLst/>
          </a:prstGeom>
          <a:noFill/>
          <a:ln w="28575">
            <a:solidFill>
              <a:srgbClr val="0000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03109" name="Line 5">
            <a:extLst>
              <a:ext uri="{FF2B5EF4-FFF2-40B4-BE49-F238E27FC236}">
                <a16:creationId xmlns:a16="http://schemas.microsoft.com/office/drawing/2014/main" id="{0C96FCC9-BB2C-4DEA-841E-A0FFE33086B5}"/>
              </a:ext>
            </a:extLst>
          </p:cNvPr>
          <p:cNvSpPr>
            <a:spLocks noChangeShapeType="1"/>
          </p:cNvSpPr>
          <p:nvPr/>
        </p:nvSpPr>
        <p:spPr bwMode="auto">
          <a:xfrm>
            <a:off x="4833938" y="5976938"/>
            <a:ext cx="3581400" cy="1587"/>
          </a:xfrm>
          <a:prstGeom prst="line">
            <a:avLst/>
          </a:prstGeom>
          <a:noFill/>
          <a:ln w="28575">
            <a:solidFill>
              <a:srgbClr val="0000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03111" name="Freeform 7">
            <a:extLst>
              <a:ext uri="{FF2B5EF4-FFF2-40B4-BE49-F238E27FC236}">
                <a16:creationId xmlns:a16="http://schemas.microsoft.com/office/drawing/2014/main" id="{57126DD9-4019-49EF-A554-47049D4255C4}"/>
              </a:ext>
            </a:extLst>
          </p:cNvPr>
          <p:cNvSpPr>
            <a:spLocks/>
          </p:cNvSpPr>
          <p:nvPr/>
        </p:nvSpPr>
        <p:spPr bwMode="auto">
          <a:xfrm>
            <a:off x="4970463" y="3808413"/>
            <a:ext cx="3057525" cy="1409700"/>
          </a:xfrm>
          <a:custGeom>
            <a:avLst/>
            <a:gdLst>
              <a:gd name="T0" fmla="*/ 0 w 1776"/>
              <a:gd name="T1" fmla="*/ 2147483646 h 888"/>
              <a:gd name="T2" fmla="*/ 2147483646 w 1776"/>
              <a:gd name="T3" fmla="*/ 2147483646 h 888"/>
              <a:gd name="T4" fmla="*/ 2147483646 w 1776"/>
              <a:gd name="T5" fmla="*/ 0 h 888"/>
              <a:gd name="T6" fmla="*/ 0 60000 65536"/>
              <a:gd name="T7" fmla="*/ 0 60000 65536"/>
              <a:gd name="T8" fmla="*/ 0 60000 65536"/>
            </a:gdLst>
            <a:ahLst/>
            <a:cxnLst>
              <a:cxn ang="T6">
                <a:pos x="T0" y="T1"/>
              </a:cxn>
              <a:cxn ang="T7">
                <a:pos x="T2" y="T3"/>
              </a:cxn>
              <a:cxn ang="T8">
                <a:pos x="T4" y="T5"/>
              </a:cxn>
            </a:cxnLst>
            <a:rect l="0" t="0" r="r" b="b"/>
            <a:pathLst>
              <a:path w="1776" h="888">
                <a:moveTo>
                  <a:pt x="0" y="432"/>
                </a:moveTo>
                <a:cubicBezTo>
                  <a:pt x="260" y="660"/>
                  <a:pt x="520" y="888"/>
                  <a:pt x="816" y="816"/>
                </a:cubicBezTo>
                <a:cubicBezTo>
                  <a:pt x="1112" y="744"/>
                  <a:pt x="1616" y="136"/>
                  <a:pt x="1776" y="0"/>
                </a:cubicBezTo>
              </a:path>
            </a:pathLst>
          </a:custGeom>
          <a:noFill/>
          <a:ln w="28575" cmpd="sng">
            <a:solidFill>
              <a:srgbClr val="0000CC"/>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03113" name="Text Box 9">
            <a:extLst>
              <a:ext uri="{FF2B5EF4-FFF2-40B4-BE49-F238E27FC236}">
                <a16:creationId xmlns:a16="http://schemas.microsoft.com/office/drawing/2014/main" id="{78D77704-5CB2-4636-BF27-12BD5B6D8167}"/>
              </a:ext>
            </a:extLst>
          </p:cNvPr>
          <p:cNvSpPr txBox="1">
            <a:spLocks noChangeArrowheads="1"/>
          </p:cNvSpPr>
          <p:nvPr/>
        </p:nvSpPr>
        <p:spPr bwMode="auto">
          <a:xfrm>
            <a:off x="8099425" y="5516563"/>
            <a:ext cx="404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b="0"/>
              <a:t>Q</a:t>
            </a:r>
          </a:p>
        </p:txBody>
      </p:sp>
      <p:sp>
        <p:nvSpPr>
          <p:cNvPr id="303114" name="Text Box 10">
            <a:extLst>
              <a:ext uri="{FF2B5EF4-FFF2-40B4-BE49-F238E27FC236}">
                <a16:creationId xmlns:a16="http://schemas.microsoft.com/office/drawing/2014/main" id="{5E594B84-7721-4D59-829A-DC64A84EF1D8}"/>
              </a:ext>
            </a:extLst>
          </p:cNvPr>
          <p:cNvSpPr txBox="1">
            <a:spLocks noChangeArrowheads="1"/>
          </p:cNvSpPr>
          <p:nvPr/>
        </p:nvSpPr>
        <p:spPr bwMode="auto">
          <a:xfrm>
            <a:off x="4787900" y="3140075"/>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b="0"/>
              <a:t>C</a:t>
            </a:r>
          </a:p>
        </p:txBody>
      </p:sp>
      <p:sp>
        <p:nvSpPr>
          <p:cNvPr id="303116" name="Text Box 12">
            <a:extLst>
              <a:ext uri="{FF2B5EF4-FFF2-40B4-BE49-F238E27FC236}">
                <a16:creationId xmlns:a16="http://schemas.microsoft.com/office/drawing/2014/main" id="{A0C5FB87-91F4-4F60-9A1B-41B3D26ACF28}"/>
              </a:ext>
            </a:extLst>
          </p:cNvPr>
          <p:cNvSpPr txBox="1">
            <a:spLocks noChangeArrowheads="1"/>
          </p:cNvSpPr>
          <p:nvPr/>
        </p:nvSpPr>
        <p:spPr bwMode="auto">
          <a:xfrm>
            <a:off x="7667625" y="4003675"/>
            <a:ext cx="914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b="0">
                <a:solidFill>
                  <a:srgbClr val="0000CC"/>
                </a:solidFill>
              </a:rPr>
              <a:t>AVC</a:t>
            </a:r>
          </a:p>
        </p:txBody>
      </p:sp>
      <p:sp>
        <p:nvSpPr>
          <p:cNvPr id="303118" name="Rectangle 14">
            <a:extLst>
              <a:ext uri="{FF2B5EF4-FFF2-40B4-BE49-F238E27FC236}">
                <a16:creationId xmlns:a16="http://schemas.microsoft.com/office/drawing/2014/main" id="{D8B354FF-CA0E-4C4D-A3FD-766C8E135084}"/>
              </a:ext>
            </a:extLst>
          </p:cNvPr>
          <p:cNvSpPr>
            <a:spLocks noChangeArrowheads="1"/>
          </p:cNvSpPr>
          <p:nvPr/>
        </p:nvSpPr>
        <p:spPr bwMode="auto">
          <a:xfrm>
            <a:off x="684213" y="2565400"/>
            <a:ext cx="3887787" cy="3311525"/>
          </a:xfrm>
          <a:prstGeom prst="rect">
            <a:avLst/>
          </a:prstGeom>
          <a:solidFill>
            <a:srgbClr val="FFCC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lnSpc>
                <a:spcPct val="110000"/>
              </a:lnSpc>
              <a:buClr>
                <a:srgbClr val="3366FF"/>
              </a:buClr>
              <a:buSzPct val="95000"/>
              <a:buFont typeface="Wingdings" panose="05000000000000000000" pitchFamily="2" charset="2"/>
              <a:buChar char="n"/>
            </a:pPr>
            <a:r>
              <a:rPr lang="en-US" altLang="zh-CN" sz="2400"/>
              <a:t>AVC</a:t>
            </a:r>
            <a:r>
              <a:rPr lang="zh-CN" altLang="en-US" sz="2400"/>
              <a:t>初期随着产量增加而不断下降，产量增加到一定量时，</a:t>
            </a:r>
            <a:r>
              <a:rPr lang="en-US" altLang="zh-CN" sz="2400"/>
              <a:t>AVC</a:t>
            </a:r>
            <a:r>
              <a:rPr lang="zh-CN" altLang="en-US" sz="2400"/>
              <a:t>达到最低点，</a:t>
            </a:r>
          </a:p>
          <a:p>
            <a:pPr eaLnBrk="1" hangingPunct="1">
              <a:lnSpc>
                <a:spcPct val="110000"/>
              </a:lnSpc>
              <a:buClr>
                <a:srgbClr val="3366FF"/>
              </a:buClr>
              <a:buSzPct val="95000"/>
              <a:buFont typeface="Wingdings" panose="05000000000000000000" pitchFamily="2" charset="2"/>
              <a:buChar char="n"/>
            </a:pPr>
            <a:r>
              <a:rPr lang="zh-CN" altLang="en-US" sz="2400"/>
              <a:t>而后随着产量继续增加，开始上升。</a:t>
            </a:r>
          </a:p>
          <a:p>
            <a:pPr eaLnBrk="1" hangingPunct="1">
              <a:lnSpc>
                <a:spcPct val="110000"/>
              </a:lnSpc>
              <a:buClr>
                <a:srgbClr val="3366FF"/>
              </a:buClr>
              <a:buSzPct val="95000"/>
              <a:buFont typeface="Wingdings" panose="05000000000000000000" pitchFamily="2" charset="2"/>
              <a:buChar char="n"/>
            </a:pPr>
            <a:r>
              <a:rPr lang="zh-CN" altLang="en-US" sz="2400"/>
              <a:t>（先下降，后上升） </a:t>
            </a:r>
          </a:p>
        </p:txBody>
      </p:sp>
      <p:pic>
        <p:nvPicPr>
          <p:cNvPr id="303120" name="Picture 16">
            <a:extLst>
              <a:ext uri="{FF2B5EF4-FFF2-40B4-BE49-F238E27FC236}">
                <a16:creationId xmlns:a16="http://schemas.microsoft.com/office/drawing/2014/main" id="{2FF87ABF-911F-4A59-A63A-0F88CBE8D81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1500" y="1484313"/>
            <a:ext cx="1728788" cy="904875"/>
          </a:xfrm>
          <a:prstGeom prst="rect">
            <a:avLst/>
          </a:prstGeom>
          <a:solidFill>
            <a:srgbClr val="FFFF66"/>
          </a:solidFill>
          <a:ln w="9525">
            <a:solidFill>
              <a:schemeClr val="tx2"/>
            </a:solid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03107">
                                            <p:bg/>
                                          </p:spTgt>
                                        </p:tgtEl>
                                        <p:attrNameLst>
                                          <p:attrName>style.visibility</p:attrName>
                                        </p:attrNameLst>
                                      </p:cBhvr>
                                      <p:to>
                                        <p:strVal val="visible"/>
                                      </p:to>
                                    </p:set>
                                    <p:animEffect transition="in" filter="blinds(horizontal)">
                                      <p:cBhvr>
                                        <p:cTn id="7" dur="500"/>
                                        <p:tgtEl>
                                          <p:spTgt spid="303107">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03107">
                                            <p:txEl>
                                              <p:pRg st="0" end="0"/>
                                            </p:txEl>
                                          </p:spTgt>
                                        </p:tgtEl>
                                        <p:attrNameLst>
                                          <p:attrName>style.visibility</p:attrName>
                                        </p:attrNameLst>
                                      </p:cBhvr>
                                      <p:to>
                                        <p:strVal val="visible"/>
                                      </p:to>
                                    </p:set>
                                    <p:animEffect transition="in" filter="blinds(horizontal)">
                                      <p:cBhvr>
                                        <p:cTn id="12" dur="500"/>
                                        <p:tgtEl>
                                          <p:spTgt spid="30310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303120"/>
                                        </p:tgtEl>
                                        <p:attrNameLst>
                                          <p:attrName>style.visibility</p:attrName>
                                        </p:attrNameLst>
                                      </p:cBhvr>
                                      <p:to>
                                        <p:strVal val="visible"/>
                                      </p:to>
                                    </p:set>
                                    <p:animEffect transition="in" filter="blinds(horizontal)">
                                      <p:cBhvr>
                                        <p:cTn id="17" dur="500"/>
                                        <p:tgtEl>
                                          <p:spTgt spid="30312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 presetClass="entr" presetSubtype="2" fill="hold" nodeType="clickEffect">
                                  <p:stCondLst>
                                    <p:cond delay="0"/>
                                  </p:stCondLst>
                                  <p:childTnLst>
                                    <p:set>
                                      <p:cBhvr>
                                        <p:cTn id="21" dur="1" fill="hold">
                                          <p:stCondLst>
                                            <p:cond delay="0"/>
                                          </p:stCondLst>
                                        </p:cTn>
                                        <p:tgtEl>
                                          <p:spTgt spid="303108"/>
                                        </p:tgtEl>
                                        <p:attrNameLst>
                                          <p:attrName>style.visibility</p:attrName>
                                        </p:attrNameLst>
                                      </p:cBhvr>
                                      <p:to>
                                        <p:strVal val="visible"/>
                                      </p:to>
                                    </p:set>
                                    <p:anim calcmode="lin" valueType="num">
                                      <p:cBhvr additive="base">
                                        <p:cTn id="22" dur="500" fill="hold"/>
                                        <p:tgtEl>
                                          <p:spTgt spid="303108"/>
                                        </p:tgtEl>
                                        <p:attrNameLst>
                                          <p:attrName>ppt_x</p:attrName>
                                        </p:attrNameLst>
                                      </p:cBhvr>
                                      <p:tavLst>
                                        <p:tav tm="0">
                                          <p:val>
                                            <p:strVal val="1+#ppt_w/2"/>
                                          </p:val>
                                        </p:tav>
                                        <p:tav tm="100000">
                                          <p:val>
                                            <p:strVal val="#ppt_x"/>
                                          </p:val>
                                        </p:tav>
                                      </p:tavLst>
                                    </p:anim>
                                    <p:anim calcmode="lin" valueType="num">
                                      <p:cBhvr additive="base">
                                        <p:cTn id="23" dur="500" fill="hold"/>
                                        <p:tgtEl>
                                          <p:spTgt spid="303108"/>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0"/>
                                  </p:stCondLst>
                                  <p:childTnLst>
                                    <p:set>
                                      <p:cBhvr>
                                        <p:cTn id="25" dur="1" fill="hold">
                                          <p:stCondLst>
                                            <p:cond delay="0"/>
                                          </p:stCondLst>
                                        </p:cTn>
                                        <p:tgtEl>
                                          <p:spTgt spid="303109"/>
                                        </p:tgtEl>
                                        <p:attrNameLst>
                                          <p:attrName>style.visibility</p:attrName>
                                        </p:attrNameLst>
                                      </p:cBhvr>
                                      <p:to>
                                        <p:strVal val="visible"/>
                                      </p:to>
                                    </p:set>
                                    <p:anim calcmode="lin" valueType="num">
                                      <p:cBhvr additive="base">
                                        <p:cTn id="26" dur="500" fill="hold"/>
                                        <p:tgtEl>
                                          <p:spTgt spid="303109"/>
                                        </p:tgtEl>
                                        <p:attrNameLst>
                                          <p:attrName>ppt_x</p:attrName>
                                        </p:attrNameLst>
                                      </p:cBhvr>
                                      <p:tavLst>
                                        <p:tav tm="0">
                                          <p:val>
                                            <p:strVal val="1+#ppt_w/2"/>
                                          </p:val>
                                        </p:tav>
                                        <p:tav tm="100000">
                                          <p:val>
                                            <p:strVal val="#ppt_x"/>
                                          </p:val>
                                        </p:tav>
                                      </p:tavLst>
                                    </p:anim>
                                    <p:anim calcmode="lin" valueType="num">
                                      <p:cBhvr additive="base">
                                        <p:cTn id="27" dur="500" fill="hold"/>
                                        <p:tgtEl>
                                          <p:spTgt spid="303109"/>
                                        </p:tgtEl>
                                        <p:attrNameLst>
                                          <p:attrName>ppt_y</p:attrName>
                                        </p:attrNameLst>
                                      </p:cBhvr>
                                      <p:tavLst>
                                        <p:tav tm="0">
                                          <p:val>
                                            <p:strVal val="#ppt_y"/>
                                          </p:val>
                                        </p:tav>
                                        <p:tav tm="100000">
                                          <p:val>
                                            <p:strVal val="#ppt_y"/>
                                          </p:val>
                                        </p:tav>
                                      </p:tavLst>
                                    </p:anim>
                                  </p:childTnLst>
                                </p:cTn>
                              </p:par>
                              <p:par>
                                <p:cTn id="28" presetID="2" presetClass="entr" presetSubtype="1" fill="hold" grpId="0" nodeType="withEffect">
                                  <p:stCondLst>
                                    <p:cond delay="0"/>
                                  </p:stCondLst>
                                  <p:iterate type="wd">
                                    <p:tmPct val="100000"/>
                                  </p:iterate>
                                  <p:childTnLst>
                                    <p:set>
                                      <p:cBhvr>
                                        <p:cTn id="29" dur="1" fill="hold">
                                          <p:stCondLst>
                                            <p:cond delay="0"/>
                                          </p:stCondLst>
                                        </p:cTn>
                                        <p:tgtEl>
                                          <p:spTgt spid="303114">
                                            <p:txEl>
                                              <p:pRg st="0" end="0"/>
                                            </p:txEl>
                                          </p:spTgt>
                                        </p:tgtEl>
                                        <p:attrNameLst>
                                          <p:attrName>style.visibility</p:attrName>
                                        </p:attrNameLst>
                                      </p:cBhvr>
                                      <p:to>
                                        <p:strVal val="visible"/>
                                      </p:to>
                                    </p:set>
                                    <p:anim calcmode="lin" valueType="num">
                                      <p:cBhvr additive="base">
                                        <p:cTn id="30" dur="300" fill="hold"/>
                                        <p:tgtEl>
                                          <p:spTgt spid="303114">
                                            <p:txEl>
                                              <p:pRg st="0" end="0"/>
                                            </p:txEl>
                                          </p:spTgt>
                                        </p:tgtEl>
                                        <p:attrNameLst>
                                          <p:attrName>ppt_x</p:attrName>
                                        </p:attrNameLst>
                                      </p:cBhvr>
                                      <p:tavLst>
                                        <p:tav tm="0">
                                          <p:val>
                                            <p:strVal val="#ppt_x"/>
                                          </p:val>
                                        </p:tav>
                                        <p:tav tm="100000">
                                          <p:val>
                                            <p:strVal val="#ppt_x"/>
                                          </p:val>
                                        </p:tav>
                                      </p:tavLst>
                                    </p:anim>
                                    <p:anim calcmode="lin" valueType="num">
                                      <p:cBhvr additive="base">
                                        <p:cTn id="31" dur="300" fill="hold"/>
                                        <p:tgtEl>
                                          <p:spTgt spid="303114">
                                            <p:txEl>
                                              <p:pRg st="0" end="0"/>
                                            </p:txEl>
                                          </p:spTgt>
                                        </p:tgtEl>
                                        <p:attrNameLst>
                                          <p:attrName>ppt_y</p:attrName>
                                        </p:attrNameLst>
                                      </p:cBhvr>
                                      <p:tavLst>
                                        <p:tav tm="0">
                                          <p:val>
                                            <p:strVal val="0-#ppt_h/2"/>
                                          </p:val>
                                        </p:tav>
                                        <p:tav tm="100000">
                                          <p:val>
                                            <p:strVal val="#ppt_y"/>
                                          </p:val>
                                        </p:tav>
                                      </p:tavLst>
                                    </p:anim>
                                  </p:childTnLst>
                                </p:cTn>
                              </p:par>
                              <p:par>
                                <p:cTn id="32" presetID="2" presetClass="entr" presetSubtype="1" fill="hold" grpId="0" nodeType="withEffect">
                                  <p:stCondLst>
                                    <p:cond delay="0"/>
                                  </p:stCondLst>
                                  <p:iterate type="wd">
                                    <p:tmPct val="100000"/>
                                  </p:iterate>
                                  <p:childTnLst>
                                    <p:set>
                                      <p:cBhvr>
                                        <p:cTn id="33" dur="1" fill="hold">
                                          <p:stCondLst>
                                            <p:cond delay="0"/>
                                          </p:stCondLst>
                                        </p:cTn>
                                        <p:tgtEl>
                                          <p:spTgt spid="303113">
                                            <p:txEl>
                                              <p:pRg st="0" end="0"/>
                                            </p:txEl>
                                          </p:spTgt>
                                        </p:tgtEl>
                                        <p:attrNameLst>
                                          <p:attrName>style.visibility</p:attrName>
                                        </p:attrNameLst>
                                      </p:cBhvr>
                                      <p:to>
                                        <p:strVal val="visible"/>
                                      </p:to>
                                    </p:set>
                                    <p:anim calcmode="lin" valueType="num">
                                      <p:cBhvr additive="base">
                                        <p:cTn id="34" dur="300" fill="hold"/>
                                        <p:tgtEl>
                                          <p:spTgt spid="303113">
                                            <p:txEl>
                                              <p:pRg st="0" end="0"/>
                                            </p:txEl>
                                          </p:spTgt>
                                        </p:tgtEl>
                                        <p:attrNameLst>
                                          <p:attrName>ppt_x</p:attrName>
                                        </p:attrNameLst>
                                      </p:cBhvr>
                                      <p:tavLst>
                                        <p:tav tm="0">
                                          <p:val>
                                            <p:strVal val="#ppt_x"/>
                                          </p:val>
                                        </p:tav>
                                        <p:tav tm="100000">
                                          <p:val>
                                            <p:strVal val="#ppt_x"/>
                                          </p:val>
                                        </p:tav>
                                      </p:tavLst>
                                    </p:anim>
                                    <p:anim calcmode="lin" valueType="num">
                                      <p:cBhvr additive="base">
                                        <p:cTn id="35" dur="300" fill="hold"/>
                                        <p:tgtEl>
                                          <p:spTgt spid="303113">
                                            <p:txEl>
                                              <p:pRg st="0" end="0"/>
                                            </p:txEl>
                                          </p:spTgt>
                                        </p:tgtEl>
                                        <p:attrNameLst>
                                          <p:attrName>ppt_y</p:attrName>
                                        </p:attrNameLst>
                                      </p:cBhvr>
                                      <p:tavLst>
                                        <p:tav tm="0">
                                          <p:val>
                                            <p:strVal val="0-#ppt_h/2"/>
                                          </p:val>
                                        </p:tav>
                                        <p:tav tm="100000">
                                          <p:val>
                                            <p:strVal val="#ppt_y"/>
                                          </p:val>
                                        </p:tav>
                                      </p:tavLst>
                                    </p:anim>
                                  </p:childTnLst>
                                </p:cTn>
                              </p:par>
                              <p:par>
                                <p:cTn id="36" presetID="2" presetClass="entr" presetSubtype="2" fill="hold" nodeType="withEffect">
                                  <p:stCondLst>
                                    <p:cond delay="0"/>
                                  </p:stCondLst>
                                  <p:childTnLst>
                                    <p:set>
                                      <p:cBhvr>
                                        <p:cTn id="37" dur="1" fill="hold">
                                          <p:stCondLst>
                                            <p:cond delay="0"/>
                                          </p:stCondLst>
                                        </p:cTn>
                                        <p:tgtEl>
                                          <p:spTgt spid="303111"/>
                                        </p:tgtEl>
                                        <p:attrNameLst>
                                          <p:attrName>style.visibility</p:attrName>
                                        </p:attrNameLst>
                                      </p:cBhvr>
                                      <p:to>
                                        <p:strVal val="visible"/>
                                      </p:to>
                                    </p:set>
                                    <p:anim calcmode="lin" valueType="num">
                                      <p:cBhvr additive="base">
                                        <p:cTn id="38" dur="500" fill="hold"/>
                                        <p:tgtEl>
                                          <p:spTgt spid="303111"/>
                                        </p:tgtEl>
                                        <p:attrNameLst>
                                          <p:attrName>ppt_x</p:attrName>
                                        </p:attrNameLst>
                                      </p:cBhvr>
                                      <p:tavLst>
                                        <p:tav tm="0">
                                          <p:val>
                                            <p:strVal val="1+#ppt_w/2"/>
                                          </p:val>
                                        </p:tav>
                                        <p:tav tm="100000">
                                          <p:val>
                                            <p:strVal val="#ppt_x"/>
                                          </p:val>
                                        </p:tav>
                                      </p:tavLst>
                                    </p:anim>
                                    <p:anim calcmode="lin" valueType="num">
                                      <p:cBhvr additive="base">
                                        <p:cTn id="39" dur="500" fill="hold"/>
                                        <p:tgtEl>
                                          <p:spTgt spid="303111"/>
                                        </p:tgtEl>
                                        <p:attrNameLst>
                                          <p:attrName>ppt_y</p:attrName>
                                        </p:attrNameLst>
                                      </p:cBhvr>
                                      <p:tavLst>
                                        <p:tav tm="0">
                                          <p:val>
                                            <p:strVal val="#ppt_y"/>
                                          </p:val>
                                        </p:tav>
                                        <p:tav tm="100000">
                                          <p:val>
                                            <p:strVal val="#ppt_y"/>
                                          </p:val>
                                        </p:tav>
                                      </p:tavLst>
                                    </p:anim>
                                  </p:childTnLst>
                                </p:cTn>
                              </p:par>
                              <p:par>
                                <p:cTn id="40" presetID="2" presetClass="entr" presetSubtype="1" fill="hold" grpId="0" nodeType="withEffect">
                                  <p:stCondLst>
                                    <p:cond delay="0"/>
                                  </p:stCondLst>
                                  <p:iterate type="wd">
                                    <p:tmPct val="100000"/>
                                  </p:iterate>
                                  <p:childTnLst>
                                    <p:set>
                                      <p:cBhvr>
                                        <p:cTn id="41" dur="1" fill="hold">
                                          <p:stCondLst>
                                            <p:cond delay="0"/>
                                          </p:stCondLst>
                                        </p:cTn>
                                        <p:tgtEl>
                                          <p:spTgt spid="303116">
                                            <p:txEl>
                                              <p:pRg st="0" end="0"/>
                                            </p:txEl>
                                          </p:spTgt>
                                        </p:tgtEl>
                                        <p:attrNameLst>
                                          <p:attrName>style.visibility</p:attrName>
                                        </p:attrNameLst>
                                      </p:cBhvr>
                                      <p:to>
                                        <p:strVal val="visible"/>
                                      </p:to>
                                    </p:set>
                                    <p:anim calcmode="lin" valueType="num">
                                      <p:cBhvr additive="base">
                                        <p:cTn id="42" dur="300" fill="hold"/>
                                        <p:tgtEl>
                                          <p:spTgt spid="303116">
                                            <p:txEl>
                                              <p:pRg st="0" end="0"/>
                                            </p:txEl>
                                          </p:spTgt>
                                        </p:tgtEl>
                                        <p:attrNameLst>
                                          <p:attrName>ppt_x</p:attrName>
                                        </p:attrNameLst>
                                      </p:cBhvr>
                                      <p:tavLst>
                                        <p:tav tm="0">
                                          <p:val>
                                            <p:strVal val="#ppt_x"/>
                                          </p:val>
                                        </p:tav>
                                        <p:tav tm="100000">
                                          <p:val>
                                            <p:strVal val="#ppt_x"/>
                                          </p:val>
                                        </p:tav>
                                      </p:tavLst>
                                    </p:anim>
                                    <p:anim calcmode="lin" valueType="num">
                                      <p:cBhvr additive="base">
                                        <p:cTn id="43" dur="300" fill="hold"/>
                                        <p:tgtEl>
                                          <p:spTgt spid="303116">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44" fill="hold" nodeType="clickPar">
                      <p:stCondLst>
                        <p:cond delay="indefinite"/>
                      </p:stCondLst>
                      <p:childTnLst>
                        <p:par>
                          <p:cTn id="45" fill="hold" nodeType="withGroup">
                            <p:stCondLst>
                              <p:cond delay="0"/>
                            </p:stCondLst>
                            <p:childTnLst>
                              <p:par>
                                <p:cTn id="46" presetID="3" presetClass="entr" presetSubtype="10" fill="hold" grpId="0" nodeType="clickEffect">
                                  <p:stCondLst>
                                    <p:cond delay="0"/>
                                  </p:stCondLst>
                                  <p:childTnLst>
                                    <p:set>
                                      <p:cBhvr>
                                        <p:cTn id="47" dur="1" fill="hold">
                                          <p:stCondLst>
                                            <p:cond delay="0"/>
                                          </p:stCondLst>
                                        </p:cTn>
                                        <p:tgtEl>
                                          <p:spTgt spid="303118"/>
                                        </p:tgtEl>
                                        <p:attrNameLst>
                                          <p:attrName>style.visibility</p:attrName>
                                        </p:attrNameLst>
                                      </p:cBhvr>
                                      <p:to>
                                        <p:strVal val="visible"/>
                                      </p:to>
                                    </p:set>
                                    <p:animEffect transition="in" filter="blinds(horizontal)">
                                      <p:cBhvr>
                                        <p:cTn id="48" dur="500"/>
                                        <p:tgtEl>
                                          <p:spTgt spid="303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3107" grpId="0" build="p" animBg="1"/>
      <p:bldP spid="303113" grpId="0" build="p" autoUpdateAnimBg="0"/>
      <p:bldP spid="303114" grpId="0" build="p" autoUpdateAnimBg="0"/>
      <p:bldP spid="303116" grpId="0" build="p" autoUpdateAnimBg="0"/>
      <p:bldP spid="30311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灯片编号占位符 5">
            <a:extLst>
              <a:ext uri="{FF2B5EF4-FFF2-40B4-BE49-F238E27FC236}">
                <a16:creationId xmlns:a16="http://schemas.microsoft.com/office/drawing/2014/main" id="{7C063AAA-B763-41B9-9D41-B2DD99B42ABB}"/>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3F694F15-DCA5-4660-A1E2-DCF3BA77BEC0}" type="slidenum">
              <a:rPr lang="en-US" altLang="zh-CN" sz="2400" smtClean="0">
                <a:solidFill>
                  <a:srgbClr val="0000CC"/>
                </a:solidFill>
              </a:rPr>
              <a:pPr>
                <a:spcBef>
                  <a:spcPct val="50000"/>
                </a:spcBef>
                <a:buClrTx/>
                <a:buFontTx/>
                <a:buNone/>
              </a:pPr>
              <a:t>12</a:t>
            </a:fld>
            <a:endParaRPr lang="en-US" altLang="zh-CN" sz="2400">
              <a:solidFill>
                <a:srgbClr val="0000CC"/>
              </a:solidFill>
            </a:endParaRPr>
          </a:p>
        </p:txBody>
      </p:sp>
      <p:sp>
        <p:nvSpPr>
          <p:cNvPr id="16387" name="Rectangle 2">
            <a:extLst>
              <a:ext uri="{FF2B5EF4-FFF2-40B4-BE49-F238E27FC236}">
                <a16:creationId xmlns:a16="http://schemas.microsoft.com/office/drawing/2014/main" id="{61CEFFBD-9C2B-446B-A3EF-38EEA11738F9}"/>
              </a:ext>
            </a:extLst>
          </p:cNvPr>
          <p:cNvSpPr>
            <a:spLocks noGrp="1" noChangeArrowheads="1"/>
          </p:cNvSpPr>
          <p:nvPr>
            <p:ph type="title"/>
          </p:nvPr>
        </p:nvSpPr>
        <p:spPr/>
        <p:txBody>
          <a:bodyPr/>
          <a:lstStyle/>
          <a:p>
            <a:pPr eaLnBrk="1" hangingPunct="1"/>
            <a:r>
              <a:rPr lang="zh-CN" altLang="en-US" b="1">
                <a:solidFill>
                  <a:srgbClr val="660033"/>
                </a:solidFill>
                <a:ea typeface="仿宋_GB2312" panose="02010609030101010101" pitchFamily="49" charset="-122"/>
              </a:rPr>
              <a:t>（</a:t>
            </a:r>
            <a:r>
              <a:rPr lang="en-US" altLang="zh-CN" b="1">
                <a:solidFill>
                  <a:srgbClr val="660033"/>
                </a:solidFill>
                <a:ea typeface="仿宋_GB2312" panose="02010609030101010101" pitchFamily="49" charset="-122"/>
              </a:rPr>
              <a:t>3</a:t>
            </a:r>
            <a:r>
              <a:rPr lang="zh-CN" altLang="en-US" b="1">
                <a:solidFill>
                  <a:srgbClr val="660033"/>
                </a:solidFill>
                <a:ea typeface="仿宋_GB2312" panose="02010609030101010101" pitchFamily="49" charset="-122"/>
              </a:rPr>
              <a:t>）短期平均成本</a:t>
            </a:r>
            <a:r>
              <a:rPr lang="en-US" altLang="zh-CN" b="1">
                <a:solidFill>
                  <a:srgbClr val="660033"/>
                </a:solidFill>
                <a:ea typeface="仿宋_GB2312" panose="02010609030101010101" pitchFamily="49" charset="-122"/>
              </a:rPr>
              <a:t>SAC</a:t>
            </a:r>
          </a:p>
        </p:txBody>
      </p:sp>
      <p:sp>
        <p:nvSpPr>
          <p:cNvPr id="304132" name="Line 4">
            <a:extLst>
              <a:ext uri="{FF2B5EF4-FFF2-40B4-BE49-F238E27FC236}">
                <a16:creationId xmlns:a16="http://schemas.microsoft.com/office/drawing/2014/main" id="{D2F3806F-1CFE-4CC9-813B-3A63BD1908CF}"/>
              </a:ext>
            </a:extLst>
          </p:cNvPr>
          <p:cNvSpPr>
            <a:spLocks noChangeShapeType="1"/>
          </p:cNvSpPr>
          <p:nvPr/>
        </p:nvSpPr>
        <p:spPr bwMode="auto">
          <a:xfrm flipH="1" flipV="1">
            <a:off x="4818063" y="3198813"/>
            <a:ext cx="15875" cy="2778125"/>
          </a:xfrm>
          <a:prstGeom prst="line">
            <a:avLst/>
          </a:prstGeom>
          <a:noFill/>
          <a:ln w="28575">
            <a:solidFill>
              <a:srgbClr val="0000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04133" name="Line 5">
            <a:extLst>
              <a:ext uri="{FF2B5EF4-FFF2-40B4-BE49-F238E27FC236}">
                <a16:creationId xmlns:a16="http://schemas.microsoft.com/office/drawing/2014/main" id="{E3C9C224-6D33-47B5-B6E1-149F4B7DED6D}"/>
              </a:ext>
            </a:extLst>
          </p:cNvPr>
          <p:cNvSpPr>
            <a:spLocks noChangeShapeType="1"/>
          </p:cNvSpPr>
          <p:nvPr/>
        </p:nvSpPr>
        <p:spPr bwMode="auto">
          <a:xfrm>
            <a:off x="4833938" y="5976938"/>
            <a:ext cx="3581400" cy="1587"/>
          </a:xfrm>
          <a:prstGeom prst="line">
            <a:avLst/>
          </a:prstGeom>
          <a:noFill/>
          <a:ln w="28575">
            <a:solidFill>
              <a:srgbClr val="0000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04134" name="Freeform 6">
            <a:extLst>
              <a:ext uri="{FF2B5EF4-FFF2-40B4-BE49-F238E27FC236}">
                <a16:creationId xmlns:a16="http://schemas.microsoft.com/office/drawing/2014/main" id="{B426ED17-3250-49E8-8B79-90769AA95318}"/>
              </a:ext>
            </a:extLst>
          </p:cNvPr>
          <p:cNvSpPr>
            <a:spLocks/>
          </p:cNvSpPr>
          <p:nvPr/>
        </p:nvSpPr>
        <p:spPr bwMode="auto">
          <a:xfrm>
            <a:off x="5199063" y="3732213"/>
            <a:ext cx="2667000" cy="2057400"/>
          </a:xfrm>
          <a:custGeom>
            <a:avLst/>
            <a:gdLst>
              <a:gd name="T0" fmla="*/ 0 w 1680"/>
              <a:gd name="T1" fmla="*/ 0 h 1296"/>
              <a:gd name="T2" fmla="*/ 2147483646 w 1680"/>
              <a:gd name="T3" fmla="*/ 2147483646 h 1296"/>
              <a:gd name="T4" fmla="*/ 2147483646 w 1680"/>
              <a:gd name="T5" fmla="*/ 2147483646 h 1296"/>
              <a:gd name="T6" fmla="*/ 0 60000 65536"/>
              <a:gd name="T7" fmla="*/ 0 60000 65536"/>
              <a:gd name="T8" fmla="*/ 0 60000 65536"/>
            </a:gdLst>
            <a:ahLst/>
            <a:cxnLst>
              <a:cxn ang="T6">
                <a:pos x="T0" y="T1"/>
              </a:cxn>
              <a:cxn ang="T7">
                <a:pos x="T2" y="T3"/>
              </a:cxn>
              <a:cxn ang="T8">
                <a:pos x="T4" y="T5"/>
              </a:cxn>
            </a:cxnLst>
            <a:rect l="0" t="0" r="r" b="b"/>
            <a:pathLst>
              <a:path w="1680" h="1296">
                <a:moveTo>
                  <a:pt x="0" y="0"/>
                </a:moveTo>
                <a:cubicBezTo>
                  <a:pt x="52" y="396"/>
                  <a:pt x="104" y="792"/>
                  <a:pt x="384" y="1008"/>
                </a:cubicBezTo>
                <a:cubicBezTo>
                  <a:pt x="664" y="1224"/>
                  <a:pt x="1464" y="1248"/>
                  <a:pt x="1680" y="1296"/>
                </a:cubicBezTo>
              </a:path>
            </a:pathLst>
          </a:custGeom>
          <a:noFill/>
          <a:ln w="28575" cmpd="sng">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04135" name="Freeform 7">
            <a:extLst>
              <a:ext uri="{FF2B5EF4-FFF2-40B4-BE49-F238E27FC236}">
                <a16:creationId xmlns:a16="http://schemas.microsoft.com/office/drawing/2014/main" id="{FEBDAED0-C96B-4DC6-9A5A-E3B9F6EAFED5}"/>
              </a:ext>
            </a:extLst>
          </p:cNvPr>
          <p:cNvSpPr>
            <a:spLocks/>
          </p:cNvSpPr>
          <p:nvPr/>
        </p:nvSpPr>
        <p:spPr bwMode="auto">
          <a:xfrm>
            <a:off x="4970463" y="3808413"/>
            <a:ext cx="3057525" cy="1409700"/>
          </a:xfrm>
          <a:custGeom>
            <a:avLst/>
            <a:gdLst>
              <a:gd name="T0" fmla="*/ 0 w 1776"/>
              <a:gd name="T1" fmla="*/ 2147483646 h 888"/>
              <a:gd name="T2" fmla="*/ 2147483646 w 1776"/>
              <a:gd name="T3" fmla="*/ 2147483646 h 888"/>
              <a:gd name="T4" fmla="*/ 2147483646 w 1776"/>
              <a:gd name="T5" fmla="*/ 0 h 888"/>
              <a:gd name="T6" fmla="*/ 0 60000 65536"/>
              <a:gd name="T7" fmla="*/ 0 60000 65536"/>
              <a:gd name="T8" fmla="*/ 0 60000 65536"/>
            </a:gdLst>
            <a:ahLst/>
            <a:cxnLst>
              <a:cxn ang="T6">
                <a:pos x="T0" y="T1"/>
              </a:cxn>
              <a:cxn ang="T7">
                <a:pos x="T2" y="T3"/>
              </a:cxn>
              <a:cxn ang="T8">
                <a:pos x="T4" y="T5"/>
              </a:cxn>
            </a:cxnLst>
            <a:rect l="0" t="0" r="r" b="b"/>
            <a:pathLst>
              <a:path w="1776" h="888">
                <a:moveTo>
                  <a:pt x="0" y="432"/>
                </a:moveTo>
                <a:cubicBezTo>
                  <a:pt x="260" y="660"/>
                  <a:pt x="520" y="888"/>
                  <a:pt x="816" y="816"/>
                </a:cubicBezTo>
                <a:cubicBezTo>
                  <a:pt x="1112" y="744"/>
                  <a:pt x="1616" y="136"/>
                  <a:pt x="1776" y="0"/>
                </a:cubicBezTo>
              </a:path>
            </a:pathLst>
          </a:custGeom>
          <a:noFill/>
          <a:ln w="28575" cmpd="sng">
            <a:solidFill>
              <a:srgbClr val="0000CC"/>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04136" name="Freeform 8">
            <a:extLst>
              <a:ext uri="{FF2B5EF4-FFF2-40B4-BE49-F238E27FC236}">
                <a16:creationId xmlns:a16="http://schemas.microsoft.com/office/drawing/2014/main" id="{2E849915-5EBD-430E-A764-29135522137C}"/>
              </a:ext>
            </a:extLst>
          </p:cNvPr>
          <p:cNvSpPr>
            <a:spLocks/>
          </p:cNvSpPr>
          <p:nvPr/>
        </p:nvSpPr>
        <p:spPr bwMode="auto">
          <a:xfrm>
            <a:off x="5580063" y="3427413"/>
            <a:ext cx="2057400" cy="1016000"/>
          </a:xfrm>
          <a:custGeom>
            <a:avLst/>
            <a:gdLst>
              <a:gd name="T0" fmla="*/ 0 w 1296"/>
              <a:gd name="T1" fmla="*/ 0 h 640"/>
              <a:gd name="T2" fmla="*/ 2147483646 w 1296"/>
              <a:gd name="T3" fmla="*/ 2147483646 h 640"/>
              <a:gd name="T4" fmla="*/ 2147483646 w 1296"/>
              <a:gd name="T5" fmla="*/ 2147483646 h 640"/>
              <a:gd name="T6" fmla="*/ 0 60000 65536"/>
              <a:gd name="T7" fmla="*/ 0 60000 65536"/>
              <a:gd name="T8" fmla="*/ 0 60000 65536"/>
            </a:gdLst>
            <a:ahLst/>
            <a:cxnLst>
              <a:cxn ang="T6">
                <a:pos x="T0" y="T1"/>
              </a:cxn>
              <a:cxn ang="T7">
                <a:pos x="T2" y="T3"/>
              </a:cxn>
              <a:cxn ang="T8">
                <a:pos x="T4" y="T5"/>
              </a:cxn>
            </a:cxnLst>
            <a:rect l="0" t="0" r="r" b="b"/>
            <a:pathLst>
              <a:path w="1296" h="640">
                <a:moveTo>
                  <a:pt x="0" y="0"/>
                </a:moveTo>
                <a:cubicBezTo>
                  <a:pt x="108" y="304"/>
                  <a:pt x="216" y="608"/>
                  <a:pt x="432" y="624"/>
                </a:cubicBezTo>
                <a:cubicBezTo>
                  <a:pt x="648" y="640"/>
                  <a:pt x="1152" y="184"/>
                  <a:pt x="1296" y="96"/>
                </a:cubicBezTo>
              </a:path>
            </a:pathLst>
          </a:custGeom>
          <a:noFill/>
          <a:ln w="76200" cmpd="sng">
            <a:solidFill>
              <a:srgbClr val="66003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04137" name="Text Box 9">
            <a:extLst>
              <a:ext uri="{FF2B5EF4-FFF2-40B4-BE49-F238E27FC236}">
                <a16:creationId xmlns:a16="http://schemas.microsoft.com/office/drawing/2014/main" id="{3206DB5F-8FAB-4CBE-951A-A720735EAD23}"/>
              </a:ext>
            </a:extLst>
          </p:cNvPr>
          <p:cNvSpPr txBox="1">
            <a:spLocks noChangeArrowheads="1"/>
          </p:cNvSpPr>
          <p:nvPr/>
        </p:nvSpPr>
        <p:spPr bwMode="auto">
          <a:xfrm>
            <a:off x="8099425" y="5516563"/>
            <a:ext cx="404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b="0"/>
              <a:t>Q</a:t>
            </a:r>
          </a:p>
        </p:txBody>
      </p:sp>
      <p:sp>
        <p:nvSpPr>
          <p:cNvPr id="304138" name="Text Box 10">
            <a:extLst>
              <a:ext uri="{FF2B5EF4-FFF2-40B4-BE49-F238E27FC236}">
                <a16:creationId xmlns:a16="http://schemas.microsoft.com/office/drawing/2014/main" id="{A2E12A6E-9A53-45ED-A817-9E3F5D7D5E9D}"/>
              </a:ext>
            </a:extLst>
          </p:cNvPr>
          <p:cNvSpPr txBox="1">
            <a:spLocks noChangeArrowheads="1"/>
          </p:cNvSpPr>
          <p:nvPr/>
        </p:nvSpPr>
        <p:spPr bwMode="auto">
          <a:xfrm>
            <a:off x="4787900" y="3140075"/>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b="0"/>
              <a:t>C</a:t>
            </a:r>
          </a:p>
        </p:txBody>
      </p:sp>
      <p:sp>
        <p:nvSpPr>
          <p:cNvPr id="304139" name="Text Box 11">
            <a:extLst>
              <a:ext uri="{FF2B5EF4-FFF2-40B4-BE49-F238E27FC236}">
                <a16:creationId xmlns:a16="http://schemas.microsoft.com/office/drawing/2014/main" id="{79C435F6-065D-40A4-B576-5EE9990090AB}"/>
              </a:ext>
            </a:extLst>
          </p:cNvPr>
          <p:cNvSpPr txBox="1">
            <a:spLocks noChangeArrowheads="1"/>
          </p:cNvSpPr>
          <p:nvPr/>
        </p:nvSpPr>
        <p:spPr bwMode="auto">
          <a:xfrm>
            <a:off x="7164388" y="5300663"/>
            <a:ext cx="777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b="0">
                <a:solidFill>
                  <a:srgbClr val="FF0000"/>
                </a:solidFill>
              </a:rPr>
              <a:t>AFC</a:t>
            </a:r>
          </a:p>
        </p:txBody>
      </p:sp>
      <p:sp>
        <p:nvSpPr>
          <p:cNvPr id="304140" name="Text Box 12">
            <a:extLst>
              <a:ext uri="{FF2B5EF4-FFF2-40B4-BE49-F238E27FC236}">
                <a16:creationId xmlns:a16="http://schemas.microsoft.com/office/drawing/2014/main" id="{820B4803-A102-4A88-9132-62DA7D7630C6}"/>
              </a:ext>
            </a:extLst>
          </p:cNvPr>
          <p:cNvSpPr txBox="1">
            <a:spLocks noChangeArrowheads="1"/>
          </p:cNvSpPr>
          <p:nvPr/>
        </p:nvSpPr>
        <p:spPr bwMode="auto">
          <a:xfrm>
            <a:off x="7667625" y="4003675"/>
            <a:ext cx="914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b="0">
                <a:solidFill>
                  <a:srgbClr val="0000CC"/>
                </a:solidFill>
              </a:rPr>
              <a:t>AVC</a:t>
            </a:r>
          </a:p>
        </p:txBody>
      </p:sp>
      <p:sp>
        <p:nvSpPr>
          <p:cNvPr id="304141" name="Text Box 13">
            <a:extLst>
              <a:ext uri="{FF2B5EF4-FFF2-40B4-BE49-F238E27FC236}">
                <a16:creationId xmlns:a16="http://schemas.microsoft.com/office/drawing/2014/main" id="{E57C0248-2473-48FC-A8A1-C9AF9E0D0B5B}"/>
              </a:ext>
            </a:extLst>
          </p:cNvPr>
          <p:cNvSpPr txBox="1">
            <a:spLocks noChangeArrowheads="1"/>
          </p:cNvSpPr>
          <p:nvPr/>
        </p:nvSpPr>
        <p:spPr bwMode="auto">
          <a:xfrm>
            <a:off x="7451725" y="3140075"/>
            <a:ext cx="777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b="0">
                <a:solidFill>
                  <a:srgbClr val="660033"/>
                </a:solidFill>
              </a:rPr>
              <a:t>SAC</a:t>
            </a:r>
          </a:p>
        </p:txBody>
      </p:sp>
      <p:sp>
        <p:nvSpPr>
          <p:cNvPr id="304142" name="Rectangle 14">
            <a:extLst>
              <a:ext uri="{FF2B5EF4-FFF2-40B4-BE49-F238E27FC236}">
                <a16:creationId xmlns:a16="http://schemas.microsoft.com/office/drawing/2014/main" id="{78C8DE8B-6461-4088-B0EB-ECD2F745DEE6}"/>
              </a:ext>
            </a:extLst>
          </p:cNvPr>
          <p:cNvSpPr>
            <a:spLocks noChangeArrowheads="1"/>
          </p:cNvSpPr>
          <p:nvPr/>
        </p:nvSpPr>
        <p:spPr bwMode="auto">
          <a:xfrm>
            <a:off x="611188" y="1414463"/>
            <a:ext cx="7705725" cy="719137"/>
          </a:xfrm>
          <a:prstGeom prst="rect">
            <a:avLst/>
          </a:prstGeom>
          <a:solidFill>
            <a:srgbClr val="FFCC00"/>
          </a:solidFill>
          <a:ln w="41275">
            <a:solidFill>
              <a:srgbClr val="0000CC"/>
            </a:solidFill>
            <a:miter lim="800000"/>
            <a:headEnd/>
            <a:tailEnd/>
          </a:ln>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lgn="just" eaLnBrk="1" hangingPunct="1">
              <a:lnSpc>
                <a:spcPct val="80000"/>
              </a:lnSpc>
            </a:pPr>
            <a:r>
              <a:rPr lang="en-US" altLang="zh-CN" sz="3000">
                <a:solidFill>
                  <a:srgbClr val="000000"/>
                </a:solidFill>
                <a:latin typeface="黑体" panose="02010609060101010101" pitchFamily="49" charset="-122"/>
                <a:ea typeface="黑体" panose="02010609060101010101" pitchFamily="49" charset="-122"/>
              </a:rPr>
              <a:t>SAC</a:t>
            </a:r>
            <a:r>
              <a:rPr lang="en-US" altLang="zh-CN" sz="3000" b="0">
                <a:solidFill>
                  <a:srgbClr val="000000"/>
                </a:solidFill>
                <a:latin typeface="黑体" panose="02010609060101010101" pitchFamily="49" charset="-122"/>
                <a:ea typeface="黑体" panose="02010609060101010101" pitchFamily="49" charset="-122"/>
              </a:rPr>
              <a:t> =AFC</a:t>
            </a:r>
            <a:r>
              <a:rPr lang="zh-CN" altLang="en-US" sz="3000" b="0">
                <a:solidFill>
                  <a:srgbClr val="000000"/>
                </a:solidFill>
                <a:latin typeface="黑体" panose="02010609060101010101" pitchFamily="49" charset="-122"/>
                <a:ea typeface="黑体" panose="02010609060101010101" pitchFamily="49" charset="-122"/>
              </a:rPr>
              <a:t>平均固定成本 </a:t>
            </a:r>
            <a:r>
              <a:rPr lang="en-US" altLang="zh-CN" sz="3000" b="0">
                <a:solidFill>
                  <a:srgbClr val="000000"/>
                </a:solidFill>
                <a:latin typeface="黑体" panose="02010609060101010101" pitchFamily="49" charset="-122"/>
                <a:ea typeface="黑体" panose="02010609060101010101" pitchFamily="49" charset="-122"/>
              </a:rPr>
              <a:t>+ AVC</a:t>
            </a:r>
            <a:r>
              <a:rPr lang="zh-CN" altLang="en-US" sz="3000" b="0">
                <a:solidFill>
                  <a:srgbClr val="000000"/>
                </a:solidFill>
                <a:latin typeface="黑体" panose="02010609060101010101" pitchFamily="49" charset="-122"/>
                <a:ea typeface="黑体" panose="02010609060101010101" pitchFamily="49" charset="-122"/>
              </a:rPr>
              <a:t>平均可变成本</a:t>
            </a:r>
          </a:p>
        </p:txBody>
      </p:sp>
      <p:sp>
        <p:nvSpPr>
          <p:cNvPr id="304143" name="Rectangle 15">
            <a:extLst>
              <a:ext uri="{FF2B5EF4-FFF2-40B4-BE49-F238E27FC236}">
                <a16:creationId xmlns:a16="http://schemas.microsoft.com/office/drawing/2014/main" id="{3133197E-2077-4DD7-8BD6-182563E3A013}"/>
              </a:ext>
            </a:extLst>
          </p:cNvPr>
          <p:cNvSpPr>
            <a:spLocks noGrp="1" noChangeArrowheads="1"/>
          </p:cNvSpPr>
          <p:nvPr>
            <p:ph type="body" idx="1"/>
          </p:nvPr>
        </p:nvSpPr>
        <p:spPr>
          <a:xfrm>
            <a:off x="611188" y="2349500"/>
            <a:ext cx="3024187" cy="1223963"/>
          </a:xfrm>
          <a:solidFill>
            <a:srgbClr val="FFCC00"/>
          </a:solidFill>
          <a:ln w="41275" cap="flat" algn="ctr">
            <a:solidFill>
              <a:srgbClr val="0000CC"/>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just" eaLnBrk="1" hangingPunct="1"/>
            <a:r>
              <a:rPr lang="zh-CN" altLang="en-US" sz="2400">
                <a:solidFill>
                  <a:srgbClr val="000000"/>
                </a:solidFill>
                <a:latin typeface="黑体" panose="02010609060101010101" pitchFamily="49" charset="-122"/>
                <a:ea typeface="黑体" panose="02010609060101010101" pitchFamily="49" charset="-122"/>
              </a:rPr>
              <a:t>生产每一单位产品平均所需要的成本。</a:t>
            </a:r>
          </a:p>
        </p:txBody>
      </p:sp>
      <p:pic>
        <p:nvPicPr>
          <p:cNvPr id="304144" name="Picture 16">
            <a:extLst>
              <a:ext uri="{FF2B5EF4-FFF2-40B4-BE49-F238E27FC236}">
                <a16:creationId xmlns:a16="http://schemas.microsoft.com/office/drawing/2014/main" id="{1BAC7359-7848-46BD-8195-6AAF3A62F75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150" y="4076700"/>
            <a:ext cx="1506538" cy="1009650"/>
          </a:xfrm>
          <a:prstGeom prst="rect">
            <a:avLst/>
          </a:prstGeom>
          <a:solidFill>
            <a:srgbClr val="FFFF66"/>
          </a:solidFill>
          <a:ln w="9525">
            <a:solidFill>
              <a:schemeClr val="tx2"/>
            </a:solid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04142"/>
                                        </p:tgtEl>
                                        <p:attrNameLst>
                                          <p:attrName>style.visibility</p:attrName>
                                        </p:attrNameLst>
                                      </p:cBhvr>
                                      <p:to>
                                        <p:strVal val="visible"/>
                                      </p:to>
                                    </p:set>
                                    <p:animEffect transition="in" filter="blinds(horizontal)">
                                      <p:cBhvr>
                                        <p:cTn id="7" dur="500"/>
                                        <p:tgtEl>
                                          <p:spTgt spid="30414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04143">
                                            <p:bg/>
                                          </p:spTgt>
                                        </p:tgtEl>
                                        <p:attrNameLst>
                                          <p:attrName>style.visibility</p:attrName>
                                        </p:attrNameLst>
                                      </p:cBhvr>
                                      <p:to>
                                        <p:strVal val="visible"/>
                                      </p:to>
                                    </p:set>
                                    <p:animEffect transition="in" filter="blinds(horizontal)">
                                      <p:cBhvr>
                                        <p:cTn id="12" dur="500"/>
                                        <p:tgtEl>
                                          <p:spTgt spid="304143">
                                            <p:bg/>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04143">
                                            <p:txEl>
                                              <p:pRg st="0" end="0"/>
                                            </p:txEl>
                                          </p:spTgt>
                                        </p:tgtEl>
                                        <p:attrNameLst>
                                          <p:attrName>style.visibility</p:attrName>
                                        </p:attrNameLst>
                                      </p:cBhvr>
                                      <p:to>
                                        <p:strVal val="visible"/>
                                      </p:to>
                                    </p:set>
                                    <p:animEffect transition="in" filter="blinds(horizontal)">
                                      <p:cBhvr>
                                        <p:cTn id="17" dur="500"/>
                                        <p:tgtEl>
                                          <p:spTgt spid="304143">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 presetClass="entr" presetSubtype="2" fill="hold" nodeType="clickEffect">
                                  <p:stCondLst>
                                    <p:cond delay="0"/>
                                  </p:stCondLst>
                                  <p:childTnLst>
                                    <p:set>
                                      <p:cBhvr>
                                        <p:cTn id="21" dur="1" fill="hold">
                                          <p:stCondLst>
                                            <p:cond delay="0"/>
                                          </p:stCondLst>
                                        </p:cTn>
                                        <p:tgtEl>
                                          <p:spTgt spid="304132"/>
                                        </p:tgtEl>
                                        <p:attrNameLst>
                                          <p:attrName>style.visibility</p:attrName>
                                        </p:attrNameLst>
                                      </p:cBhvr>
                                      <p:to>
                                        <p:strVal val="visible"/>
                                      </p:to>
                                    </p:set>
                                    <p:anim calcmode="lin" valueType="num">
                                      <p:cBhvr additive="base">
                                        <p:cTn id="22" dur="500" fill="hold"/>
                                        <p:tgtEl>
                                          <p:spTgt spid="304132"/>
                                        </p:tgtEl>
                                        <p:attrNameLst>
                                          <p:attrName>ppt_x</p:attrName>
                                        </p:attrNameLst>
                                      </p:cBhvr>
                                      <p:tavLst>
                                        <p:tav tm="0">
                                          <p:val>
                                            <p:strVal val="1+#ppt_w/2"/>
                                          </p:val>
                                        </p:tav>
                                        <p:tav tm="100000">
                                          <p:val>
                                            <p:strVal val="#ppt_x"/>
                                          </p:val>
                                        </p:tav>
                                      </p:tavLst>
                                    </p:anim>
                                    <p:anim calcmode="lin" valueType="num">
                                      <p:cBhvr additive="base">
                                        <p:cTn id="23" dur="500" fill="hold"/>
                                        <p:tgtEl>
                                          <p:spTgt spid="304132"/>
                                        </p:tgtEl>
                                        <p:attrNameLst>
                                          <p:attrName>ppt_y</p:attrName>
                                        </p:attrNameLst>
                                      </p:cBhvr>
                                      <p:tavLst>
                                        <p:tav tm="0">
                                          <p:val>
                                            <p:strVal val="#ppt_y"/>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2" presetClass="entr" presetSubtype="2" fill="hold" nodeType="clickEffect">
                                  <p:stCondLst>
                                    <p:cond delay="0"/>
                                  </p:stCondLst>
                                  <p:childTnLst>
                                    <p:set>
                                      <p:cBhvr>
                                        <p:cTn id="27" dur="1" fill="hold">
                                          <p:stCondLst>
                                            <p:cond delay="0"/>
                                          </p:stCondLst>
                                        </p:cTn>
                                        <p:tgtEl>
                                          <p:spTgt spid="304133"/>
                                        </p:tgtEl>
                                        <p:attrNameLst>
                                          <p:attrName>style.visibility</p:attrName>
                                        </p:attrNameLst>
                                      </p:cBhvr>
                                      <p:to>
                                        <p:strVal val="visible"/>
                                      </p:to>
                                    </p:set>
                                    <p:anim calcmode="lin" valueType="num">
                                      <p:cBhvr additive="base">
                                        <p:cTn id="28" dur="500" fill="hold"/>
                                        <p:tgtEl>
                                          <p:spTgt spid="304133"/>
                                        </p:tgtEl>
                                        <p:attrNameLst>
                                          <p:attrName>ppt_x</p:attrName>
                                        </p:attrNameLst>
                                      </p:cBhvr>
                                      <p:tavLst>
                                        <p:tav tm="0">
                                          <p:val>
                                            <p:strVal val="1+#ppt_w/2"/>
                                          </p:val>
                                        </p:tav>
                                        <p:tav tm="100000">
                                          <p:val>
                                            <p:strVal val="#ppt_x"/>
                                          </p:val>
                                        </p:tav>
                                      </p:tavLst>
                                    </p:anim>
                                    <p:anim calcmode="lin" valueType="num">
                                      <p:cBhvr additive="base">
                                        <p:cTn id="29" dur="500" fill="hold"/>
                                        <p:tgtEl>
                                          <p:spTgt spid="304133"/>
                                        </p:tgtEl>
                                        <p:attrNameLst>
                                          <p:attrName>ppt_y</p:attrName>
                                        </p:attrNameLst>
                                      </p:cBhvr>
                                      <p:tavLst>
                                        <p:tav tm="0">
                                          <p:val>
                                            <p:strVal val="#ppt_y"/>
                                          </p:val>
                                        </p:tav>
                                        <p:tav tm="100000">
                                          <p:val>
                                            <p:strVal val="#ppt_y"/>
                                          </p:val>
                                        </p:tav>
                                      </p:tavLst>
                                    </p:anim>
                                  </p:childTnLst>
                                </p:cTn>
                              </p:par>
                            </p:childTnLst>
                          </p:cTn>
                        </p:par>
                      </p:childTnLst>
                    </p:cTn>
                  </p:par>
                  <p:par>
                    <p:cTn id="30" fill="hold" nodeType="clickPar">
                      <p:stCondLst>
                        <p:cond delay="indefinite"/>
                      </p:stCondLst>
                      <p:childTnLst>
                        <p:par>
                          <p:cTn id="31" fill="hold" nodeType="withGroup">
                            <p:stCondLst>
                              <p:cond delay="0"/>
                            </p:stCondLst>
                            <p:childTnLst>
                              <p:par>
                                <p:cTn id="32" presetID="2" presetClass="entr" presetSubtype="1" fill="hold" grpId="0" nodeType="clickEffect">
                                  <p:stCondLst>
                                    <p:cond delay="0"/>
                                  </p:stCondLst>
                                  <p:iterate type="wd">
                                    <p:tmPct val="100000"/>
                                  </p:iterate>
                                  <p:childTnLst>
                                    <p:set>
                                      <p:cBhvr>
                                        <p:cTn id="33" dur="1" fill="hold">
                                          <p:stCondLst>
                                            <p:cond delay="0"/>
                                          </p:stCondLst>
                                        </p:cTn>
                                        <p:tgtEl>
                                          <p:spTgt spid="304138">
                                            <p:txEl>
                                              <p:pRg st="0" end="0"/>
                                            </p:txEl>
                                          </p:spTgt>
                                        </p:tgtEl>
                                        <p:attrNameLst>
                                          <p:attrName>style.visibility</p:attrName>
                                        </p:attrNameLst>
                                      </p:cBhvr>
                                      <p:to>
                                        <p:strVal val="visible"/>
                                      </p:to>
                                    </p:set>
                                    <p:anim calcmode="lin" valueType="num">
                                      <p:cBhvr additive="base">
                                        <p:cTn id="34" dur="300" fill="hold"/>
                                        <p:tgtEl>
                                          <p:spTgt spid="304138">
                                            <p:txEl>
                                              <p:pRg st="0" end="0"/>
                                            </p:txEl>
                                          </p:spTgt>
                                        </p:tgtEl>
                                        <p:attrNameLst>
                                          <p:attrName>ppt_x</p:attrName>
                                        </p:attrNameLst>
                                      </p:cBhvr>
                                      <p:tavLst>
                                        <p:tav tm="0">
                                          <p:val>
                                            <p:strVal val="#ppt_x"/>
                                          </p:val>
                                        </p:tav>
                                        <p:tav tm="100000">
                                          <p:val>
                                            <p:strVal val="#ppt_x"/>
                                          </p:val>
                                        </p:tav>
                                      </p:tavLst>
                                    </p:anim>
                                    <p:anim calcmode="lin" valueType="num">
                                      <p:cBhvr additive="base">
                                        <p:cTn id="35" dur="300" fill="hold"/>
                                        <p:tgtEl>
                                          <p:spTgt spid="304138">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36" fill="hold" nodeType="clickPar">
                      <p:stCondLst>
                        <p:cond delay="indefinite"/>
                      </p:stCondLst>
                      <p:childTnLst>
                        <p:par>
                          <p:cTn id="37" fill="hold" nodeType="withGroup">
                            <p:stCondLst>
                              <p:cond delay="0"/>
                            </p:stCondLst>
                            <p:childTnLst>
                              <p:par>
                                <p:cTn id="38" presetID="2" presetClass="entr" presetSubtype="1" fill="hold" grpId="0" nodeType="clickEffect">
                                  <p:stCondLst>
                                    <p:cond delay="0"/>
                                  </p:stCondLst>
                                  <p:iterate type="wd">
                                    <p:tmPct val="100000"/>
                                  </p:iterate>
                                  <p:childTnLst>
                                    <p:set>
                                      <p:cBhvr>
                                        <p:cTn id="39" dur="1" fill="hold">
                                          <p:stCondLst>
                                            <p:cond delay="0"/>
                                          </p:stCondLst>
                                        </p:cTn>
                                        <p:tgtEl>
                                          <p:spTgt spid="304137">
                                            <p:txEl>
                                              <p:pRg st="0" end="0"/>
                                            </p:txEl>
                                          </p:spTgt>
                                        </p:tgtEl>
                                        <p:attrNameLst>
                                          <p:attrName>style.visibility</p:attrName>
                                        </p:attrNameLst>
                                      </p:cBhvr>
                                      <p:to>
                                        <p:strVal val="visible"/>
                                      </p:to>
                                    </p:set>
                                    <p:anim calcmode="lin" valueType="num">
                                      <p:cBhvr additive="base">
                                        <p:cTn id="40" dur="300" fill="hold"/>
                                        <p:tgtEl>
                                          <p:spTgt spid="304137">
                                            <p:txEl>
                                              <p:pRg st="0" end="0"/>
                                            </p:txEl>
                                          </p:spTgt>
                                        </p:tgtEl>
                                        <p:attrNameLst>
                                          <p:attrName>ppt_x</p:attrName>
                                        </p:attrNameLst>
                                      </p:cBhvr>
                                      <p:tavLst>
                                        <p:tav tm="0">
                                          <p:val>
                                            <p:strVal val="#ppt_x"/>
                                          </p:val>
                                        </p:tav>
                                        <p:tav tm="100000">
                                          <p:val>
                                            <p:strVal val="#ppt_x"/>
                                          </p:val>
                                        </p:tav>
                                      </p:tavLst>
                                    </p:anim>
                                    <p:anim calcmode="lin" valueType="num">
                                      <p:cBhvr additive="base">
                                        <p:cTn id="41" dur="300" fill="hold"/>
                                        <p:tgtEl>
                                          <p:spTgt spid="304137">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42" fill="hold" nodeType="clickPar">
                      <p:stCondLst>
                        <p:cond delay="indefinite"/>
                      </p:stCondLst>
                      <p:childTnLst>
                        <p:par>
                          <p:cTn id="43" fill="hold" nodeType="withGroup">
                            <p:stCondLst>
                              <p:cond delay="0"/>
                            </p:stCondLst>
                            <p:childTnLst>
                              <p:par>
                                <p:cTn id="44" presetID="2" presetClass="entr" presetSubtype="2" fill="hold" nodeType="clickEffect">
                                  <p:stCondLst>
                                    <p:cond delay="0"/>
                                  </p:stCondLst>
                                  <p:childTnLst>
                                    <p:set>
                                      <p:cBhvr>
                                        <p:cTn id="45" dur="1" fill="hold">
                                          <p:stCondLst>
                                            <p:cond delay="0"/>
                                          </p:stCondLst>
                                        </p:cTn>
                                        <p:tgtEl>
                                          <p:spTgt spid="304134"/>
                                        </p:tgtEl>
                                        <p:attrNameLst>
                                          <p:attrName>style.visibility</p:attrName>
                                        </p:attrNameLst>
                                      </p:cBhvr>
                                      <p:to>
                                        <p:strVal val="visible"/>
                                      </p:to>
                                    </p:set>
                                    <p:anim calcmode="lin" valueType="num">
                                      <p:cBhvr additive="base">
                                        <p:cTn id="46" dur="500" fill="hold"/>
                                        <p:tgtEl>
                                          <p:spTgt spid="304134"/>
                                        </p:tgtEl>
                                        <p:attrNameLst>
                                          <p:attrName>ppt_x</p:attrName>
                                        </p:attrNameLst>
                                      </p:cBhvr>
                                      <p:tavLst>
                                        <p:tav tm="0">
                                          <p:val>
                                            <p:strVal val="1+#ppt_w/2"/>
                                          </p:val>
                                        </p:tav>
                                        <p:tav tm="100000">
                                          <p:val>
                                            <p:strVal val="#ppt_x"/>
                                          </p:val>
                                        </p:tav>
                                      </p:tavLst>
                                    </p:anim>
                                    <p:anim calcmode="lin" valueType="num">
                                      <p:cBhvr additive="base">
                                        <p:cTn id="47" dur="500" fill="hold"/>
                                        <p:tgtEl>
                                          <p:spTgt spid="304134"/>
                                        </p:tgtEl>
                                        <p:attrNameLst>
                                          <p:attrName>ppt_y</p:attrName>
                                        </p:attrNameLst>
                                      </p:cBhvr>
                                      <p:tavLst>
                                        <p:tav tm="0">
                                          <p:val>
                                            <p:strVal val="#ppt_y"/>
                                          </p:val>
                                        </p:tav>
                                        <p:tav tm="100000">
                                          <p:val>
                                            <p:strVal val="#ppt_y"/>
                                          </p:val>
                                        </p:tav>
                                      </p:tavLst>
                                    </p:anim>
                                  </p:childTnLst>
                                </p:cTn>
                              </p:par>
                            </p:childTnLst>
                          </p:cTn>
                        </p:par>
                      </p:childTnLst>
                    </p:cTn>
                  </p:par>
                  <p:par>
                    <p:cTn id="48" fill="hold" nodeType="clickPar">
                      <p:stCondLst>
                        <p:cond delay="indefinite"/>
                      </p:stCondLst>
                      <p:childTnLst>
                        <p:par>
                          <p:cTn id="49" fill="hold" nodeType="withGroup">
                            <p:stCondLst>
                              <p:cond delay="0"/>
                            </p:stCondLst>
                            <p:childTnLst>
                              <p:par>
                                <p:cTn id="50" presetID="2" presetClass="entr" presetSubtype="1" fill="hold" grpId="0" nodeType="clickEffect">
                                  <p:stCondLst>
                                    <p:cond delay="0"/>
                                  </p:stCondLst>
                                  <p:iterate type="wd">
                                    <p:tmPct val="100000"/>
                                  </p:iterate>
                                  <p:childTnLst>
                                    <p:set>
                                      <p:cBhvr>
                                        <p:cTn id="51" dur="1" fill="hold">
                                          <p:stCondLst>
                                            <p:cond delay="0"/>
                                          </p:stCondLst>
                                        </p:cTn>
                                        <p:tgtEl>
                                          <p:spTgt spid="304139">
                                            <p:txEl>
                                              <p:pRg st="0" end="0"/>
                                            </p:txEl>
                                          </p:spTgt>
                                        </p:tgtEl>
                                        <p:attrNameLst>
                                          <p:attrName>style.visibility</p:attrName>
                                        </p:attrNameLst>
                                      </p:cBhvr>
                                      <p:to>
                                        <p:strVal val="visible"/>
                                      </p:to>
                                    </p:set>
                                    <p:anim calcmode="lin" valueType="num">
                                      <p:cBhvr additive="base">
                                        <p:cTn id="52" dur="300" fill="hold"/>
                                        <p:tgtEl>
                                          <p:spTgt spid="304139">
                                            <p:txEl>
                                              <p:pRg st="0" end="0"/>
                                            </p:txEl>
                                          </p:spTgt>
                                        </p:tgtEl>
                                        <p:attrNameLst>
                                          <p:attrName>ppt_x</p:attrName>
                                        </p:attrNameLst>
                                      </p:cBhvr>
                                      <p:tavLst>
                                        <p:tav tm="0">
                                          <p:val>
                                            <p:strVal val="#ppt_x"/>
                                          </p:val>
                                        </p:tav>
                                        <p:tav tm="100000">
                                          <p:val>
                                            <p:strVal val="#ppt_x"/>
                                          </p:val>
                                        </p:tav>
                                      </p:tavLst>
                                    </p:anim>
                                    <p:anim calcmode="lin" valueType="num">
                                      <p:cBhvr additive="base">
                                        <p:cTn id="53" dur="300" fill="hold"/>
                                        <p:tgtEl>
                                          <p:spTgt spid="304139">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54" fill="hold" nodeType="clickPar">
                      <p:stCondLst>
                        <p:cond delay="indefinite"/>
                      </p:stCondLst>
                      <p:childTnLst>
                        <p:par>
                          <p:cTn id="55" fill="hold" nodeType="withGroup">
                            <p:stCondLst>
                              <p:cond delay="0"/>
                            </p:stCondLst>
                            <p:childTnLst>
                              <p:par>
                                <p:cTn id="56" presetID="2" presetClass="entr" presetSubtype="2" fill="hold" nodeType="clickEffect">
                                  <p:stCondLst>
                                    <p:cond delay="0"/>
                                  </p:stCondLst>
                                  <p:childTnLst>
                                    <p:set>
                                      <p:cBhvr>
                                        <p:cTn id="57" dur="1" fill="hold">
                                          <p:stCondLst>
                                            <p:cond delay="0"/>
                                          </p:stCondLst>
                                        </p:cTn>
                                        <p:tgtEl>
                                          <p:spTgt spid="304135"/>
                                        </p:tgtEl>
                                        <p:attrNameLst>
                                          <p:attrName>style.visibility</p:attrName>
                                        </p:attrNameLst>
                                      </p:cBhvr>
                                      <p:to>
                                        <p:strVal val="visible"/>
                                      </p:to>
                                    </p:set>
                                    <p:anim calcmode="lin" valueType="num">
                                      <p:cBhvr additive="base">
                                        <p:cTn id="58" dur="500" fill="hold"/>
                                        <p:tgtEl>
                                          <p:spTgt spid="304135"/>
                                        </p:tgtEl>
                                        <p:attrNameLst>
                                          <p:attrName>ppt_x</p:attrName>
                                        </p:attrNameLst>
                                      </p:cBhvr>
                                      <p:tavLst>
                                        <p:tav tm="0">
                                          <p:val>
                                            <p:strVal val="1+#ppt_w/2"/>
                                          </p:val>
                                        </p:tav>
                                        <p:tav tm="100000">
                                          <p:val>
                                            <p:strVal val="#ppt_x"/>
                                          </p:val>
                                        </p:tav>
                                      </p:tavLst>
                                    </p:anim>
                                    <p:anim calcmode="lin" valueType="num">
                                      <p:cBhvr additive="base">
                                        <p:cTn id="59" dur="500" fill="hold"/>
                                        <p:tgtEl>
                                          <p:spTgt spid="304135"/>
                                        </p:tgtEl>
                                        <p:attrNameLst>
                                          <p:attrName>ppt_y</p:attrName>
                                        </p:attrNameLst>
                                      </p:cBhvr>
                                      <p:tavLst>
                                        <p:tav tm="0">
                                          <p:val>
                                            <p:strVal val="#ppt_y"/>
                                          </p:val>
                                        </p:tav>
                                        <p:tav tm="100000">
                                          <p:val>
                                            <p:strVal val="#ppt_y"/>
                                          </p:val>
                                        </p:tav>
                                      </p:tavLst>
                                    </p:anim>
                                  </p:childTnLst>
                                </p:cTn>
                              </p:par>
                            </p:childTnLst>
                          </p:cTn>
                        </p:par>
                      </p:childTnLst>
                    </p:cTn>
                  </p:par>
                  <p:par>
                    <p:cTn id="60" fill="hold" nodeType="clickPar">
                      <p:stCondLst>
                        <p:cond delay="indefinite"/>
                      </p:stCondLst>
                      <p:childTnLst>
                        <p:par>
                          <p:cTn id="61" fill="hold" nodeType="withGroup">
                            <p:stCondLst>
                              <p:cond delay="0"/>
                            </p:stCondLst>
                            <p:childTnLst>
                              <p:par>
                                <p:cTn id="62" presetID="2" presetClass="entr" presetSubtype="1" fill="hold" grpId="0" nodeType="clickEffect">
                                  <p:stCondLst>
                                    <p:cond delay="0"/>
                                  </p:stCondLst>
                                  <p:iterate type="wd">
                                    <p:tmPct val="100000"/>
                                  </p:iterate>
                                  <p:childTnLst>
                                    <p:set>
                                      <p:cBhvr>
                                        <p:cTn id="63" dur="1" fill="hold">
                                          <p:stCondLst>
                                            <p:cond delay="0"/>
                                          </p:stCondLst>
                                        </p:cTn>
                                        <p:tgtEl>
                                          <p:spTgt spid="304140">
                                            <p:txEl>
                                              <p:pRg st="0" end="0"/>
                                            </p:txEl>
                                          </p:spTgt>
                                        </p:tgtEl>
                                        <p:attrNameLst>
                                          <p:attrName>style.visibility</p:attrName>
                                        </p:attrNameLst>
                                      </p:cBhvr>
                                      <p:to>
                                        <p:strVal val="visible"/>
                                      </p:to>
                                    </p:set>
                                    <p:anim calcmode="lin" valueType="num">
                                      <p:cBhvr additive="base">
                                        <p:cTn id="64" dur="300" fill="hold"/>
                                        <p:tgtEl>
                                          <p:spTgt spid="304140">
                                            <p:txEl>
                                              <p:pRg st="0" end="0"/>
                                            </p:txEl>
                                          </p:spTgt>
                                        </p:tgtEl>
                                        <p:attrNameLst>
                                          <p:attrName>ppt_x</p:attrName>
                                        </p:attrNameLst>
                                      </p:cBhvr>
                                      <p:tavLst>
                                        <p:tav tm="0">
                                          <p:val>
                                            <p:strVal val="#ppt_x"/>
                                          </p:val>
                                        </p:tav>
                                        <p:tav tm="100000">
                                          <p:val>
                                            <p:strVal val="#ppt_x"/>
                                          </p:val>
                                        </p:tav>
                                      </p:tavLst>
                                    </p:anim>
                                    <p:anim calcmode="lin" valueType="num">
                                      <p:cBhvr additive="base">
                                        <p:cTn id="65" dur="300" fill="hold"/>
                                        <p:tgtEl>
                                          <p:spTgt spid="304140">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66" fill="hold" nodeType="clickPar">
                      <p:stCondLst>
                        <p:cond delay="indefinite"/>
                      </p:stCondLst>
                      <p:childTnLst>
                        <p:par>
                          <p:cTn id="67" fill="hold" nodeType="withGroup">
                            <p:stCondLst>
                              <p:cond delay="0"/>
                            </p:stCondLst>
                            <p:childTnLst>
                              <p:par>
                                <p:cTn id="68" presetID="2" presetClass="entr" presetSubtype="2" fill="hold" nodeType="clickEffect">
                                  <p:stCondLst>
                                    <p:cond delay="0"/>
                                  </p:stCondLst>
                                  <p:childTnLst>
                                    <p:set>
                                      <p:cBhvr>
                                        <p:cTn id="69" dur="1" fill="hold">
                                          <p:stCondLst>
                                            <p:cond delay="0"/>
                                          </p:stCondLst>
                                        </p:cTn>
                                        <p:tgtEl>
                                          <p:spTgt spid="304136"/>
                                        </p:tgtEl>
                                        <p:attrNameLst>
                                          <p:attrName>style.visibility</p:attrName>
                                        </p:attrNameLst>
                                      </p:cBhvr>
                                      <p:to>
                                        <p:strVal val="visible"/>
                                      </p:to>
                                    </p:set>
                                    <p:anim calcmode="lin" valueType="num">
                                      <p:cBhvr additive="base">
                                        <p:cTn id="70" dur="500" fill="hold"/>
                                        <p:tgtEl>
                                          <p:spTgt spid="304136"/>
                                        </p:tgtEl>
                                        <p:attrNameLst>
                                          <p:attrName>ppt_x</p:attrName>
                                        </p:attrNameLst>
                                      </p:cBhvr>
                                      <p:tavLst>
                                        <p:tav tm="0">
                                          <p:val>
                                            <p:strVal val="1+#ppt_w/2"/>
                                          </p:val>
                                        </p:tav>
                                        <p:tav tm="100000">
                                          <p:val>
                                            <p:strVal val="#ppt_x"/>
                                          </p:val>
                                        </p:tav>
                                      </p:tavLst>
                                    </p:anim>
                                    <p:anim calcmode="lin" valueType="num">
                                      <p:cBhvr additive="base">
                                        <p:cTn id="71" dur="500" fill="hold"/>
                                        <p:tgtEl>
                                          <p:spTgt spid="304136"/>
                                        </p:tgtEl>
                                        <p:attrNameLst>
                                          <p:attrName>ppt_y</p:attrName>
                                        </p:attrNameLst>
                                      </p:cBhvr>
                                      <p:tavLst>
                                        <p:tav tm="0">
                                          <p:val>
                                            <p:strVal val="#ppt_y"/>
                                          </p:val>
                                        </p:tav>
                                        <p:tav tm="100000">
                                          <p:val>
                                            <p:strVal val="#ppt_y"/>
                                          </p:val>
                                        </p:tav>
                                      </p:tavLst>
                                    </p:anim>
                                  </p:childTnLst>
                                </p:cTn>
                              </p:par>
                            </p:childTnLst>
                          </p:cTn>
                        </p:par>
                      </p:childTnLst>
                    </p:cTn>
                  </p:par>
                  <p:par>
                    <p:cTn id="72" fill="hold" nodeType="clickPar">
                      <p:stCondLst>
                        <p:cond delay="indefinite"/>
                      </p:stCondLst>
                      <p:childTnLst>
                        <p:par>
                          <p:cTn id="73" fill="hold" nodeType="withGroup">
                            <p:stCondLst>
                              <p:cond delay="0"/>
                            </p:stCondLst>
                            <p:childTnLst>
                              <p:par>
                                <p:cTn id="74" presetID="2" presetClass="entr" presetSubtype="1" fill="hold" grpId="0" nodeType="clickEffect">
                                  <p:stCondLst>
                                    <p:cond delay="0"/>
                                  </p:stCondLst>
                                  <p:iterate type="wd">
                                    <p:tmPct val="100000"/>
                                  </p:iterate>
                                  <p:childTnLst>
                                    <p:set>
                                      <p:cBhvr>
                                        <p:cTn id="75" dur="1" fill="hold">
                                          <p:stCondLst>
                                            <p:cond delay="0"/>
                                          </p:stCondLst>
                                        </p:cTn>
                                        <p:tgtEl>
                                          <p:spTgt spid="304141">
                                            <p:txEl>
                                              <p:pRg st="0" end="0"/>
                                            </p:txEl>
                                          </p:spTgt>
                                        </p:tgtEl>
                                        <p:attrNameLst>
                                          <p:attrName>style.visibility</p:attrName>
                                        </p:attrNameLst>
                                      </p:cBhvr>
                                      <p:to>
                                        <p:strVal val="visible"/>
                                      </p:to>
                                    </p:set>
                                    <p:anim calcmode="lin" valueType="num">
                                      <p:cBhvr additive="base">
                                        <p:cTn id="76" dur="300" fill="hold"/>
                                        <p:tgtEl>
                                          <p:spTgt spid="304141">
                                            <p:txEl>
                                              <p:pRg st="0" end="0"/>
                                            </p:txEl>
                                          </p:spTgt>
                                        </p:tgtEl>
                                        <p:attrNameLst>
                                          <p:attrName>ppt_x</p:attrName>
                                        </p:attrNameLst>
                                      </p:cBhvr>
                                      <p:tavLst>
                                        <p:tav tm="0">
                                          <p:val>
                                            <p:strVal val="#ppt_x"/>
                                          </p:val>
                                        </p:tav>
                                        <p:tav tm="100000">
                                          <p:val>
                                            <p:strVal val="#ppt_x"/>
                                          </p:val>
                                        </p:tav>
                                      </p:tavLst>
                                    </p:anim>
                                    <p:anim calcmode="lin" valueType="num">
                                      <p:cBhvr additive="base">
                                        <p:cTn id="77" dur="300" fill="hold"/>
                                        <p:tgtEl>
                                          <p:spTgt spid="304141">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78" fill="hold" nodeType="clickPar">
                      <p:stCondLst>
                        <p:cond delay="indefinite"/>
                      </p:stCondLst>
                      <p:childTnLst>
                        <p:par>
                          <p:cTn id="79" fill="hold" nodeType="withGroup">
                            <p:stCondLst>
                              <p:cond delay="0"/>
                            </p:stCondLst>
                            <p:childTnLst>
                              <p:par>
                                <p:cTn id="80" presetID="3" presetClass="entr" presetSubtype="10" fill="hold" nodeType="clickEffect">
                                  <p:stCondLst>
                                    <p:cond delay="0"/>
                                  </p:stCondLst>
                                  <p:childTnLst>
                                    <p:set>
                                      <p:cBhvr>
                                        <p:cTn id="81" dur="1" fill="hold">
                                          <p:stCondLst>
                                            <p:cond delay="0"/>
                                          </p:stCondLst>
                                        </p:cTn>
                                        <p:tgtEl>
                                          <p:spTgt spid="304144"/>
                                        </p:tgtEl>
                                        <p:attrNameLst>
                                          <p:attrName>style.visibility</p:attrName>
                                        </p:attrNameLst>
                                      </p:cBhvr>
                                      <p:to>
                                        <p:strVal val="visible"/>
                                      </p:to>
                                    </p:set>
                                    <p:animEffect transition="in" filter="blinds(horizontal)">
                                      <p:cBhvr>
                                        <p:cTn id="82" dur="500"/>
                                        <p:tgtEl>
                                          <p:spTgt spid="304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4137" grpId="0" build="p" autoUpdateAnimBg="0"/>
      <p:bldP spid="304138" grpId="0" build="p" autoUpdateAnimBg="0"/>
      <p:bldP spid="304139" grpId="0" build="p" autoUpdateAnimBg="0"/>
      <p:bldP spid="304140" grpId="0" build="p" autoUpdateAnimBg="0"/>
      <p:bldP spid="304141" grpId="0" build="p" autoUpdateAnimBg="0"/>
      <p:bldP spid="304142" grpId="0" animBg="1"/>
      <p:bldP spid="30414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灯片编号占位符 7">
            <a:extLst>
              <a:ext uri="{FF2B5EF4-FFF2-40B4-BE49-F238E27FC236}">
                <a16:creationId xmlns:a16="http://schemas.microsoft.com/office/drawing/2014/main" id="{8BB48C84-F1EA-4FFB-B0A9-9362F725B679}"/>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4C93948E-5C4F-48D5-91D9-FA6895B3C721}" type="slidenum">
              <a:rPr lang="en-US" altLang="zh-CN" sz="2400" smtClean="0">
                <a:solidFill>
                  <a:srgbClr val="0000CC"/>
                </a:solidFill>
              </a:rPr>
              <a:pPr>
                <a:spcBef>
                  <a:spcPct val="50000"/>
                </a:spcBef>
                <a:buClrTx/>
                <a:buFontTx/>
                <a:buNone/>
              </a:pPr>
              <a:t>13</a:t>
            </a:fld>
            <a:endParaRPr lang="en-US" altLang="zh-CN" sz="2400">
              <a:solidFill>
                <a:srgbClr val="0000CC"/>
              </a:solidFill>
            </a:endParaRPr>
          </a:p>
        </p:txBody>
      </p:sp>
      <p:sp>
        <p:nvSpPr>
          <p:cNvPr id="17411" name="Rectangle 2">
            <a:extLst>
              <a:ext uri="{FF2B5EF4-FFF2-40B4-BE49-F238E27FC236}">
                <a16:creationId xmlns:a16="http://schemas.microsoft.com/office/drawing/2014/main" id="{7426D5A9-30AA-45C1-BEE6-F25E766E7474}"/>
              </a:ext>
            </a:extLst>
          </p:cNvPr>
          <p:cNvSpPr>
            <a:spLocks noGrp="1" noChangeArrowheads="1"/>
          </p:cNvSpPr>
          <p:nvPr>
            <p:ph type="title"/>
          </p:nvPr>
        </p:nvSpPr>
        <p:spPr>
          <a:xfrm>
            <a:off x="611188" y="476250"/>
            <a:ext cx="7772400" cy="560388"/>
          </a:xfrm>
        </p:spPr>
        <p:txBody>
          <a:bodyPr/>
          <a:lstStyle/>
          <a:p>
            <a:pPr eaLnBrk="1" hangingPunct="1"/>
            <a:r>
              <a:rPr lang="en-US" altLang="zh-CN" sz="3200">
                <a:solidFill>
                  <a:srgbClr val="990000"/>
                </a:solidFill>
                <a:latin typeface="黑体" panose="02010609060101010101" pitchFamily="49" charset="-122"/>
                <a:ea typeface="黑体" panose="02010609060101010101" pitchFamily="49" charset="-122"/>
              </a:rPr>
              <a:t>4</a:t>
            </a:r>
            <a:r>
              <a:rPr lang="zh-CN" altLang="en-US" sz="3200">
                <a:solidFill>
                  <a:srgbClr val="990000"/>
                </a:solidFill>
                <a:latin typeface="黑体" panose="02010609060101010101" pitchFamily="49" charset="-122"/>
                <a:ea typeface="黑体" panose="02010609060101010101" pitchFamily="49" charset="-122"/>
              </a:rPr>
              <a:t>、短期边际成本 </a:t>
            </a:r>
            <a:r>
              <a:rPr lang="en-US" altLang="zh-CN" sz="3200">
                <a:solidFill>
                  <a:srgbClr val="990000"/>
                </a:solidFill>
                <a:latin typeface="黑体" panose="02010609060101010101" pitchFamily="49" charset="-122"/>
                <a:ea typeface="黑体" panose="02010609060101010101" pitchFamily="49" charset="-122"/>
              </a:rPr>
              <a:t>SMC</a:t>
            </a:r>
            <a:r>
              <a:rPr lang="en-US" altLang="zh-CN" sz="2400">
                <a:solidFill>
                  <a:srgbClr val="990000"/>
                </a:solidFill>
                <a:latin typeface="黑体" panose="02010609060101010101" pitchFamily="49" charset="-122"/>
                <a:ea typeface="黑体" panose="02010609060101010101" pitchFamily="49" charset="-122"/>
              </a:rPr>
              <a:t>   </a:t>
            </a:r>
            <a:r>
              <a:rPr lang="en-US" altLang="zh-CN" sz="2800"/>
              <a:t>Marginal cost</a:t>
            </a:r>
            <a:r>
              <a:rPr lang="en-US" altLang="zh-CN"/>
              <a:t> </a:t>
            </a:r>
          </a:p>
        </p:txBody>
      </p:sp>
      <p:sp>
        <p:nvSpPr>
          <p:cNvPr id="86019" name="Rectangle 3">
            <a:extLst>
              <a:ext uri="{FF2B5EF4-FFF2-40B4-BE49-F238E27FC236}">
                <a16:creationId xmlns:a16="http://schemas.microsoft.com/office/drawing/2014/main" id="{DAD509B9-74E4-4C3B-BAC8-925DED3A54C3}"/>
              </a:ext>
            </a:extLst>
          </p:cNvPr>
          <p:cNvSpPr>
            <a:spLocks noGrp="1" noChangeArrowheads="1"/>
          </p:cNvSpPr>
          <p:nvPr>
            <p:ph type="body" sz="half" idx="1"/>
          </p:nvPr>
        </p:nvSpPr>
        <p:spPr>
          <a:xfrm>
            <a:off x="611188" y="1268413"/>
            <a:ext cx="7993062" cy="1152525"/>
          </a:xfrm>
          <a:solidFill>
            <a:srgbClr val="FFCC00"/>
          </a:solidFill>
          <a:ln w="76200" cap="flat">
            <a:solidFill>
              <a:srgbClr val="006600"/>
            </a:solidFill>
            <a:miter lim="800000"/>
            <a:headEnd/>
            <a:tailEnd/>
          </a:ln>
        </p:spPr>
        <p:txBody>
          <a:bodyPr/>
          <a:lstStyle/>
          <a:p>
            <a:pPr marL="0" indent="0" algn="just" eaLnBrk="1" hangingPunct="1">
              <a:lnSpc>
                <a:spcPct val="110000"/>
              </a:lnSpc>
              <a:buClr>
                <a:schemeClr val="accent2"/>
              </a:buClr>
              <a:buSzPct val="95000"/>
              <a:buFont typeface="Wingdings" panose="05000000000000000000" pitchFamily="2" charset="2"/>
              <a:buNone/>
            </a:pPr>
            <a:r>
              <a:rPr lang="zh-CN" altLang="en-US" sz="2800" b="1">
                <a:latin typeface="黑体" panose="02010609060101010101" pitchFamily="49" charset="-122"/>
                <a:ea typeface="黑体" panose="02010609060101010101" pitchFamily="49" charset="-122"/>
              </a:rPr>
              <a:t>边际成本：每增加一单位产量所</a:t>
            </a:r>
            <a:r>
              <a:rPr lang="zh-CN" altLang="en-US" sz="2800" b="1"/>
              <a:t>引起的总成本的增加 </a:t>
            </a:r>
            <a:r>
              <a:rPr lang="zh-CN" altLang="en-US" sz="2800" b="1">
                <a:latin typeface="黑体" panose="02010609060101010101" pitchFamily="49" charset="-122"/>
                <a:ea typeface="黑体" panose="02010609060101010101" pitchFamily="49" charset="-122"/>
              </a:rPr>
              <a:t>。</a:t>
            </a:r>
          </a:p>
        </p:txBody>
      </p:sp>
      <p:graphicFrame>
        <p:nvGraphicFramePr>
          <p:cNvPr id="86020" name="Object 4">
            <a:extLst>
              <a:ext uri="{FF2B5EF4-FFF2-40B4-BE49-F238E27FC236}">
                <a16:creationId xmlns:a16="http://schemas.microsoft.com/office/drawing/2014/main" id="{7F655864-92B7-4F67-B36A-034D7B4F48C9}"/>
              </a:ext>
            </a:extLst>
          </p:cNvPr>
          <p:cNvGraphicFramePr>
            <a:graphicFrameLocks noChangeAspect="1"/>
          </p:cNvGraphicFramePr>
          <p:nvPr>
            <p:ph sz="quarter" idx="2"/>
          </p:nvPr>
        </p:nvGraphicFramePr>
        <p:xfrm>
          <a:off x="971550" y="2757488"/>
          <a:ext cx="2233613" cy="1031875"/>
        </p:xfrm>
        <a:graphic>
          <a:graphicData uri="http://schemas.openxmlformats.org/presentationml/2006/ole">
            <mc:AlternateContent xmlns:mc="http://schemas.openxmlformats.org/markup-compatibility/2006">
              <mc:Choice xmlns:v="urn:schemas-microsoft-com:vml" Requires="v">
                <p:oleObj spid="_x0000_s17417" name="位图图像" r:id="rId3" imgW="2232854" imgH="921905" progId="Paint.Picture">
                  <p:embed/>
                </p:oleObj>
              </mc:Choice>
              <mc:Fallback>
                <p:oleObj name="位图图像" r:id="rId3" imgW="2232854" imgH="921905" progId="Paint.Picture">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1550" y="2757488"/>
                        <a:ext cx="2233613" cy="1031875"/>
                      </a:xfrm>
                      <a:prstGeom prst="rect">
                        <a:avLst/>
                      </a:prstGeom>
                      <a:solidFill>
                        <a:srgbClr val="FFCC00"/>
                      </a:solidFill>
                      <a:ln w="76200" cap="flat" cmpd="sng" algn="ctr">
                        <a:solidFill>
                          <a:srgbClr val="006600"/>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6033" name="Rectangle 17">
            <a:extLst>
              <a:ext uri="{FF2B5EF4-FFF2-40B4-BE49-F238E27FC236}">
                <a16:creationId xmlns:a16="http://schemas.microsoft.com/office/drawing/2014/main" id="{04691E06-93BA-4301-AEFA-7946857AF37D}"/>
              </a:ext>
            </a:extLst>
          </p:cNvPr>
          <p:cNvSpPr>
            <a:spLocks noChangeArrowheads="1"/>
          </p:cNvSpPr>
          <p:nvPr/>
        </p:nvSpPr>
        <p:spPr bwMode="auto">
          <a:xfrm>
            <a:off x="611188" y="4224338"/>
            <a:ext cx="7993062" cy="860425"/>
          </a:xfrm>
          <a:prstGeom prst="rect">
            <a:avLst/>
          </a:prstGeom>
          <a:solidFill>
            <a:srgbClr val="FFCC00"/>
          </a:solidFill>
          <a:ln w="76200" algn="ctr">
            <a:solidFill>
              <a:srgbClr val="00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chemeClr val="accent2"/>
              </a:buClr>
              <a:buSzPct val="95000"/>
              <a:buFont typeface="Wingdings" panose="05000000000000000000" pitchFamily="2" charset="2"/>
              <a:buChar char="l"/>
            </a:pPr>
            <a:r>
              <a:rPr lang="en-US" altLang="zh-CN" sz="2400" b="0"/>
              <a:t>TFC</a:t>
            </a:r>
            <a:r>
              <a:rPr lang="zh-CN" altLang="en-US" sz="2400" b="0"/>
              <a:t>始终不变，因此</a:t>
            </a:r>
            <a:r>
              <a:rPr lang="en-US" altLang="zh-CN" sz="2400" b="0"/>
              <a:t>SMC</a:t>
            </a:r>
            <a:r>
              <a:rPr lang="zh-CN" altLang="en-US" sz="2400" b="0"/>
              <a:t>的变动与</a:t>
            </a:r>
            <a:r>
              <a:rPr lang="en-US" altLang="zh-CN" sz="2400" b="0"/>
              <a:t>TFC</a:t>
            </a:r>
            <a:r>
              <a:rPr lang="zh-CN" altLang="en-US" sz="2400" b="0"/>
              <a:t>无关，</a:t>
            </a:r>
            <a:r>
              <a:rPr lang="en-US" altLang="zh-CN" sz="2400" b="0"/>
              <a:t>SMC</a:t>
            </a:r>
            <a:r>
              <a:rPr lang="zh-CN" altLang="en-US" sz="2400" b="0"/>
              <a:t>实际上等于增加单位产量所增加的可变成本。</a:t>
            </a:r>
            <a:r>
              <a:rPr lang="zh-CN" altLang="en-US" sz="2400"/>
              <a:t> </a:t>
            </a:r>
          </a:p>
        </p:txBody>
      </p:sp>
      <p:pic>
        <p:nvPicPr>
          <p:cNvPr id="86036" name="Picture 20">
            <a:extLst>
              <a:ext uri="{FF2B5EF4-FFF2-40B4-BE49-F238E27FC236}">
                <a16:creationId xmlns:a16="http://schemas.microsoft.com/office/drawing/2014/main" id="{4639374E-2AA4-4B4C-869C-D0A6C645B4F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79838" y="2687638"/>
            <a:ext cx="3024187" cy="1246187"/>
          </a:xfrm>
          <a:prstGeom prst="rect">
            <a:avLst/>
          </a:prstGeom>
          <a:solidFill>
            <a:srgbClr val="FFCC00"/>
          </a:solidFill>
          <a:ln w="76200" algn="ctr">
            <a:solidFill>
              <a:srgbClr val="00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86037" name="Rectangle 21">
            <a:extLst>
              <a:ext uri="{FF2B5EF4-FFF2-40B4-BE49-F238E27FC236}">
                <a16:creationId xmlns:a16="http://schemas.microsoft.com/office/drawing/2014/main" id="{4F990DD7-50D2-4B16-BF13-0B84B0C56C98}"/>
              </a:ext>
            </a:extLst>
          </p:cNvPr>
          <p:cNvSpPr>
            <a:spLocks noChangeArrowheads="1"/>
          </p:cNvSpPr>
          <p:nvPr/>
        </p:nvSpPr>
        <p:spPr bwMode="auto">
          <a:xfrm>
            <a:off x="611188" y="5375275"/>
            <a:ext cx="7993062" cy="1006475"/>
          </a:xfrm>
          <a:prstGeom prst="rect">
            <a:avLst/>
          </a:prstGeom>
          <a:solidFill>
            <a:srgbClr val="FFCC00"/>
          </a:solidFill>
          <a:ln w="76200" algn="ctr">
            <a:solidFill>
              <a:srgbClr val="00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chemeClr val="accent2"/>
              </a:buClr>
              <a:buSzPct val="95000"/>
              <a:buFont typeface="Wingdings" panose="05000000000000000000" pitchFamily="2" charset="2"/>
              <a:buChar char="l"/>
            </a:pPr>
            <a:r>
              <a:rPr lang="en-US" altLang="zh-CN" sz="2400" b="0"/>
              <a:t>SMC = dSTC/dQ = dTVC/dQ</a:t>
            </a:r>
          </a:p>
          <a:p>
            <a:pPr>
              <a:spcBef>
                <a:spcPct val="0"/>
              </a:spcBef>
              <a:buClr>
                <a:schemeClr val="accent2"/>
              </a:buClr>
              <a:buSzPct val="95000"/>
              <a:buFont typeface="Wingdings" panose="05000000000000000000" pitchFamily="2" charset="2"/>
              <a:buChar char="l"/>
            </a:pPr>
            <a:r>
              <a:rPr lang="zh-CN" altLang="en-US" sz="2400" b="0"/>
              <a:t>（因为 </a:t>
            </a:r>
            <a:r>
              <a:rPr lang="en-US" altLang="zh-CN" sz="2400" b="0"/>
              <a:t>dSTC=dTVC+dTFC</a:t>
            </a:r>
            <a:r>
              <a:rPr lang="zh-CN" altLang="en-US" sz="2400" b="0"/>
              <a:t>，而</a:t>
            </a:r>
            <a:r>
              <a:rPr lang="en-US" altLang="zh-CN" sz="2400" b="0"/>
              <a:t>dTFC=0</a:t>
            </a:r>
            <a:r>
              <a:rPr lang="zh-CN" altLang="en-US" sz="2400" b="0"/>
              <a:t>） </a:t>
            </a: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6019">
                                            <p:txEl>
                                              <p:pRg st="0" end="0"/>
                                            </p:txEl>
                                          </p:spTgt>
                                        </p:tgtEl>
                                        <p:attrNameLst>
                                          <p:attrName>style.visibility</p:attrName>
                                        </p:attrNameLst>
                                      </p:cBhvr>
                                      <p:to>
                                        <p:strVal val="visible"/>
                                      </p:to>
                                    </p:set>
                                    <p:anim calcmode="lin" valueType="num">
                                      <p:cBhvr additive="base">
                                        <p:cTn id="7" dur="500" fill="hold"/>
                                        <p:tgtEl>
                                          <p:spTgt spid="8601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60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4" presetClass="entr" presetSubtype="16" fill="hold" nodeType="clickEffect">
                                  <p:stCondLst>
                                    <p:cond delay="0"/>
                                  </p:stCondLst>
                                  <p:childTnLst>
                                    <p:set>
                                      <p:cBhvr>
                                        <p:cTn id="12" dur="1" fill="hold">
                                          <p:stCondLst>
                                            <p:cond delay="0"/>
                                          </p:stCondLst>
                                        </p:cTn>
                                        <p:tgtEl>
                                          <p:spTgt spid="86020"/>
                                        </p:tgtEl>
                                        <p:attrNameLst>
                                          <p:attrName>style.visibility</p:attrName>
                                        </p:attrNameLst>
                                      </p:cBhvr>
                                      <p:to>
                                        <p:strVal val="visible"/>
                                      </p:to>
                                    </p:set>
                                    <p:animEffect transition="in" filter="box(in)">
                                      <p:cBhvr>
                                        <p:cTn id="13" dur="500"/>
                                        <p:tgtEl>
                                          <p:spTgt spid="86020"/>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3" presetClass="entr" presetSubtype="10" fill="hold" nodeType="clickEffect">
                                  <p:stCondLst>
                                    <p:cond delay="0"/>
                                  </p:stCondLst>
                                  <p:childTnLst>
                                    <p:set>
                                      <p:cBhvr>
                                        <p:cTn id="17" dur="1" fill="hold">
                                          <p:stCondLst>
                                            <p:cond delay="0"/>
                                          </p:stCondLst>
                                        </p:cTn>
                                        <p:tgtEl>
                                          <p:spTgt spid="86036"/>
                                        </p:tgtEl>
                                        <p:attrNameLst>
                                          <p:attrName>style.visibility</p:attrName>
                                        </p:attrNameLst>
                                      </p:cBhvr>
                                      <p:to>
                                        <p:strVal val="visible"/>
                                      </p:to>
                                    </p:set>
                                    <p:animEffect transition="in" filter="blinds(horizontal)">
                                      <p:cBhvr>
                                        <p:cTn id="18" dur="500"/>
                                        <p:tgtEl>
                                          <p:spTgt spid="86036"/>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86033"/>
                                        </p:tgtEl>
                                        <p:attrNameLst>
                                          <p:attrName>style.visibility</p:attrName>
                                        </p:attrNameLst>
                                      </p:cBhvr>
                                      <p:to>
                                        <p:strVal val="visible"/>
                                      </p:to>
                                    </p:set>
                                    <p:animEffect transition="in" filter="blinds(horizontal)">
                                      <p:cBhvr>
                                        <p:cTn id="23" dur="500"/>
                                        <p:tgtEl>
                                          <p:spTgt spid="86033"/>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86037"/>
                                        </p:tgtEl>
                                        <p:attrNameLst>
                                          <p:attrName>style.visibility</p:attrName>
                                        </p:attrNameLst>
                                      </p:cBhvr>
                                      <p:to>
                                        <p:strVal val="visible"/>
                                      </p:to>
                                    </p:set>
                                    <p:animEffect transition="in" filter="blinds(horizontal)">
                                      <p:cBhvr>
                                        <p:cTn id="28" dur="500"/>
                                        <p:tgtEl>
                                          <p:spTgt spid="860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19" grpId="0" build="p" autoUpdateAnimBg="0"/>
      <p:bldP spid="86033" grpId="0" animBg="1"/>
      <p:bldP spid="8603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灯片编号占位符 5">
            <a:extLst>
              <a:ext uri="{FF2B5EF4-FFF2-40B4-BE49-F238E27FC236}">
                <a16:creationId xmlns:a16="http://schemas.microsoft.com/office/drawing/2014/main" id="{EAC5BD80-560B-437E-91ED-3248A3C2DCD3}"/>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14DE058E-2615-4AA7-830D-813EC5537069}" type="slidenum">
              <a:rPr lang="en-US" altLang="zh-CN" sz="2400" smtClean="0">
                <a:solidFill>
                  <a:srgbClr val="0000CC"/>
                </a:solidFill>
              </a:rPr>
              <a:pPr>
                <a:spcBef>
                  <a:spcPct val="50000"/>
                </a:spcBef>
                <a:buClrTx/>
                <a:buFontTx/>
                <a:buNone/>
              </a:pPr>
              <a:t>14</a:t>
            </a:fld>
            <a:endParaRPr lang="en-US" altLang="zh-CN" sz="2400">
              <a:solidFill>
                <a:srgbClr val="0000CC"/>
              </a:solidFill>
            </a:endParaRPr>
          </a:p>
        </p:txBody>
      </p:sp>
      <p:sp>
        <p:nvSpPr>
          <p:cNvPr id="18435" name="Rectangle 2">
            <a:extLst>
              <a:ext uri="{FF2B5EF4-FFF2-40B4-BE49-F238E27FC236}">
                <a16:creationId xmlns:a16="http://schemas.microsoft.com/office/drawing/2014/main" id="{05164C50-9489-41A5-BAB6-FEB00871F8FC}"/>
              </a:ext>
            </a:extLst>
          </p:cNvPr>
          <p:cNvSpPr>
            <a:spLocks noGrp="1" noChangeArrowheads="1"/>
          </p:cNvSpPr>
          <p:nvPr>
            <p:ph type="title"/>
          </p:nvPr>
        </p:nvSpPr>
        <p:spPr>
          <a:xfrm>
            <a:off x="685800" y="404813"/>
            <a:ext cx="7772400" cy="647700"/>
          </a:xfrm>
        </p:spPr>
        <p:txBody>
          <a:bodyPr/>
          <a:lstStyle/>
          <a:p>
            <a:pPr eaLnBrk="1" hangingPunct="1"/>
            <a:r>
              <a:rPr lang="zh-CN" altLang="en-US" b="1">
                <a:solidFill>
                  <a:schemeClr val="tx1"/>
                </a:solidFill>
                <a:ea typeface="黑体" panose="02010609060101010101" pitchFamily="49" charset="-122"/>
              </a:rPr>
              <a:t>短期边际成本曲线</a:t>
            </a:r>
          </a:p>
        </p:txBody>
      </p:sp>
      <p:sp>
        <p:nvSpPr>
          <p:cNvPr id="305156" name="Rectangle 4">
            <a:extLst>
              <a:ext uri="{FF2B5EF4-FFF2-40B4-BE49-F238E27FC236}">
                <a16:creationId xmlns:a16="http://schemas.microsoft.com/office/drawing/2014/main" id="{704C55A2-288E-4DE4-8818-9FD2E54F120C}"/>
              </a:ext>
            </a:extLst>
          </p:cNvPr>
          <p:cNvSpPr>
            <a:spLocks noChangeArrowheads="1"/>
          </p:cNvSpPr>
          <p:nvPr/>
        </p:nvSpPr>
        <p:spPr bwMode="auto">
          <a:xfrm>
            <a:off x="611188" y="3933825"/>
            <a:ext cx="4610100" cy="533400"/>
          </a:xfrm>
          <a:prstGeom prst="rect">
            <a:avLst/>
          </a:prstGeom>
          <a:solidFill>
            <a:srgbClr val="FFCC00"/>
          </a:solidFill>
          <a:ln w="76200" algn="ctr">
            <a:solidFill>
              <a:srgbClr val="00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lgn="just" eaLnBrk="1" hangingPunct="1">
              <a:lnSpc>
                <a:spcPct val="110000"/>
              </a:lnSpc>
              <a:buClr>
                <a:schemeClr val="accent2"/>
              </a:buClr>
              <a:buSzPct val="95000"/>
              <a:buFont typeface="Wingdings" panose="05000000000000000000" pitchFamily="2" charset="2"/>
              <a:buNone/>
            </a:pPr>
            <a:r>
              <a:rPr lang="zh-CN" altLang="en-US" sz="2400">
                <a:latin typeface="黑体" panose="02010609060101010101" pitchFamily="49" charset="-122"/>
                <a:ea typeface="黑体" panose="02010609060101010101" pitchFamily="49" charset="-122"/>
              </a:rPr>
              <a:t>原因是边际收益递减规律</a:t>
            </a:r>
          </a:p>
        </p:txBody>
      </p:sp>
      <p:sp>
        <p:nvSpPr>
          <p:cNvPr id="305157" name="Rectangle 5">
            <a:extLst>
              <a:ext uri="{FF2B5EF4-FFF2-40B4-BE49-F238E27FC236}">
                <a16:creationId xmlns:a16="http://schemas.microsoft.com/office/drawing/2014/main" id="{6E4C487E-4117-4B0D-95D9-657CC1A07259}"/>
              </a:ext>
            </a:extLst>
          </p:cNvPr>
          <p:cNvSpPr>
            <a:spLocks noChangeArrowheads="1"/>
          </p:cNvSpPr>
          <p:nvPr/>
        </p:nvSpPr>
        <p:spPr bwMode="auto">
          <a:xfrm>
            <a:off x="611188" y="1268413"/>
            <a:ext cx="7777162" cy="569912"/>
          </a:xfrm>
          <a:prstGeom prst="rect">
            <a:avLst/>
          </a:prstGeom>
          <a:solidFill>
            <a:srgbClr val="FFCC00"/>
          </a:solidFill>
          <a:ln w="76200" algn="ctr">
            <a:solidFill>
              <a:srgbClr val="00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lgn="just" eaLnBrk="1" hangingPunct="1">
              <a:lnSpc>
                <a:spcPct val="110000"/>
              </a:lnSpc>
              <a:buClr>
                <a:schemeClr val="accent2"/>
              </a:buClr>
              <a:buSzPct val="95000"/>
              <a:buFont typeface="Wingdings" panose="05000000000000000000" pitchFamily="2" charset="2"/>
              <a:buNone/>
            </a:pPr>
            <a:r>
              <a:rPr lang="zh-CN" altLang="en-US" sz="2400">
                <a:latin typeface="黑体" panose="02010609060101010101" pitchFamily="49" charset="-122"/>
                <a:ea typeface="黑体" panose="02010609060101010101" pitchFamily="49" charset="-122"/>
              </a:rPr>
              <a:t>短期边际成本曲线是一条先下降而后上升的</a:t>
            </a:r>
            <a:r>
              <a:rPr lang="zh-CN" altLang="en-US" sz="2400">
                <a:ea typeface="黑体" panose="02010609060101010101" pitchFamily="49" charset="-122"/>
              </a:rPr>
              <a:t>“</a:t>
            </a:r>
            <a:r>
              <a:rPr lang="en-US" altLang="zh-CN" sz="2400">
                <a:latin typeface="黑体" panose="02010609060101010101" pitchFamily="49" charset="-122"/>
                <a:ea typeface="黑体" panose="02010609060101010101" pitchFamily="49" charset="-122"/>
              </a:rPr>
              <a:t>U</a:t>
            </a:r>
            <a:r>
              <a:rPr lang="en-US" altLang="zh-CN" sz="2400">
                <a:ea typeface="黑体" panose="02010609060101010101" pitchFamily="49" charset="-122"/>
              </a:rPr>
              <a:t>”</a:t>
            </a:r>
            <a:r>
              <a:rPr lang="zh-CN" altLang="en-US" sz="2400">
                <a:latin typeface="黑体" panose="02010609060101010101" pitchFamily="49" charset="-122"/>
                <a:ea typeface="黑体" panose="02010609060101010101" pitchFamily="49" charset="-122"/>
              </a:rPr>
              <a:t>形曲线。</a:t>
            </a:r>
          </a:p>
        </p:txBody>
      </p:sp>
      <p:sp>
        <p:nvSpPr>
          <p:cNvPr id="305158" name="Rectangle 6">
            <a:extLst>
              <a:ext uri="{FF2B5EF4-FFF2-40B4-BE49-F238E27FC236}">
                <a16:creationId xmlns:a16="http://schemas.microsoft.com/office/drawing/2014/main" id="{31532EF1-4D0B-47A5-B0A6-4688911CE526}"/>
              </a:ext>
            </a:extLst>
          </p:cNvPr>
          <p:cNvSpPr>
            <a:spLocks noChangeArrowheads="1"/>
          </p:cNvSpPr>
          <p:nvPr/>
        </p:nvSpPr>
        <p:spPr bwMode="auto">
          <a:xfrm>
            <a:off x="611188" y="1989138"/>
            <a:ext cx="4608512" cy="1800225"/>
          </a:xfrm>
          <a:prstGeom prst="rect">
            <a:avLst/>
          </a:prstGeom>
          <a:solidFill>
            <a:srgbClr val="FFCC00"/>
          </a:solidFill>
          <a:ln w="76200" algn="ctr">
            <a:solidFill>
              <a:srgbClr val="00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lgn="just" eaLnBrk="1" hangingPunct="1">
              <a:lnSpc>
                <a:spcPct val="110000"/>
              </a:lnSpc>
              <a:buClr>
                <a:schemeClr val="accent2"/>
              </a:buClr>
              <a:buSzPct val="95000"/>
              <a:buFont typeface="Wingdings" panose="05000000000000000000" pitchFamily="2" charset="2"/>
              <a:buNone/>
            </a:pPr>
            <a:r>
              <a:rPr lang="zh-CN" altLang="en-US" sz="2400">
                <a:latin typeface="黑体" panose="02010609060101010101" pitchFamily="49" charset="-122"/>
                <a:ea typeface="黑体" panose="02010609060101010101" pitchFamily="49" charset="-122"/>
              </a:rPr>
              <a:t>开始时，边际成本随产量增加而减少；</a:t>
            </a:r>
          </a:p>
          <a:p>
            <a:pPr algn="just" eaLnBrk="1" hangingPunct="1">
              <a:lnSpc>
                <a:spcPct val="110000"/>
              </a:lnSpc>
              <a:buClr>
                <a:schemeClr val="accent2"/>
              </a:buClr>
              <a:buSzPct val="95000"/>
              <a:buFont typeface="Wingdings" panose="05000000000000000000" pitchFamily="2" charset="2"/>
              <a:buNone/>
            </a:pPr>
            <a:r>
              <a:rPr lang="zh-CN" altLang="en-US" sz="2400">
                <a:latin typeface="黑体" panose="02010609060101010101" pitchFamily="49" charset="-122"/>
                <a:ea typeface="黑体" panose="02010609060101010101" pitchFamily="49" charset="-122"/>
              </a:rPr>
              <a:t>当产量增加到一定程度时，就随产量的增加而增加。 </a:t>
            </a:r>
          </a:p>
        </p:txBody>
      </p:sp>
      <p:sp>
        <p:nvSpPr>
          <p:cNvPr id="305160" name="Line 8">
            <a:extLst>
              <a:ext uri="{FF2B5EF4-FFF2-40B4-BE49-F238E27FC236}">
                <a16:creationId xmlns:a16="http://schemas.microsoft.com/office/drawing/2014/main" id="{A85E7A4F-AD5B-4E82-895F-E77568EA71E2}"/>
              </a:ext>
            </a:extLst>
          </p:cNvPr>
          <p:cNvSpPr>
            <a:spLocks noChangeShapeType="1"/>
          </p:cNvSpPr>
          <p:nvPr/>
        </p:nvSpPr>
        <p:spPr bwMode="auto">
          <a:xfrm flipV="1">
            <a:off x="5580063" y="2420938"/>
            <a:ext cx="0" cy="3352800"/>
          </a:xfrm>
          <a:prstGeom prst="line">
            <a:avLst/>
          </a:prstGeom>
          <a:noFill/>
          <a:ln w="28575">
            <a:solidFill>
              <a:srgbClr val="0000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05161" name="Line 9">
            <a:extLst>
              <a:ext uri="{FF2B5EF4-FFF2-40B4-BE49-F238E27FC236}">
                <a16:creationId xmlns:a16="http://schemas.microsoft.com/office/drawing/2014/main" id="{146E4846-BF33-45C5-84E1-4CCC659EA225}"/>
              </a:ext>
            </a:extLst>
          </p:cNvPr>
          <p:cNvSpPr>
            <a:spLocks noChangeShapeType="1"/>
          </p:cNvSpPr>
          <p:nvPr/>
        </p:nvSpPr>
        <p:spPr bwMode="auto">
          <a:xfrm flipV="1">
            <a:off x="5580063" y="5803900"/>
            <a:ext cx="3189287" cy="1588"/>
          </a:xfrm>
          <a:prstGeom prst="line">
            <a:avLst/>
          </a:prstGeom>
          <a:noFill/>
          <a:ln w="28575">
            <a:solidFill>
              <a:srgbClr val="0000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05164" name="Freeform 12">
            <a:extLst>
              <a:ext uri="{FF2B5EF4-FFF2-40B4-BE49-F238E27FC236}">
                <a16:creationId xmlns:a16="http://schemas.microsoft.com/office/drawing/2014/main" id="{DBC2DE68-2082-4932-98EB-CB710A601DBF}"/>
              </a:ext>
            </a:extLst>
          </p:cNvPr>
          <p:cNvSpPr>
            <a:spLocks/>
          </p:cNvSpPr>
          <p:nvPr/>
        </p:nvSpPr>
        <p:spPr bwMode="auto">
          <a:xfrm>
            <a:off x="6156325" y="2924175"/>
            <a:ext cx="1944688" cy="2305050"/>
          </a:xfrm>
          <a:custGeom>
            <a:avLst/>
            <a:gdLst>
              <a:gd name="T0" fmla="*/ 0 w 1200"/>
              <a:gd name="T1" fmla="*/ 2147483646 h 1920"/>
              <a:gd name="T2" fmla="*/ 2147483646 w 1200"/>
              <a:gd name="T3" fmla="*/ 2147483646 h 1920"/>
              <a:gd name="T4" fmla="*/ 2147483646 w 1200"/>
              <a:gd name="T5" fmla="*/ 0 h 1920"/>
              <a:gd name="T6" fmla="*/ 0 60000 65536"/>
              <a:gd name="T7" fmla="*/ 0 60000 65536"/>
              <a:gd name="T8" fmla="*/ 0 60000 65536"/>
            </a:gdLst>
            <a:ahLst/>
            <a:cxnLst>
              <a:cxn ang="T6">
                <a:pos x="T0" y="T1"/>
              </a:cxn>
              <a:cxn ang="T7">
                <a:pos x="T2" y="T3"/>
              </a:cxn>
              <a:cxn ang="T8">
                <a:pos x="T4" y="T5"/>
              </a:cxn>
            </a:cxnLst>
            <a:rect l="0" t="0" r="r" b="b"/>
            <a:pathLst>
              <a:path w="1200" h="1920">
                <a:moveTo>
                  <a:pt x="0" y="1440"/>
                </a:moveTo>
                <a:cubicBezTo>
                  <a:pt x="44" y="1680"/>
                  <a:pt x="88" y="1920"/>
                  <a:pt x="288" y="1680"/>
                </a:cubicBezTo>
                <a:cubicBezTo>
                  <a:pt x="488" y="1440"/>
                  <a:pt x="1048" y="280"/>
                  <a:pt x="1200" y="0"/>
                </a:cubicBezTo>
              </a:path>
            </a:pathLst>
          </a:custGeom>
          <a:noFill/>
          <a:ln w="76200" cmpd="sng">
            <a:solidFill>
              <a:srgbClr val="0033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05165" name="Text Box 13">
            <a:extLst>
              <a:ext uri="{FF2B5EF4-FFF2-40B4-BE49-F238E27FC236}">
                <a16:creationId xmlns:a16="http://schemas.microsoft.com/office/drawing/2014/main" id="{5C92B0F1-945A-425A-95D3-B62AED2210F5}"/>
              </a:ext>
            </a:extLst>
          </p:cNvPr>
          <p:cNvSpPr txBox="1">
            <a:spLocks noChangeArrowheads="1"/>
          </p:cNvSpPr>
          <p:nvPr/>
        </p:nvSpPr>
        <p:spPr bwMode="auto">
          <a:xfrm>
            <a:off x="8243888" y="5229225"/>
            <a:ext cx="4048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b="0"/>
              <a:t>Q</a:t>
            </a:r>
          </a:p>
        </p:txBody>
      </p:sp>
      <p:sp>
        <p:nvSpPr>
          <p:cNvPr id="305166" name="Text Box 14">
            <a:extLst>
              <a:ext uri="{FF2B5EF4-FFF2-40B4-BE49-F238E27FC236}">
                <a16:creationId xmlns:a16="http://schemas.microsoft.com/office/drawing/2014/main" id="{B60CB735-8BBF-4E3E-96BB-8C21E2ED5259}"/>
              </a:ext>
            </a:extLst>
          </p:cNvPr>
          <p:cNvSpPr txBox="1">
            <a:spLocks noChangeArrowheads="1"/>
          </p:cNvSpPr>
          <p:nvPr/>
        </p:nvSpPr>
        <p:spPr bwMode="auto">
          <a:xfrm>
            <a:off x="5724525" y="2420938"/>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b="0"/>
              <a:t>C</a:t>
            </a:r>
          </a:p>
        </p:txBody>
      </p:sp>
      <p:sp>
        <p:nvSpPr>
          <p:cNvPr id="305169" name="Text Box 17">
            <a:extLst>
              <a:ext uri="{FF2B5EF4-FFF2-40B4-BE49-F238E27FC236}">
                <a16:creationId xmlns:a16="http://schemas.microsoft.com/office/drawing/2014/main" id="{E0AAA583-20BE-411B-89D1-0A92D68BFE32}"/>
              </a:ext>
            </a:extLst>
          </p:cNvPr>
          <p:cNvSpPr txBox="1">
            <a:spLocks noChangeArrowheads="1"/>
          </p:cNvSpPr>
          <p:nvPr/>
        </p:nvSpPr>
        <p:spPr bwMode="auto">
          <a:xfrm>
            <a:off x="6804025" y="2636838"/>
            <a:ext cx="857250" cy="485775"/>
          </a:xfrm>
          <a:prstGeom prst="rect">
            <a:avLst/>
          </a:prstGeom>
          <a:noFill/>
          <a:ln w="2857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b="0">
                <a:solidFill>
                  <a:schemeClr val="tx2"/>
                </a:solidFill>
              </a:rPr>
              <a:t>SMC</a:t>
            </a:r>
          </a:p>
        </p:txBody>
      </p:sp>
      <p:sp>
        <p:nvSpPr>
          <p:cNvPr id="305173" name="Rectangle 21">
            <a:extLst>
              <a:ext uri="{FF2B5EF4-FFF2-40B4-BE49-F238E27FC236}">
                <a16:creationId xmlns:a16="http://schemas.microsoft.com/office/drawing/2014/main" id="{9207C55C-C840-404E-BAE2-270E87B15EEB}"/>
              </a:ext>
            </a:extLst>
          </p:cNvPr>
          <p:cNvSpPr>
            <a:spLocks noChangeArrowheads="1"/>
          </p:cNvSpPr>
          <p:nvPr/>
        </p:nvSpPr>
        <p:spPr bwMode="auto">
          <a:xfrm>
            <a:off x="611188" y="4625975"/>
            <a:ext cx="4681537" cy="2232025"/>
          </a:xfrm>
          <a:prstGeom prst="rect">
            <a:avLst/>
          </a:prstGeom>
          <a:solidFill>
            <a:srgbClr val="FFCC00"/>
          </a:solidFill>
          <a:ln w="76200" algn="ctr">
            <a:solidFill>
              <a:srgbClr val="00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lgn="just" eaLnBrk="1" hangingPunct="1">
              <a:lnSpc>
                <a:spcPct val="110000"/>
              </a:lnSpc>
              <a:buClr>
                <a:schemeClr val="accent2"/>
              </a:buClr>
              <a:buSzPct val="95000"/>
              <a:buFont typeface="Wingdings" panose="05000000000000000000" pitchFamily="2" charset="2"/>
              <a:buNone/>
            </a:pPr>
            <a:r>
              <a:rPr lang="zh-CN" altLang="en-US" sz="2400">
                <a:latin typeface="黑体" panose="02010609060101010101" pitchFamily="49" charset="-122"/>
                <a:ea typeface="黑体" panose="02010609060101010101" pitchFamily="49" charset="-122"/>
              </a:rPr>
              <a:t>开始，边际产量递增，增加产量所需的边际成本就递减。</a:t>
            </a:r>
          </a:p>
          <a:p>
            <a:pPr algn="just" eaLnBrk="1" hangingPunct="1">
              <a:lnSpc>
                <a:spcPct val="110000"/>
              </a:lnSpc>
              <a:buClr>
                <a:schemeClr val="accent2"/>
              </a:buClr>
              <a:buSzPct val="95000"/>
              <a:buFont typeface="Wingdings" panose="05000000000000000000" pitchFamily="2" charset="2"/>
              <a:buNone/>
            </a:pPr>
            <a:r>
              <a:rPr lang="zh-CN" altLang="en-US" sz="2400">
                <a:latin typeface="黑体" panose="02010609060101010101" pitchFamily="49" charset="-122"/>
                <a:ea typeface="黑体" panose="02010609060101010101" pitchFamily="49" charset="-122"/>
              </a:rPr>
              <a:t>随着投入增加超过一定界限，边际产量递减，增加产量所需边际成本就递增。</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05157"/>
                                        </p:tgtEl>
                                        <p:attrNameLst>
                                          <p:attrName>style.visibility</p:attrName>
                                        </p:attrNameLst>
                                      </p:cBhvr>
                                      <p:to>
                                        <p:strVal val="visible"/>
                                      </p:to>
                                    </p:set>
                                    <p:animEffect transition="in" filter="box(in)">
                                      <p:cBhvr>
                                        <p:cTn id="7" dur="500"/>
                                        <p:tgtEl>
                                          <p:spTgt spid="30515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05158"/>
                                        </p:tgtEl>
                                        <p:attrNameLst>
                                          <p:attrName>style.visibility</p:attrName>
                                        </p:attrNameLst>
                                      </p:cBhvr>
                                      <p:to>
                                        <p:strVal val="visible"/>
                                      </p:to>
                                    </p:set>
                                    <p:animEffect transition="in" filter="blinds(horizontal)">
                                      <p:cBhvr>
                                        <p:cTn id="12" dur="500"/>
                                        <p:tgtEl>
                                          <p:spTgt spid="30515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2" fill="hold" nodeType="clickEffect">
                                  <p:stCondLst>
                                    <p:cond delay="0"/>
                                  </p:stCondLst>
                                  <p:childTnLst>
                                    <p:set>
                                      <p:cBhvr>
                                        <p:cTn id="16" dur="1" fill="hold">
                                          <p:stCondLst>
                                            <p:cond delay="0"/>
                                          </p:stCondLst>
                                        </p:cTn>
                                        <p:tgtEl>
                                          <p:spTgt spid="305160"/>
                                        </p:tgtEl>
                                        <p:attrNameLst>
                                          <p:attrName>style.visibility</p:attrName>
                                        </p:attrNameLst>
                                      </p:cBhvr>
                                      <p:to>
                                        <p:strVal val="visible"/>
                                      </p:to>
                                    </p:set>
                                    <p:anim calcmode="lin" valueType="num">
                                      <p:cBhvr additive="base">
                                        <p:cTn id="17" dur="500" fill="hold"/>
                                        <p:tgtEl>
                                          <p:spTgt spid="305160"/>
                                        </p:tgtEl>
                                        <p:attrNameLst>
                                          <p:attrName>ppt_x</p:attrName>
                                        </p:attrNameLst>
                                      </p:cBhvr>
                                      <p:tavLst>
                                        <p:tav tm="0">
                                          <p:val>
                                            <p:strVal val="1+#ppt_w/2"/>
                                          </p:val>
                                        </p:tav>
                                        <p:tav tm="100000">
                                          <p:val>
                                            <p:strVal val="#ppt_x"/>
                                          </p:val>
                                        </p:tav>
                                      </p:tavLst>
                                    </p:anim>
                                    <p:anim calcmode="lin" valueType="num">
                                      <p:cBhvr additive="base">
                                        <p:cTn id="18" dur="500" fill="hold"/>
                                        <p:tgtEl>
                                          <p:spTgt spid="305160"/>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2" fill="hold" nodeType="clickEffect">
                                  <p:stCondLst>
                                    <p:cond delay="0"/>
                                  </p:stCondLst>
                                  <p:childTnLst>
                                    <p:set>
                                      <p:cBhvr>
                                        <p:cTn id="22" dur="1" fill="hold">
                                          <p:stCondLst>
                                            <p:cond delay="0"/>
                                          </p:stCondLst>
                                        </p:cTn>
                                        <p:tgtEl>
                                          <p:spTgt spid="305161"/>
                                        </p:tgtEl>
                                        <p:attrNameLst>
                                          <p:attrName>style.visibility</p:attrName>
                                        </p:attrNameLst>
                                      </p:cBhvr>
                                      <p:to>
                                        <p:strVal val="visible"/>
                                      </p:to>
                                    </p:set>
                                    <p:anim calcmode="lin" valueType="num">
                                      <p:cBhvr additive="base">
                                        <p:cTn id="23" dur="500" fill="hold"/>
                                        <p:tgtEl>
                                          <p:spTgt spid="305161"/>
                                        </p:tgtEl>
                                        <p:attrNameLst>
                                          <p:attrName>ppt_x</p:attrName>
                                        </p:attrNameLst>
                                      </p:cBhvr>
                                      <p:tavLst>
                                        <p:tav tm="0">
                                          <p:val>
                                            <p:strVal val="1+#ppt_w/2"/>
                                          </p:val>
                                        </p:tav>
                                        <p:tav tm="100000">
                                          <p:val>
                                            <p:strVal val="#ppt_x"/>
                                          </p:val>
                                        </p:tav>
                                      </p:tavLst>
                                    </p:anim>
                                    <p:anim calcmode="lin" valueType="num">
                                      <p:cBhvr additive="base">
                                        <p:cTn id="24" dur="500" fill="hold"/>
                                        <p:tgtEl>
                                          <p:spTgt spid="305161"/>
                                        </p:tgtEl>
                                        <p:attrNameLst>
                                          <p:attrName>ppt_y</p:attrName>
                                        </p:attrNameLst>
                                      </p:cBhvr>
                                      <p:tavLst>
                                        <p:tav tm="0">
                                          <p:val>
                                            <p:strVal val="#ppt_y"/>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2" fill="hold" grpId="0" nodeType="clickEffect">
                                  <p:stCondLst>
                                    <p:cond delay="0"/>
                                  </p:stCondLst>
                                  <p:childTnLst>
                                    <p:set>
                                      <p:cBhvr>
                                        <p:cTn id="28" dur="1" fill="hold">
                                          <p:stCondLst>
                                            <p:cond delay="0"/>
                                          </p:stCondLst>
                                        </p:cTn>
                                        <p:tgtEl>
                                          <p:spTgt spid="305166"/>
                                        </p:tgtEl>
                                        <p:attrNameLst>
                                          <p:attrName>style.visibility</p:attrName>
                                        </p:attrNameLst>
                                      </p:cBhvr>
                                      <p:to>
                                        <p:strVal val="visible"/>
                                      </p:to>
                                    </p:set>
                                    <p:anim calcmode="lin" valueType="num">
                                      <p:cBhvr additive="base">
                                        <p:cTn id="29" dur="500" fill="hold"/>
                                        <p:tgtEl>
                                          <p:spTgt spid="305166"/>
                                        </p:tgtEl>
                                        <p:attrNameLst>
                                          <p:attrName>ppt_x</p:attrName>
                                        </p:attrNameLst>
                                      </p:cBhvr>
                                      <p:tavLst>
                                        <p:tav tm="0">
                                          <p:val>
                                            <p:strVal val="1+#ppt_w/2"/>
                                          </p:val>
                                        </p:tav>
                                        <p:tav tm="100000">
                                          <p:val>
                                            <p:strVal val="#ppt_x"/>
                                          </p:val>
                                        </p:tav>
                                      </p:tavLst>
                                    </p:anim>
                                    <p:anim calcmode="lin" valueType="num">
                                      <p:cBhvr additive="base">
                                        <p:cTn id="30" dur="500" fill="hold"/>
                                        <p:tgtEl>
                                          <p:spTgt spid="305166"/>
                                        </p:tgtEl>
                                        <p:attrNameLst>
                                          <p:attrName>ppt_y</p:attrName>
                                        </p:attrNameLst>
                                      </p:cBhvr>
                                      <p:tavLst>
                                        <p:tav tm="0">
                                          <p:val>
                                            <p:strVal val="#ppt_y"/>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2" fill="hold" grpId="0" nodeType="clickEffect">
                                  <p:stCondLst>
                                    <p:cond delay="0"/>
                                  </p:stCondLst>
                                  <p:childTnLst>
                                    <p:set>
                                      <p:cBhvr>
                                        <p:cTn id="34" dur="1" fill="hold">
                                          <p:stCondLst>
                                            <p:cond delay="0"/>
                                          </p:stCondLst>
                                        </p:cTn>
                                        <p:tgtEl>
                                          <p:spTgt spid="305165"/>
                                        </p:tgtEl>
                                        <p:attrNameLst>
                                          <p:attrName>style.visibility</p:attrName>
                                        </p:attrNameLst>
                                      </p:cBhvr>
                                      <p:to>
                                        <p:strVal val="visible"/>
                                      </p:to>
                                    </p:set>
                                    <p:anim calcmode="lin" valueType="num">
                                      <p:cBhvr additive="base">
                                        <p:cTn id="35" dur="500" fill="hold"/>
                                        <p:tgtEl>
                                          <p:spTgt spid="305165"/>
                                        </p:tgtEl>
                                        <p:attrNameLst>
                                          <p:attrName>ppt_x</p:attrName>
                                        </p:attrNameLst>
                                      </p:cBhvr>
                                      <p:tavLst>
                                        <p:tav tm="0">
                                          <p:val>
                                            <p:strVal val="1+#ppt_w/2"/>
                                          </p:val>
                                        </p:tav>
                                        <p:tav tm="100000">
                                          <p:val>
                                            <p:strVal val="#ppt_x"/>
                                          </p:val>
                                        </p:tav>
                                      </p:tavLst>
                                    </p:anim>
                                    <p:anim calcmode="lin" valueType="num">
                                      <p:cBhvr additive="base">
                                        <p:cTn id="36" dur="500" fill="hold"/>
                                        <p:tgtEl>
                                          <p:spTgt spid="305165"/>
                                        </p:tgtEl>
                                        <p:attrNameLst>
                                          <p:attrName>ppt_y</p:attrName>
                                        </p:attrNameLst>
                                      </p:cBhvr>
                                      <p:tavLst>
                                        <p:tav tm="0">
                                          <p:val>
                                            <p:strVal val="#ppt_y"/>
                                          </p:val>
                                        </p:tav>
                                        <p:tav tm="100000">
                                          <p:val>
                                            <p:strVal val="#ppt_y"/>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2" presetClass="entr" presetSubtype="2" fill="hold" nodeType="clickEffect">
                                  <p:stCondLst>
                                    <p:cond delay="0"/>
                                  </p:stCondLst>
                                  <p:childTnLst>
                                    <p:set>
                                      <p:cBhvr>
                                        <p:cTn id="40" dur="1" fill="hold">
                                          <p:stCondLst>
                                            <p:cond delay="0"/>
                                          </p:stCondLst>
                                        </p:cTn>
                                        <p:tgtEl>
                                          <p:spTgt spid="305164"/>
                                        </p:tgtEl>
                                        <p:attrNameLst>
                                          <p:attrName>style.visibility</p:attrName>
                                        </p:attrNameLst>
                                      </p:cBhvr>
                                      <p:to>
                                        <p:strVal val="visible"/>
                                      </p:to>
                                    </p:set>
                                    <p:anim calcmode="lin" valueType="num">
                                      <p:cBhvr additive="base">
                                        <p:cTn id="41" dur="500" fill="hold"/>
                                        <p:tgtEl>
                                          <p:spTgt spid="305164"/>
                                        </p:tgtEl>
                                        <p:attrNameLst>
                                          <p:attrName>ppt_x</p:attrName>
                                        </p:attrNameLst>
                                      </p:cBhvr>
                                      <p:tavLst>
                                        <p:tav tm="0">
                                          <p:val>
                                            <p:strVal val="1+#ppt_w/2"/>
                                          </p:val>
                                        </p:tav>
                                        <p:tav tm="100000">
                                          <p:val>
                                            <p:strVal val="#ppt_x"/>
                                          </p:val>
                                        </p:tav>
                                      </p:tavLst>
                                    </p:anim>
                                    <p:anim calcmode="lin" valueType="num">
                                      <p:cBhvr additive="base">
                                        <p:cTn id="42" dur="500" fill="hold"/>
                                        <p:tgtEl>
                                          <p:spTgt spid="305164"/>
                                        </p:tgtEl>
                                        <p:attrNameLst>
                                          <p:attrName>ppt_y</p:attrName>
                                        </p:attrNameLst>
                                      </p:cBhvr>
                                      <p:tavLst>
                                        <p:tav tm="0">
                                          <p:val>
                                            <p:strVal val="#ppt_y"/>
                                          </p:val>
                                        </p:tav>
                                        <p:tav tm="100000">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2" presetClass="entr" presetSubtype="2" fill="hold" grpId="0" nodeType="clickEffect">
                                  <p:stCondLst>
                                    <p:cond delay="0"/>
                                  </p:stCondLst>
                                  <p:childTnLst>
                                    <p:set>
                                      <p:cBhvr>
                                        <p:cTn id="46" dur="1" fill="hold">
                                          <p:stCondLst>
                                            <p:cond delay="0"/>
                                          </p:stCondLst>
                                        </p:cTn>
                                        <p:tgtEl>
                                          <p:spTgt spid="305169"/>
                                        </p:tgtEl>
                                        <p:attrNameLst>
                                          <p:attrName>style.visibility</p:attrName>
                                        </p:attrNameLst>
                                      </p:cBhvr>
                                      <p:to>
                                        <p:strVal val="visible"/>
                                      </p:to>
                                    </p:set>
                                    <p:anim calcmode="lin" valueType="num">
                                      <p:cBhvr additive="base">
                                        <p:cTn id="47" dur="500" fill="hold"/>
                                        <p:tgtEl>
                                          <p:spTgt spid="305169"/>
                                        </p:tgtEl>
                                        <p:attrNameLst>
                                          <p:attrName>ppt_x</p:attrName>
                                        </p:attrNameLst>
                                      </p:cBhvr>
                                      <p:tavLst>
                                        <p:tav tm="0">
                                          <p:val>
                                            <p:strVal val="1+#ppt_w/2"/>
                                          </p:val>
                                        </p:tav>
                                        <p:tav tm="100000">
                                          <p:val>
                                            <p:strVal val="#ppt_x"/>
                                          </p:val>
                                        </p:tav>
                                      </p:tavLst>
                                    </p:anim>
                                    <p:anim calcmode="lin" valueType="num">
                                      <p:cBhvr additive="base">
                                        <p:cTn id="48" dur="500" fill="hold"/>
                                        <p:tgtEl>
                                          <p:spTgt spid="305169"/>
                                        </p:tgtEl>
                                        <p:attrNameLst>
                                          <p:attrName>ppt_y</p:attrName>
                                        </p:attrNameLst>
                                      </p:cBhvr>
                                      <p:tavLst>
                                        <p:tav tm="0">
                                          <p:val>
                                            <p:strVal val="#ppt_y"/>
                                          </p:val>
                                        </p:tav>
                                        <p:tav tm="100000">
                                          <p:val>
                                            <p:strVal val="#ppt_y"/>
                                          </p:val>
                                        </p:tav>
                                      </p:tavLst>
                                    </p:anim>
                                  </p:childTnLst>
                                </p:cTn>
                              </p:par>
                            </p:childTnLst>
                          </p:cTn>
                        </p:par>
                      </p:childTnLst>
                    </p:cTn>
                  </p:par>
                  <p:par>
                    <p:cTn id="49" fill="hold" nodeType="clickPar">
                      <p:stCondLst>
                        <p:cond delay="indefinite"/>
                      </p:stCondLst>
                      <p:childTnLst>
                        <p:par>
                          <p:cTn id="50" fill="hold" nodeType="withGroup">
                            <p:stCondLst>
                              <p:cond delay="0"/>
                            </p:stCondLst>
                            <p:childTnLst>
                              <p:par>
                                <p:cTn id="51" presetID="4" presetClass="entr" presetSubtype="16" fill="hold" grpId="0" nodeType="clickEffect">
                                  <p:stCondLst>
                                    <p:cond delay="0"/>
                                  </p:stCondLst>
                                  <p:childTnLst>
                                    <p:set>
                                      <p:cBhvr>
                                        <p:cTn id="52" dur="1" fill="hold">
                                          <p:stCondLst>
                                            <p:cond delay="0"/>
                                          </p:stCondLst>
                                        </p:cTn>
                                        <p:tgtEl>
                                          <p:spTgt spid="305156"/>
                                        </p:tgtEl>
                                        <p:attrNameLst>
                                          <p:attrName>style.visibility</p:attrName>
                                        </p:attrNameLst>
                                      </p:cBhvr>
                                      <p:to>
                                        <p:strVal val="visible"/>
                                      </p:to>
                                    </p:set>
                                    <p:animEffect transition="in" filter="box(in)">
                                      <p:cBhvr>
                                        <p:cTn id="53" dur="500"/>
                                        <p:tgtEl>
                                          <p:spTgt spid="305156"/>
                                        </p:tgtEl>
                                      </p:cBhvr>
                                    </p:animEffect>
                                  </p:childTnLst>
                                </p:cTn>
                              </p:par>
                            </p:childTnLst>
                          </p:cTn>
                        </p:par>
                      </p:childTnLst>
                    </p:cTn>
                  </p:par>
                  <p:par>
                    <p:cTn id="54" fill="hold" nodeType="clickPar">
                      <p:stCondLst>
                        <p:cond delay="indefinite"/>
                      </p:stCondLst>
                      <p:childTnLst>
                        <p:par>
                          <p:cTn id="55" fill="hold" nodeType="withGroup">
                            <p:stCondLst>
                              <p:cond delay="0"/>
                            </p:stCondLst>
                            <p:childTnLst>
                              <p:par>
                                <p:cTn id="56" presetID="3" presetClass="entr" presetSubtype="10" fill="hold" grpId="0" nodeType="clickEffect">
                                  <p:stCondLst>
                                    <p:cond delay="0"/>
                                  </p:stCondLst>
                                  <p:childTnLst>
                                    <p:set>
                                      <p:cBhvr>
                                        <p:cTn id="57" dur="1" fill="hold">
                                          <p:stCondLst>
                                            <p:cond delay="0"/>
                                          </p:stCondLst>
                                        </p:cTn>
                                        <p:tgtEl>
                                          <p:spTgt spid="305173"/>
                                        </p:tgtEl>
                                        <p:attrNameLst>
                                          <p:attrName>style.visibility</p:attrName>
                                        </p:attrNameLst>
                                      </p:cBhvr>
                                      <p:to>
                                        <p:strVal val="visible"/>
                                      </p:to>
                                    </p:set>
                                    <p:animEffect transition="in" filter="blinds(horizontal)">
                                      <p:cBhvr>
                                        <p:cTn id="58" dur="500"/>
                                        <p:tgtEl>
                                          <p:spTgt spid="3051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5156" grpId="0" animBg="1"/>
      <p:bldP spid="305157" grpId="0" animBg="1"/>
      <p:bldP spid="305158" grpId="0" animBg="1"/>
      <p:bldP spid="305165" grpId="0"/>
      <p:bldP spid="305166" grpId="0"/>
      <p:bldP spid="305169" grpId="0" animBg="1" autoUpdateAnimBg="0"/>
      <p:bldP spid="30517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灯片编号占位符 4">
            <a:extLst>
              <a:ext uri="{FF2B5EF4-FFF2-40B4-BE49-F238E27FC236}">
                <a16:creationId xmlns:a16="http://schemas.microsoft.com/office/drawing/2014/main" id="{8B3715F2-FFE0-4202-B758-42E3398940DB}"/>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A08201BA-6CAB-4441-85DB-90DBA00E9201}" type="slidenum">
              <a:rPr lang="en-US" altLang="zh-CN" sz="2400" smtClean="0">
                <a:solidFill>
                  <a:srgbClr val="0000CC"/>
                </a:solidFill>
              </a:rPr>
              <a:pPr>
                <a:spcBef>
                  <a:spcPct val="50000"/>
                </a:spcBef>
                <a:buClrTx/>
                <a:buFontTx/>
                <a:buNone/>
              </a:pPr>
              <a:t>15</a:t>
            </a:fld>
            <a:endParaRPr lang="en-US" altLang="zh-CN" sz="2400">
              <a:solidFill>
                <a:srgbClr val="0000CC"/>
              </a:solidFill>
            </a:endParaRPr>
          </a:p>
        </p:txBody>
      </p:sp>
      <p:sp>
        <p:nvSpPr>
          <p:cNvPr id="19459" name="Rectangle 4">
            <a:extLst>
              <a:ext uri="{FF2B5EF4-FFF2-40B4-BE49-F238E27FC236}">
                <a16:creationId xmlns:a16="http://schemas.microsoft.com/office/drawing/2014/main" id="{EF30635B-398B-47A5-8A54-5624D31D70D0}"/>
              </a:ext>
            </a:extLst>
          </p:cNvPr>
          <p:cNvSpPr>
            <a:spLocks noGrp="1" noChangeArrowheads="1"/>
          </p:cNvSpPr>
          <p:nvPr>
            <p:ph type="title"/>
          </p:nvPr>
        </p:nvSpPr>
        <p:spPr>
          <a:xfrm>
            <a:off x="685800" y="333375"/>
            <a:ext cx="1941513" cy="863600"/>
          </a:xfrm>
        </p:spPr>
        <p:txBody>
          <a:bodyPr/>
          <a:lstStyle/>
          <a:p>
            <a:pPr eaLnBrk="1" hangingPunct="1"/>
            <a:r>
              <a:rPr lang="en-US" altLang="zh-CN"/>
              <a:t>5</a:t>
            </a:r>
            <a:r>
              <a:rPr lang="zh-CN" altLang="en-US"/>
              <a:t>、推导</a:t>
            </a:r>
          </a:p>
        </p:txBody>
      </p:sp>
      <p:sp>
        <p:nvSpPr>
          <p:cNvPr id="306181" name="Line 5">
            <a:extLst>
              <a:ext uri="{FF2B5EF4-FFF2-40B4-BE49-F238E27FC236}">
                <a16:creationId xmlns:a16="http://schemas.microsoft.com/office/drawing/2014/main" id="{1C9B0781-4178-4A7D-B121-F682B18C8E3B}"/>
              </a:ext>
            </a:extLst>
          </p:cNvPr>
          <p:cNvSpPr>
            <a:spLocks noChangeShapeType="1"/>
          </p:cNvSpPr>
          <p:nvPr/>
        </p:nvSpPr>
        <p:spPr bwMode="auto">
          <a:xfrm>
            <a:off x="3089275" y="5886450"/>
            <a:ext cx="413067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06182" name="Line 6">
            <a:extLst>
              <a:ext uri="{FF2B5EF4-FFF2-40B4-BE49-F238E27FC236}">
                <a16:creationId xmlns:a16="http://schemas.microsoft.com/office/drawing/2014/main" id="{58A8C7CB-AC15-406A-B750-7C2D8F8723C2}"/>
              </a:ext>
            </a:extLst>
          </p:cNvPr>
          <p:cNvSpPr>
            <a:spLocks noChangeShapeType="1"/>
          </p:cNvSpPr>
          <p:nvPr/>
        </p:nvSpPr>
        <p:spPr bwMode="auto">
          <a:xfrm flipV="1">
            <a:off x="3089275" y="468313"/>
            <a:ext cx="0" cy="267811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06183" name="Line 7">
            <a:extLst>
              <a:ext uri="{FF2B5EF4-FFF2-40B4-BE49-F238E27FC236}">
                <a16:creationId xmlns:a16="http://schemas.microsoft.com/office/drawing/2014/main" id="{A192B2DC-9D70-4BE7-BE21-F7D908D29FE0}"/>
              </a:ext>
            </a:extLst>
          </p:cNvPr>
          <p:cNvSpPr>
            <a:spLocks noChangeShapeType="1"/>
          </p:cNvSpPr>
          <p:nvPr/>
        </p:nvSpPr>
        <p:spPr bwMode="auto">
          <a:xfrm>
            <a:off x="3089275" y="3146425"/>
            <a:ext cx="413067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06184" name="Line 8">
            <a:extLst>
              <a:ext uri="{FF2B5EF4-FFF2-40B4-BE49-F238E27FC236}">
                <a16:creationId xmlns:a16="http://schemas.microsoft.com/office/drawing/2014/main" id="{1C67FAD7-1C2C-4E0C-B0AE-B824F7E41443}"/>
              </a:ext>
            </a:extLst>
          </p:cNvPr>
          <p:cNvSpPr>
            <a:spLocks noChangeShapeType="1"/>
          </p:cNvSpPr>
          <p:nvPr/>
        </p:nvSpPr>
        <p:spPr bwMode="auto">
          <a:xfrm>
            <a:off x="3089275" y="2522538"/>
            <a:ext cx="3490913" cy="0"/>
          </a:xfrm>
          <a:prstGeom prst="line">
            <a:avLst/>
          </a:prstGeom>
          <a:noFill/>
          <a:ln w="28575">
            <a:solidFill>
              <a:srgbClr val="00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06185" name="Freeform 9">
            <a:extLst>
              <a:ext uri="{FF2B5EF4-FFF2-40B4-BE49-F238E27FC236}">
                <a16:creationId xmlns:a16="http://schemas.microsoft.com/office/drawing/2014/main" id="{29F10A70-DE97-4EFF-B563-46D9A9DAFAEE}"/>
              </a:ext>
            </a:extLst>
          </p:cNvPr>
          <p:cNvSpPr>
            <a:spLocks/>
          </p:cNvSpPr>
          <p:nvPr/>
        </p:nvSpPr>
        <p:spPr bwMode="auto">
          <a:xfrm>
            <a:off x="3089275" y="1090613"/>
            <a:ext cx="3198813" cy="1993900"/>
          </a:xfrm>
          <a:custGeom>
            <a:avLst/>
            <a:gdLst>
              <a:gd name="T0" fmla="*/ 0 w 2495"/>
              <a:gd name="T1" fmla="*/ 2147483646 h 1452"/>
              <a:gd name="T2" fmla="*/ 2147483646 w 2495"/>
              <a:gd name="T3" fmla="*/ 2147483646 h 1452"/>
              <a:gd name="T4" fmla="*/ 2147483646 w 2495"/>
              <a:gd name="T5" fmla="*/ 2147483646 h 1452"/>
              <a:gd name="T6" fmla="*/ 2147483646 w 2495"/>
              <a:gd name="T7" fmla="*/ 2147483646 h 1452"/>
              <a:gd name="T8" fmla="*/ 2147483646 w 2495"/>
              <a:gd name="T9" fmla="*/ 2147483646 h 1452"/>
              <a:gd name="T10" fmla="*/ 2147483646 w 2495"/>
              <a:gd name="T11" fmla="*/ 0 h 14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495" h="1452">
                <a:moveTo>
                  <a:pt x="0" y="1452"/>
                </a:moveTo>
                <a:cubicBezTo>
                  <a:pt x="151" y="1263"/>
                  <a:pt x="303" y="1074"/>
                  <a:pt x="545" y="953"/>
                </a:cubicBezTo>
                <a:cubicBezTo>
                  <a:pt x="787" y="832"/>
                  <a:pt x="1233" y="786"/>
                  <a:pt x="1452" y="726"/>
                </a:cubicBezTo>
                <a:cubicBezTo>
                  <a:pt x="1671" y="666"/>
                  <a:pt x="1716" y="658"/>
                  <a:pt x="1860" y="590"/>
                </a:cubicBezTo>
                <a:cubicBezTo>
                  <a:pt x="2004" y="522"/>
                  <a:pt x="2208" y="416"/>
                  <a:pt x="2314" y="318"/>
                </a:cubicBezTo>
                <a:cubicBezTo>
                  <a:pt x="2420" y="220"/>
                  <a:pt x="2457" y="110"/>
                  <a:pt x="2495" y="0"/>
                </a:cubicBezTo>
              </a:path>
            </a:pathLst>
          </a:custGeom>
          <a:noFill/>
          <a:ln w="38100" cmpd="sng">
            <a:solidFill>
              <a:srgbClr val="0066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06186" name="Freeform 10">
            <a:extLst>
              <a:ext uri="{FF2B5EF4-FFF2-40B4-BE49-F238E27FC236}">
                <a16:creationId xmlns:a16="http://schemas.microsoft.com/office/drawing/2014/main" id="{02768CBE-BCC4-4141-B8AF-A48376130DDE}"/>
              </a:ext>
            </a:extLst>
          </p:cNvPr>
          <p:cNvSpPr>
            <a:spLocks/>
          </p:cNvSpPr>
          <p:nvPr/>
        </p:nvSpPr>
        <p:spPr bwMode="auto">
          <a:xfrm>
            <a:off x="3089275" y="530225"/>
            <a:ext cx="3198813" cy="1993900"/>
          </a:xfrm>
          <a:custGeom>
            <a:avLst/>
            <a:gdLst>
              <a:gd name="T0" fmla="*/ 0 w 2495"/>
              <a:gd name="T1" fmla="*/ 2147483646 h 1452"/>
              <a:gd name="T2" fmla="*/ 2147483646 w 2495"/>
              <a:gd name="T3" fmla="*/ 2147483646 h 1452"/>
              <a:gd name="T4" fmla="*/ 2147483646 w 2495"/>
              <a:gd name="T5" fmla="*/ 2147483646 h 1452"/>
              <a:gd name="T6" fmla="*/ 2147483646 w 2495"/>
              <a:gd name="T7" fmla="*/ 2147483646 h 1452"/>
              <a:gd name="T8" fmla="*/ 2147483646 w 2495"/>
              <a:gd name="T9" fmla="*/ 2147483646 h 1452"/>
              <a:gd name="T10" fmla="*/ 2147483646 w 2495"/>
              <a:gd name="T11" fmla="*/ 0 h 14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495" h="1452">
                <a:moveTo>
                  <a:pt x="0" y="1452"/>
                </a:moveTo>
                <a:cubicBezTo>
                  <a:pt x="151" y="1263"/>
                  <a:pt x="303" y="1074"/>
                  <a:pt x="545" y="953"/>
                </a:cubicBezTo>
                <a:cubicBezTo>
                  <a:pt x="787" y="832"/>
                  <a:pt x="1233" y="786"/>
                  <a:pt x="1452" y="726"/>
                </a:cubicBezTo>
                <a:cubicBezTo>
                  <a:pt x="1671" y="666"/>
                  <a:pt x="1716" y="658"/>
                  <a:pt x="1860" y="590"/>
                </a:cubicBezTo>
                <a:cubicBezTo>
                  <a:pt x="2004" y="522"/>
                  <a:pt x="2208" y="416"/>
                  <a:pt x="2314" y="318"/>
                </a:cubicBezTo>
                <a:cubicBezTo>
                  <a:pt x="2420" y="220"/>
                  <a:pt x="2457" y="110"/>
                  <a:pt x="2495" y="0"/>
                </a:cubicBezTo>
              </a:path>
            </a:pathLst>
          </a:custGeom>
          <a:noFill/>
          <a:ln w="28575" cmpd="sng">
            <a:solidFill>
              <a:srgbClr val="0000CC"/>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06187" name="Line 11">
            <a:extLst>
              <a:ext uri="{FF2B5EF4-FFF2-40B4-BE49-F238E27FC236}">
                <a16:creationId xmlns:a16="http://schemas.microsoft.com/office/drawing/2014/main" id="{312D640C-A71F-4A05-9AAD-3528FC5FB968}"/>
              </a:ext>
            </a:extLst>
          </p:cNvPr>
          <p:cNvSpPr>
            <a:spLocks noChangeShapeType="1"/>
          </p:cNvSpPr>
          <p:nvPr/>
        </p:nvSpPr>
        <p:spPr bwMode="auto">
          <a:xfrm flipV="1">
            <a:off x="3089275" y="1401763"/>
            <a:ext cx="3432175" cy="1682750"/>
          </a:xfrm>
          <a:prstGeom prst="line">
            <a:avLst/>
          </a:prstGeom>
          <a:noFill/>
          <a:ln w="38100">
            <a:solidFill>
              <a:srgbClr val="0066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06188" name="Line 12">
            <a:extLst>
              <a:ext uri="{FF2B5EF4-FFF2-40B4-BE49-F238E27FC236}">
                <a16:creationId xmlns:a16="http://schemas.microsoft.com/office/drawing/2014/main" id="{09E37C72-FECC-4823-92B5-BFFA7B8D2A57}"/>
              </a:ext>
            </a:extLst>
          </p:cNvPr>
          <p:cNvSpPr>
            <a:spLocks noChangeShapeType="1"/>
          </p:cNvSpPr>
          <p:nvPr/>
        </p:nvSpPr>
        <p:spPr bwMode="auto">
          <a:xfrm>
            <a:off x="5475288" y="1900238"/>
            <a:ext cx="0" cy="3986212"/>
          </a:xfrm>
          <a:prstGeom prst="line">
            <a:avLst/>
          </a:prstGeom>
          <a:noFill/>
          <a:ln w="28575">
            <a:solidFill>
              <a:srgbClr val="CC0066"/>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06189" name="Line 13">
            <a:extLst>
              <a:ext uri="{FF2B5EF4-FFF2-40B4-BE49-F238E27FC236}">
                <a16:creationId xmlns:a16="http://schemas.microsoft.com/office/drawing/2014/main" id="{39D51DB5-A6A3-4B59-A60D-1D33C16BF583}"/>
              </a:ext>
            </a:extLst>
          </p:cNvPr>
          <p:cNvSpPr>
            <a:spLocks noChangeShapeType="1"/>
          </p:cNvSpPr>
          <p:nvPr/>
        </p:nvSpPr>
        <p:spPr bwMode="auto">
          <a:xfrm flipV="1">
            <a:off x="3089275" y="717550"/>
            <a:ext cx="3373438" cy="2366963"/>
          </a:xfrm>
          <a:prstGeom prst="line">
            <a:avLst/>
          </a:prstGeom>
          <a:noFill/>
          <a:ln w="28575">
            <a:solidFill>
              <a:srgbClr val="0000CC"/>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06190" name="Line 14">
            <a:extLst>
              <a:ext uri="{FF2B5EF4-FFF2-40B4-BE49-F238E27FC236}">
                <a16:creationId xmlns:a16="http://schemas.microsoft.com/office/drawing/2014/main" id="{023C7CC7-390C-4BC7-A399-883C9098981E}"/>
              </a:ext>
            </a:extLst>
          </p:cNvPr>
          <p:cNvSpPr>
            <a:spLocks noChangeShapeType="1"/>
          </p:cNvSpPr>
          <p:nvPr/>
        </p:nvSpPr>
        <p:spPr bwMode="auto">
          <a:xfrm>
            <a:off x="5940425" y="1052513"/>
            <a:ext cx="0" cy="4833937"/>
          </a:xfrm>
          <a:prstGeom prst="line">
            <a:avLst/>
          </a:prstGeom>
          <a:noFill/>
          <a:ln w="28575">
            <a:solidFill>
              <a:srgbClr val="CC0066"/>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06191" name="Line 15">
            <a:extLst>
              <a:ext uri="{FF2B5EF4-FFF2-40B4-BE49-F238E27FC236}">
                <a16:creationId xmlns:a16="http://schemas.microsoft.com/office/drawing/2014/main" id="{3CDF0F5A-09B7-4FA5-A510-BD5F95D0B16A}"/>
              </a:ext>
            </a:extLst>
          </p:cNvPr>
          <p:cNvSpPr>
            <a:spLocks noChangeShapeType="1"/>
          </p:cNvSpPr>
          <p:nvPr/>
        </p:nvSpPr>
        <p:spPr bwMode="auto">
          <a:xfrm>
            <a:off x="3789363" y="2176463"/>
            <a:ext cx="1163637" cy="0"/>
          </a:xfrm>
          <a:prstGeom prst="line">
            <a:avLst/>
          </a:prstGeom>
          <a:noFill/>
          <a:ln w="952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06192" name="Line 16">
            <a:extLst>
              <a:ext uri="{FF2B5EF4-FFF2-40B4-BE49-F238E27FC236}">
                <a16:creationId xmlns:a16="http://schemas.microsoft.com/office/drawing/2014/main" id="{67BDBA83-7DAE-4E50-A452-D6F6F7945434}"/>
              </a:ext>
            </a:extLst>
          </p:cNvPr>
          <p:cNvSpPr>
            <a:spLocks noChangeShapeType="1"/>
          </p:cNvSpPr>
          <p:nvPr/>
        </p:nvSpPr>
        <p:spPr bwMode="auto">
          <a:xfrm>
            <a:off x="3789363" y="1622425"/>
            <a:ext cx="1338262" cy="0"/>
          </a:xfrm>
          <a:prstGeom prst="line">
            <a:avLst/>
          </a:prstGeom>
          <a:noFill/>
          <a:ln w="952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06193" name="Line 17">
            <a:extLst>
              <a:ext uri="{FF2B5EF4-FFF2-40B4-BE49-F238E27FC236}">
                <a16:creationId xmlns:a16="http://schemas.microsoft.com/office/drawing/2014/main" id="{F1098A57-0A86-45FF-8281-698BD73ACD30}"/>
              </a:ext>
            </a:extLst>
          </p:cNvPr>
          <p:cNvSpPr>
            <a:spLocks noChangeShapeType="1"/>
          </p:cNvSpPr>
          <p:nvPr/>
        </p:nvSpPr>
        <p:spPr bwMode="auto">
          <a:xfrm>
            <a:off x="4603750" y="1651000"/>
            <a:ext cx="0" cy="4235450"/>
          </a:xfrm>
          <a:prstGeom prst="line">
            <a:avLst/>
          </a:prstGeom>
          <a:noFill/>
          <a:ln w="28575">
            <a:solidFill>
              <a:srgbClr val="CC0066"/>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06194" name="Freeform 18">
            <a:extLst>
              <a:ext uri="{FF2B5EF4-FFF2-40B4-BE49-F238E27FC236}">
                <a16:creationId xmlns:a16="http://schemas.microsoft.com/office/drawing/2014/main" id="{4B5CB856-27E1-48E4-B0BB-BA01016EC9FD}"/>
              </a:ext>
            </a:extLst>
          </p:cNvPr>
          <p:cNvSpPr>
            <a:spLocks/>
          </p:cNvSpPr>
          <p:nvPr/>
        </p:nvSpPr>
        <p:spPr bwMode="auto">
          <a:xfrm>
            <a:off x="3732213" y="3284538"/>
            <a:ext cx="3144837" cy="2455862"/>
          </a:xfrm>
          <a:custGeom>
            <a:avLst/>
            <a:gdLst>
              <a:gd name="T0" fmla="*/ 0 w 2676"/>
              <a:gd name="T1" fmla="*/ 2147483646 h 1709"/>
              <a:gd name="T2" fmla="*/ 2147483646 w 2676"/>
              <a:gd name="T3" fmla="*/ 2147483646 h 1709"/>
              <a:gd name="T4" fmla="*/ 2147483646 w 2676"/>
              <a:gd name="T5" fmla="*/ 2147483646 h 1709"/>
              <a:gd name="T6" fmla="*/ 2147483646 w 2676"/>
              <a:gd name="T7" fmla="*/ 2147483646 h 1709"/>
              <a:gd name="T8" fmla="*/ 2147483646 w 2676"/>
              <a:gd name="T9" fmla="*/ 0 h 170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76" h="1709">
                <a:moveTo>
                  <a:pt x="0" y="998"/>
                </a:moveTo>
                <a:cubicBezTo>
                  <a:pt x="72" y="1168"/>
                  <a:pt x="144" y="1339"/>
                  <a:pt x="272" y="1452"/>
                </a:cubicBezTo>
                <a:cubicBezTo>
                  <a:pt x="400" y="1565"/>
                  <a:pt x="567" y="1709"/>
                  <a:pt x="771" y="1679"/>
                </a:cubicBezTo>
                <a:cubicBezTo>
                  <a:pt x="975" y="1649"/>
                  <a:pt x="1180" y="1550"/>
                  <a:pt x="1497" y="1270"/>
                </a:cubicBezTo>
                <a:cubicBezTo>
                  <a:pt x="1814" y="990"/>
                  <a:pt x="2245" y="495"/>
                  <a:pt x="2676" y="0"/>
                </a:cubicBezTo>
              </a:path>
            </a:pathLst>
          </a:custGeom>
          <a:noFill/>
          <a:ln w="3810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06195" name="Freeform 19">
            <a:extLst>
              <a:ext uri="{FF2B5EF4-FFF2-40B4-BE49-F238E27FC236}">
                <a16:creationId xmlns:a16="http://schemas.microsoft.com/office/drawing/2014/main" id="{264071C3-548A-4969-A8A7-059776A3E01D}"/>
              </a:ext>
            </a:extLst>
          </p:cNvPr>
          <p:cNvSpPr>
            <a:spLocks/>
          </p:cNvSpPr>
          <p:nvPr/>
        </p:nvSpPr>
        <p:spPr bwMode="auto">
          <a:xfrm>
            <a:off x="4833938" y="4205288"/>
            <a:ext cx="1803400" cy="903287"/>
          </a:xfrm>
          <a:custGeom>
            <a:avLst/>
            <a:gdLst>
              <a:gd name="T0" fmla="*/ 0 w 1406"/>
              <a:gd name="T1" fmla="*/ 2147483646 h 658"/>
              <a:gd name="T2" fmla="*/ 2147483646 w 1406"/>
              <a:gd name="T3" fmla="*/ 2147483646 h 658"/>
              <a:gd name="T4" fmla="*/ 2147483646 w 1406"/>
              <a:gd name="T5" fmla="*/ 0 h 658"/>
              <a:gd name="T6" fmla="*/ 0 60000 65536"/>
              <a:gd name="T7" fmla="*/ 0 60000 65536"/>
              <a:gd name="T8" fmla="*/ 0 60000 65536"/>
            </a:gdLst>
            <a:ahLst/>
            <a:cxnLst>
              <a:cxn ang="T6">
                <a:pos x="T0" y="T1"/>
              </a:cxn>
              <a:cxn ang="T7">
                <a:pos x="T2" y="T3"/>
              </a:cxn>
              <a:cxn ang="T8">
                <a:pos x="T4" y="T5"/>
              </a:cxn>
            </a:cxnLst>
            <a:rect l="0" t="0" r="r" b="b"/>
            <a:pathLst>
              <a:path w="1406" h="658">
                <a:moveTo>
                  <a:pt x="0" y="136"/>
                </a:moveTo>
                <a:cubicBezTo>
                  <a:pt x="155" y="397"/>
                  <a:pt x="310" y="658"/>
                  <a:pt x="544" y="635"/>
                </a:cubicBezTo>
                <a:cubicBezTo>
                  <a:pt x="778" y="612"/>
                  <a:pt x="1092" y="306"/>
                  <a:pt x="1406" y="0"/>
                </a:cubicBezTo>
              </a:path>
            </a:pathLst>
          </a:custGeom>
          <a:noFill/>
          <a:ln w="38100" cap="flat" cmpd="sng">
            <a:solidFill>
              <a:srgbClr val="0066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06196" name="Freeform 20">
            <a:extLst>
              <a:ext uri="{FF2B5EF4-FFF2-40B4-BE49-F238E27FC236}">
                <a16:creationId xmlns:a16="http://schemas.microsoft.com/office/drawing/2014/main" id="{579F52E2-C23C-4075-9E8F-64D2C24895CE}"/>
              </a:ext>
            </a:extLst>
          </p:cNvPr>
          <p:cNvSpPr>
            <a:spLocks/>
          </p:cNvSpPr>
          <p:nvPr/>
        </p:nvSpPr>
        <p:spPr bwMode="auto">
          <a:xfrm>
            <a:off x="5364163" y="3644900"/>
            <a:ext cx="1584325" cy="965200"/>
          </a:xfrm>
          <a:custGeom>
            <a:avLst/>
            <a:gdLst>
              <a:gd name="T0" fmla="*/ 0 w 1497"/>
              <a:gd name="T1" fmla="*/ 2147483646 h 839"/>
              <a:gd name="T2" fmla="*/ 2147483646 w 1497"/>
              <a:gd name="T3" fmla="*/ 2147483646 h 839"/>
              <a:gd name="T4" fmla="*/ 2147483646 w 1497"/>
              <a:gd name="T5" fmla="*/ 0 h 839"/>
              <a:gd name="T6" fmla="*/ 0 60000 65536"/>
              <a:gd name="T7" fmla="*/ 0 60000 65536"/>
              <a:gd name="T8" fmla="*/ 0 60000 65536"/>
            </a:gdLst>
            <a:ahLst/>
            <a:cxnLst>
              <a:cxn ang="T6">
                <a:pos x="T0" y="T1"/>
              </a:cxn>
              <a:cxn ang="T7">
                <a:pos x="T2" y="T3"/>
              </a:cxn>
              <a:cxn ang="T8">
                <a:pos x="T4" y="T5"/>
              </a:cxn>
            </a:cxnLst>
            <a:rect l="0" t="0" r="r" b="b"/>
            <a:pathLst>
              <a:path w="1497" h="839">
                <a:moveTo>
                  <a:pt x="0" y="136"/>
                </a:moveTo>
                <a:cubicBezTo>
                  <a:pt x="170" y="487"/>
                  <a:pt x="341" y="839"/>
                  <a:pt x="590" y="816"/>
                </a:cubicBezTo>
                <a:cubicBezTo>
                  <a:pt x="839" y="793"/>
                  <a:pt x="1168" y="396"/>
                  <a:pt x="1497" y="0"/>
                </a:cubicBezTo>
              </a:path>
            </a:pathLst>
          </a:custGeom>
          <a:noFill/>
          <a:ln w="38100" cmpd="sng">
            <a:solidFill>
              <a:srgbClr val="0000CC"/>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06197" name="Line 21">
            <a:extLst>
              <a:ext uri="{FF2B5EF4-FFF2-40B4-BE49-F238E27FC236}">
                <a16:creationId xmlns:a16="http://schemas.microsoft.com/office/drawing/2014/main" id="{7AB91A53-4B62-4843-8047-8C2E9A2C501C}"/>
              </a:ext>
            </a:extLst>
          </p:cNvPr>
          <p:cNvSpPr>
            <a:spLocks noChangeShapeType="1"/>
          </p:cNvSpPr>
          <p:nvPr/>
        </p:nvSpPr>
        <p:spPr bwMode="auto">
          <a:xfrm flipV="1">
            <a:off x="3089275" y="3394075"/>
            <a:ext cx="0" cy="24685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06198" name="Text Box 22">
            <a:extLst>
              <a:ext uri="{FF2B5EF4-FFF2-40B4-BE49-F238E27FC236}">
                <a16:creationId xmlns:a16="http://schemas.microsoft.com/office/drawing/2014/main" id="{F571EEA4-5D8B-42C2-85ED-E13F5079354C}"/>
              </a:ext>
            </a:extLst>
          </p:cNvPr>
          <p:cNvSpPr txBox="1">
            <a:spLocks noChangeArrowheads="1"/>
          </p:cNvSpPr>
          <p:nvPr/>
        </p:nvSpPr>
        <p:spPr bwMode="auto">
          <a:xfrm>
            <a:off x="5940425" y="188913"/>
            <a:ext cx="6985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50000"/>
              </a:spcBef>
              <a:buClrTx/>
              <a:buFontTx/>
              <a:buNone/>
            </a:pPr>
            <a:r>
              <a:rPr kumimoji="0" lang="en-US" altLang="zh-CN" sz="1800">
                <a:solidFill>
                  <a:srgbClr val="0000CC"/>
                </a:solidFill>
                <a:latin typeface="Arial" panose="020B0604020202020204" pitchFamily="34" charset="0"/>
              </a:rPr>
              <a:t>STC  </a:t>
            </a:r>
          </a:p>
        </p:txBody>
      </p:sp>
      <p:sp>
        <p:nvSpPr>
          <p:cNvPr id="306199" name="Text Box 23">
            <a:extLst>
              <a:ext uri="{FF2B5EF4-FFF2-40B4-BE49-F238E27FC236}">
                <a16:creationId xmlns:a16="http://schemas.microsoft.com/office/drawing/2014/main" id="{F7C15C23-961B-40D4-9389-B97E0BF170CF}"/>
              </a:ext>
            </a:extLst>
          </p:cNvPr>
          <p:cNvSpPr txBox="1">
            <a:spLocks noChangeArrowheads="1"/>
          </p:cNvSpPr>
          <p:nvPr/>
        </p:nvSpPr>
        <p:spPr bwMode="auto">
          <a:xfrm>
            <a:off x="6288088" y="903288"/>
            <a:ext cx="698500" cy="366712"/>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a:solidFill>
                  <a:srgbClr val="0066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50000"/>
              </a:spcBef>
              <a:buClrTx/>
              <a:buFontTx/>
              <a:buNone/>
            </a:pPr>
            <a:r>
              <a:rPr kumimoji="0" lang="en-US" altLang="zh-CN" sz="1800">
                <a:solidFill>
                  <a:schemeClr val="tx2"/>
                </a:solidFill>
                <a:latin typeface="Arial" panose="020B0604020202020204" pitchFamily="34" charset="0"/>
              </a:rPr>
              <a:t>TVC  </a:t>
            </a:r>
          </a:p>
        </p:txBody>
      </p:sp>
      <p:sp>
        <p:nvSpPr>
          <p:cNvPr id="306200" name="Text Box 24">
            <a:extLst>
              <a:ext uri="{FF2B5EF4-FFF2-40B4-BE49-F238E27FC236}">
                <a16:creationId xmlns:a16="http://schemas.microsoft.com/office/drawing/2014/main" id="{8376F7C5-A8B0-467F-A71C-A0ACE123C4ED}"/>
              </a:ext>
            </a:extLst>
          </p:cNvPr>
          <p:cNvSpPr txBox="1">
            <a:spLocks noChangeArrowheads="1"/>
          </p:cNvSpPr>
          <p:nvPr/>
        </p:nvSpPr>
        <p:spPr bwMode="auto">
          <a:xfrm>
            <a:off x="6804025" y="3133725"/>
            <a:ext cx="757238" cy="366713"/>
          </a:xfrm>
          <a:prstGeom prst="rect">
            <a:avLst/>
          </a:prstGeom>
          <a:noFill/>
          <a:ln>
            <a:noFill/>
          </a:ln>
          <a:effectLst/>
          <a:extLst>
            <a:ext uri="{909E8E84-426E-40DD-AFC4-6F175D3DCCD1}">
              <a14:hiddenFill xmlns:a14="http://schemas.microsoft.com/office/drawing/2010/main">
                <a:solidFill>
                  <a:srgbClr val="DDE2BC"/>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50000"/>
              </a:spcBef>
              <a:buClrTx/>
              <a:buFontTx/>
              <a:buNone/>
            </a:pPr>
            <a:r>
              <a:rPr kumimoji="0" lang="en-US" altLang="zh-CN" sz="1800">
                <a:latin typeface="Arial" panose="020B0604020202020204" pitchFamily="34" charset="0"/>
              </a:rPr>
              <a:t>SMC  </a:t>
            </a:r>
          </a:p>
        </p:txBody>
      </p:sp>
      <p:sp>
        <p:nvSpPr>
          <p:cNvPr id="306201" name="Text Box 25">
            <a:extLst>
              <a:ext uri="{FF2B5EF4-FFF2-40B4-BE49-F238E27FC236}">
                <a16:creationId xmlns:a16="http://schemas.microsoft.com/office/drawing/2014/main" id="{C9804FBA-C6D6-4F27-84B4-40268589115D}"/>
              </a:ext>
            </a:extLst>
          </p:cNvPr>
          <p:cNvSpPr txBox="1">
            <a:spLocks noChangeArrowheads="1"/>
          </p:cNvSpPr>
          <p:nvPr/>
        </p:nvSpPr>
        <p:spPr bwMode="auto">
          <a:xfrm>
            <a:off x="6580188" y="2273300"/>
            <a:ext cx="69691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50000"/>
              </a:spcBef>
              <a:buClrTx/>
              <a:buFontTx/>
              <a:buNone/>
            </a:pPr>
            <a:r>
              <a:rPr kumimoji="0" lang="en-US" altLang="zh-CN" sz="1800">
                <a:solidFill>
                  <a:srgbClr val="009900"/>
                </a:solidFill>
                <a:latin typeface="Arial" panose="020B0604020202020204" pitchFamily="34" charset="0"/>
              </a:rPr>
              <a:t>TFC  </a:t>
            </a:r>
          </a:p>
        </p:txBody>
      </p:sp>
      <p:sp>
        <p:nvSpPr>
          <p:cNvPr id="306202" name="Text Box 26">
            <a:extLst>
              <a:ext uri="{FF2B5EF4-FFF2-40B4-BE49-F238E27FC236}">
                <a16:creationId xmlns:a16="http://schemas.microsoft.com/office/drawing/2014/main" id="{CF48A9B0-87C3-4496-9C3B-A995DC4FC338}"/>
              </a:ext>
            </a:extLst>
          </p:cNvPr>
          <p:cNvSpPr txBox="1">
            <a:spLocks noChangeArrowheads="1"/>
          </p:cNvSpPr>
          <p:nvPr/>
        </p:nvSpPr>
        <p:spPr bwMode="auto">
          <a:xfrm>
            <a:off x="6732588" y="3716338"/>
            <a:ext cx="70961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50000"/>
              </a:spcBef>
              <a:buClrTx/>
              <a:buFontTx/>
              <a:buNone/>
            </a:pPr>
            <a:r>
              <a:rPr kumimoji="0" lang="en-US" altLang="zh-CN" sz="1800">
                <a:solidFill>
                  <a:srgbClr val="0000CC"/>
                </a:solidFill>
                <a:latin typeface="Arial" panose="020B0604020202020204" pitchFamily="34" charset="0"/>
              </a:rPr>
              <a:t>SAC  </a:t>
            </a:r>
          </a:p>
        </p:txBody>
      </p:sp>
      <p:sp>
        <p:nvSpPr>
          <p:cNvPr id="306203" name="Text Box 27">
            <a:extLst>
              <a:ext uri="{FF2B5EF4-FFF2-40B4-BE49-F238E27FC236}">
                <a16:creationId xmlns:a16="http://schemas.microsoft.com/office/drawing/2014/main" id="{45463F2C-9DC7-4E1D-9CB3-FAC024F973BF}"/>
              </a:ext>
            </a:extLst>
          </p:cNvPr>
          <p:cNvSpPr txBox="1">
            <a:spLocks noChangeArrowheads="1"/>
          </p:cNvSpPr>
          <p:nvPr/>
        </p:nvSpPr>
        <p:spPr bwMode="auto">
          <a:xfrm>
            <a:off x="6443663" y="4292600"/>
            <a:ext cx="700087" cy="366713"/>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algn="ctr">
                <a:solidFill>
                  <a:srgbClr val="0066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50000"/>
              </a:spcBef>
              <a:buClrTx/>
              <a:buFontTx/>
              <a:buNone/>
            </a:pPr>
            <a:r>
              <a:rPr kumimoji="0" lang="en-US" altLang="zh-CN" sz="1800">
                <a:solidFill>
                  <a:schemeClr val="tx2"/>
                </a:solidFill>
                <a:latin typeface="Arial" panose="020B0604020202020204" pitchFamily="34" charset="0"/>
              </a:rPr>
              <a:t>AVC  </a:t>
            </a:r>
          </a:p>
        </p:txBody>
      </p:sp>
      <p:sp>
        <p:nvSpPr>
          <p:cNvPr id="306204" name="Text Box 28">
            <a:extLst>
              <a:ext uri="{FF2B5EF4-FFF2-40B4-BE49-F238E27FC236}">
                <a16:creationId xmlns:a16="http://schemas.microsoft.com/office/drawing/2014/main" id="{33643FB1-98DF-48DD-812D-F473A2C602F3}"/>
              </a:ext>
            </a:extLst>
          </p:cNvPr>
          <p:cNvSpPr txBox="1">
            <a:spLocks noChangeArrowheads="1"/>
          </p:cNvSpPr>
          <p:nvPr/>
        </p:nvSpPr>
        <p:spPr bwMode="auto">
          <a:xfrm>
            <a:off x="6870700" y="5449888"/>
            <a:ext cx="406400" cy="366712"/>
          </a:xfrm>
          <a:prstGeom prst="rect">
            <a:avLst/>
          </a:prstGeom>
          <a:noFill/>
          <a:ln>
            <a:noFill/>
          </a:ln>
          <a:effectLst/>
          <a:extLst>
            <a:ext uri="{909E8E84-426E-40DD-AFC4-6F175D3DCCD1}">
              <a14:hiddenFill xmlns:a14="http://schemas.microsoft.com/office/drawing/2010/main">
                <a:solidFill>
                  <a:srgbClr val="DDE2BC"/>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50000"/>
              </a:spcBef>
              <a:buClrTx/>
              <a:buFontTx/>
              <a:buNone/>
            </a:pPr>
            <a:r>
              <a:rPr kumimoji="0" lang="en-US" altLang="zh-CN" sz="1800" b="0">
                <a:latin typeface="Arial" panose="020B0604020202020204" pitchFamily="34" charset="0"/>
              </a:rPr>
              <a:t>Q </a:t>
            </a:r>
          </a:p>
        </p:txBody>
      </p:sp>
      <p:sp>
        <p:nvSpPr>
          <p:cNvPr id="306205" name="Text Box 29">
            <a:extLst>
              <a:ext uri="{FF2B5EF4-FFF2-40B4-BE49-F238E27FC236}">
                <a16:creationId xmlns:a16="http://schemas.microsoft.com/office/drawing/2014/main" id="{C41ED978-2046-4A6B-9F36-BFD941A7730E}"/>
              </a:ext>
            </a:extLst>
          </p:cNvPr>
          <p:cNvSpPr txBox="1">
            <a:spLocks noChangeArrowheads="1"/>
          </p:cNvSpPr>
          <p:nvPr/>
        </p:nvSpPr>
        <p:spPr bwMode="auto">
          <a:xfrm>
            <a:off x="6811963" y="2771775"/>
            <a:ext cx="406400" cy="366713"/>
          </a:xfrm>
          <a:prstGeom prst="rect">
            <a:avLst/>
          </a:prstGeom>
          <a:noFill/>
          <a:ln>
            <a:noFill/>
          </a:ln>
          <a:effectLst/>
          <a:extLst>
            <a:ext uri="{909E8E84-426E-40DD-AFC4-6F175D3DCCD1}">
              <a14:hiddenFill xmlns:a14="http://schemas.microsoft.com/office/drawing/2010/main">
                <a:solidFill>
                  <a:srgbClr val="DDE2BC"/>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50000"/>
              </a:spcBef>
              <a:buClrTx/>
              <a:buFontTx/>
              <a:buNone/>
            </a:pPr>
            <a:r>
              <a:rPr kumimoji="0" lang="en-US" altLang="zh-CN" sz="1800" b="0">
                <a:latin typeface="Arial" panose="020B0604020202020204" pitchFamily="34" charset="0"/>
              </a:rPr>
              <a:t>Q </a:t>
            </a:r>
          </a:p>
        </p:txBody>
      </p:sp>
      <p:sp>
        <p:nvSpPr>
          <p:cNvPr id="306206" name="Text Box 30">
            <a:extLst>
              <a:ext uri="{FF2B5EF4-FFF2-40B4-BE49-F238E27FC236}">
                <a16:creationId xmlns:a16="http://schemas.microsoft.com/office/drawing/2014/main" id="{B1F2F13D-5951-47DC-9245-D1C4E4745577}"/>
              </a:ext>
            </a:extLst>
          </p:cNvPr>
          <p:cNvSpPr txBox="1">
            <a:spLocks noChangeArrowheads="1"/>
          </p:cNvSpPr>
          <p:nvPr/>
        </p:nvSpPr>
        <p:spPr bwMode="auto">
          <a:xfrm>
            <a:off x="3089275" y="3394075"/>
            <a:ext cx="407988" cy="366713"/>
          </a:xfrm>
          <a:prstGeom prst="rect">
            <a:avLst/>
          </a:prstGeom>
          <a:noFill/>
          <a:ln>
            <a:noFill/>
          </a:ln>
          <a:effectLst/>
          <a:extLst>
            <a:ext uri="{909E8E84-426E-40DD-AFC4-6F175D3DCCD1}">
              <a14:hiddenFill xmlns:a14="http://schemas.microsoft.com/office/drawing/2010/main">
                <a:solidFill>
                  <a:srgbClr val="DDE2BC"/>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50000"/>
              </a:spcBef>
              <a:buClrTx/>
              <a:buFontTx/>
              <a:buNone/>
            </a:pPr>
            <a:r>
              <a:rPr kumimoji="0" lang="en-US" altLang="zh-CN" sz="1800" b="0">
                <a:latin typeface="Arial" panose="020B0604020202020204" pitchFamily="34" charset="0"/>
              </a:rPr>
              <a:t>P </a:t>
            </a:r>
          </a:p>
        </p:txBody>
      </p:sp>
      <p:sp>
        <p:nvSpPr>
          <p:cNvPr id="306207" name="Text Box 31">
            <a:extLst>
              <a:ext uri="{FF2B5EF4-FFF2-40B4-BE49-F238E27FC236}">
                <a16:creationId xmlns:a16="http://schemas.microsoft.com/office/drawing/2014/main" id="{E7D48448-30E9-4141-9FAE-4CBE915E09B9}"/>
              </a:ext>
            </a:extLst>
          </p:cNvPr>
          <p:cNvSpPr txBox="1">
            <a:spLocks noChangeArrowheads="1"/>
          </p:cNvSpPr>
          <p:nvPr/>
        </p:nvSpPr>
        <p:spPr bwMode="auto">
          <a:xfrm>
            <a:off x="3148013" y="468313"/>
            <a:ext cx="407987" cy="366712"/>
          </a:xfrm>
          <a:prstGeom prst="rect">
            <a:avLst/>
          </a:prstGeom>
          <a:noFill/>
          <a:ln>
            <a:noFill/>
          </a:ln>
          <a:effectLst/>
          <a:extLst>
            <a:ext uri="{909E8E84-426E-40DD-AFC4-6F175D3DCCD1}">
              <a14:hiddenFill xmlns:a14="http://schemas.microsoft.com/office/drawing/2010/main">
                <a:solidFill>
                  <a:srgbClr val="DDE2BC"/>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50000"/>
              </a:spcBef>
              <a:buClrTx/>
              <a:buFontTx/>
              <a:buNone/>
            </a:pPr>
            <a:r>
              <a:rPr kumimoji="0" lang="en-US" altLang="zh-CN" sz="1800" b="0">
                <a:latin typeface="Arial" panose="020B0604020202020204" pitchFamily="34" charset="0"/>
              </a:rPr>
              <a:t>P </a:t>
            </a:r>
          </a:p>
        </p:txBody>
      </p:sp>
      <p:sp>
        <p:nvSpPr>
          <p:cNvPr id="306208" name="Text Box 32">
            <a:extLst>
              <a:ext uri="{FF2B5EF4-FFF2-40B4-BE49-F238E27FC236}">
                <a16:creationId xmlns:a16="http://schemas.microsoft.com/office/drawing/2014/main" id="{99E2F68E-DE2F-481D-AD21-EB73B53C7078}"/>
              </a:ext>
            </a:extLst>
          </p:cNvPr>
          <p:cNvSpPr txBox="1">
            <a:spLocks noChangeArrowheads="1"/>
          </p:cNvSpPr>
          <p:nvPr/>
        </p:nvSpPr>
        <p:spPr bwMode="auto">
          <a:xfrm>
            <a:off x="5765800" y="5886450"/>
            <a:ext cx="582613" cy="366713"/>
          </a:xfrm>
          <a:prstGeom prst="rect">
            <a:avLst/>
          </a:prstGeom>
          <a:noFill/>
          <a:ln>
            <a:noFill/>
          </a:ln>
          <a:effectLst/>
          <a:extLst>
            <a:ext uri="{909E8E84-426E-40DD-AFC4-6F175D3DCCD1}">
              <a14:hiddenFill xmlns:a14="http://schemas.microsoft.com/office/drawing/2010/main">
                <a:solidFill>
                  <a:srgbClr val="DDE2BC"/>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50000"/>
              </a:spcBef>
              <a:buClrTx/>
              <a:buFontTx/>
              <a:buNone/>
            </a:pPr>
            <a:r>
              <a:rPr kumimoji="0" lang="en-US" altLang="zh-CN" sz="1800" b="0">
                <a:latin typeface="Arial" panose="020B0604020202020204" pitchFamily="34" charset="0"/>
              </a:rPr>
              <a:t>Q 3 </a:t>
            </a:r>
          </a:p>
        </p:txBody>
      </p:sp>
      <p:sp>
        <p:nvSpPr>
          <p:cNvPr id="306209" name="Text Box 33">
            <a:extLst>
              <a:ext uri="{FF2B5EF4-FFF2-40B4-BE49-F238E27FC236}">
                <a16:creationId xmlns:a16="http://schemas.microsoft.com/office/drawing/2014/main" id="{C7137698-72AF-4391-BB8C-EDC144CD4019}"/>
              </a:ext>
            </a:extLst>
          </p:cNvPr>
          <p:cNvSpPr txBox="1">
            <a:spLocks noChangeArrowheads="1"/>
          </p:cNvSpPr>
          <p:nvPr/>
        </p:nvSpPr>
        <p:spPr bwMode="auto">
          <a:xfrm>
            <a:off x="5240338" y="5886450"/>
            <a:ext cx="584200" cy="366713"/>
          </a:xfrm>
          <a:prstGeom prst="rect">
            <a:avLst/>
          </a:prstGeom>
          <a:noFill/>
          <a:ln>
            <a:noFill/>
          </a:ln>
          <a:effectLst/>
          <a:extLst>
            <a:ext uri="{909E8E84-426E-40DD-AFC4-6F175D3DCCD1}">
              <a14:hiddenFill xmlns:a14="http://schemas.microsoft.com/office/drawing/2010/main">
                <a:solidFill>
                  <a:srgbClr val="DDE2BC"/>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50000"/>
              </a:spcBef>
              <a:buClrTx/>
              <a:buFontTx/>
              <a:buNone/>
            </a:pPr>
            <a:r>
              <a:rPr kumimoji="0" lang="en-US" altLang="zh-CN" sz="1800" b="0">
                <a:latin typeface="Arial" panose="020B0604020202020204" pitchFamily="34" charset="0"/>
              </a:rPr>
              <a:t>Q 2 </a:t>
            </a:r>
          </a:p>
        </p:txBody>
      </p:sp>
      <p:sp>
        <p:nvSpPr>
          <p:cNvPr id="306210" name="Text Box 34">
            <a:extLst>
              <a:ext uri="{FF2B5EF4-FFF2-40B4-BE49-F238E27FC236}">
                <a16:creationId xmlns:a16="http://schemas.microsoft.com/office/drawing/2014/main" id="{754179EF-D2B3-4672-B05E-1CC2C4F28C31}"/>
              </a:ext>
            </a:extLst>
          </p:cNvPr>
          <p:cNvSpPr txBox="1">
            <a:spLocks noChangeArrowheads="1"/>
          </p:cNvSpPr>
          <p:nvPr/>
        </p:nvSpPr>
        <p:spPr bwMode="auto">
          <a:xfrm>
            <a:off x="4194175" y="5886450"/>
            <a:ext cx="639763" cy="366713"/>
          </a:xfrm>
          <a:prstGeom prst="rect">
            <a:avLst/>
          </a:prstGeom>
          <a:noFill/>
          <a:ln>
            <a:noFill/>
          </a:ln>
          <a:effectLst/>
          <a:extLst>
            <a:ext uri="{909E8E84-426E-40DD-AFC4-6F175D3DCCD1}">
              <a14:hiddenFill xmlns:a14="http://schemas.microsoft.com/office/drawing/2010/main">
                <a:solidFill>
                  <a:srgbClr val="DDE2BC"/>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50000"/>
              </a:spcBef>
              <a:buClrTx/>
              <a:buFontTx/>
              <a:buNone/>
            </a:pPr>
            <a:r>
              <a:rPr kumimoji="0" lang="en-US" altLang="zh-CN" sz="1800" b="0">
                <a:latin typeface="Arial" panose="020B0604020202020204" pitchFamily="34" charset="0"/>
              </a:rPr>
              <a:t>Q </a:t>
            </a:r>
            <a:r>
              <a:rPr kumimoji="0" lang="en-US" altLang="zh-CN" sz="1800" b="0" baseline="-25000">
                <a:latin typeface="Arial" panose="020B0604020202020204" pitchFamily="34" charset="0"/>
              </a:rPr>
              <a:t>1</a:t>
            </a:r>
          </a:p>
        </p:txBody>
      </p:sp>
      <p:sp>
        <p:nvSpPr>
          <p:cNvPr id="306211" name="AutoShape 35" descr="花束">
            <a:extLst>
              <a:ext uri="{FF2B5EF4-FFF2-40B4-BE49-F238E27FC236}">
                <a16:creationId xmlns:a16="http://schemas.microsoft.com/office/drawing/2014/main" id="{33FFB83C-5965-4707-85F4-EE1EAED5775B}"/>
              </a:ext>
            </a:extLst>
          </p:cNvPr>
          <p:cNvSpPr>
            <a:spLocks noChangeArrowheads="1"/>
          </p:cNvSpPr>
          <p:nvPr/>
        </p:nvSpPr>
        <p:spPr bwMode="auto">
          <a:xfrm>
            <a:off x="468313" y="1628775"/>
            <a:ext cx="2303462" cy="3889375"/>
          </a:xfrm>
          <a:prstGeom prst="verticalScroll">
            <a:avLst>
              <a:gd name="adj" fmla="val 12500"/>
            </a:avLst>
          </a:prstGeom>
          <a:blipFill dpi="0" rotWithShape="0">
            <a:blip r:embed="rId2"/>
            <a:srcRect/>
            <a:tile tx="0" ty="0" sx="100000" sy="100000" flip="none" algn="tl"/>
          </a:blipFill>
          <a:ln w="38100">
            <a:solidFill>
              <a:srgbClr val="009999"/>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chemeClr val="accent2"/>
              </a:buClr>
              <a:buSzPct val="95000"/>
              <a:buFont typeface="Wingdings" panose="05000000000000000000" pitchFamily="2" charset="2"/>
              <a:buChar char="l"/>
            </a:pPr>
            <a:r>
              <a:rPr lang="zh-CN" altLang="en-US" sz="2000"/>
              <a:t>请注意</a:t>
            </a:r>
            <a:r>
              <a:rPr lang="en-US" altLang="zh-CN" sz="2000"/>
              <a:t>STC</a:t>
            </a:r>
            <a:r>
              <a:rPr lang="zh-CN" altLang="en-US" sz="2000"/>
              <a:t>的两个特殊点</a:t>
            </a:r>
            <a:r>
              <a:rPr lang="en-US" altLang="zh-CN" sz="2000"/>
              <a:t>A</a:t>
            </a:r>
            <a:r>
              <a:rPr lang="zh-CN" altLang="en-US" sz="2000"/>
              <a:t>、</a:t>
            </a:r>
            <a:r>
              <a:rPr lang="en-US" altLang="zh-CN" sz="2000"/>
              <a:t>B</a:t>
            </a:r>
            <a:r>
              <a:rPr lang="zh-CN" altLang="en-US" sz="2000"/>
              <a:t>。</a:t>
            </a:r>
          </a:p>
          <a:p>
            <a:pPr>
              <a:spcBef>
                <a:spcPct val="0"/>
              </a:spcBef>
              <a:buClr>
                <a:schemeClr val="accent2"/>
              </a:buClr>
              <a:buSzPct val="95000"/>
              <a:buFont typeface="Wingdings" panose="05000000000000000000" pitchFamily="2" charset="2"/>
              <a:buChar char="l"/>
            </a:pPr>
            <a:endParaRPr lang="zh-CN" altLang="en-US" sz="2000"/>
          </a:p>
          <a:p>
            <a:pPr>
              <a:spcBef>
                <a:spcPct val="0"/>
              </a:spcBef>
              <a:buClr>
                <a:schemeClr val="accent2"/>
              </a:buClr>
              <a:buSzPct val="95000"/>
              <a:buFont typeface="Wingdings" panose="05000000000000000000" pitchFamily="2" charset="2"/>
              <a:buChar char="l"/>
            </a:pPr>
            <a:r>
              <a:rPr lang="zh-CN" altLang="en-US" sz="2000"/>
              <a:t> </a:t>
            </a:r>
            <a:r>
              <a:rPr lang="en-US" altLang="zh-CN" sz="2000"/>
              <a:t>SAC</a:t>
            </a:r>
            <a:r>
              <a:rPr lang="zh-CN" altLang="en-US" sz="2000"/>
              <a:t>最低点对应</a:t>
            </a:r>
            <a:r>
              <a:rPr lang="en-US" altLang="zh-CN" sz="2000"/>
              <a:t>B</a:t>
            </a:r>
            <a:r>
              <a:rPr lang="zh-CN" altLang="en-US" sz="2000"/>
              <a:t>点。</a:t>
            </a:r>
          </a:p>
          <a:p>
            <a:pPr>
              <a:spcBef>
                <a:spcPct val="0"/>
              </a:spcBef>
              <a:buClr>
                <a:schemeClr val="accent2"/>
              </a:buClr>
              <a:buSzPct val="95000"/>
              <a:buFont typeface="Wingdings" panose="05000000000000000000" pitchFamily="2" charset="2"/>
              <a:buChar char="l"/>
            </a:pPr>
            <a:endParaRPr lang="zh-CN" altLang="en-US" sz="2000"/>
          </a:p>
          <a:p>
            <a:pPr>
              <a:spcBef>
                <a:spcPct val="0"/>
              </a:spcBef>
              <a:buClr>
                <a:schemeClr val="accent2"/>
              </a:buClr>
              <a:buSzPct val="95000"/>
              <a:buFont typeface="Wingdings" panose="05000000000000000000" pitchFamily="2" charset="2"/>
              <a:buChar char="l"/>
            </a:pPr>
            <a:r>
              <a:rPr lang="en-US" altLang="zh-CN" sz="2000"/>
              <a:t>SMC</a:t>
            </a:r>
            <a:r>
              <a:rPr lang="zh-CN" altLang="en-US" sz="2000"/>
              <a:t>最低点对应</a:t>
            </a:r>
            <a:r>
              <a:rPr lang="en-US" altLang="zh-CN" sz="2000"/>
              <a:t>A</a:t>
            </a:r>
            <a:r>
              <a:rPr lang="zh-CN" altLang="en-US" sz="2000"/>
              <a:t>点。</a:t>
            </a:r>
          </a:p>
        </p:txBody>
      </p:sp>
      <p:sp>
        <p:nvSpPr>
          <p:cNvPr id="306212" name="Text Box 36">
            <a:extLst>
              <a:ext uri="{FF2B5EF4-FFF2-40B4-BE49-F238E27FC236}">
                <a16:creationId xmlns:a16="http://schemas.microsoft.com/office/drawing/2014/main" id="{6A0E6697-C377-4E63-A24F-C4436EF77832}"/>
              </a:ext>
            </a:extLst>
          </p:cNvPr>
          <p:cNvSpPr txBox="1">
            <a:spLocks noChangeArrowheads="1"/>
          </p:cNvSpPr>
          <p:nvPr/>
        </p:nvSpPr>
        <p:spPr bwMode="auto">
          <a:xfrm>
            <a:off x="4446588" y="1052513"/>
            <a:ext cx="360362" cy="406400"/>
          </a:xfrm>
          <a:prstGeom prst="rect">
            <a:avLst/>
          </a:prstGeom>
          <a:solidFill>
            <a:schemeClr val="accent1"/>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50000"/>
              </a:spcBef>
              <a:buClrTx/>
              <a:buFontTx/>
              <a:buNone/>
            </a:pPr>
            <a:r>
              <a:rPr kumimoji="0" lang="en-US" altLang="zh-CN" sz="2000">
                <a:solidFill>
                  <a:srgbClr val="0000CC"/>
                </a:solidFill>
                <a:latin typeface="Arial" panose="020B0604020202020204" pitchFamily="34" charset="0"/>
              </a:rPr>
              <a:t>A</a:t>
            </a:r>
          </a:p>
        </p:txBody>
      </p:sp>
      <p:sp>
        <p:nvSpPr>
          <p:cNvPr id="306213" name="Text Box 37">
            <a:extLst>
              <a:ext uri="{FF2B5EF4-FFF2-40B4-BE49-F238E27FC236}">
                <a16:creationId xmlns:a16="http://schemas.microsoft.com/office/drawing/2014/main" id="{96DFA0CE-37B5-4A58-9110-591EBF86E21D}"/>
              </a:ext>
            </a:extLst>
          </p:cNvPr>
          <p:cNvSpPr txBox="1">
            <a:spLocks noChangeArrowheads="1"/>
          </p:cNvSpPr>
          <p:nvPr/>
        </p:nvSpPr>
        <p:spPr bwMode="auto">
          <a:xfrm>
            <a:off x="5651500" y="620713"/>
            <a:ext cx="360363" cy="406400"/>
          </a:xfrm>
          <a:prstGeom prst="rect">
            <a:avLst/>
          </a:prstGeom>
          <a:solidFill>
            <a:schemeClr val="accent1"/>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50000"/>
              </a:spcBef>
              <a:buClrTx/>
              <a:buFontTx/>
              <a:buNone/>
            </a:pPr>
            <a:r>
              <a:rPr kumimoji="0" lang="en-US" altLang="zh-CN" sz="2000">
                <a:solidFill>
                  <a:srgbClr val="0000CC"/>
                </a:solidFill>
                <a:latin typeface="Arial" panose="020B0604020202020204" pitchFamily="34" charset="0"/>
              </a:rPr>
              <a:t>B</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06182"/>
                                        </p:tgtEl>
                                        <p:attrNameLst>
                                          <p:attrName>style.visibility</p:attrName>
                                        </p:attrNameLst>
                                      </p:cBhvr>
                                      <p:to>
                                        <p:strVal val="visible"/>
                                      </p:to>
                                    </p:set>
                                    <p:animEffect transition="in" filter="blinds(horizontal)">
                                      <p:cBhvr>
                                        <p:cTn id="7" dur="500"/>
                                        <p:tgtEl>
                                          <p:spTgt spid="30618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06207"/>
                                        </p:tgtEl>
                                        <p:attrNameLst>
                                          <p:attrName>style.visibility</p:attrName>
                                        </p:attrNameLst>
                                      </p:cBhvr>
                                      <p:to>
                                        <p:strVal val="visible"/>
                                      </p:to>
                                    </p:set>
                                    <p:animEffect transition="in" filter="blinds(horizontal)">
                                      <p:cBhvr>
                                        <p:cTn id="10" dur="500"/>
                                        <p:tgtEl>
                                          <p:spTgt spid="306207"/>
                                        </p:tgtEl>
                                      </p:cBhvr>
                                    </p:animEffect>
                                  </p:childTnLst>
                                </p:cTn>
                              </p:par>
                              <p:par>
                                <p:cTn id="11" presetID="3" presetClass="entr" presetSubtype="10" fill="hold" nodeType="withEffect">
                                  <p:stCondLst>
                                    <p:cond delay="0"/>
                                  </p:stCondLst>
                                  <p:childTnLst>
                                    <p:set>
                                      <p:cBhvr>
                                        <p:cTn id="12" dur="1" fill="hold">
                                          <p:stCondLst>
                                            <p:cond delay="0"/>
                                          </p:stCondLst>
                                        </p:cTn>
                                        <p:tgtEl>
                                          <p:spTgt spid="306183"/>
                                        </p:tgtEl>
                                        <p:attrNameLst>
                                          <p:attrName>style.visibility</p:attrName>
                                        </p:attrNameLst>
                                      </p:cBhvr>
                                      <p:to>
                                        <p:strVal val="visible"/>
                                      </p:to>
                                    </p:set>
                                    <p:animEffect transition="in" filter="blinds(horizontal)">
                                      <p:cBhvr>
                                        <p:cTn id="13" dur="500"/>
                                        <p:tgtEl>
                                          <p:spTgt spid="306183"/>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06205"/>
                                        </p:tgtEl>
                                        <p:attrNameLst>
                                          <p:attrName>style.visibility</p:attrName>
                                        </p:attrNameLst>
                                      </p:cBhvr>
                                      <p:to>
                                        <p:strVal val="visible"/>
                                      </p:to>
                                    </p:set>
                                    <p:animEffect transition="in" filter="blinds(horizontal)">
                                      <p:cBhvr>
                                        <p:cTn id="16" dur="500"/>
                                        <p:tgtEl>
                                          <p:spTgt spid="30620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306206"/>
                                        </p:tgtEl>
                                        <p:attrNameLst>
                                          <p:attrName>style.visibility</p:attrName>
                                        </p:attrNameLst>
                                      </p:cBhvr>
                                      <p:to>
                                        <p:strVal val="visible"/>
                                      </p:to>
                                    </p:set>
                                    <p:animEffect transition="in" filter="blinds(horizontal)">
                                      <p:cBhvr>
                                        <p:cTn id="21" dur="500"/>
                                        <p:tgtEl>
                                          <p:spTgt spid="306206"/>
                                        </p:tgtEl>
                                      </p:cBhvr>
                                    </p:animEffect>
                                  </p:childTnLst>
                                </p:cTn>
                              </p:par>
                              <p:par>
                                <p:cTn id="22" presetID="3" presetClass="entr" presetSubtype="10" fill="hold" nodeType="withEffect">
                                  <p:stCondLst>
                                    <p:cond delay="0"/>
                                  </p:stCondLst>
                                  <p:childTnLst>
                                    <p:set>
                                      <p:cBhvr>
                                        <p:cTn id="23" dur="1" fill="hold">
                                          <p:stCondLst>
                                            <p:cond delay="0"/>
                                          </p:stCondLst>
                                        </p:cTn>
                                        <p:tgtEl>
                                          <p:spTgt spid="306197"/>
                                        </p:tgtEl>
                                        <p:attrNameLst>
                                          <p:attrName>style.visibility</p:attrName>
                                        </p:attrNameLst>
                                      </p:cBhvr>
                                      <p:to>
                                        <p:strVal val="visible"/>
                                      </p:to>
                                    </p:set>
                                    <p:animEffect transition="in" filter="blinds(horizontal)">
                                      <p:cBhvr>
                                        <p:cTn id="24" dur="500"/>
                                        <p:tgtEl>
                                          <p:spTgt spid="306197"/>
                                        </p:tgtEl>
                                      </p:cBhvr>
                                    </p:animEffect>
                                  </p:childTnLst>
                                </p:cTn>
                              </p:par>
                              <p:par>
                                <p:cTn id="25" presetID="3" presetClass="entr" presetSubtype="10" fill="hold" nodeType="withEffect">
                                  <p:stCondLst>
                                    <p:cond delay="0"/>
                                  </p:stCondLst>
                                  <p:childTnLst>
                                    <p:set>
                                      <p:cBhvr>
                                        <p:cTn id="26" dur="1" fill="hold">
                                          <p:stCondLst>
                                            <p:cond delay="0"/>
                                          </p:stCondLst>
                                        </p:cTn>
                                        <p:tgtEl>
                                          <p:spTgt spid="306181"/>
                                        </p:tgtEl>
                                        <p:attrNameLst>
                                          <p:attrName>style.visibility</p:attrName>
                                        </p:attrNameLst>
                                      </p:cBhvr>
                                      <p:to>
                                        <p:strVal val="visible"/>
                                      </p:to>
                                    </p:set>
                                    <p:animEffect transition="in" filter="blinds(horizontal)">
                                      <p:cBhvr>
                                        <p:cTn id="27" dur="500"/>
                                        <p:tgtEl>
                                          <p:spTgt spid="306181"/>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306204"/>
                                        </p:tgtEl>
                                        <p:attrNameLst>
                                          <p:attrName>style.visibility</p:attrName>
                                        </p:attrNameLst>
                                      </p:cBhvr>
                                      <p:to>
                                        <p:strVal val="visible"/>
                                      </p:to>
                                    </p:set>
                                    <p:animEffect transition="in" filter="blinds(horizontal)">
                                      <p:cBhvr>
                                        <p:cTn id="30" dur="500"/>
                                        <p:tgtEl>
                                          <p:spTgt spid="306204"/>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3" presetClass="entr" presetSubtype="10" fill="hold" nodeType="clickEffect">
                                  <p:stCondLst>
                                    <p:cond delay="0"/>
                                  </p:stCondLst>
                                  <p:childTnLst>
                                    <p:set>
                                      <p:cBhvr>
                                        <p:cTn id="34" dur="1" fill="hold">
                                          <p:stCondLst>
                                            <p:cond delay="0"/>
                                          </p:stCondLst>
                                        </p:cTn>
                                        <p:tgtEl>
                                          <p:spTgt spid="306184"/>
                                        </p:tgtEl>
                                        <p:attrNameLst>
                                          <p:attrName>style.visibility</p:attrName>
                                        </p:attrNameLst>
                                      </p:cBhvr>
                                      <p:to>
                                        <p:strVal val="visible"/>
                                      </p:to>
                                    </p:set>
                                    <p:animEffect transition="in" filter="blinds(horizontal)">
                                      <p:cBhvr>
                                        <p:cTn id="35" dur="500"/>
                                        <p:tgtEl>
                                          <p:spTgt spid="306184"/>
                                        </p:tgtEl>
                                      </p:cBhvr>
                                    </p:animEffect>
                                  </p:childTnLst>
                                </p:cTn>
                              </p:par>
                              <p:par>
                                <p:cTn id="36" presetID="3" presetClass="entr" presetSubtype="10" fill="hold" grpId="0" nodeType="withEffect">
                                  <p:stCondLst>
                                    <p:cond delay="0"/>
                                  </p:stCondLst>
                                  <p:childTnLst>
                                    <p:set>
                                      <p:cBhvr>
                                        <p:cTn id="37" dur="1" fill="hold">
                                          <p:stCondLst>
                                            <p:cond delay="0"/>
                                          </p:stCondLst>
                                        </p:cTn>
                                        <p:tgtEl>
                                          <p:spTgt spid="306201"/>
                                        </p:tgtEl>
                                        <p:attrNameLst>
                                          <p:attrName>style.visibility</p:attrName>
                                        </p:attrNameLst>
                                      </p:cBhvr>
                                      <p:to>
                                        <p:strVal val="visible"/>
                                      </p:to>
                                    </p:set>
                                    <p:animEffect transition="in" filter="blinds(horizontal)">
                                      <p:cBhvr>
                                        <p:cTn id="38" dur="500"/>
                                        <p:tgtEl>
                                          <p:spTgt spid="306201"/>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3" presetClass="entr" presetSubtype="10" fill="hold" grpId="0" nodeType="clickEffect">
                                  <p:stCondLst>
                                    <p:cond delay="0"/>
                                  </p:stCondLst>
                                  <p:childTnLst>
                                    <p:set>
                                      <p:cBhvr>
                                        <p:cTn id="42" dur="1" fill="hold">
                                          <p:stCondLst>
                                            <p:cond delay="0"/>
                                          </p:stCondLst>
                                        </p:cTn>
                                        <p:tgtEl>
                                          <p:spTgt spid="306199"/>
                                        </p:tgtEl>
                                        <p:attrNameLst>
                                          <p:attrName>style.visibility</p:attrName>
                                        </p:attrNameLst>
                                      </p:cBhvr>
                                      <p:to>
                                        <p:strVal val="visible"/>
                                      </p:to>
                                    </p:set>
                                    <p:animEffect transition="in" filter="blinds(horizontal)">
                                      <p:cBhvr>
                                        <p:cTn id="43" dur="500"/>
                                        <p:tgtEl>
                                          <p:spTgt spid="306199"/>
                                        </p:tgtEl>
                                      </p:cBhvr>
                                    </p:animEffect>
                                  </p:childTnLst>
                                </p:cTn>
                              </p:par>
                              <p:par>
                                <p:cTn id="44" presetID="3" presetClass="entr" presetSubtype="10" fill="hold" nodeType="withEffect">
                                  <p:stCondLst>
                                    <p:cond delay="0"/>
                                  </p:stCondLst>
                                  <p:childTnLst>
                                    <p:set>
                                      <p:cBhvr>
                                        <p:cTn id="45" dur="1" fill="hold">
                                          <p:stCondLst>
                                            <p:cond delay="0"/>
                                          </p:stCondLst>
                                        </p:cTn>
                                        <p:tgtEl>
                                          <p:spTgt spid="306185"/>
                                        </p:tgtEl>
                                        <p:attrNameLst>
                                          <p:attrName>style.visibility</p:attrName>
                                        </p:attrNameLst>
                                      </p:cBhvr>
                                      <p:to>
                                        <p:strVal val="visible"/>
                                      </p:to>
                                    </p:set>
                                    <p:animEffect transition="in" filter="blinds(horizontal)">
                                      <p:cBhvr>
                                        <p:cTn id="46" dur="500"/>
                                        <p:tgtEl>
                                          <p:spTgt spid="306185"/>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4" presetClass="entr" presetSubtype="16" fill="hold" nodeType="clickEffect">
                                  <p:stCondLst>
                                    <p:cond delay="0"/>
                                  </p:stCondLst>
                                  <p:childTnLst>
                                    <p:set>
                                      <p:cBhvr>
                                        <p:cTn id="50" dur="1" fill="hold">
                                          <p:stCondLst>
                                            <p:cond delay="0"/>
                                          </p:stCondLst>
                                        </p:cTn>
                                        <p:tgtEl>
                                          <p:spTgt spid="306186"/>
                                        </p:tgtEl>
                                        <p:attrNameLst>
                                          <p:attrName>style.visibility</p:attrName>
                                        </p:attrNameLst>
                                      </p:cBhvr>
                                      <p:to>
                                        <p:strVal val="visible"/>
                                      </p:to>
                                    </p:set>
                                    <p:animEffect transition="in" filter="box(in)">
                                      <p:cBhvr>
                                        <p:cTn id="51" dur="500"/>
                                        <p:tgtEl>
                                          <p:spTgt spid="306186"/>
                                        </p:tgtEl>
                                      </p:cBhvr>
                                    </p:animEffect>
                                  </p:childTnLst>
                                </p:cTn>
                              </p:par>
                              <p:par>
                                <p:cTn id="52" presetID="4" presetClass="entr" presetSubtype="16" fill="hold" grpId="0" nodeType="withEffect">
                                  <p:stCondLst>
                                    <p:cond delay="0"/>
                                  </p:stCondLst>
                                  <p:childTnLst>
                                    <p:set>
                                      <p:cBhvr>
                                        <p:cTn id="53" dur="1" fill="hold">
                                          <p:stCondLst>
                                            <p:cond delay="0"/>
                                          </p:stCondLst>
                                        </p:cTn>
                                        <p:tgtEl>
                                          <p:spTgt spid="306198"/>
                                        </p:tgtEl>
                                        <p:attrNameLst>
                                          <p:attrName>style.visibility</p:attrName>
                                        </p:attrNameLst>
                                      </p:cBhvr>
                                      <p:to>
                                        <p:strVal val="visible"/>
                                      </p:to>
                                    </p:set>
                                    <p:animEffect transition="in" filter="box(in)">
                                      <p:cBhvr>
                                        <p:cTn id="54" dur="500"/>
                                        <p:tgtEl>
                                          <p:spTgt spid="306198"/>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3" presetClass="entr" presetSubtype="10" fill="hold" nodeType="clickEffect">
                                  <p:stCondLst>
                                    <p:cond delay="0"/>
                                  </p:stCondLst>
                                  <p:childTnLst>
                                    <p:set>
                                      <p:cBhvr>
                                        <p:cTn id="58" dur="1" fill="hold">
                                          <p:stCondLst>
                                            <p:cond delay="0"/>
                                          </p:stCondLst>
                                        </p:cTn>
                                        <p:tgtEl>
                                          <p:spTgt spid="306187"/>
                                        </p:tgtEl>
                                        <p:attrNameLst>
                                          <p:attrName>style.visibility</p:attrName>
                                        </p:attrNameLst>
                                      </p:cBhvr>
                                      <p:to>
                                        <p:strVal val="visible"/>
                                      </p:to>
                                    </p:set>
                                    <p:animEffect transition="in" filter="blinds(horizontal)">
                                      <p:cBhvr>
                                        <p:cTn id="59" dur="500"/>
                                        <p:tgtEl>
                                          <p:spTgt spid="306187"/>
                                        </p:tgtEl>
                                      </p:cBhvr>
                                    </p:animEffect>
                                  </p:childTnLst>
                                </p:cTn>
                              </p:par>
                            </p:childTnLst>
                          </p:cTn>
                        </p:par>
                      </p:childTnLst>
                    </p:cTn>
                  </p:par>
                  <p:par>
                    <p:cTn id="60" fill="hold" nodeType="clickPar">
                      <p:stCondLst>
                        <p:cond delay="indefinite"/>
                      </p:stCondLst>
                      <p:childTnLst>
                        <p:par>
                          <p:cTn id="61" fill="hold" nodeType="withGroup">
                            <p:stCondLst>
                              <p:cond delay="0"/>
                            </p:stCondLst>
                            <p:childTnLst>
                              <p:par>
                                <p:cTn id="62" presetID="3" presetClass="entr" presetSubtype="10" fill="hold" nodeType="clickEffect">
                                  <p:stCondLst>
                                    <p:cond delay="0"/>
                                  </p:stCondLst>
                                  <p:childTnLst>
                                    <p:set>
                                      <p:cBhvr>
                                        <p:cTn id="63" dur="1" fill="hold">
                                          <p:stCondLst>
                                            <p:cond delay="0"/>
                                          </p:stCondLst>
                                        </p:cTn>
                                        <p:tgtEl>
                                          <p:spTgt spid="306189"/>
                                        </p:tgtEl>
                                        <p:attrNameLst>
                                          <p:attrName>style.visibility</p:attrName>
                                        </p:attrNameLst>
                                      </p:cBhvr>
                                      <p:to>
                                        <p:strVal val="visible"/>
                                      </p:to>
                                    </p:set>
                                    <p:animEffect transition="in" filter="blinds(horizontal)">
                                      <p:cBhvr>
                                        <p:cTn id="64" dur="500"/>
                                        <p:tgtEl>
                                          <p:spTgt spid="306189"/>
                                        </p:tgtEl>
                                      </p:cBhvr>
                                    </p:animEffect>
                                  </p:childTnLst>
                                </p:cTn>
                              </p:par>
                            </p:childTnLst>
                          </p:cTn>
                        </p:par>
                      </p:childTnLst>
                    </p:cTn>
                  </p:par>
                  <p:par>
                    <p:cTn id="65" fill="hold" nodeType="clickPar">
                      <p:stCondLst>
                        <p:cond delay="indefinite"/>
                      </p:stCondLst>
                      <p:childTnLst>
                        <p:par>
                          <p:cTn id="66" fill="hold" nodeType="withGroup">
                            <p:stCondLst>
                              <p:cond delay="0"/>
                            </p:stCondLst>
                            <p:childTnLst>
                              <p:par>
                                <p:cTn id="67" presetID="3" presetClass="entr" presetSubtype="10" fill="hold" nodeType="clickEffect">
                                  <p:stCondLst>
                                    <p:cond delay="0"/>
                                  </p:stCondLst>
                                  <p:childTnLst>
                                    <p:set>
                                      <p:cBhvr>
                                        <p:cTn id="68" dur="1" fill="hold">
                                          <p:stCondLst>
                                            <p:cond delay="0"/>
                                          </p:stCondLst>
                                        </p:cTn>
                                        <p:tgtEl>
                                          <p:spTgt spid="306188"/>
                                        </p:tgtEl>
                                        <p:attrNameLst>
                                          <p:attrName>style.visibility</p:attrName>
                                        </p:attrNameLst>
                                      </p:cBhvr>
                                      <p:to>
                                        <p:strVal val="visible"/>
                                      </p:to>
                                    </p:set>
                                    <p:animEffect transition="in" filter="blinds(horizontal)">
                                      <p:cBhvr>
                                        <p:cTn id="69" dur="500"/>
                                        <p:tgtEl>
                                          <p:spTgt spid="306188"/>
                                        </p:tgtEl>
                                      </p:cBhvr>
                                    </p:animEffect>
                                  </p:childTnLst>
                                </p:cTn>
                              </p:par>
                              <p:par>
                                <p:cTn id="70" presetID="3" presetClass="entr" presetSubtype="10" fill="hold" grpId="0" nodeType="withEffect">
                                  <p:stCondLst>
                                    <p:cond delay="0"/>
                                  </p:stCondLst>
                                  <p:childTnLst>
                                    <p:set>
                                      <p:cBhvr>
                                        <p:cTn id="71" dur="1" fill="hold">
                                          <p:stCondLst>
                                            <p:cond delay="0"/>
                                          </p:stCondLst>
                                        </p:cTn>
                                        <p:tgtEl>
                                          <p:spTgt spid="306209"/>
                                        </p:tgtEl>
                                        <p:attrNameLst>
                                          <p:attrName>style.visibility</p:attrName>
                                        </p:attrNameLst>
                                      </p:cBhvr>
                                      <p:to>
                                        <p:strVal val="visible"/>
                                      </p:to>
                                    </p:set>
                                    <p:animEffect transition="in" filter="blinds(horizontal)">
                                      <p:cBhvr>
                                        <p:cTn id="72" dur="500"/>
                                        <p:tgtEl>
                                          <p:spTgt spid="306209"/>
                                        </p:tgtEl>
                                      </p:cBhvr>
                                    </p:animEffect>
                                  </p:childTnLst>
                                </p:cTn>
                              </p:par>
                            </p:childTnLst>
                          </p:cTn>
                        </p:par>
                      </p:childTnLst>
                    </p:cTn>
                  </p:par>
                  <p:par>
                    <p:cTn id="73" fill="hold" nodeType="clickPar">
                      <p:stCondLst>
                        <p:cond delay="indefinite"/>
                      </p:stCondLst>
                      <p:childTnLst>
                        <p:par>
                          <p:cTn id="74" fill="hold" nodeType="withGroup">
                            <p:stCondLst>
                              <p:cond delay="0"/>
                            </p:stCondLst>
                            <p:childTnLst>
                              <p:par>
                                <p:cTn id="75" presetID="3" presetClass="entr" presetSubtype="10" fill="hold" nodeType="clickEffect">
                                  <p:stCondLst>
                                    <p:cond delay="0"/>
                                  </p:stCondLst>
                                  <p:childTnLst>
                                    <p:set>
                                      <p:cBhvr>
                                        <p:cTn id="76" dur="1" fill="hold">
                                          <p:stCondLst>
                                            <p:cond delay="0"/>
                                          </p:stCondLst>
                                        </p:cTn>
                                        <p:tgtEl>
                                          <p:spTgt spid="306195"/>
                                        </p:tgtEl>
                                        <p:attrNameLst>
                                          <p:attrName>style.visibility</p:attrName>
                                        </p:attrNameLst>
                                      </p:cBhvr>
                                      <p:to>
                                        <p:strVal val="visible"/>
                                      </p:to>
                                    </p:set>
                                    <p:animEffect transition="in" filter="blinds(horizontal)">
                                      <p:cBhvr>
                                        <p:cTn id="77" dur="500"/>
                                        <p:tgtEl>
                                          <p:spTgt spid="306195"/>
                                        </p:tgtEl>
                                      </p:cBhvr>
                                    </p:animEffect>
                                  </p:childTnLst>
                                </p:cTn>
                              </p:par>
                              <p:par>
                                <p:cTn id="78" presetID="3" presetClass="entr" presetSubtype="10" fill="hold" grpId="0" nodeType="withEffect">
                                  <p:stCondLst>
                                    <p:cond delay="0"/>
                                  </p:stCondLst>
                                  <p:childTnLst>
                                    <p:set>
                                      <p:cBhvr>
                                        <p:cTn id="79" dur="1" fill="hold">
                                          <p:stCondLst>
                                            <p:cond delay="0"/>
                                          </p:stCondLst>
                                        </p:cTn>
                                        <p:tgtEl>
                                          <p:spTgt spid="306203"/>
                                        </p:tgtEl>
                                        <p:attrNameLst>
                                          <p:attrName>style.visibility</p:attrName>
                                        </p:attrNameLst>
                                      </p:cBhvr>
                                      <p:to>
                                        <p:strVal val="visible"/>
                                      </p:to>
                                    </p:set>
                                    <p:animEffect transition="in" filter="blinds(horizontal)">
                                      <p:cBhvr>
                                        <p:cTn id="80" dur="500"/>
                                        <p:tgtEl>
                                          <p:spTgt spid="306203"/>
                                        </p:tgtEl>
                                      </p:cBhvr>
                                    </p:animEffect>
                                  </p:childTnLst>
                                </p:cTn>
                              </p:par>
                            </p:childTnLst>
                          </p:cTn>
                        </p:par>
                      </p:childTnLst>
                    </p:cTn>
                  </p:par>
                  <p:par>
                    <p:cTn id="81" fill="hold" nodeType="clickPar">
                      <p:stCondLst>
                        <p:cond delay="indefinite"/>
                      </p:stCondLst>
                      <p:childTnLst>
                        <p:par>
                          <p:cTn id="82" fill="hold" nodeType="withGroup">
                            <p:stCondLst>
                              <p:cond delay="0"/>
                            </p:stCondLst>
                            <p:childTnLst>
                              <p:par>
                                <p:cTn id="83" presetID="3" presetClass="entr" presetSubtype="10" fill="hold" nodeType="clickEffect">
                                  <p:stCondLst>
                                    <p:cond delay="0"/>
                                  </p:stCondLst>
                                  <p:childTnLst>
                                    <p:set>
                                      <p:cBhvr>
                                        <p:cTn id="84" dur="1" fill="hold">
                                          <p:stCondLst>
                                            <p:cond delay="0"/>
                                          </p:stCondLst>
                                        </p:cTn>
                                        <p:tgtEl>
                                          <p:spTgt spid="306190"/>
                                        </p:tgtEl>
                                        <p:attrNameLst>
                                          <p:attrName>style.visibility</p:attrName>
                                        </p:attrNameLst>
                                      </p:cBhvr>
                                      <p:to>
                                        <p:strVal val="visible"/>
                                      </p:to>
                                    </p:set>
                                    <p:animEffect transition="in" filter="blinds(horizontal)">
                                      <p:cBhvr>
                                        <p:cTn id="85" dur="500"/>
                                        <p:tgtEl>
                                          <p:spTgt spid="306190"/>
                                        </p:tgtEl>
                                      </p:cBhvr>
                                    </p:animEffect>
                                  </p:childTnLst>
                                </p:cTn>
                              </p:par>
                              <p:par>
                                <p:cTn id="86" presetID="3" presetClass="entr" presetSubtype="10" fill="hold" grpId="0" nodeType="withEffect">
                                  <p:stCondLst>
                                    <p:cond delay="0"/>
                                  </p:stCondLst>
                                  <p:childTnLst>
                                    <p:set>
                                      <p:cBhvr>
                                        <p:cTn id="87" dur="1" fill="hold">
                                          <p:stCondLst>
                                            <p:cond delay="0"/>
                                          </p:stCondLst>
                                        </p:cTn>
                                        <p:tgtEl>
                                          <p:spTgt spid="306208"/>
                                        </p:tgtEl>
                                        <p:attrNameLst>
                                          <p:attrName>style.visibility</p:attrName>
                                        </p:attrNameLst>
                                      </p:cBhvr>
                                      <p:to>
                                        <p:strVal val="visible"/>
                                      </p:to>
                                    </p:set>
                                    <p:animEffect transition="in" filter="blinds(horizontal)">
                                      <p:cBhvr>
                                        <p:cTn id="88" dur="500"/>
                                        <p:tgtEl>
                                          <p:spTgt spid="306208"/>
                                        </p:tgtEl>
                                      </p:cBhvr>
                                    </p:animEffect>
                                  </p:childTnLst>
                                </p:cTn>
                              </p:par>
                            </p:childTnLst>
                          </p:cTn>
                        </p:par>
                      </p:childTnLst>
                    </p:cTn>
                  </p:par>
                  <p:par>
                    <p:cTn id="89" fill="hold" nodeType="clickPar">
                      <p:stCondLst>
                        <p:cond delay="indefinite"/>
                      </p:stCondLst>
                      <p:childTnLst>
                        <p:par>
                          <p:cTn id="90" fill="hold" nodeType="withGroup">
                            <p:stCondLst>
                              <p:cond delay="0"/>
                            </p:stCondLst>
                            <p:childTnLst>
                              <p:par>
                                <p:cTn id="91" presetID="3" presetClass="entr" presetSubtype="10" fill="hold" grpId="0" nodeType="clickEffect">
                                  <p:stCondLst>
                                    <p:cond delay="0"/>
                                  </p:stCondLst>
                                  <p:childTnLst>
                                    <p:set>
                                      <p:cBhvr>
                                        <p:cTn id="92" dur="1" fill="hold">
                                          <p:stCondLst>
                                            <p:cond delay="0"/>
                                          </p:stCondLst>
                                        </p:cTn>
                                        <p:tgtEl>
                                          <p:spTgt spid="306202"/>
                                        </p:tgtEl>
                                        <p:attrNameLst>
                                          <p:attrName>style.visibility</p:attrName>
                                        </p:attrNameLst>
                                      </p:cBhvr>
                                      <p:to>
                                        <p:strVal val="visible"/>
                                      </p:to>
                                    </p:set>
                                    <p:animEffect transition="in" filter="blinds(horizontal)">
                                      <p:cBhvr>
                                        <p:cTn id="93" dur="500"/>
                                        <p:tgtEl>
                                          <p:spTgt spid="306202"/>
                                        </p:tgtEl>
                                      </p:cBhvr>
                                    </p:animEffect>
                                  </p:childTnLst>
                                </p:cTn>
                              </p:par>
                              <p:par>
                                <p:cTn id="94" presetID="3" presetClass="entr" presetSubtype="10" fill="hold" nodeType="withEffect">
                                  <p:stCondLst>
                                    <p:cond delay="0"/>
                                  </p:stCondLst>
                                  <p:childTnLst>
                                    <p:set>
                                      <p:cBhvr>
                                        <p:cTn id="95" dur="1" fill="hold">
                                          <p:stCondLst>
                                            <p:cond delay="0"/>
                                          </p:stCondLst>
                                        </p:cTn>
                                        <p:tgtEl>
                                          <p:spTgt spid="306196"/>
                                        </p:tgtEl>
                                        <p:attrNameLst>
                                          <p:attrName>style.visibility</p:attrName>
                                        </p:attrNameLst>
                                      </p:cBhvr>
                                      <p:to>
                                        <p:strVal val="visible"/>
                                      </p:to>
                                    </p:set>
                                    <p:animEffect transition="in" filter="blinds(horizontal)">
                                      <p:cBhvr>
                                        <p:cTn id="96" dur="500"/>
                                        <p:tgtEl>
                                          <p:spTgt spid="306196"/>
                                        </p:tgtEl>
                                      </p:cBhvr>
                                    </p:animEffect>
                                  </p:childTnLst>
                                </p:cTn>
                              </p:par>
                            </p:childTnLst>
                          </p:cTn>
                        </p:par>
                      </p:childTnLst>
                    </p:cTn>
                  </p:par>
                  <p:par>
                    <p:cTn id="97" fill="hold" nodeType="clickPar">
                      <p:stCondLst>
                        <p:cond delay="indefinite"/>
                      </p:stCondLst>
                      <p:childTnLst>
                        <p:par>
                          <p:cTn id="98" fill="hold" nodeType="withGroup">
                            <p:stCondLst>
                              <p:cond delay="0"/>
                            </p:stCondLst>
                            <p:childTnLst>
                              <p:par>
                                <p:cTn id="99" presetID="3" presetClass="entr" presetSubtype="10" fill="hold" grpId="0" nodeType="clickEffect">
                                  <p:stCondLst>
                                    <p:cond delay="0"/>
                                  </p:stCondLst>
                                  <p:childTnLst>
                                    <p:set>
                                      <p:cBhvr>
                                        <p:cTn id="100" dur="1" fill="hold">
                                          <p:stCondLst>
                                            <p:cond delay="0"/>
                                          </p:stCondLst>
                                        </p:cTn>
                                        <p:tgtEl>
                                          <p:spTgt spid="306213"/>
                                        </p:tgtEl>
                                        <p:attrNameLst>
                                          <p:attrName>style.visibility</p:attrName>
                                        </p:attrNameLst>
                                      </p:cBhvr>
                                      <p:to>
                                        <p:strVal val="visible"/>
                                      </p:to>
                                    </p:set>
                                    <p:animEffect transition="in" filter="blinds(horizontal)">
                                      <p:cBhvr>
                                        <p:cTn id="101" dur="500"/>
                                        <p:tgtEl>
                                          <p:spTgt spid="306213"/>
                                        </p:tgtEl>
                                      </p:cBhvr>
                                    </p:animEffect>
                                  </p:childTnLst>
                                </p:cTn>
                              </p:par>
                            </p:childTnLst>
                          </p:cTn>
                        </p:par>
                      </p:childTnLst>
                    </p:cTn>
                  </p:par>
                  <p:par>
                    <p:cTn id="102" fill="hold" nodeType="clickPar">
                      <p:stCondLst>
                        <p:cond delay="indefinite"/>
                      </p:stCondLst>
                      <p:childTnLst>
                        <p:par>
                          <p:cTn id="103" fill="hold" nodeType="withGroup">
                            <p:stCondLst>
                              <p:cond delay="0"/>
                            </p:stCondLst>
                            <p:childTnLst>
                              <p:par>
                                <p:cTn id="104" presetID="2" presetClass="entr" presetSubtype="4" fill="hold" grpId="0" nodeType="clickEffect">
                                  <p:stCondLst>
                                    <p:cond delay="0"/>
                                  </p:stCondLst>
                                  <p:childTnLst>
                                    <p:set>
                                      <p:cBhvr>
                                        <p:cTn id="105" dur="1" fill="hold">
                                          <p:stCondLst>
                                            <p:cond delay="0"/>
                                          </p:stCondLst>
                                        </p:cTn>
                                        <p:tgtEl>
                                          <p:spTgt spid="306212"/>
                                        </p:tgtEl>
                                        <p:attrNameLst>
                                          <p:attrName>style.visibility</p:attrName>
                                        </p:attrNameLst>
                                      </p:cBhvr>
                                      <p:to>
                                        <p:strVal val="visible"/>
                                      </p:to>
                                    </p:set>
                                    <p:anim calcmode="lin" valueType="num">
                                      <p:cBhvr additive="base">
                                        <p:cTn id="106" dur="500" fill="hold"/>
                                        <p:tgtEl>
                                          <p:spTgt spid="306212"/>
                                        </p:tgtEl>
                                        <p:attrNameLst>
                                          <p:attrName>ppt_x</p:attrName>
                                        </p:attrNameLst>
                                      </p:cBhvr>
                                      <p:tavLst>
                                        <p:tav tm="0">
                                          <p:val>
                                            <p:strVal val="#ppt_x"/>
                                          </p:val>
                                        </p:tav>
                                        <p:tav tm="100000">
                                          <p:val>
                                            <p:strVal val="#ppt_x"/>
                                          </p:val>
                                        </p:tav>
                                      </p:tavLst>
                                    </p:anim>
                                    <p:anim calcmode="lin" valueType="num">
                                      <p:cBhvr additive="base">
                                        <p:cTn id="107" dur="500" fill="hold"/>
                                        <p:tgtEl>
                                          <p:spTgt spid="306212"/>
                                        </p:tgtEl>
                                        <p:attrNameLst>
                                          <p:attrName>ppt_y</p:attrName>
                                        </p:attrNameLst>
                                      </p:cBhvr>
                                      <p:tavLst>
                                        <p:tav tm="0">
                                          <p:val>
                                            <p:strVal val="1+#ppt_h/2"/>
                                          </p:val>
                                        </p:tav>
                                        <p:tav tm="100000">
                                          <p:val>
                                            <p:strVal val="#ppt_y"/>
                                          </p:val>
                                        </p:tav>
                                      </p:tavLst>
                                    </p:anim>
                                  </p:childTnLst>
                                </p:cTn>
                              </p:par>
                              <p:par>
                                <p:cTn id="108" presetID="2" presetClass="entr" presetSubtype="4" fill="hold" nodeType="withEffect">
                                  <p:stCondLst>
                                    <p:cond delay="0"/>
                                  </p:stCondLst>
                                  <p:childTnLst>
                                    <p:set>
                                      <p:cBhvr>
                                        <p:cTn id="109" dur="1" fill="hold">
                                          <p:stCondLst>
                                            <p:cond delay="0"/>
                                          </p:stCondLst>
                                        </p:cTn>
                                        <p:tgtEl>
                                          <p:spTgt spid="306192"/>
                                        </p:tgtEl>
                                        <p:attrNameLst>
                                          <p:attrName>style.visibility</p:attrName>
                                        </p:attrNameLst>
                                      </p:cBhvr>
                                      <p:to>
                                        <p:strVal val="visible"/>
                                      </p:to>
                                    </p:set>
                                    <p:anim calcmode="lin" valueType="num">
                                      <p:cBhvr additive="base">
                                        <p:cTn id="110" dur="500" fill="hold"/>
                                        <p:tgtEl>
                                          <p:spTgt spid="306192"/>
                                        </p:tgtEl>
                                        <p:attrNameLst>
                                          <p:attrName>ppt_x</p:attrName>
                                        </p:attrNameLst>
                                      </p:cBhvr>
                                      <p:tavLst>
                                        <p:tav tm="0">
                                          <p:val>
                                            <p:strVal val="#ppt_x"/>
                                          </p:val>
                                        </p:tav>
                                        <p:tav tm="100000">
                                          <p:val>
                                            <p:strVal val="#ppt_x"/>
                                          </p:val>
                                        </p:tav>
                                      </p:tavLst>
                                    </p:anim>
                                    <p:anim calcmode="lin" valueType="num">
                                      <p:cBhvr additive="base">
                                        <p:cTn id="111" dur="500" fill="hold"/>
                                        <p:tgtEl>
                                          <p:spTgt spid="306192"/>
                                        </p:tgtEl>
                                        <p:attrNameLst>
                                          <p:attrName>ppt_y</p:attrName>
                                        </p:attrNameLst>
                                      </p:cBhvr>
                                      <p:tavLst>
                                        <p:tav tm="0">
                                          <p:val>
                                            <p:strVal val="1+#ppt_h/2"/>
                                          </p:val>
                                        </p:tav>
                                        <p:tav tm="100000">
                                          <p:val>
                                            <p:strVal val="#ppt_y"/>
                                          </p:val>
                                        </p:tav>
                                      </p:tavLst>
                                    </p:anim>
                                  </p:childTnLst>
                                </p:cTn>
                              </p:par>
                              <p:par>
                                <p:cTn id="112" presetID="2" presetClass="entr" presetSubtype="4" fill="hold" nodeType="withEffect">
                                  <p:stCondLst>
                                    <p:cond delay="0"/>
                                  </p:stCondLst>
                                  <p:childTnLst>
                                    <p:set>
                                      <p:cBhvr>
                                        <p:cTn id="113" dur="1" fill="hold">
                                          <p:stCondLst>
                                            <p:cond delay="0"/>
                                          </p:stCondLst>
                                        </p:cTn>
                                        <p:tgtEl>
                                          <p:spTgt spid="306191"/>
                                        </p:tgtEl>
                                        <p:attrNameLst>
                                          <p:attrName>style.visibility</p:attrName>
                                        </p:attrNameLst>
                                      </p:cBhvr>
                                      <p:to>
                                        <p:strVal val="visible"/>
                                      </p:to>
                                    </p:set>
                                    <p:anim calcmode="lin" valueType="num">
                                      <p:cBhvr additive="base">
                                        <p:cTn id="114" dur="500" fill="hold"/>
                                        <p:tgtEl>
                                          <p:spTgt spid="306191"/>
                                        </p:tgtEl>
                                        <p:attrNameLst>
                                          <p:attrName>ppt_x</p:attrName>
                                        </p:attrNameLst>
                                      </p:cBhvr>
                                      <p:tavLst>
                                        <p:tav tm="0">
                                          <p:val>
                                            <p:strVal val="#ppt_x"/>
                                          </p:val>
                                        </p:tav>
                                        <p:tav tm="100000">
                                          <p:val>
                                            <p:strVal val="#ppt_x"/>
                                          </p:val>
                                        </p:tav>
                                      </p:tavLst>
                                    </p:anim>
                                    <p:anim calcmode="lin" valueType="num">
                                      <p:cBhvr additive="base">
                                        <p:cTn id="115" dur="500" fill="hold"/>
                                        <p:tgtEl>
                                          <p:spTgt spid="306191"/>
                                        </p:tgtEl>
                                        <p:attrNameLst>
                                          <p:attrName>ppt_y</p:attrName>
                                        </p:attrNameLst>
                                      </p:cBhvr>
                                      <p:tavLst>
                                        <p:tav tm="0">
                                          <p:val>
                                            <p:strVal val="1+#ppt_h/2"/>
                                          </p:val>
                                        </p:tav>
                                        <p:tav tm="100000">
                                          <p:val>
                                            <p:strVal val="#ppt_y"/>
                                          </p:val>
                                        </p:tav>
                                      </p:tavLst>
                                    </p:anim>
                                  </p:childTnLst>
                                </p:cTn>
                              </p:par>
                            </p:childTnLst>
                          </p:cTn>
                        </p:par>
                      </p:childTnLst>
                    </p:cTn>
                  </p:par>
                  <p:par>
                    <p:cTn id="116" fill="hold" nodeType="clickPar">
                      <p:stCondLst>
                        <p:cond delay="indefinite"/>
                      </p:stCondLst>
                      <p:childTnLst>
                        <p:par>
                          <p:cTn id="117" fill="hold" nodeType="withGroup">
                            <p:stCondLst>
                              <p:cond delay="0"/>
                            </p:stCondLst>
                            <p:childTnLst>
                              <p:par>
                                <p:cTn id="118" presetID="2" presetClass="entr" presetSubtype="4" fill="hold" nodeType="clickEffect">
                                  <p:stCondLst>
                                    <p:cond delay="0"/>
                                  </p:stCondLst>
                                  <p:childTnLst>
                                    <p:set>
                                      <p:cBhvr>
                                        <p:cTn id="119" dur="1" fill="hold">
                                          <p:stCondLst>
                                            <p:cond delay="0"/>
                                          </p:stCondLst>
                                        </p:cTn>
                                        <p:tgtEl>
                                          <p:spTgt spid="306193"/>
                                        </p:tgtEl>
                                        <p:attrNameLst>
                                          <p:attrName>style.visibility</p:attrName>
                                        </p:attrNameLst>
                                      </p:cBhvr>
                                      <p:to>
                                        <p:strVal val="visible"/>
                                      </p:to>
                                    </p:set>
                                    <p:anim calcmode="lin" valueType="num">
                                      <p:cBhvr additive="base">
                                        <p:cTn id="120" dur="500" fill="hold"/>
                                        <p:tgtEl>
                                          <p:spTgt spid="306193"/>
                                        </p:tgtEl>
                                        <p:attrNameLst>
                                          <p:attrName>ppt_x</p:attrName>
                                        </p:attrNameLst>
                                      </p:cBhvr>
                                      <p:tavLst>
                                        <p:tav tm="0">
                                          <p:val>
                                            <p:strVal val="#ppt_x"/>
                                          </p:val>
                                        </p:tav>
                                        <p:tav tm="100000">
                                          <p:val>
                                            <p:strVal val="#ppt_x"/>
                                          </p:val>
                                        </p:tav>
                                      </p:tavLst>
                                    </p:anim>
                                    <p:anim calcmode="lin" valueType="num">
                                      <p:cBhvr additive="base">
                                        <p:cTn id="121" dur="500" fill="hold"/>
                                        <p:tgtEl>
                                          <p:spTgt spid="306193"/>
                                        </p:tgtEl>
                                        <p:attrNameLst>
                                          <p:attrName>ppt_y</p:attrName>
                                        </p:attrNameLst>
                                      </p:cBhvr>
                                      <p:tavLst>
                                        <p:tav tm="0">
                                          <p:val>
                                            <p:strVal val="1+#ppt_h/2"/>
                                          </p:val>
                                        </p:tav>
                                        <p:tav tm="100000">
                                          <p:val>
                                            <p:strVal val="#ppt_y"/>
                                          </p:val>
                                        </p:tav>
                                      </p:tavLst>
                                    </p:anim>
                                  </p:childTnLst>
                                </p:cTn>
                              </p:par>
                              <p:par>
                                <p:cTn id="122" presetID="2" presetClass="entr" presetSubtype="4" fill="hold" grpId="0" nodeType="withEffect">
                                  <p:stCondLst>
                                    <p:cond delay="0"/>
                                  </p:stCondLst>
                                  <p:childTnLst>
                                    <p:set>
                                      <p:cBhvr>
                                        <p:cTn id="123" dur="1" fill="hold">
                                          <p:stCondLst>
                                            <p:cond delay="0"/>
                                          </p:stCondLst>
                                        </p:cTn>
                                        <p:tgtEl>
                                          <p:spTgt spid="306210"/>
                                        </p:tgtEl>
                                        <p:attrNameLst>
                                          <p:attrName>style.visibility</p:attrName>
                                        </p:attrNameLst>
                                      </p:cBhvr>
                                      <p:to>
                                        <p:strVal val="visible"/>
                                      </p:to>
                                    </p:set>
                                    <p:anim calcmode="lin" valueType="num">
                                      <p:cBhvr additive="base">
                                        <p:cTn id="124" dur="500" fill="hold"/>
                                        <p:tgtEl>
                                          <p:spTgt spid="306210"/>
                                        </p:tgtEl>
                                        <p:attrNameLst>
                                          <p:attrName>ppt_x</p:attrName>
                                        </p:attrNameLst>
                                      </p:cBhvr>
                                      <p:tavLst>
                                        <p:tav tm="0">
                                          <p:val>
                                            <p:strVal val="#ppt_x"/>
                                          </p:val>
                                        </p:tav>
                                        <p:tav tm="100000">
                                          <p:val>
                                            <p:strVal val="#ppt_x"/>
                                          </p:val>
                                        </p:tav>
                                      </p:tavLst>
                                    </p:anim>
                                    <p:anim calcmode="lin" valueType="num">
                                      <p:cBhvr additive="base">
                                        <p:cTn id="125" dur="500" fill="hold"/>
                                        <p:tgtEl>
                                          <p:spTgt spid="306210"/>
                                        </p:tgtEl>
                                        <p:attrNameLst>
                                          <p:attrName>ppt_y</p:attrName>
                                        </p:attrNameLst>
                                      </p:cBhvr>
                                      <p:tavLst>
                                        <p:tav tm="0">
                                          <p:val>
                                            <p:strVal val="1+#ppt_h/2"/>
                                          </p:val>
                                        </p:tav>
                                        <p:tav tm="100000">
                                          <p:val>
                                            <p:strVal val="#ppt_y"/>
                                          </p:val>
                                        </p:tav>
                                      </p:tavLst>
                                    </p:anim>
                                  </p:childTnLst>
                                </p:cTn>
                              </p:par>
                            </p:childTnLst>
                          </p:cTn>
                        </p:par>
                      </p:childTnLst>
                    </p:cTn>
                  </p:par>
                  <p:par>
                    <p:cTn id="126" fill="hold" nodeType="clickPar">
                      <p:stCondLst>
                        <p:cond delay="indefinite"/>
                      </p:stCondLst>
                      <p:childTnLst>
                        <p:par>
                          <p:cTn id="127" fill="hold" nodeType="withGroup">
                            <p:stCondLst>
                              <p:cond delay="0"/>
                            </p:stCondLst>
                            <p:childTnLst>
                              <p:par>
                                <p:cTn id="128" presetID="4" presetClass="entr" presetSubtype="16" fill="hold" nodeType="clickEffect">
                                  <p:stCondLst>
                                    <p:cond delay="0"/>
                                  </p:stCondLst>
                                  <p:childTnLst>
                                    <p:set>
                                      <p:cBhvr>
                                        <p:cTn id="129" dur="1" fill="hold">
                                          <p:stCondLst>
                                            <p:cond delay="0"/>
                                          </p:stCondLst>
                                        </p:cTn>
                                        <p:tgtEl>
                                          <p:spTgt spid="306194"/>
                                        </p:tgtEl>
                                        <p:attrNameLst>
                                          <p:attrName>style.visibility</p:attrName>
                                        </p:attrNameLst>
                                      </p:cBhvr>
                                      <p:to>
                                        <p:strVal val="visible"/>
                                      </p:to>
                                    </p:set>
                                    <p:animEffect transition="in" filter="box(in)">
                                      <p:cBhvr>
                                        <p:cTn id="130" dur="500"/>
                                        <p:tgtEl>
                                          <p:spTgt spid="306194"/>
                                        </p:tgtEl>
                                      </p:cBhvr>
                                    </p:animEffect>
                                  </p:childTnLst>
                                </p:cTn>
                              </p:par>
                              <p:par>
                                <p:cTn id="131" presetID="4" presetClass="entr" presetSubtype="16" fill="hold" grpId="0" nodeType="withEffect">
                                  <p:stCondLst>
                                    <p:cond delay="0"/>
                                  </p:stCondLst>
                                  <p:childTnLst>
                                    <p:set>
                                      <p:cBhvr>
                                        <p:cTn id="132" dur="1" fill="hold">
                                          <p:stCondLst>
                                            <p:cond delay="0"/>
                                          </p:stCondLst>
                                        </p:cTn>
                                        <p:tgtEl>
                                          <p:spTgt spid="306200"/>
                                        </p:tgtEl>
                                        <p:attrNameLst>
                                          <p:attrName>style.visibility</p:attrName>
                                        </p:attrNameLst>
                                      </p:cBhvr>
                                      <p:to>
                                        <p:strVal val="visible"/>
                                      </p:to>
                                    </p:set>
                                    <p:animEffect transition="in" filter="box(in)">
                                      <p:cBhvr>
                                        <p:cTn id="133" dur="500"/>
                                        <p:tgtEl>
                                          <p:spTgt spid="306200"/>
                                        </p:tgtEl>
                                      </p:cBhvr>
                                    </p:animEffect>
                                  </p:childTnLst>
                                </p:cTn>
                              </p:par>
                            </p:childTnLst>
                          </p:cTn>
                        </p:par>
                      </p:childTnLst>
                    </p:cTn>
                  </p:par>
                  <p:par>
                    <p:cTn id="134" fill="hold" nodeType="clickPar">
                      <p:stCondLst>
                        <p:cond delay="indefinite"/>
                      </p:stCondLst>
                      <p:childTnLst>
                        <p:par>
                          <p:cTn id="135" fill="hold" nodeType="withGroup">
                            <p:stCondLst>
                              <p:cond delay="0"/>
                            </p:stCondLst>
                            <p:childTnLst>
                              <p:par>
                                <p:cTn id="136" presetID="3" presetClass="entr" presetSubtype="10" fill="hold" grpId="0" nodeType="clickEffect">
                                  <p:stCondLst>
                                    <p:cond delay="0"/>
                                  </p:stCondLst>
                                  <p:childTnLst>
                                    <p:set>
                                      <p:cBhvr>
                                        <p:cTn id="137" dur="1" fill="hold">
                                          <p:stCondLst>
                                            <p:cond delay="0"/>
                                          </p:stCondLst>
                                        </p:cTn>
                                        <p:tgtEl>
                                          <p:spTgt spid="306211"/>
                                        </p:tgtEl>
                                        <p:attrNameLst>
                                          <p:attrName>style.visibility</p:attrName>
                                        </p:attrNameLst>
                                      </p:cBhvr>
                                      <p:to>
                                        <p:strVal val="visible"/>
                                      </p:to>
                                    </p:set>
                                    <p:animEffect transition="in" filter="blinds(horizontal)">
                                      <p:cBhvr>
                                        <p:cTn id="138" dur="500"/>
                                        <p:tgtEl>
                                          <p:spTgt spid="3062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6198" grpId="0"/>
      <p:bldP spid="306199" grpId="0"/>
      <p:bldP spid="306200" grpId="0"/>
      <p:bldP spid="306201" grpId="0"/>
      <p:bldP spid="306202" grpId="0"/>
      <p:bldP spid="306203" grpId="0"/>
      <p:bldP spid="306204" grpId="0"/>
      <p:bldP spid="306205" grpId="0"/>
      <p:bldP spid="306206" grpId="0"/>
      <p:bldP spid="306207" grpId="0"/>
      <p:bldP spid="306208" grpId="0"/>
      <p:bldP spid="306209" grpId="0"/>
      <p:bldP spid="306210" grpId="0"/>
      <p:bldP spid="306211" grpId="0" animBg="1"/>
      <p:bldP spid="306212" grpId="0" animBg="1"/>
      <p:bldP spid="3062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灯片编号占位符 5">
            <a:extLst>
              <a:ext uri="{FF2B5EF4-FFF2-40B4-BE49-F238E27FC236}">
                <a16:creationId xmlns:a16="http://schemas.microsoft.com/office/drawing/2014/main" id="{55075785-72AA-4954-87CE-5513384C0249}"/>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5DCC6B3B-99AF-4725-9856-DD4735622BA6}" type="slidenum">
              <a:rPr lang="en-US" altLang="zh-CN" sz="2400" smtClean="0">
                <a:solidFill>
                  <a:srgbClr val="0000CC"/>
                </a:solidFill>
              </a:rPr>
              <a:pPr>
                <a:spcBef>
                  <a:spcPct val="50000"/>
                </a:spcBef>
                <a:buClrTx/>
                <a:buFontTx/>
                <a:buNone/>
              </a:pPr>
              <a:t>16</a:t>
            </a:fld>
            <a:endParaRPr lang="en-US" altLang="zh-CN" sz="2400">
              <a:solidFill>
                <a:srgbClr val="0000CC"/>
              </a:solidFill>
            </a:endParaRPr>
          </a:p>
        </p:txBody>
      </p:sp>
      <p:sp>
        <p:nvSpPr>
          <p:cNvPr id="20483" name="Rectangle 2">
            <a:extLst>
              <a:ext uri="{FF2B5EF4-FFF2-40B4-BE49-F238E27FC236}">
                <a16:creationId xmlns:a16="http://schemas.microsoft.com/office/drawing/2014/main" id="{07F4A232-DA2E-4248-BF42-C6A138262977}"/>
              </a:ext>
            </a:extLst>
          </p:cNvPr>
          <p:cNvSpPr>
            <a:spLocks noGrp="1" noChangeArrowheads="1"/>
          </p:cNvSpPr>
          <p:nvPr>
            <p:ph type="title"/>
          </p:nvPr>
        </p:nvSpPr>
        <p:spPr>
          <a:xfrm>
            <a:off x="685800" y="476250"/>
            <a:ext cx="7772400" cy="720725"/>
          </a:xfrm>
        </p:spPr>
        <p:txBody>
          <a:bodyPr/>
          <a:lstStyle/>
          <a:p>
            <a:pPr eaLnBrk="1" hangingPunct="1"/>
            <a:r>
              <a:rPr lang="en-US" altLang="zh-CN" sz="3200" b="1">
                <a:latin typeface="黑体" panose="02010609060101010101" pitchFamily="49" charset="-122"/>
                <a:ea typeface="黑体" panose="02010609060101010101" pitchFamily="49" charset="-122"/>
              </a:rPr>
              <a:t>6</a:t>
            </a:r>
            <a:r>
              <a:rPr lang="zh-CN" altLang="en-US" sz="3200" b="1">
                <a:latin typeface="黑体" panose="02010609060101010101" pitchFamily="49" charset="-122"/>
                <a:ea typeface="黑体" panose="02010609060101010101" pitchFamily="49" charset="-122"/>
              </a:rPr>
              <a:t>、成本函数与产量函数间关系</a:t>
            </a:r>
          </a:p>
        </p:txBody>
      </p:sp>
      <p:sp>
        <p:nvSpPr>
          <p:cNvPr id="309251" name="Rectangle 3">
            <a:extLst>
              <a:ext uri="{FF2B5EF4-FFF2-40B4-BE49-F238E27FC236}">
                <a16:creationId xmlns:a16="http://schemas.microsoft.com/office/drawing/2014/main" id="{48535325-37E3-4D19-9223-7473E7D9B346}"/>
              </a:ext>
            </a:extLst>
          </p:cNvPr>
          <p:cNvSpPr>
            <a:spLocks noGrp="1" noChangeArrowheads="1"/>
          </p:cNvSpPr>
          <p:nvPr>
            <p:ph type="body" idx="1"/>
          </p:nvPr>
        </p:nvSpPr>
        <p:spPr>
          <a:xfrm>
            <a:off x="684213" y="1341438"/>
            <a:ext cx="7848600" cy="503237"/>
          </a:xfrm>
          <a:solidFill>
            <a:srgbClr val="FFCC00"/>
          </a:solidFill>
          <a:ln w="38100">
            <a:solidFill>
              <a:srgbClr val="008000"/>
            </a:solidFill>
            <a:miter lim="800000"/>
            <a:headEnd/>
            <a:tailEnd/>
          </a:ln>
        </p:spPr>
        <p:txBody>
          <a:bodyPr/>
          <a:lstStyle/>
          <a:p>
            <a:pPr eaLnBrk="1" hangingPunct="1">
              <a:lnSpc>
                <a:spcPct val="90000"/>
              </a:lnSpc>
            </a:pPr>
            <a:r>
              <a:rPr lang="zh-CN" altLang="en-US" sz="2500" b="1">
                <a:solidFill>
                  <a:srgbClr val="000000"/>
                </a:solidFill>
                <a:latin typeface="黑体" panose="02010609060101010101" pitchFamily="49" charset="-122"/>
                <a:ea typeface="黑体" panose="02010609060101010101" pitchFamily="49" charset="-122"/>
              </a:rPr>
              <a:t>（</a:t>
            </a:r>
            <a:r>
              <a:rPr lang="en-US" altLang="zh-CN" sz="2500" b="1">
                <a:solidFill>
                  <a:srgbClr val="000000"/>
                </a:solidFill>
                <a:latin typeface="黑体" panose="02010609060101010101" pitchFamily="49" charset="-122"/>
                <a:ea typeface="黑体" panose="02010609060101010101" pitchFamily="49" charset="-122"/>
              </a:rPr>
              <a:t>1</a:t>
            </a:r>
            <a:r>
              <a:rPr lang="zh-CN" altLang="en-US" sz="2500" b="1">
                <a:solidFill>
                  <a:srgbClr val="000000"/>
                </a:solidFill>
                <a:latin typeface="黑体" panose="02010609060101010101" pitchFamily="49" charset="-122"/>
                <a:ea typeface="黑体" panose="02010609060101010101" pitchFamily="49" charset="-122"/>
              </a:rPr>
              <a:t>）平均产量（</a:t>
            </a:r>
            <a:r>
              <a:rPr lang="en-US" altLang="zh-CN" sz="2500" b="1">
                <a:solidFill>
                  <a:srgbClr val="000000"/>
                </a:solidFill>
                <a:latin typeface="黑体" panose="02010609060101010101" pitchFamily="49" charset="-122"/>
                <a:ea typeface="黑体" panose="02010609060101010101" pitchFamily="49" charset="-122"/>
              </a:rPr>
              <a:t>AP</a:t>
            </a:r>
            <a:r>
              <a:rPr lang="en-US" altLang="zh-CN" sz="2500" b="1" baseline="-25000">
                <a:solidFill>
                  <a:srgbClr val="000000"/>
                </a:solidFill>
                <a:latin typeface="黑体" panose="02010609060101010101" pitchFamily="49" charset="-122"/>
                <a:ea typeface="黑体" panose="02010609060101010101" pitchFamily="49" charset="-122"/>
              </a:rPr>
              <a:t>L</a:t>
            </a:r>
            <a:r>
              <a:rPr lang="zh-CN" altLang="en-US" sz="2500" b="1">
                <a:solidFill>
                  <a:srgbClr val="000000"/>
                </a:solidFill>
                <a:latin typeface="黑体" panose="02010609060101010101" pitchFamily="49" charset="-122"/>
                <a:ea typeface="黑体" panose="02010609060101010101" pitchFamily="49" charset="-122"/>
              </a:rPr>
              <a:t>）与平均可变成本（</a:t>
            </a:r>
            <a:r>
              <a:rPr lang="en-US" altLang="zh-CN" sz="2500" b="1">
                <a:solidFill>
                  <a:srgbClr val="000000"/>
                </a:solidFill>
                <a:latin typeface="黑体" panose="02010609060101010101" pitchFamily="49" charset="-122"/>
                <a:ea typeface="黑体" panose="02010609060101010101" pitchFamily="49" charset="-122"/>
              </a:rPr>
              <a:t>AVC </a:t>
            </a:r>
            <a:r>
              <a:rPr lang="zh-CN" altLang="en-US" sz="2500" b="1">
                <a:solidFill>
                  <a:srgbClr val="000000"/>
                </a:solidFill>
                <a:latin typeface="黑体" panose="02010609060101010101" pitchFamily="49" charset="-122"/>
                <a:ea typeface="黑体" panose="02010609060101010101" pitchFamily="49" charset="-122"/>
              </a:rPr>
              <a:t>）关系</a:t>
            </a:r>
          </a:p>
        </p:txBody>
      </p:sp>
      <p:pic>
        <p:nvPicPr>
          <p:cNvPr id="309252" name="Picture 4">
            <a:extLst>
              <a:ext uri="{FF2B5EF4-FFF2-40B4-BE49-F238E27FC236}">
                <a16:creationId xmlns:a16="http://schemas.microsoft.com/office/drawing/2014/main" id="{0E122F19-9E1F-4782-B222-04979EA821E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213" y="1989138"/>
            <a:ext cx="4032250" cy="1187450"/>
          </a:xfrm>
          <a:prstGeom prst="rect">
            <a:avLst/>
          </a:prstGeom>
          <a:solidFill>
            <a:srgbClr val="FFCC00"/>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09253" name="Picture 5">
            <a:extLst>
              <a:ext uri="{FF2B5EF4-FFF2-40B4-BE49-F238E27FC236}">
                <a16:creationId xmlns:a16="http://schemas.microsoft.com/office/drawing/2014/main" id="{3BF32B63-9B9C-406C-9342-A5407D9926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5963" y="1989138"/>
            <a:ext cx="2381250" cy="1149350"/>
          </a:xfrm>
          <a:prstGeom prst="rect">
            <a:avLst/>
          </a:prstGeom>
          <a:solidFill>
            <a:srgbClr val="FFCC00"/>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9254" name="AutoShape 6">
            <a:extLst>
              <a:ext uri="{FF2B5EF4-FFF2-40B4-BE49-F238E27FC236}">
                <a16:creationId xmlns:a16="http://schemas.microsoft.com/office/drawing/2014/main" id="{B2C2E59B-7A81-4CC7-81F7-DEED318EE7CF}"/>
              </a:ext>
            </a:extLst>
          </p:cNvPr>
          <p:cNvSpPr>
            <a:spLocks noChangeArrowheads="1"/>
          </p:cNvSpPr>
          <p:nvPr/>
        </p:nvSpPr>
        <p:spPr bwMode="auto">
          <a:xfrm>
            <a:off x="4859338" y="2420938"/>
            <a:ext cx="790575" cy="431800"/>
          </a:xfrm>
          <a:prstGeom prst="rightArrow">
            <a:avLst>
              <a:gd name="adj1" fmla="val 50000"/>
              <a:gd name="adj2" fmla="val 45772"/>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309255" name="Rectangle 7">
            <a:extLst>
              <a:ext uri="{FF2B5EF4-FFF2-40B4-BE49-F238E27FC236}">
                <a16:creationId xmlns:a16="http://schemas.microsoft.com/office/drawing/2014/main" id="{1BF610F9-6D8B-4F57-BF76-2DC3B74EC2DC}"/>
              </a:ext>
            </a:extLst>
          </p:cNvPr>
          <p:cNvSpPr>
            <a:spLocks noChangeArrowheads="1"/>
          </p:cNvSpPr>
          <p:nvPr/>
        </p:nvSpPr>
        <p:spPr bwMode="auto">
          <a:xfrm>
            <a:off x="684213" y="3284538"/>
            <a:ext cx="7773987" cy="1335087"/>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bg2"/>
              </a:buClr>
              <a:buFont typeface="Monotype Sorts" pitchFamily="2" charset="2"/>
              <a:tabLst>
                <a:tab pos="2971800" algn="l"/>
              </a:tabLst>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tabLst>
                <a:tab pos="2971800" algn="l"/>
              </a:tabLst>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tabLst>
                <a:tab pos="2971800" algn="l"/>
              </a:tabLst>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tabLst>
                <a:tab pos="2971800" algn="l"/>
              </a:tabLst>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tabLst>
                <a:tab pos="2971800" algn="l"/>
              </a:tabLst>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tabLst>
                <a:tab pos="2971800" algn="l"/>
              </a:tabLs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tabLst>
                <a:tab pos="2971800" algn="l"/>
              </a:tabLs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tabLst>
                <a:tab pos="2971800" algn="l"/>
              </a:tabLs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tabLst>
                <a:tab pos="2971800" algn="l"/>
              </a:tabLst>
              <a:defRPr kumimoji="1" sz="2000">
                <a:solidFill>
                  <a:schemeClr val="tx1"/>
                </a:solidFill>
                <a:latin typeface="Times New Roman" panose="02020603050405020304" pitchFamily="18" charset="0"/>
                <a:ea typeface="宋体" panose="02010600030101010101" pitchFamily="2" charset="-122"/>
              </a:defRPr>
            </a:lvl9pPr>
          </a:lstStyle>
          <a:p>
            <a:pPr>
              <a:lnSpc>
                <a:spcPct val="110000"/>
              </a:lnSpc>
              <a:spcBef>
                <a:spcPct val="0"/>
              </a:spcBef>
              <a:buClr>
                <a:schemeClr val="accent2"/>
              </a:buClr>
              <a:buSzPct val="95000"/>
              <a:buFont typeface="Wingdings" panose="05000000000000000000" pitchFamily="2" charset="2"/>
              <a:buChar char="l"/>
            </a:pPr>
            <a:r>
              <a:rPr lang="en-US" altLang="zh-CN" sz="2400"/>
              <a:t>AP</a:t>
            </a:r>
            <a:r>
              <a:rPr lang="en-US" altLang="zh-CN" sz="2400" baseline="-25000"/>
              <a:t>L</a:t>
            </a:r>
            <a:r>
              <a:rPr lang="zh-CN" altLang="en-US" sz="2400"/>
              <a:t>与</a:t>
            </a:r>
            <a:r>
              <a:rPr lang="en-US" altLang="zh-CN" sz="2400"/>
              <a:t>AVC</a:t>
            </a:r>
            <a:r>
              <a:rPr lang="zh-CN" altLang="en-US" sz="2400"/>
              <a:t>成反比。当</a:t>
            </a:r>
            <a:r>
              <a:rPr lang="en-US" altLang="zh-CN" sz="2400"/>
              <a:t>AP</a:t>
            </a:r>
            <a:r>
              <a:rPr lang="en-US" altLang="zh-CN" sz="2400" baseline="-25000"/>
              <a:t>L</a:t>
            </a:r>
            <a:r>
              <a:rPr lang="zh-CN" altLang="en-US" sz="2400"/>
              <a:t>递减时，</a:t>
            </a:r>
            <a:r>
              <a:rPr lang="en-US" altLang="zh-CN" sz="2400"/>
              <a:t>AVC</a:t>
            </a:r>
            <a:r>
              <a:rPr lang="zh-CN" altLang="en-US" sz="2400"/>
              <a:t>递增；当</a:t>
            </a:r>
            <a:r>
              <a:rPr lang="en-US" altLang="zh-CN" sz="2400"/>
              <a:t>AP</a:t>
            </a:r>
            <a:r>
              <a:rPr lang="en-US" altLang="zh-CN" sz="2400" baseline="-25000"/>
              <a:t>L</a:t>
            </a:r>
            <a:r>
              <a:rPr lang="zh-CN" altLang="en-US" sz="2400"/>
              <a:t>递增时，</a:t>
            </a:r>
            <a:r>
              <a:rPr lang="en-US" altLang="zh-CN" sz="2400"/>
              <a:t>AVC</a:t>
            </a:r>
            <a:r>
              <a:rPr lang="zh-CN" altLang="en-US" sz="2400"/>
              <a:t>递减；当</a:t>
            </a:r>
            <a:r>
              <a:rPr lang="en-US" altLang="zh-CN" sz="2400"/>
              <a:t>AP</a:t>
            </a:r>
            <a:r>
              <a:rPr lang="en-US" altLang="zh-CN" sz="2400" baseline="-25000"/>
              <a:t>L</a:t>
            </a:r>
            <a:r>
              <a:rPr lang="zh-CN" altLang="en-US" sz="2400"/>
              <a:t>达到最大值时，</a:t>
            </a:r>
            <a:r>
              <a:rPr lang="en-US" altLang="zh-CN" sz="2400"/>
              <a:t>AVC</a:t>
            </a:r>
            <a:r>
              <a:rPr lang="zh-CN" altLang="en-US" sz="2400"/>
              <a:t>最小。因此</a:t>
            </a:r>
            <a:r>
              <a:rPr lang="en-US" altLang="zh-CN" sz="2400"/>
              <a:t>AP</a:t>
            </a:r>
            <a:r>
              <a:rPr lang="en-US" altLang="zh-CN" sz="2400" baseline="-25000"/>
              <a:t>L</a:t>
            </a:r>
            <a:r>
              <a:rPr lang="zh-CN" altLang="en-US" sz="2400"/>
              <a:t>曲线的顶点对应</a:t>
            </a:r>
            <a:r>
              <a:rPr lang="en-US" altLang="zh-CN" sz="2400"/>
              <a:t>AVC</a:t>
            </a:r>
            <a:r>
              <a:rPr lang="zh-CN" altLang="en-US" sz="2400"/>
              <a:t>曲线的最低点。</a:t>
            </a:r>
          </a:p>
        </p:txBody>
      </p:sp>
      <p:sp>
        <p:nvSpPr>
          <p:cNvPr id="309256" name="Rectangle 8">
            <a:extLst>
              <a:ext uri="{FF2B5EF4-FFF2-40B4-BE49-F238E27FC236}">
                <a16:creationId xmlns:a16="http://schemas.microsoft.com/office/drawing/2014/main" id="{5E3C6DA7-8780-455C-A62F-CC3A84BFB2D6}"/>
              </a:ext>
            </a:extLst>
          </p:cNvPr>
          <p:cNvSpPr>
            <a:spLocks noChangeArrowheads="1"/>
          </p:cNvSpPr>
          <p:nvPr/>
        </p:nvSpPr>
        <p:spPr bwMode="auto">
          <a:xfrm>
            <a:off x="684213" y="4813300"/>
            <a:ext cx="7775575" cy="1335088"/>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bg2"/>
              </a:buClr>
              <a:buFont typeface="Monotype Sorts" pitchFamily="2" charset="2"/>
              <a:tabLst>
                <a:tab pos="2971800" algn="l"/>
              </a:tabLst>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tabLst>
                <a:tab pos="2971800" algn="l"/>
              </a:tabLst>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tabLst>
                <a:tab pos="2971800" algn="l"/>
              </a:tabLst>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tabLst>
                <a:tab pos="2971800" algn="l"/>
              </a:tabLst>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tabLst>
                <a:tab pos="2971800" algn="l"/>
              </a:tabLst>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tabLst>
                <a:tab pos="2971800" algn="l"/>
              </a:tabLs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tabLst>
                <a:tab pos="2971800" algn="l"/>
              </a:tabLs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tabLst>
                <a:tab pos="2971800" algn="l"/>
              </a:tabLs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tabLst>
                <a:tab pos="2971800" algn="l"/>
              </a:tabLst>
              <a:defRPr kumimoji="1" sz="2000">
                <a:solidFill>
                  <a:schemeClr val="tx1"/>
                </a:solidFill>
                <a:latin typeface="Times New Roman" panose="02020603050405020304" pitchFamily="18" charset="0"/>
                <a:ea typeface="宋体" panose="02010600030101010101" pitchFamily="2" charset="-122"/>
              </a:defRPr>
            </a:lvl9pPr>
          </a:lstStyle>
          <a:p>
            <a:pPr>
              <a:lnSpc>
                <a:spcPct val="110000"/>
              </a:lnSpc>
              <a:spcBef>
                <a:spcPct val="0"/>
              </a:spcBef>
              <a:buClr>
                <a:schemeClr val="accent2"/>
              </a:buClr>
              <a:buSzPct val="95000"/>
              <a:buFont typeface="Wingdings" panose="05000000000000000000" pitchFamily="2" charset="2"/>
              <a:buNone/>
            </a:pPr>
            <a:r>
              <a:rPr lang="en-US" altLang="zh-CN" sz="2400"/>
              <a:t>SMC</a:t>
            </a:r>
            <a:r>
              <a:rPr lang="zh-CN" altLang="en-US" sz="2400"/>
              <a:t>曲线与</a:t>
            </a:r>
            <a:r>
              <a:rPr lang="en-US" altLang="zh-CN" sz="2400"/>
              <a:t>AVC</a:t>
            </a:r>
            <a:r>
              <a:rPr lang="zh-CN" altLang="en-US" sz="2400"/>
              <a:t>曲线相交于</a:t>
            </a:r>
            <a:r>
              <a:rPr lang="en-US" altLang="zh-CN" sz="2400"/>
              <a:t>AVC</a:t>
            </a:r>
            <a:r>
              <a:rPr lang="zh-CN" altLang="en-US" sz="2400"/>
              <a:t>的最低点。由于产量曲线中</a:t>
            </a:r>
            <a:r>
              <a:rPr lang="en-US" altLang="zh-CN" sz="2400"/>
              <a:t>MP</a:t>
            </a:r>
            <a:r>
              <a:rPr lang="en-US" altLang="zh-CN" sz="2400" baseline="-25000"/>
              <a:t>L</a:t>
            </a:r>
            <a:r>
              <a:rPr lang="zh-CN" altLang="en-US" sz="2400"/>
              <a:t>曲线与</a:t>
            </a:r>
            <a:r>
              <a:rPr lang="en-US" altLang="zh-CN" sz="2400"/>
              <a:t>AP</a:t>
            </a:r>
            <a:r>
              <a:rPr lang="en-US" altLang="zh-CN" sz="2400" baseline="-25000"/>
              <a:t>L</a:t>
            </a:r>
            <a:r>
              <a:rPr lang="zh-CN" altLang="en-US" sz="2400"/>
              <a:t>曲线在</a:t>
            </a:r>
            <a:r>
              <a:rPr lang="en-US" altLang="zh-CN" sz="2400"/>
              <a:t>AP</a:t>
            </a:r>
            <a:r>
              <a:rPr lang="en-US" altLang="zh-CN" sz="2400" baseline="-25000"/>
              <a:t>L</a:t>
            </a:r>
            <a:r>
              <a:rPr lang="zh-CN" altLang="en-US" sz="2400"/>
              <a:t>曲线的顶点相交，所以</a:t>
            </a:r>
            <a:r>
              <a:rPr lang="en-US" altLang="zh-CN" sz="2400"/>
              <a:t>SMC</a:t>
            </a:r>
            <a:r>
              <a:rPr lang="zh-CN" altLang="en-US" sz="2400"/>
              <a:t>曲线在</a:t>
            </a:r>
            <a:r>
              <a:rPr lang="en-US" altLang="zh-CN" sz="2400"/>
              <a:t>AVC</a:t>
            </a:r>
            <a:r>
              <a:rPr lang="zh-CN" altLang="en-US" sz="2400"/>
              <a:t>曲线的最低点与其相交。</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09251">
                                            <p:bg/>
                                          </p:spTgt>
                                        </p:tgtEl>
                                        <p:attrNameLst>
                                          <p:attrName>style.visibility</p:attrName>
                                        </p:attrNameLst>
                                      </p:cBhvr>
                                      <p:to>
                                        <p:strVal val="visible"/>
                                      </p:to>
                                    </p:set>
                                    <p:animEffect transition="in" filter="blinds(horizontal)">
                                      <p:cBhvr>
                                        <p:cTn id="7" dur="500"/>
                                        <p:tgtEl>
                                          <p:spTgt spid="309251">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09251">
                                            <p:txEl>
                                              <p:pRg st="0" end="0"/>
                                            </p:txEl>
                                          </p:spTgt>
                                        </p:tgtEl>
                                        <p:attrNameLst>
                                          <p:attrName>style.visibility</p:attrName>
                                        </p:attrNameLst>
                                      </p:cBhvr>
                                      <p:to>
                                        <p:strVal val="visible"/>
                                      </p:to>
                                    </p:set>
                                    <p:animEffect transition="in" filter="blinds(horizontal)">
                                      <p:cBhvr>
                                        <p:cTn id="12" dur="500"/>
                                        <p:tgtEl>
                                          <p:spTgt spid="309251">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309252"/>
                                        </p:tgtEl>
                                        <p:attrNameLst>
                                          <p:attrName>style.visibility</p:attrName>
                                        </p:attrNameLst>
                                      </p:cBhvr>
                                      <p:to>
                                        <p:strVal val="visible"/>
                                      </p:to>
                                    </p:set>
                                    <p:animEffect transition="in" filter="blinds(horizontal)">
                                      <p:cBhvr>
                                        <p:cTn id="17" dur="500"/>
                                        <p:tgtEl>
                                          <p:spTgt spid="30925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09254"/>
                                        </p:tgtEl>
                                        <p:attrNameLst>
                                          <p:attrName>style.visibility</p:attrName>
                                        </p:attrNameLst>
                                      </p:cBhvr>
                                      <p:to>
                                        <p:strVal val="visible"/>
                                      </p:to>
                                    </p:set>
                                    <p:animEffect transition="in" filter="blinds(horizontal)">
                                      <p:cBhvr>
                                        <p:cTn id="22" dur="500"/>
                                        <p:tgtEl>
                                          <p:spTgt spid="309254"/>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309253"/>
                                        </p:tgtEl>
                                        <p:attrNameLst>
                                          <p:attrName>style.visibility</p:attrName>
                                        </p:attrNameLst>
                                      </p:cBhvr>
                                      <p:to>
                                        <p:strVal val="visible"/>
                                      </p:to>
                                    </p:set>
                                    <p:animEffect transition="in" filter="blinds(horizontal)">
                                      <p:cBhvr>
                                        <p:cTn id="27" dur="500"/>
                                        <p:tgtEl>
                                          <p:spTgt spid="309253"/>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09255"/>
                                        </p:tgtEl>
                                        <p:attrNameLst>
                                          <p:attrName>style.visibility</p:attrName>
                                        </p:attrNameLst>
                                      </p:cBhvr>
                                      <p:to>
                                        <p:strVal val="visible"/>
                                      </p:to>
                                    </p:set>
                                    <p:animEffect transition="in" filter="blinds(horizontal)">
                                      <p:cBhvr>
                                        <p:cTn id="32" dur="500"/>
                                        <p:tgtEl>
                                          <p:spTgt spid="309255"/>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309256"/>
                                        </p:tgtEl>
                                        <p:attrNameLst>
                                          <p:attrName>style.visibility</p:attrName>
                                        </p:attrNameLst>
                                      </p:cBhvr>
                                      <p:to>
                                        <p:strVal val="visible"/>
                                      </p:to>
                                    </p:set>
                                    <p:animEffect transition="in" filter="box(in)">
                                      <p:cBhvr>
                                        <p:cTn id="37" dur="500"/>
                                        <p:tgtEl>
                                          <p:spTgt spid="3092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9251" grpId="0" build="p" animBg="1"/>
      <p:bldP spid="309254" grpId="0" animBg="1"/>
      <p:bldP spid="309255" grpId="0" animBg="1"/>
      <p:bldP spid="30925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灯片编号占位符 3">
            <a:extLst>
              <a:ext uri="{FF2B5EF4-FFF2-40B4-BE49-F238E27FC236}">
                <a16:creationId xmlns:a16="http://schemas.microsoft.com/office/drawing/2014/main" id="{EA70E374-22B0-4952-8C45-AB88B2417726}"/>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3D4C7103-5883-4086-A340-23208E296E50}" type="slidenum">
              <a:rPr lang="en-US" altLang="zh-CN" sz="2400" smtClean="0">
                <a:solidFill>
                  <a:srgbClr val="0000CC"/>
                </a:solidFill>
              </a:rPr>
              <a:pPr>
                <a:spcBef>
                  <a:spcPct val="50000"/>
                </a:spcBef>
                <a:buClrTx/>
                <a:buFontTx/>
                <a:buNone/>
              </a:pPr>
              <a:t>17</a:t>
            </a:fld>
            <a:endParaRPr lang="en-US" altLang="zh-CN" sz="2400">
              <a:solidFill>
                <a:srgbClr val="0000CC"/>
              </a:solidFill>
            </a:endParaRPr>
          </a:p>
        </p:txBody>
      </p:sp>
      <p:sp>
        <p:nvSpPr>
          <p:cNvPr id="21507" name="Rectangle 2">
            <a:extLst>
              <a:ext uri="{FF2B5EF4-FFF2-40B4-BE49-F238E27FC236}">
                <a16:creationId xmlns:a16="http://schemas.microsoft.com/office/drawing/2014/main" id="{4106CD3F-47D3-4609-B599-DAC358D14ECF}"/>
              </a:ext>
            </a:extLst>
          </p:cNvPr>
          <p:cNvSpPr>
            <a:spLocks noChangeArrowheads="1"/>
          </p:cNvSpPr>
          <p:nvPr/>
        </p:nvSpPr>
        <p:spPr bwMode="auto">
          <a:xfrm>
            <a:off x="609600" y="3733800"/>
            <a:ext cx="3733800" cy="2895600"/>
          </a:xfrm>
          <a:prstGeom prst="rect">
            <a:avLst/>
          </a:prstGeom>
          <a:solidFill>
            <a:srgbClr val="FFFFEB"/>
          </a:solidFill>
          <a:ln w="9525">
            <a:solidFill>
              <a:srgbClr val="FFCC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21508" name="Rectangle 3">
            <a:extLst>
              <a:ext uri="{FF2B5EF4-FFF2-40B4-BE49-F238E27FC236}">
                <a16:creationId xmlns:a16="http://schemas.microsoft.com/office/drawing/2014/main" id="{A6779CDE-C011-471B-A354-7C300A43E8CD}"/>
              </a:ext>
            </a:extLst>
          </p:cNvPr>
          <p:cNvSpPr>
            <a:spLocks noChangeArrowheads="1"/>
          </p:cNvSpPr>
          <p:nvPr/>
        </p:nvSpPr>
        <p:spPr bwMode="auto">
          <a:xfrm>
            <a:off x="609600" y="1066800"/>
            <a:ext cx="3733800" cy="2590800"/>
          </a:xfrm>
          <a:prstGeom prst="rect">
            <a:avLst/>
          </a:prstGeom>
          <a:solidFill>
            <a:srgbClr val="EBFFFF"/>
          </a:solidFill>
          <a:ln w="9525">
            <a:solidFill>
              <a:srgbClr val="00808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21509" name="Line 4">
            <a:extLst>
              <a:ext uri="{FF2B5EF4-FFF2-40B4-BE49-F238E27FC236}">
                <a16:creationId xmlns:a16="http://schemas.microsoft.com/office/drawing/2014/main" id="{88A23A0A-CFEF-4E49-A99C-B382011321A3}"/>
              </a:ext>
            </a:extLst>
          </p:cNvPr>
          <p:cNvSpPr>
            <a:spLocks noChangeShapeType="1"/>
          </p:cNvSpPr>
          <p:nvPr/>
        </p:nvSpPr>
        <p:spPr bwMode="auto">
          <a:xfrm flipH="1">
            <a:off x="1219200" y="4724400"/>
            <a:ext cx="1295400"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p>
            <a:endParaRPr lang="zh-CN" altLang="en-US"/>
          </a:p>
        </p:txBody>
      </p:sp>
      <p:sp>
        <p:nvSpPr>
          <p:cNvPr id="380933" name="AutoShape 5" descr="10%">
            <a:hlinkClick r:id="rId2" action="ppaction://hlinksldjump" highlightClick="1"/>
            <a:extLst>
              <a:ext uri="{FF2B5EF4-FFF2-40B4-BE49-F238E27FC236}">
                <a16:creationId xmlns:a16="http://schemas.microsoft.com/office/drawing/2014/main" id="{F3B260EB-4CD1-43E9-8AC8-841EB012DD5B}"/>
              </a:ext>
            </a:extLst>
          </p:cNvPr>
          <p:cNvSpPr>
            <a:spLocks noChangeArrowheads="1"/>
          </p:cNvSpPr>
          <p:nvPr/>
        </p:nvSpPr>
        <p:spPr bwMode="auto">
          <a:xfrm>
            <a:off x="1828800" y="152400"/>
            <a:ext cx="1600200" cy="762000"/>
          </a:xfrm>
          <a:prstGeom prst="actionButtonBlank">
            <a:avLst/>
          </a:prstGeom>
          <a:pattFill prst="pct10">
            <a:fgClr>
              <a:srgbClr val="FFCC66"/>
            </a:fgClr>
            <a:bgClr>
              <a:schemeClr val="bg1"/>
            </a:bgClr>
          </a:pattFill>
          <a:ln w="9525">
            <a:solidFill>
              <a:srgbClr val="F8F8F8"/>
            </a:solidFill>
            <a:miter lim="800000"/>
            <a:headEnd/>
            <a:tailEnd/>
          </a:ln>
          <a:effectLst/>
        </p:spPr>
        <p:txBody>
          <a:bodyPr wrap="none" lIns="90000" tIns="46800" rIns="90000" bIns="46800" anchor="ctr"/>
          <a:lstStyle/>
          <a:p>
            <a:pPr algn="ctr" eaLnBrk="1" hangingPunct="1">
              <a:defRPr/>
            </a:pPr>
            <a:r>
              <a:rPr lang="en-US" altLang="zh-CN" sz="3600">
                <a:effectLst>
                  <a:outerShdw blurRad="38100" dist="38100" dir="2700000" algn="tl">
                    <a:srgbClr val="000000"/>
                  </a:outerShdw>
                </a:effectLst>
              </a:rPr>
              <a:t>AVC</a:t>
            </a:r>
          </a:p>
        </p:txBody>
      </p:sp>
      <p:sp>
        <p:nvSpPr>
          <p:cNvPr id="21511" name="Line 6">
            <a:extLst>
              <a:ext uri="{FF2B5EF4-FFF2-40B4-BE49-F238E27FC236}">
                <a16:creationId xmlns:a16="http://schemas.microsoft.com/office/drawing/2014/main" id="{74C3B0B4-F89B-425F-993C-6C457CCE84C7}"/>
              </a:ext>
            </a:extLst>
          </p:cNvPr>
          <p:cNvSpPr>
            <a:spLocks noChangeShapeType="1"/>
          </p:cNvSpPr>
          <p:nvPr/>
        </p:nvSpPr>
        <p:spPr bwMode="auto">
          <a:xfrm flipV="1">
            <a:off x="1219200" y="1143000"/>
            <a:ext cx="0" cy="2133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p>
            <a:endParaRPr lang="zh-CN" altLang="en-US"/>
          </a:p>
        </p:txBody>
      </p:sp>
      <p:sp>
        <p:nvSpPr>
          <p:cNvPr id="21512" name="Line 7">
            <a:extLst>
              <a:ext uri="{FF2B5EF4-FFF2-40B4-BE49-F238E27FC236}">
                <a16:creationId xmlns:a16="http://schemas.microsoft.com/office/drawing/2014/main" id="{C64DCA3C-5C54-4CFB-9FA7-14BDC5C1518D}"/>
              </a:ext>
            </a:extLst>
          </p:cNvPr>
          <p:cNvSpPr>
            <a:spLocks noChangeShapeType="1"/>
          </p:cNvSpPr>
          <p:nvPr/>
        </p:nvSpPr>
        <p:spPr bwMode="auto">
          <a:xfrm flipV="1">
            <a:off x="1219200" y="3276600"/>
            <a:ext cx="2438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p>
            <a:endParaRPr lang="zh-CN" altLang="en-US"/>
          </a:p>
        </p:txBody>
      </p:sp>
      <p:sp>
        <p:nvSpPr>
          <p:cNvPr id="21513" name="Rectangle 8">
            <a:extLst>
              <a:ext uri="{FF2B5EF4-FFF2-40B4-BE49-F238E27FC236}">
                <a16:creationId xmlns:a16="http://schemas.microsoft.com/office/drawing/2014/main" id="{B3D17093-76FE-4792-B8BE-AFCDA489C9C7}"/>
              </a:ext>
            </a:extLst>
          </p:cNvPr>
          <p:cNvSpPr>
            <a:spLocks noChangeArrowheads="1"/>
          </p:cNvSpPr>
          <p:nvPr/>
        </p:nvSpPr>
        <p:spPr bwMode="auto">
          <a:xfrm>
            <a:off x="762000" y="1143000"/>
            <a:ext cx="304800" cy="228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lgn="ctr" eaLnBrk="1" hangingPunct="1">
              <a:spcBef>
                <a:spcPct val="0"/>
              </a:spcBef>
              <a:buClrTx/>
              <a:buFontTx/>
              <a:buNone/>
            </a:pPr>
            <a:r>
              <a:rPr lang="en-US" altLang="zh-CN" sz="2000"/>
              <a:t>AP</a:t>
            </a:r>
          </a:p>
        </p:txBody>
      </p:sp>
      <p:sp>
        <p:nvSpPr>
          <p:cNvPr id="21514" name="Rectangle 9">
            <a:extLst>
              <a:ext uri="{FF2B5EF4-FFF2-40B4-BE49-F238E27FC236}">
                <a16:creationId xmlns:a16="http://schemas.microsoft.com/office/drawing/2014/main" id="{66D70FD0-BE24-457F-B5F8-4B1958308FC6}"/>
              </a:ext>
            </a:extLst>
          </p:cNvPr>
          <p:cNvSpPr>
            <a:spLocks noChangeArrowheads="1"/>
          </p:cNvSpPr>
          <p:nvPr/>
        </p:nvSpPr>
        <p:spPr bwMode="auto">
          <a:xfrm>
            <a:off x="3429000" y="3352800"/>
            <a:ext cx="304800" cy="228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lgn="ctr" eaLnBrk="1" hangingPunct="1">
              <a:spcBef>
                <a:spcPct val="0"/>
              </a:spcBef>
              <a:buClrTx/>
              <a:buFontTx/>
              <a:buNone/>
            </a:pPr>
            <a:r>
              <a:rPr lang="en-US" altLang="zh-CN" sz="2000"/>
              <a:t>L</a:t>
            </a:r>
          </a:p>
        </p:txBody>
      </p:sp>
      <p:sp>
        <p:nvSpPr>
          <p:cNvPr id="21515" name="Rectangle 10">
            <a:extLst>
              <a:ext uri="{FF2B5EF4-FFF2-40B4-BE49-F238E27FC236}">
                <a16:creationId xmlns:a16="http://schemas.microsoft.com/office/drawing/2014/main" id="{35DCF0A7-1D8B-44BA-A224-12EFCD94657E}"/>
              </a:ext>
            </a:extLst>
          </p:cNvPr>
          <p:cNvSpPr>
            <a:spLocks noChangeArrowheads="1"/>
          </p:cNvSpPr>
          <p:nvPr/>
        </p:nvSpPr>
        <p:spPr bwMode="auto">
          <a:xfrm>
            <a:off x="838200" y="3276600"/>
            <a:ext cx="304800" cy="228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lgn="ctr" eaLnBrk="1" hangingPunct="1">
              <a:spcBef>
                <a:spcPct val="0"/>
              </a:spcBef>
              <a:buClrTx/>
              <a:buFontTx/>
              <a:buNone/>
            </a:pPr>
            <a:r>
              <a:rPr lang="en-US" altLang="zh-CN" sz="2000"/>
              <a:t>O</a:t>
            </a:r>
          </a:p>
        </p:txBody>
      </p:sp>
      <p:sp>
        <p:nvSpPr>
          <p:cNvPr id="380939" name="Rectangle 11">
            <a:extLst>
              <a:ext uri="{FF2B5EF4-FFF2-40B4-BE49-F238E27FC236}">
                <a16:creationId xmlns:a16="http://schemas.microsoft.com/office/drawing/2014/main" id="{1DD2266E-4806-43BD-AC1B-1080AB840317}"/>
              </a:ext>
            </a:extLst>
          </p:cNvPr>
          <p:cNvSpPr>
            <a:spLocks noChangeArrowheads="1"/>
          </p:cNvSpPr>
          <p:nvPr/>
        </p:nvSpPr>
        <p:spPr bwMode="auto">
          <a:xfrm>
            <a:off x="2971800" y="1447800"/>
            <a:ext cx="533400" cy="381000"/>
          </a:xfrm>
          <a:prstGeom prst="rect">
            <a:avLst/>
          </a:prstGeom>
          <a:noFill/>
          <a:ln>
            <a:noFill/>
          </a:ln>
          <a:effectLst/>
        </p:spPr>
        <p:txBody>
          <a:bodyPr wrap="none" lIns="90000" tIns="46800" rIns="90000" bIns="46800" anchor="ctr"/>
          <a:lstStyle/>
          <a:p>
            <a:pPr algn="ctr" eaLnBrk="1" hangingPunct="1">
              <a:defRPr/>
            </a:pPr>
            <a:r>
              <a:rPr lang="en-US" altLang="zh-CN" sz="2000">
                <a:effectLst>
                  <a:outerShdw blurRad="38100" dist="38100" dir="2700000" algn="tl">
                    <a:srgbClr val="C0C0C0"/>
                  </a:outerShdw>
                </a:effectLst>
              </a:rPr>
              <a:t>AP</a:t>
            </a:r>
          </a:p>
        </p:txBody>
      </p:sp>
      <p:sp>
        <p:nvSpPr>
          <p:cNvPr id="21517" name="Freeform 12">
            <a:extLst>
              <a:ext uri="{FF2B5EF4-FFF2-40B4-BE49-F238E27FC236}">
                <a16:creationId xmlns:a16="http://schemas.microsoft.com/office/drawing/2014/main" id="{4CD6E5EF-C023-40C6-A052-FE7D3502DD0F}"/>
              </a:ext>
            </a:extLst>
          </p:cNvPr>
          <p:cNvSpPr>
            <a:spLocks/>
          </p:cNvSpPr>
          <p:nvPr/>
        </p:nvSpPr>
        <p:spPr bwMode="auto">
          <a:xfrm>
            <a:off x="1689100" y="1752600"/>
            <a:ext cx="1701800" cy="368300"/>
          </a:xfrm>
          <a:custGeom>
            <a:avLst/>
            <a:gdLst>
              <a:gd name="T0" fmla="*/ 0 w 1072"/>
              <a:gd name="T1" fmla="*/ 2147483646 h 232"/>
              <a:gd name="T2" fmla="*/ 2147483646 w 1072"/>
              <a:gd name="T3" fmla="*/ 2147483646 h 232"/>
              <a:gd name="T4" fmla="*/ 2147483646 w 1072"/>
              <a:gd name="T5" fmla="*/ 2147483646 h 232"/>
              <a:gd name="T6" fmla="*/ 2147483646 w 1072"/>
              <a:gd name="T7" fmla="*/ 2147483646 h 232"/>
              <a:gd name="T8" fmla="*/ 2147483646 w 1072"/>
              <a:gd name="T9" fmla="*/ 2147483646 h 2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72" h="232">
                <a:moveTo>
                  <a:pt x="0" y="212"/>
                </a:moveTo>
                <a:cubicBezTo>
                  <a:pt x="31" y="188"/>
                  <a:pt x="103" y="107"/>
                  <a:pt x="188" y="72"/>
                </a:cubicBezTo>
                <a:cubicBezTo>
                  <a:pt x="273" y="37"/>
                  <a:pt x="399" y="2"/>
                  <a:pt x="508" y="1"/>
                </a:cubicBezTo>
                <a:cubicBezTo>
                  <a:pt x="617" y="0"/>
                  <a:pt x="746" y="26"/>
                  <a:pt x="840" y="64"/>
                </a:cubicBezTo>
                <a:cubicBezTo>
                  <a:pt x="934" y="102"/>
                  <a:pt x="1024" y="197"/>
                  <a:pt x="1072" y="232"/>
                </a:cubicBezTo>
              </a:path>
            </a:pathLst>
          </a:custGeom>
          <a:noFill/>
          <a:ln w="3810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p>
            <a:endParaRPr lang="zh-CN" altLang="en-US"/>
          </a:p>
        </p:txBody>
      </p:sp>
      <p:sp>
        <p:nvSpPr>
          <p:cNvPr id="21518" name="Line 13">
            <a:extLst>
              <a:ext uri="{FF2B5EF4-FFF2-40B4-BE49-F238E27FC236}">
                <a16:creationId xmlns:a16="http://schemas.microsoft.com/office/drawing/2014/main" id="{F460E787-FBCF-4D6E-9B8C-A3203AD7A456}"/>
              </a:ext>
            </a:extLst>
          </p:cNvPr>
          <p:cNvSpPr>
            <a:spLocks noChangeShapeType="1"/>
          </p:cNvSpPr>
          <p:nvPr/>
        </p:nvSpPr>
        <p:spPr bwMode="auto">
          <a:xfrm>
            <a:off x="2514600" y="1752600"/>
            <a:ext cx="0" cy="152400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p>
            <a:endParaRPr lang="zh-CN" altLang="en-US"/>
          </a:p>
        </p:txBody>
      </p:sp>
      <p:sp>
        <p:nvSpPr>
          <p:cNvPr id="21519" name="Rectangle 14">
            <a:extLst>
              <a:ext uri="{FF2B5EF4-FFF2-40B4-BE49-F238E27FC236}">
                <a16:creationId xmlns:a16="http://schemas.microsoft.com/office/drawing/2014/main" id="{0F65CD22-652F-4534-A39F-341CB5B37FF7}"/>
              </a:ext>
            </a:extLst>
          </p:cNvPr>
          <p:cNvSpPr>
            <a:spLocks noChangeArrowheads="1"/>
          </p:cNvSpPr>
          <p:nvPr/>
        </p:nvSpPr>
        <p:spPr bwMode="auto">
          <a:xfrm>
            <a:off x="762000" y="1676400"/>
            <a:ext cx="304800" cy="228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lgn="ctr" eaLnBrk="1" hangingPunct="1">
              <a:spcBef>
                <a:spcPct val="0"/>
              </a:spcBef>
              <a:buClrTx/>
              <a:buFontTx/>
              <a:buNone/>
            </a:pPr>
            <a:r>
              <a:rPr lang="en-US" altLang="zh-CN" sz="2000">
                <a:solidFill>
                  <a:srgbClr val="FF0000"/>
                </a:solidFill>
              </a:rPr>
              <a:t>Q</a:t>
            </a:r>
            <a:r>
              <a:rPr lang="en-US" altLang="zh-CN" sz="2000" baseline="-25000">
                <a:solidFill>
                  <a:srgbClr val="FF0000"/>
                </a:solidFill>
              </a:rPr>
              <a:t>0</a:t>
            </a:r>
            <a:r>
              <a:rPr lang="en-US" altLang="zh-CN" sz="2000">
                <a:solidFill>
                  <a:srgbClr val="FF0000"/>
                </a:solidFill>
              </a:rPr>
              <a:t>/L</a:t>
            </a:r>
            <a:r>
              <a:rPr lang="en-US" altLang="zh-CN" sz="2000" baseline="-25000">
                <a:solidFill>
                  <a:srgbClr val="FF0000"/>
                </a:solidFill>
              </a:rPr>
              <a:t>0</a:t>
            </a:r>
            <a:endParaRPr lang="en-US" altLang="zh-CN" sz="2000">
              <a:solidFill>
                <a:srgbClr val="FF0000"/>
              </a:solidFill>
            </a:endParaRPr>
          </a:p>
        </p:txBody>
      </p:sp>
      <p:sp>
        <p:nvSpPr>
          <p:cNvPr id="21520" name="Line 15">
            <a:extLst>
              <a:ext uri="{FF2B5EF4-FFF2-40B4-BE49-F238E27FC236}">
                <a16:creationId xmlns:a16="http://schemas.microsoft.com/office/drawing/2014/main" id="{5EE709AC-3F88-468C-A182-773108F3154D}"/>
              </a:ext>
            </a:extLst>
          </p:cNvPr>
          <p:cNvSpPr>
            <a:spLocks noChangeShapeType="1"/>
          </p:cNvSpPr>
          <p:nvPr/>
        </p:nvSpPr>
        <p:spPr bwMode="auto">
          <a:xfrm flipH="1" flipV="1">
            <a:off x="1219200" y="1752600"/>
            <a:ext cx="1219200"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p>
            <a:endParaRPr lang="zh-CN" altLang="en-US"/>
          </a:p>
        </p:txBody>
      </p:sp>
      <p:sp>
        <p:nvSpPr>
          <p:cNvPr id="21521" name="Rectangle 16">
            <a:extLst>
              <a:ext uri="{FF2B5EF4-FFF2-40B4-BE49-F238E27FC236}">
                <a16:creationId xmlns:a16="http://schemas.microsoft.com/office/drawing/2014/main" id="{A3A59E37-DDC8-4228-B9E4-212A78C1AD04}"/>
              </a:ext>
            </a:extLst>
          </p:cNvPr>
          <p:cNvSpPr>
            <a:spLocks noChangeArrowheads="1"/>
          </p:cNvSpPr>
          <p:nvPr/>
        </p:nvSpPr>
        <p:spPr bwMode="auto">
          <a:xfrm>
            <a:off x="2438400" y="3352800"/>
            <a:ext cx="304800" cy="228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lgn="ctr" eaLnBrk="1" hangingPunct="1">
              <a:spcBef>
                <a:spcPct val="0"/>
              </a:spcBef>
              <a:buClrTx/>
              <a:buFontTx/>
              <a:buNone/>
            </a:pPr>
            <a:r>
              <a:rPr lang="en-US" altLang="zh-CN" sz="2000">
                <a:solidFill>
                  <a:srgbClr val="FF0000"/>
                </a:solidFill>
              </a:rPr>
              <a:t>L</a:t>
            </a:r>
            <a:r>
              <a:rPr lang="en-US" altLang="zh-CN" sz="2000" baseline="-25000">
                <a:solidFill>
                  <a:srgbClr val="FF0000"/>
                </a:solidFill>
              </a:rPr>
              <a:t>0</a:t>
            </a:r>
            <a:endParaRPr lang="en-US" altLang="zh-CN" sz="2000">
              <a:solidFill>
                <a:srgbClr val="FF0000"/>
              </a:solidFill>
            </a:endParaRPr>
          </a:p>
        </p:txBody>
      </p:sp>
      <p:pic>
        <p:nvPicPr>
          <p:cNvPr id="21522" name="Picture 17" descr="265">
            <a:extLst>
              <a:ext uri="{FF2B5EF4-FFF2-40B4-BE49-F238E27FC236}">
                <a16:creationId xmlns:a16="http://schemas.microsoft.com/office/drawing/2014/main" id="{A3355A44-91FC-4E35-B0A2-13530E8302E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8400" y="1676400"/>
            <a:ext cx="1524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0946" name="Rectangle 18">
            <a:extLst>
              <a:ext uri="{FF2B5EF4-FFF2-40B4-BE49-F238E27FC236}">
                <a16:creationId xmlns:a16="http://schemas.microsoft.com/office/drawing/2014/main" id="{4139D344-FCC7-4D56-AA66-90DB60BAA02E}"/>
              </a:ext>
            </a:extLst>
          </p:cNvPr>
          <p:cNvSpPr>
            <a:spLocks noChangeArrowheads="1"/>
          </p:cNvSpPr>
          <p:nvPr/>
        </p:nvSpPr>
        <p:spPr bwMode="auto">
          <a:xfrm>
            <a:off x="3581400" y="228600"/>
            <a:ext cx="2286000" cy="609600"/>
          </a:xfrm>
          <a:prstGeom prst="rect">
            <a:avLst/>
          </a:prstGeom>
          <a:noFill/>
          <a:ln>
            <a:noFill/>
          </a:ln>
          <a:effectLst/>
        </p:spPr>
        <p:txBody>
          <a:bodyPr wrap="none" lIns="90000" tIns="46800" rIns="90000" bIns="46800" anchor="ctr"/>
          <a:lstStyle/>
          <a:p>
            <a:pPr algn="ctr" eaLnBrk="1" hangingPunct="1">
              <a:defRPr/>
            </a:pPr>
            <a:r>
              <a:rPr lang="zh-CN" altLang="en-US" sz="3200">
                <a:effectLst>
                  <a:outerShdw blurRad="38100" dist="38100" dir="2700000" algn="tl">
                    <a:srgbClr val="C0C0C0"/>
                  </a:outerShdw>
                </a:effectLst>
                <a:ea typeface="华文新魏" pitchFamily="2" charset="-122"/>
              </a:rPr>
              <a:t>平均变动成本</a:t>
            </a:r>
          </a:p>
        </p:txBody>
      </p:sp>
      <p:sp>
        <p:nvSpPr>
          <p:cNvPr id="21524" name="Line 19">
            <a:extLst>
              <a:ext uri="{FF2B5EF4-FFF2-40B4-BE49-F238E27FC236}">
                <a16:creationId xmlns:a16="http://schemas.microsoft.com/office/drawing/2014/main" id="{464AA6D1-0C23-4858-9782-540B4F122B8E}"/>
              </a:ext>
            </a:extLst>
          </p:cNvPr>
          <p:cNvSpPr>
            <a:spLocks noChangeShapeType="1"/>
          </p:cNvSpPr>
          <p:nvPr/>
        </p:nvSpPr>
        <p:spPr bwMode="auto">
          <a:xfrm flipV="1">
            <a:off x="1219200" y="3886200"/>
            <a:ext cx="0" cy="2286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p>
            <a:endParaRPr lang="zh-CN" altLang="en-US"/>
          </a:p>
        </p:txBody>
      </p:sp>
      <p:sp>
        <p:nvSpPr>
          <p:cNvPr id="21525" name="Line 20">
            <a:extLst>
              <a:ext uri="{FF2B5EF4-FFF2-40B4-BE49-F238E27FC236}">
                <a16:creationId xmlns:a16="http://schemas.microsoft.com/office/drawing/2014/main" id="{85CB5B8A-0821-44B8-8D00-868BB639FAC5}"/>
              </a:ext>
            </a:extLst>
          </p:cNvPr>
          <p:cNvSpPr>
            <a:spLocks noChangeShapeType="1"/>
          </p:cNvSpPr>
          <p:nvPr/>
        </p:nvSpPr>
        <p:spPr bwMode="auto">
          <a:xfrm flipV="1">
            <a:off x="1219200" y="6172200"/>
            <a:ext cx="2743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p>
            <a:endParaRPr lang="zh-CN" altLang="en-US"/>
          </a:p>
        </p:txBody>
      </p:sp>
      <p:sp>
        <p:nvSpPr>
          <p:cNvPr id="21526" name="Rectangle 21">
            <a:extLst>
              <a:ext uri="{FF2B5EF4-FFF2-40B4-BE49-F238E27FC236}">
                <a16:creationId xmlns:a16="http://schemas.microsoft.com/office/drawing/2014/main" id="{7775928F-4F8E-4CF7-9EA1-C4C9C1D4989E}"/>
              </a:ext>
            </a:extLst>
          </p:cNvPr>
          <p:cNvSpPr>
            <a:spLocks noChangeArrowheads="1"/>
          </p:cNvSpPr>
          <p:nvPr/>
        </p:nvSpPr>
        <p:spPr bwMode="auto">
          <a:xfrm>
            <a:off x="838200" y="3810000"/>
            <a:ext cx="304800" cy="228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lgn="ctr" eaLnBrk="1" hangingPunct="1">
              <a:spcBef>
                <a:spcPct val="0"/>
              </a:spcBef>
              <a:buClrTx/>
              <a:buFontTx/>
              <a:buNone/>
            </a:pPr>
            <a:r>
              <a:rPr lang="en-US" altLang="zh-CN" sz="2000"/>
              <a:t>C</a:t>
            </a:r>
          </a:p>
        </p:txBody>
      </p:sp>
      <p:sp>
        <p:nvSpPr>
          <p:cNvPr id="21527" name="Rectangle 22">
            <a:extLst>
              <a:ext uri="{FF2B5EF4-FFF2-40B4-BE49-F238E27FC236}">
                <a16:creationId xmlns:a16="http://schemas.microsoft.com/office/drawing/2014/main" id="{0735D354-8385-4C90-839B-8E93F5E7F6F3}"/>
              </a:ext>
            </a:extLst>
          </p:cNvPr>
          <p:cNvSpPr>
            <a:spLocks noChangeArrowheads="1"/>
          </p:cNvSpPr>
          <p:nvPr/>
        </p:nvSpPr>
        <p:spPr bwMode="auto">
          <a:xfrm>
            <a:off x="3810000" y="6324600"/>
            <a:ext cx="304800" cy="228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lgn="ctr" eaLnBrk="1" hangingPunct="1">
              <a:spcBef>
                <a:spcPct val="0"/>
              </a:spcBef>
              <a:buClrTx/>
              <a:buFontTx/>
              <a:buNone/>
            </a:pPr>
            <a:r>
              <a:rPr lang="en-US" altLang="zh-CN" sz="2000"/>
              <a:t>Q</a:t>
            </a:r>
          </a:p>
        </p:txBody>
      </p:sp>
      <p:sp>
        <p:nvSpPr>
          <p:cNvPr id="21528" name="Rectangle 23">
            <a:extLst>
              <a:ext uri="{FF2B5EF4-FFF2-40B4-BE49-F238E27FC236}">
                <a16:creationId xmlns:a16="http://schemas.microsoft.com/office/drawing/2014/main" id="{0B599BF8-FDA4-46E8-BE57-67E05F7E77BE}"/>
              </a:ext>
            </a:extLst>
          </p:cNvPr>
          <p:cNvSpPr>
            <a:spLocks noChangeArrowheads="1"/>
          </p:cNvSpPr>
          <p:nvPr/>
        </p:nvSpPr>
        <p:spPr bwMode="auto">
          <a:xfrm>
            <a:off x="838200" y="6248400"/>
            <a:ext cx="304800" cy="228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lgn="ctr" eaLnBrk="1" hangingPunct="1">
              <a:spcBef>
                <a:spcPct val="0"/>
              </a:spcBef>
              <a:buClrTx/>
              <a:buFontTx/>
              <a:buNone/>
            </a:pPr>
            <a:r>
              <a:rPr lang="en-US" altLang="zh-CN" sz="2000"/>
              <a:t>O</a:t>
            </a:r>
          </a:p>
        </p:txBody>
      </p:sp>
      <p:sp>
        <p:nvSpPr>
          <p:cNvPr id="21529" name="Rectangle 24">
            <a:extLst>
              <a:ext uri="{FF2B5EF4-FFF2-40B4-BE49-F238E27FC236}">
                <a16:creationId xmlns:a16="http://schemas.microsoft.com/office/drawing/2014/main" id="{EF927859-7198-4F9F-9A24-71A856B15A23}"/>
              </a:ext>
            </a:extLst>
          </p:cNvPr>
          <p:cNvSpPr>
            <a:spLocks noChangeArrowheads="1"/>
          </p:cNvSpPr>
          <p:nvPr/>
        </p:nvSpPr>
        <p:spPr bwMode="auto">
          <a:xfrm>
            <a:off x="2438400" y="6248400"/>
            <a:ext cx="304800" cy="228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lgn="ctr" eaLnBrk="1" hangingPunct="1">
              <a:spcBef>
                <a:spcPct val="0"/>
              </a:spcBef>
              <a:buClrTx/>
              <a:buFontTx/>
              <a:buNone/>
            </a:pPr>
            <a:r>
              <a:rPr lang="en-US" altLang="zh-CN" sz="2000">
                <a:solidFill>
                  <a:srgbClr val="FF0000"/>
                </a:solidFill>
              </a:rPr>
              <a:t>Q</a:t>
            </a:r>
            <a:r>
              <a:rPr lang="en-US" altLang="zh-CN" sz="2000" baseline="-25000">
                <a:solidFill>
                  <a:srgbClr val="FF0000"/>
                </a:solidFill>
              </a:rPr>
              <a:t>0</a:t>
            </a:r>
            <a:endParaRPr lang="en-US" altLang="zh-CN" sz="2000">
              <a:solidFill>
                <a:srgbClr val="FF0000"/>
              </a:solidFill>
            </a:endParaRPr>
          </a:p>
        </p:txBody>
      </p:sp>
      <p:sp>
        <p:nvSpPr>
          <p:cNvPr id="21530" name="Freeform 25">
            <a:extLst>
              <a:ext uri="{FF2B5EF4-FFF2-40B4-BE49-F238E27FC236}">
                <a16:creationId xmlns:a16="http://schemas.microsoft.com/office/drawing/2014/main" id="{E0C72BCD-E38E-4714-9531-7157BD88D632}"/>
              </a:ext>
            </a:extLst>
          </p:cNvPr>
          <p:cNvSpPr>
            <a:spLocks/>
          </p:cNvSpPr>
          <p:nvPr/>
        </p:nvSpPr>
        <p:spPr bwMode="auto">
          <a:xfrm>
            <a:off x="1219200" y="4140200"/>
            <a:ext cx="1543050" cy="1498600"/>
          </a:xfrm>
          <a:custGeom>
            <a:avLst/>
            <a:gdLst>
              <a:gd name="T0" fmla="*/ 0 w 972"/>
              <a:gd name="T1" fmla="*/ 2147483646 h 944"/>
              <a:gd name="T2" fmla="*/ 2147483646 w 972"/>
              <a:gd name="T3" fmla="*/ 2147483646 h 944"/>
              <a:gd name="T4" fmla="*/ 2147483646 w 972"/>
              <a:gd name="T5" fmla="*/ 2147483646 h 944"/>
              <a:gd name="T6" fmla="*/ 2147483646 w 972"/>
              <a:gd name="T7" fmla="*/ 2147483646 h 944"/>
              <a:gd name="T8" fmla="*/ 2147483646 w 972"/>
              <a:gd name="T9" fmla="*/ 2147483646 h 944"/>
              <a:gd name="T10" fmla="*/ 2147483646 w 972"/>
              <a:gd name="T11" fmla="*/ 2147483646 h 944"/>
              <a:gd name="T12" fmla="*/ 2147483646 w 972"/>
              <a:gd name="T13" fmla="*/ 2147483646 h 944"/>
              <a:gd name="T14" fmla="*/ 2147483646 w 972"/>
              <a:gd name="T15" fmla="*/ 0 h 94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72" h="944">
                <a:moveTo>
                  <a:pt x="0" y="944"/>
                </a:moveTo>
                <a:cubicBezTo>
                  <a:pt x="28" y="876"/>
                  <a:pt x="56" y="808"/>
                  <a:pt x="96" y="752"/>
                </a:cubicBezTo>
                <a:cubicBezTo>
                  <a:pt x="136" y="696"/>
                  <a:pt x="183" y="638"/>
                  <a:pt x="240" y="608"/>
                </a:cubicBezTo>
                <a:cubicBezTo>
                  <a:pt x="297" y="578"/>
                  <a:pt x="383" y="585"/>
                  <a:pt x="440" y="572"/>
                </a:cubicBezTo>
                <a:cubicBezTo>
                  <a:pt x="497" y="559"/>
                  <a:pt x="529" y="557"/>
                  <a:pt x="584" y="528"/>
                </a:cubicBezTo>
                <a:cubicBezTo>
                  <a:pt x="639" y="499"/>
                  <a:pt x="715" y="461"/>
                  <a:pt x="768" y="400"/>
                </a:cubicBezTo>
                <a:cubicBezTo>
                  <a:pt x="821" y="339"/>
                  <a:pt x="870" y="231"/>
                  <a:pt x="904" y="164"/>
                </a:cubicBezTo>
                <a:cubicBezTo>
                  <a:pt x="938" y="97"/>
                  <a:pt x="958" y="34"/>
                  <a:pt x="972" y="0"/>
                </a:cubicBezTo>
              </a:path>
            </a:pathLst>
          </a:custGeom>
          <a:noFill/>
          <a:ln w="3810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p>
            <a:endParaRPr lang="zh-CN" altLang="en-US"/>
          </a:p>
        </p:txBody>
      </p:sp>
      <p:sp>
        <p:nvSpPr>
          <p:cNvPr id="21531" name="Line 26">
            <a:extLst>
              <a:ext uri="{FF2B5EF4-FFF2-40B4-BE49-F238E27FC236}">
                <a16:creationId xmlns:a16="http://schemas.microsoft.com/office/drawing/2014/main" id="{BFC990F9-9F81-44A4-8BF8-0DB0DFD45F19}"/>
              </a:ext>
            </a:extLst>
          </p:cNvPr>
          <p:cNvSpPr>
            <a:spLocks noChangeShapeType="1"/>
          </p:cNvSpPr>
          <p:nvPr/>
        </p:nvSpPr>
        <p:spPr bwMode="auto">
          <a:xfrm flipV="1">
            <a:off x="1219200" y="4419600"/>
            <a:ext cx="1524000" cy="1752600"/>
          </a:xfrm>
          <a:prstGeom prst="line">
            <a:avLst/>
          </a:prstGeom>
          <a:noFill/>
          <a:ln w="19050" cap="rnd">
            <a:solidFill>
              <a:srgbClr val="FF505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p>
            <a:endParaRPr lang="zh-CN" altLang="en-US"/>
          </a:p>
        </p:txBody>
      </p:sp>
      <p:sp>
        <p:nvSpPr>
          <p:cNvPr id="21532" name="Line 27">
            <a:extLst>
              <a:ext uri="{FF2B5EF4-FFF2-40B4-BE49-F238E27FC236}">
                <a16:creationId xmlns:a16="http://schemas.microsoft.com/office/drawing/2014/main" id="{AF19059B-D366-4379-B442-8B34161847B6}"/>
              </a:ext>
            </a:extLst>
          </p:cNvPr>
          <p:cNvSpPr>
            <a:spLocks noChangeShapeType="1"/>
          </p:cNvSpPr>
          <p:nvPr/>
        </p:nvSpPr>
        <p:spPr bwMode="auto">
          <a:xfrm flipV="1">
            <a:off x="1219200" y="5257800"/>
            <a:ext cx="228600" cy="91440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p>
            <a:endParaRPr lang="zh-CN" altLang="en-US"/>
          </a:p>
        </p:txBody>
      </p:sp>
      <p:sp>
        <p:nvSpPr>
          <p:cNvPr id="21533" name="Line 28">
            <a:extLst>
              <a:ext uri="{FF2B5EF4-FFF2-40B4-BE49-F238E27FC236}">
                <a16:creationId xmlns:a16="http://schemas.microsoft.com/office/drawing/2014/main" id="{A8A342C3-4575-40C7-8ED1-154DBD568659}"/>
              </a:ext>
            </a:extLst>
          </p:cNvPr>
          <p:cNvSpPr>
            <a:spLocks noChangeShapeType="1"/>
          </p:cNvSpPr>
          <p:nvPr/>
        </p:nvSpPr>
        <p:spPr bwMode="auto">
          <a:xfrm flipV="1">
            <a:off x="1219200" y="5029200"/>
            <a:ext cx="609600" cy="114300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p>
            <a:endParaRPr lang="zh-CN" altLang="en-US"/>
          </a:p>
        </p:txBody>
      </p:sp>
      <p:sp>
        <p:nvSpPr>
          <p:cNvPr id="21534" name="Line 29">
            <a:extLst>
              <a:ext uri="{FF2B5EF4-FFF2-40B4-BE49-F238E27FC236}">
                <a16:creationId xmlns:a16="http://schemas.microsoft.com/office/drawing/2014/main" id="{F7920A42-2E4E-4C01-8D55-6CA49D3F80CE}"/>
              </a:ext>
            </a:extLst>
          </p:cNvPr>
          <p:cNvSpPr>
            <a:spLocks noChangeShapeType="1"/>
          </p:cNvSpPr>
          <p:nvPr/>
        </p:nvSpPr>
        <p:spPr bwMode="auto">
          <a:xfrm flipV="1">
            <a:off x="1219200" y="4191000"/>
            <a:ext cx="1524000" cy="198120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p>
            <a:endParaRPr lang="zh-CN" altLang="en-US"/>
          </a:p>
        </p:txBody>
      </p:sp>
      <p:sp>
        <p:nvSpPr>
          <p:cNvPr id="21535" name="Line 30">
            <a:extLst>
              <a:ext uri="{FF2B5EF4-FFF2-40B4-BE49-F238E27FC236}">
                <a16:creationId xmlns:a16="http://schemas.microsoft.com/office/drawing/2014/main" id="{6C71EC40-B5C1-4B28-9C06-FD9FCB92F17E}"/>
              </a:ext>
            </a:extLst>
          </p:cNvPr>
          <p:cNvSpPr>
            <a:spLocks noChangeShapeType="1"/>
          </p:cNvSpPr>
          <p:nvPr/>
        </p:nvSpPr>
        <p:spPr bwMode="auto">
          <a:xfrm>
            <a:off x="2514600" y="4724400"/>
            <a:ext cx="0" cy="144780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p>
            <a:endParaRPr lang="zh-CN" altLang="en-US"/>
          </a:p>
        </p:txBody>
      </p:sp>
      <p:sp>
        <p:nvSpPr>
          <p:cNvPr id="21536" name="Rectangle 31">
            <a:extLst>
              <a:ext uri="{FF2B5EF4-FFF2-40B4-BE49-F238E27FC236}">
                <a16:creationId xmlns:a16="http://schemas.microsoft.com/office/drawing/2014/main" id="{AF0917DE-89B5-4474-A49E-DA4858080ED1}"/>
              </a:ext>
            </a:extLst>
          </p:cNvPr>
          <p:cNvSpPr>
            <a:spLocks noChangeArrowheads="1"/>
          </p:cNvSpPr>
          <p:nvPr/>
        </p:nvSpPr>
        <p:spPr bwMode="auto">
          <a:xfrm>
            <a:off x="762000" y="4572000"/>
            <a:ext cx="304800" cy="228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lgn="ctr" eaLnBrk="1" hangingPunct="1">
              <a:spcBef>
                <a:spcPct val="0"/>
              </a:spcBef>
              <a:buClrTx/>
              <a:buFontTx/>
              <a:buNone/>
            </a:pPr>
            <a:r>
              <a:rPr lang="en-US" altLang="zh-CN" sz="2000">
                <a:solidFill>
                  <a:srgbClr val="FF0000"/>
                </a:solidFill>
              </a:rPr>
              <a:t>P</a:t>
            </a:r>
            <a:r>
              <a:rPr lang="en-US" altLang="zh-CN" sz="2000" baseline="-25000">
                <a:solidFill>
                  <a:srgbClr val="FF0000"/>
                </a:solidFill>
              </a:rPr>
              <a:t>L</a:t>
            </a:r>
            <a:r>
              <a:rPr lang="en-US" altLang="zh-CN" sz="2000">
                <a:solidFill>
                  <a:srgbClr val="FF0000"/>
                </a:solidFill>
              </a:rPr>
              <a:t>·L</a:t>
            </a:r>
            <a:r>
              <a:rPr lang="en-US" altLang="zh-CN" sz="2000" baseline="-25000">
                <a:solidFill>
                  <a:srgbClr val="FF0000"/>
                </a:solidFill>
              </a:rPr>
              <a:t>0</a:t>
            </a:r>
          </a:p>
        </p:txBody>
      </p:sp>
      <p:sp>
        <p:nvSpPr>
          <p:cNvPr id="21537" name="Rectangle 32" descr="10%">
            <a:extLst>
              <a:ext uri="{FF2B5EF4-FFF2-40B4-BE49-F238E27FC236}">
                <a16:creationId xmlns:a16="http://schemas.microsoft.com/office/drawing/2014/main" id="{6487AC8C-8F4F-4399-93BC-0258F821FB96}"/>
              </a:ext>
            </a:extLst>
          </p:cNvPr>
          <p:cNvSpPr>
            <a:spLocks noChangeArrowheads="1"/>
          </p:cNvSpPr>
          <p:nvPr/>
        </p:nvSpPr>
        <p:spPr bwMode="auto">
          <a:xfrm>
            <a:off x="5029200" y="2362200"/>
            <a:ext cx="3886200" cy="3124200"/>
          </a:xfrm>
          <a:prstGeom prst="rect">
            <a:avLst/>
          </a:prstGeom>
          <a:blipFill dpi="0" rotWithShape="0">
            <a:blip r:embed="rId4"/>
            <a:srcRect/>
            <a:tile tx="0" ty="0" sx="100000" sy="100000" flip="none" algn="tl"/>
          </a:blip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21538" name="Line 33">
            <a:extLst>
              <a:ext uri="{FF2B5EF4-FFF2-40B4-BE49-F238E27FC236}">
                <a16:creationId xmlns:a16="http://schemas.microsoft.com/office/drawing/2014/main" id="{E9DB5841-380A-4263-B52A-5D4904B6B8A8}"/>
              </a:ext>
            </a:extLst>
          </p:cNvPr>
          <p:cNvSpPr>
            <a:spLocks noChangeShapeType="1"/>
          </p:cNvSpPr>
          <p:nvPr/>
        </p:nvSpPr>
        <p:spPr bwMode="auto">
          <a:xfrm flipV="1">
            <a:off x="6248400" y="2819400"/>
            <a:ext cx="0" cy="213360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p>
            <a:endParaRPr lang="zh-CN" altLang="en-US"/>
          </a:p>
        </p:txBody>
      </p:sp>
      <p:sp>
        <p:nvSpPr>
          <p:cNvPr id="21539" name="Line 34">
            <a:extLst>
              <a:ext uri="{FF2B5EF4-FFF2-40B4-BE49-F238E27FC236}">
                <a16:creationId xmlns:a16="http://schemas.microsoft.com/office/drawing/2014/main" id="{EF0B6364-4F0D-4283-87F1-FCB72E654500}"/>
              </a:ext>
            </a:extLst>
          </p:cNvPr>
          <p:cNvSpPr>
            <a:spLocks noChangeShapeType="1"/>
          </p:cNvSpPr>
          <p:nvPr/>
        </p:nvSpPr>
        <p:spPr bwMode="auto">
          <a:xfrm flipV="1">
            <a:off x="6248400" y="4953000"/>
            <a:ext cx="2438400" cy="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p>
            <a:endParaRPr lang="zh-CN" altLang="en-US"/>
          </a:p>
        </p:txBody>
      </p:sp>
      <p:sp>
        <p:nvSpPr>
          <p:cNvPr id="21540" name="Rectangle 35">
            <a:extLst>
              <a:ext uri="{FF2B5EF4-FFF2-40B4-BE49-F238E27FC236}">
                <a16:creationId xmlns:a16="http://schemas.microsoft.com/office/drawing/2014/main" id="{7F9F37A3-2195-47A6-B186-DA06CC9A8A6A}"/>
              </a:ext>
            </a:extLst>
          </p:cNvPr>
          <p:cNvSpPr>
            <a:spLocks noChangeArrowheads="1"/>
          </p:cNvSpPr>
          <p:nvPr/>
        </p:nvSpPr>
        <p:spPr bwMode="auto">
          <a:xfrm>
            <a:off x="5867400" y="2819400"/>
            <a:ext cx="304800" cy="228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lgn="ctr" eaLnBrk="1" hangingPunct="1">
              <a:spcBef>
                <a:spcPct val="0"/>
              </a:spcBef>
              <a:buClrTx/>
              <a:buFontTx/>
              <a:buNone/>
            </a:pPr>
            <a:r>
              <a:rPr lang="en-US" altLang="zh-CN" sz="2000">
                <a:solidFill>
                  <a:srgbClr val="FF0000"/>
                </a:solidFill>
              </a:rPr>
              <a:t>C</a:t>
            </a:r>
          </a:p>
        </p:txBody>
      </p:sp>
      <p:sp>
        <p:nvSpPr>
          <p:cNvPr id="21541" name="Rectangle 36">
            <a:extLst>
              <a:ext uri="{FF2B5EF4-FFF2-40B4-BE49-F238E27FC236}">
                <a16:creationId xmlns:a16="http://schemas.microsoft.com/office/drawing/2014/main" id="{BFAEB674-E8CB-4B35-B156-D6031E0E3658}"/>
              </a:ext>
            </a:extLst>
          </p:cNvPr>
          <p:cNvSpPr>
            <a:spLocks noChangeArrowheads="1"/>
          </p:cNvSpPr>
          <p:nvPr/>
        </p:nvSpPr>
        <p:spPr bwMode="auto">
          <a:xfrm>
            <a:off x="8458200" y="5029200"/>
            <a:ext cx="304800" cy="228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lgn="ctr" eaLnBrk="1" hangingPunct="1">
              <a:spcBef>
                <a:spcPct val="0"/>
              </a:spcBef>
              <a:buClrTx/>
              <a:buFontTx/>
              <a:buNone/>
            </a:pPr>
            <a:r>
              <a:rPr lang="en-US" altLang="zh-CN" sz="2000">
                <a:solidFill>
                  <a:srgbClr val="FF0000"/>
                </a:solidFill>
              </a:rPr>
              <a:t>Q</a:t>
            </a:r>
          </a:p>
        </p:txBody>
      </p:sp>
      <p:sp>
        <p:nvSpPr>
          <p:cNvPr id="21542" name="Rectangle 37">
            <a:extLst>
              <a:ext uri="{FF2B5EF4-FFF2-40B4-BE49-F238E27FC236}">
                <a16:creationId xmlns:a16="http://schemas.microsoft.com/office/drawing/2014/main" id="{A320CE3E-F0BD-498D-BFB3-71C9A3B5A8BD}"/>
              </a:ext>
            </a:extLst>
          </p:cNvPr>
          <p:cNvSpPr>
            <a:spLocks noChangeArrowheads="1"/>
          </p:cNvSpPr>
          <p:nvPr/>
        </p:nvSpPr>
        <p:spPr bwMode="auto">
          <a:xfrm>
            <a:off x="5867400" y="4953000"/>
            <a:ext cx="304800" cy="228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lgn="ctr" eaLnBrk="1" hangingPunct="1">
              <a:spcBef>
                <a:spcPct val="0"/>
              </a:spcBef>
              <a:buClrTx/>
              <a:buFontTx/>
              <a:buNone/>
            </a:pPr>
            <a:r>
              <a:rPr lang="en-US" altLang="zh-CN" sz="2000">
                <a:solidFill>
                  <a:srgbClr val="FF0000"/>
                </a:solidFill>
              </a:rPr>
              <a:t>O</a:t>
            </a:r>
          </a:p>
        </p:txBody>
      </p:sp>
      <p:sp>
        <p:nvSpPr>
          <p:cNvPr id="380966" name="Rectangle 38">
            <a:extLst>
              <a:ext uri="{FF2B5EF4-FFF2-40B4-BE49-F238E27FC236}">
                <a16:creationId xmlns:a16="http://schemas.microsoft.com/office/drawing/2014/main" id="{B58DEB6B-5BCF-4746-8E10-2CFC09B49116}"/>
              </a:ext>
            </a:extLst>
          </p:cNvPr>
          <p:cNvSpPr>
            <a:spLocks noChangeArrowheads="1"/>
          </p:cNvSpPr>
          <p:nvPr/>
        </p:nvSpPr>
        <p:spPr bwMode="auto">
          <a:xfrm>
            <a:off x="8001000" y="3124200"/>
            <a:ext cx="533400" cy="381000"/>
          </a:xfrm>
          <a:prstGeom prst="rect">
            <a:avLst/>
          </a:prstGeom>
          <a:noFill/>
          <a:ln>
            <a:noFill/>
          </a:ln>
          <a:effectLst/>
        </p:spPr>
        <p:txBody>
          <a:bodyPr wrap="none" lIns="90000" tIns="46800" rIns="90000" bIns="46800" anchor="ctr"/>
          <a:lstStyle/>
          <a:p>
            <a:pPr algn="ctr" eaLnBrk="1" hangingPunct="1">
              <a:defRPr/>
            </a:pPr>
            <a:r>
              <a:rPr lang="en-US" altLang="zh-CN" sz="2000">
                <a:solidFill>
                  <a:srgbClr val="FF0000"/>
                </a:solidFill>
                <a:effectLst>
                  <a:outerShdw blurRad="38100" dist="38100" dir="2700000" algn="tl">
                    <a:srgbClr val="C0C0C0"/>
                  </a:outerShdw>
                </a:effectLst>
              </a:rPr>
              <a:t>AVC</a:t>
            </a:r>
          </a:p>
        </p:txBody>
      </p:sp>
      <p:sp>
        <p:nvSpPr>
          <p:cNvPr id="21544" name="Freeform 39">
            <a:extLst>
              <a:ext uri="{FF2B5EF4-FFF2-40B4-BE49-F238E27FC236}">
                <a16:creationId xmlns:a16="http://schemas.microsoft.com/office/drawing/2014/main" id="{ABBC7D9D-E1ED-4126-9B9D-DBAC53EC959F}"/>
              </a:ext>
            </a:extLst>
          </p:cNvPr>
          <p:cNvSpPr>
            <a:spLocks/>
          </p:cNvSpPr>
          <p:nvPr/>
        </p:nvSpPr>
        <p:spPr bwMode="auto">
          <a:xfrm>
            <a:off x="6724650" y="3517900"/>
            <a:ext cx="1600200" cy="371475"/>
          </a:xfrm>
          <a:custGeom>
            <a:avLst/>
            <a:gdLst>
              <a:gd name="T0" fmla="*/ 0 w 1008"/>
              <a:gd name="T1" fmla="*/ 2147483646 h 234"/>
              <a:gd name="T2" fmla="*/ 2147483646 w 1008"/>
              <a:gd name="T3" fmla="*/ 2147483646 h 234"/>
              <a:gd name="T4" fmla="*/ 2147483646 w 1008"/>
              <a:gd name="T5" fmla="*/ 2147483646 h 234"/>
              <a:gd name="T6" fmla="*/ 2147483646 w 1008"/>
              <a:gd name="T7" fmla="*/ 2147483646 h 234"/>
              <a:gd name="T8" fmla="*/ 2147483646 w 1008"/>
              <a:gd name="T9" fmla="*/ 0 h 2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08" h="234">
                <a:moveTo>
                  <a:pt x="0" y="40"/>
                </a:moveTo>
                <a:cubicBezTo>
                  <a:pt x="37" y="64"/>
                  <a:pt x="136" y="152"/>
                  <a:pt x="220" y="184"/>
                </a:cubicBezTo>
                <a:cubicBezTo>
                  <a:pt x="304" y="216"/>
                  <a:pt x="416" y="232"/>
                  <a:pt x="504" y="233"/>
                </a:cubicBezTo>
                <a:cubicBezTo>
                  <a:pt x="592" y="234"/>
                  <a:pt x="664" y="227"/>
                  <a:pt x="748" y="188"/>
                </a:cubicBezTo>
                <a:cubicBezTo>
                  <a:pt x="832" y="149"/>
                  <a:pt x="954" y="39"/>
                  <a:pt x="1008" y="0"/>
                </a:cubicBezTo>
              </a:path>
            </a:pathLst>
          </a:custGeom>
          <a:noFill/>
          <a:ln w="38100" cap="flat" cmpd="sng">
            <a:solidFill>
              <a:srgbClr val="FF0000"/>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p>
            <a:endParaRPr lang="zh-CN" altLang="en-US"/>
          </a:p>
        </p:txBody>
      </p:sp>
      <p:sp>
        <p:nvSpPr>
          <p:cNvPr id="21545" name="Line 40">
            <a:extLst>
              <a:ext uri="{FF2B5EF4-FFF2-40B4-BE49-F238E27FC236}">
                <a16:creationId xmlns:a16="http://schemas.microsoft.com/office/drawing/2014/main" id="{FF198EF5-DD3D-42A2-8B6C-48D044105C96}"/>
              </a:ext>
            </a:extLst>
          </p:cNvPr>
          <p:cNvSpPr>
            <a:spLocks noChangeShapeType="1"/>
          </p:cNvSpPr>
          <p:nvPr/>
        </p:nvSpPr>
        <p:spPr bwMode="auto">
          <a:xfrm>
            <a:off x="7543800" y="3886200"/>
            <a:ext cx="0" cy="1066800"/>
          </a:xfrm>
          <a:prstGeom prst="line">
            <a:avLst/>
          </a:prstGeom>
          <a:noFill/>
          <a:ln w="9525" cap="rnd">
            <a:solidFill>
              <a:srgbClr val="FF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p>
            <a:endParaRPr lang="zh-CN" altLang="en-US"/>
          </a:p>
        </p:txBody>
      </p:sp>
      <p:sp>
        <p:nvSpPr>
          <p:cNvPr id="21546" name="Rectangle 41">
            <a:extLst>
              <a:ext uri="{FF2B5EF4-FFF2-40B4-BE49-F238E27FC236}">
                <a16:creationId xmlns:a16="http://schemas.microsoft.com/office/drawing/2014/main" id="{0DE7B77C-199C-4A7B-BBC4-11308408DCE9}"/>
              </a:ext>
            </a:extLst>
          </p:cNvPr>
          <p:cNvSpPr>
            <a:spLocks noChangeArrowheads="1"/>
          </p:cNvSpPr>
          <p:nvPr/>
        </p:nvSpPr>
        <p:spPr bwMode="auto">
          <a:xfrm>
            <a:off x="5486400" y="3733800"/>
            <a:ext cx="304800" cy="228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lgn="ctr" eaLnBrk="1" hangingPunct="1">
              <a:spcBef>
                <a:spcPct val="0"/>
              </a:spcBef>
              <a:buClrTx/>
              <a:buFontTx/>
              <a:buNone/>
            </a:pPr>
            <a:r>
              <a:rPr lang="en-US" altLang="zh-CN" sz="2000">
                <a:solidFill>
                  <a:srgbClr val="FF0000"/>
                </a:solidFill>
              </a:rPr>
              <a:t>P</a:t>
            </a:r>
            <a:r>
              <a:rPr lang="en-US" altLang="zh-CN" sz="2000" baseline="-25000">
                <a:solidFill>
                  <a:srgbClr val="FF0000"/>
                </a:solidFill>
              </a:rPr>
              <a:t>L </a:t>
            </a:r>
            <a:r>
              <a:rPr lang="en-US" altLang="zh-CN" sz="2000">
                <a:solidFill>
                  <a:srgbClr val="FF0000"/>
                </a:solidFill>
              </a:rPr>
              <a:t>·L</a:t>
            </a:r>
            <a:r>
              <a:rPr lang="en-US" altLang="zh-CN" sz="2000" baseline="-25000">
                <a:solidFill>
                  <a:srgbClr val="FF0000"/>
                </a:solidFill>
              </a:rPr>
              <a:t>0</a:t>
            </a:r>
            <a:r>
              <a:rPr lang="en-US" altLang="zh-CN" sz="2000">
                <a:solidFill>
                  <a:srgbClr val="FF0000"/>
                </a:solidFill>
              </a:rPr>
              <a:t>/Q</a:t>
            </a:r>
            <a:r>
              <a:rPr lang="en-US" altLang="zh-CN" sz="2000" baseline="-25000">
                <a:solidFill>
                  <a:srgbClr val="FF0000"/>
                </a:solidFill>
              </a:rPr>
              <a:t>0</a:t>
            </a:r>
          </a:p>
        </p:txBody>
      </p:sp>
      <p:sp>
        <p:nvSpPr>
          <p:cNvPr id="21547" name="Line 42">
            <a:extLst>
              <a:ext uri="{FF2B5EF4-FFF2-40B4-BE49-F238E27FC236}">
                <a16:creationId xmlns:a16="http://schemas.microsoft.com/office/drawing/2014/main" id="{0F451E13-5B39-4E26-8D91-2B9C556055A9}"/>
              </a:ext>
            </a:extLst>
          </p:cNvPr>
          <p:cNvSpPr>
            <a:spLocks noChangeShapeType="1"/>
          </p:cNvSpPr>
          <p:nvPr/>
        </p:nvSpPr>
        <p:spPr bwMode="auto">
          <a:xfrm flipH="1" flipV="1">
            <a:off x="6248400" y="3886200"/>
            <a:ext cx="1219200" cy="0"/>
          </a:xfrm>
          <a:prstGeom prst="line">
            <a:avLst/>
          </a:prstGeom>
          <a:noFill/>
          <a:ln w="9525" cap="rnd">
            <a:solidFill>
              <a:srgbClr val="FF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p>
            <a:endParaRPr lang="zh-CN" altLang="en-US"/>
          </a:p>
        </p:txBody>
      </p:sp>
      <p:sp>
        <p:nvSpPr>
          <p:cNvPr id="21548" name="Rectangle 43">
            <a:extLst>
              <a:ext uri="{FF2B5EF4-FFF2-40B4-BE49-F238E27FC236}">
                <a16:creationId xmlns:a16="http://schemas.microsoft.com/office/drawing/2014/main" id="{00DD1DE5-511D-4656-9FAE-771212406C8A}"/>
              </a:ext>
            </a:extLst>
          </p:cNvPr>
          <p:cNvSpPr>
            <a:spLocks noChangeArrowheads="1"/>
          </p:cNvSpPr>
          <p:nvPr/>
        </p:nvSpPr>
        <p:spPr bwMode="auto">
          <a:xfrm>
            <a:off x="7467600" y="5029200"/>
            <a:ext cx="304800" cy="228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lgn="ctr" eaLnBrk="1" hangingPunct="1">
              <a:spcBef>
                <a:spcPct val="0"/>
              </a:spcBef>
              <a:buClrTx/>
              <a:buFontTx/>
              <a:buNone/>
            </a:pPr>
            <a:r>
              <a:rPr lang="en-US" altLang="zh-CN" sz="2000">
                <a:solidFill>
                  <a:srgbClr val="FF0000"/>
                </a:solidFill>
              </a:rPr>
              <a:t>Q</a:t>
            </a:r>
            <a:r>
              <a:rPr lang="en-US" altLang="zh-CN" sz="2000" baseline="-25000">
                <a:solidFill>
                  <a:srgbClr val="FF0000"/>
                </a:solidFill>
              </a:rPr>
              <a:t>0</a:t>
            </a:r>
            <a:endParaRPr lang="en-US" altLang="zh-CN" sz="2000">
              <a:solidFill>
                <a:srgbClr val="FF0000"/>
              </a:solidFill>
            </a:endParaRPr>
          </a:p>
        </p:txBody>
      </p:sp>
      <p:pic>
        <p:nvPicPr>
          <p:cNvPr id="21549" name="Picture 44" descr="268">
            <a:extLst>
              <a:ext uri="{FF2B5EF4-FFF2-40B4-BE49-F238E27FC236}">
                <a16:creationId xmlns:a16="http://schemas.microsoft.com/office/drawing/2014/main" id="{4CA4E929-E09C-42E9-A69B-71645BC31E7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85063" y="3827463"/>
            <a:ext cx="134937" cy="134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1550" name="AutoShape 45">
            <a:extLst>
              <a:ext uri="{FF2B5EF4-FFF2-40B4-BE49-F238E27FC236}">
                <a16:creationId xmlns:a16="http://schemas.microsoft.com/office/drawing/2014/main" id="{3F3FE35B-F165-44C3-997F-5D18019D0D2C}"/>
              </a:ext>
            </a:extLst>
          </p:cNvPr>
          <p:cNvCxnSpPr>
            <a:cxnSpLocks noChangeShapeType="1"/>
            <a:endCxn id="21537" idx="0"/>
          </p:cNvCxnSpPr>
          <p:nvPr/>
        </p:nvCxnSpPr>
        <p:spPr bwMode="auto">
          <a:xfrm>
            <a:off x="4419600" y="1676400"/>
            <a:ext cx="2552700" cy="685800"/>
          </a:xfrm>
          <a:prstGeom prst="bentConnector2">
            <a:avLst/>
          </a:prstGeom>
          <a:noFill/>
          <a:ln w="57150">
            <a:solidFill>
              <a:srgbClr val="0000FF"/>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21551" name="AutoShape 46">
            <a:extLst>
              <a:ext uri="{FF2B5EF4-FFF2-40B4-BE49-F238E27FC236}">
                <a16:creationId xmlns:a16="http://schemas.microsoft.com/office/drawing/2014/main" id="{CEC09D2E-4125-47A6-8874-CF132D223EAD}"/>
              </a:ext>
            </a:extLst>
          </p:cNvPr>
          <p:cNvCxnSpPr>
            <a:cxnSpLocks noChangeShapeType="1"/>
            <a:endCxn id="21537" idx="2"/>
          </p:cNvCxnSpPr>
          <p:nvPr/>
        </p:nvCxnSpPr>
        <p:spPr bwMode="auto">
          <a:xfrm flipV="1">
            <a:off x="4419600" y="5486400"/>
            <a:ext cx="2552700" cy="685800"/>
          </a:xfrm>
          <a:prstGeom prst="bentConnector2">
            <a:avLst/>
          </a:prstGeom>
          <a:noFill/>
          <a:ln w="57150">
            <a:solidFill>
              <a:srgbClr val="0000FF"/>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380975" name="Rectangle 47">
            <a:extLst>
              <a:ext uri="{FF2B5EF4-FFF2-40B4-BE49-F238E27FC236}">
                <a16:creationId xmlns:a16="http://schemas.microsoft.com/office/drawing/2014/main" id="{D6167E25-CD5E-428D-B993-D364B7B1AA3C}"/>
              </a:ext>
            </a:extLst>
          </p:cNvPr>
          <p:cNvSpPr>
            <a:spLocks noChangeArrowheads="1"/>
          </p:cNvSpPr>
          <p:nvPr/>
        </p:nvSpPr>
        <p:spPr bwMode="auto">
          <a:xfrm>
            <a:off x="5105400" y="1143000"/>
            <a:ext cx="1524000" cy="457200"/>
          </a:xfrm>
          <a:prstGeom prst="rect">
            <a:avLst/>
          </a:prstGeom>
          <a:noFill/>
          <a:ln>
            <a:noFill/>
          </a:ln>
          <a:effectLst/>
        </p:spPr>
        <p:txBody>
          <a:bodyPr wrap="none" lIns="90000" tIns="46800" rIns="90000" bIns="46800" anchor="ctr"/>
          <a:lstStyle/>
          <a:p>
            <a:pPr algn="ctr" eaLnBrk="1" hangingPunct="1">
              <a:defRPr/>
            </a:pPr>
            <a:r>
              <a:rPr lang="en-US" altLang="zh-CN" sz="2000">
                <a:solidFill>
                  <a:srgbClr val="000000"/>
                </a:solidFill>
                <a:effectLst>
                  <a:outerShdw blurRad="38100" dist="38100" dir="2700000" algn="tl">
                    <a:srgbClr val="C0C0C0"/>
                  </a:outerShdw>
                </a:effectLst>
              </a:rPr>
              <a:t>AP→AVC</a:t>
            </a:r>
          </a:p>
        </p:txBody>
      </p:sp>
      <p:sp>
        <p:nvSpPr>
          <p:cNvPr id="380976" name="Rectangle 48">
            <a:extLst>
              <a:ext uri="{FF2B5EF4-FFF2-40B4-BE49-F238E27FC236}">
                <a16:creationId xmlns:a16="http://schemas.microsoft.com/office/drawing/2014/main" id="{F54EBC29-5509-46AB-80F4-4155AC4C8EA3}"/>
              </a:ext>
            </a:extLst>
          </p:cNvPr>
          <p:cNvSpPr>
            <a:spLocks noChangeArrowheads="1"/>
          </p:cNvSpPr>
          <p:nvPr/>
        </p:nvSpPr>
        <p:spPr bwMode="auto">
          <a:xfrm>
            <a:off x="5257800" y="6096000"/>
            <a:ext cx="1524000" cy="457200"/>
          </a:xfrm>
          <a:prstGeom prst="rect">
            <a:avLst/>
          </a:prstGeom>
          <a:noFill/>
          <a:ln>
            <a:noFill/>
          </a:ln>
          <a:effectLst/>
        </p:spPr>
        <p:txBody>
          <a:bodyPr wrap="none" lIns="90000" tIns="46800" rIns="90000" bIns="46800" anchor="ctr"/>
          <a:lstStyle/>
          <a:p>
            <a:pPr algn="ctr" eaLnBrk="1" hangingPunct="1">
              <a:defRPr/>
            </a:pPr>
            <a:r>
              <a:rPr lang="en-US" altLang="zh-CN" sz="2000">
                <a:solidFill>
                  <a:srgbClr val="000000"/>
                </a:solidFill>
                <a:effectLst>
                  <a:outerShdw blurRad="38100" dist="38100" dir="2700000" algn="tl">
                    <a:srgbClr val="C0C0C0"/>
                  </a:outerShdw>
                </a:effectLst>
              </a:rPr>
              <a:t>TVC→AVC</a:t>
            </a:r>
          </a:p>
        </p:txBody>
      </p:sp>
      <p:sp>
        <p:nvSpPr>
          <p:cNvPr id="380977" name="Rectangle 49">
            <a:extLst>
              <a:ext uri="{FF2B5EF4-FFF2-40B4-BE49-F238E27FC236}">
                <a16:creationId xmlns:a16="http://schemas.microsoft.com/office/drawing/2014/main" id="{F17D50DE-72F1-4009-BA89-7B05028B0AB9}"/>
              </a:ext>
            </a:extLst>
          </p:cNvPr>
          <p:cNvSpPr>
            <a:spLocks noChangeArrowheads="1"/>
          </p:cNvSpPr>
          <p:nvPr/>
        </p:nvSpPr>
        <p:spPr bwMode="auto">
          <a:xfrm>
            <a:off x="3352800" y="4572000"/>
            <a:ext cx="533400" cy="381000"/>
          </a:xfrm>
          <a:prstGeom prst="rect">
            <a:avLst/>
          </a:prstGeom>
          <a:noFill/>
          <a:ln>
            <a:noFill/>
          </a:ln>
          <a:effectLst/>
        </p:spPr>
        <p:txBody>
          <a:bodyPr wrap="none" lIns="90000" tIns="46800" rIns="90000" bIns="46800" anchor="ctr"/>
          <a:lstStyle/>
          <a:p>
            <a:pPr algn="ctr" eaLnBrk="1" hangingPunct="1">
              <a:defRPr/>
            </a:pPr>
            <a:r>
              <a:rPr lang="en-US" altLang="zh-CN" sz="2000">
                <a:solidFill>
                  <a:srgbClr val="008000"/>
                </a:solidFill>
                <a:effectLst>
                  <a:outerShdw blurRad="38100" dist="38100" dir="2700000" algn="tl">
                    <a:srgbClr val="C0C0C0"/>
                  </a:outerShdw>
                </a:effectLst>
              </a:rPr>
              <a:t>TVC</a:t>
            </a:r>
          </a:p>
        </p:txBody>
      </p:sp>
      <p:pic>
        <p:nvPicPr>
          <p:cNvPr id="21555" name="Picture 50" descr="266">
            <a:extLst>
              <a:ext uri="{FF2B5EF4-FFF2-40B4-BE49-F238E27FC236}">
                <a16:creationId xmlns:a16="http://schemas.microsoft.com/office/drawing/2014/main" id="{4CDCE90A-8208-4676-9F78-0ED2E0B5079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38400" y="4648200"/>
            <a:ext cx="1524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pull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灯片编号占位符 5">
            <a:extLst>
              <a:ext uri="{FF2B5EF4-FFF2-40B4-BE49-F238E27FC236}">
                <a16:creationId xmlns:a16="http://schemas.microsoft.com/office/drawing/2014/main" id="{54ED17FF-36D3-452C-97A6-559D5E25F36A}"/>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B7AC24A9-A4E6-4F8F-8A73-A6B95FA568DA}" type="slidenum">
              <a:rPr lang="en-US" altLang="zh-CN" sz="2400" smtClean="0">
                <a:solidFill>
                  <a:srgbClr val="0000CC"/>
                </a:solidFill>
              </a:rPr>
              <a:pPr>
                <a:spcBef>
                  <a:spcPct val="50000"/>
                </a:spcBef>
                <a:buClrTx/>
                <a:buFontTx/>
                <a:buNone/>
              </a:pPr>
              <a:t>18</a:t>
            </a:fld>
            <a:endParaRPr lang="en-US" altLang="zh-CN" sz="2400">
              <a:solidFill>
                <a:srgbClr val="0000CC"/>
              </a:solidFill>
            </a:endParaRPr>
          </a:p>
        </p:txBody>
      </p:sp>
      <p:sp>
        <p:nvSpPr>
          <p:cNvPr id="22531" name="Rectangle 2">
            <a:extLst>
              <a:ext uri="{FF2B5EF4-FFF2-40B4-BE49-F238E27FC236}">
                <a16:creationId xmlns:a16="http://schemas.microsoft.com/office/drawing/2014/main" id="{ECE620D8-FA06-400C-ADC9-A372A11FCFE7}"/>
              </a:ext>
            </a:extLst>
          </p:cNvPr>
          <p:cNvSpPr>
            <a:spLocks noGrp="1" noChangeArrowheads="1"/>
          </p:cNvSpPr>
          <p:nvPr>
            <p:ph type="title"/>
          </p:nvPr>
        </p:nvSpPr>
        <p:spPr>
          <a:xfrm>
            <a:off x="685800" y="620713"/>
            <a:ext cx="7772400" cy="576262"/>
          </a:xfrm>
          <a:solidFill>
            <a:srgbClr val="FFFF99"/>
          </a:solidFill>
        </p:spPr>
        <p:txBody>
          <a:bodyPr/>
          <a:lstStyle/>
          <a:p>
            <a:pPr eaLnBrk="1" hangingPunct="1"/>
            <a:r>
              <a:rPr lang="zh-CN" altLang="en-US" sz="2800" b="1">
                <a:latin typeface="黑体" panose="02010609060101010101" pitchFamily="49" charset="-122"/>
                <a:ea typeface="黑体" panose="02010609060101010101" pitchFamily="49" charset="-122"/>
              </a:rPr>
              <a:t>（</a:t>
            </a:r>
            <a:r>
              <a:rPr lang="en-US" altLang="zh-CN" sz="2800" b="1">
                <a:latin typeface="黑体" panose="02010609060101010101" pitchFamily="49" charset="-122"/>
                <a:ea typeface="黑体" panose="02010609060101010101" pitchFamily="49" charset="-122"/>
              </a:rPr>
              <a:t>2</a:t>
            </a:r>
            <a:r>
              <a:rPr lang="zh-CN" altLang="en-US" sz="2800" b="1">
                <a:latin typeface="黑体" panose="02010609060101010101" pitchFamily="49" charset="-122"/>
                <a:ea typeface="黑体" panose="02010609060101010101" pitchFamily="49" charset="-122"/>
              </a:rPr>
              <a:t>）边际产量</a:t>
            </a:r>
            <a:r>
              <a:rPr lang="en-US" altLang="zh-CN" sz="2800" b="1">
                <a:latin typeface="黑体" panose="02010609060101010101" pitchFamily="49" charset="-122"/>
                <a:ea typeface="黑体" panose="02010609060101010101" pitchFamily="49" charset="-122"/>
              </a:rPr>
              <a:t>(MP</a:t>
            </a:r>
            <a:r>
              <a:rPr lang="en-US" altLang="zh-CN" sz="2800" b="1" baseline="-25000">
                <a:latin typeface="黑体" panose="02010609060101010101" pitchFamily="49" charset="-122"/>
                <a:ea typeface="黑体" panose="02010609060101010101" pitchFamily="49" charset="-122"/>
              </a:rPr>
              <a:t>L</a:t>
            </a:r>
            <a:r>
              <a:rPr lang="en-US" altLang="zh-CN" sz="2800" b="1">
                <a:latin typeface="黑体" panose="02010609060101010101" pitchFamily="49" charset="-122"/>
                <a:ea typeface="黑体" panose="02010609060101010101" pitchFamily="49" charset="-122"/>
              </a:rPr>
              <a:t>)</a:t>
            </a:r>
            <a:r>
              <a:rPr lang="zh-CN" altLang="en-US" sz="2800" b="1">
                <a:latin typeface="黑体" panose="02010609060101010101" pitchFamily="49" charset="-122"/>
                <a:ea typeface="黑体" panose="02010609060101010101" pitchFamily="49" charset="-122"/>
              </a:rPr>
              <a:t>与边际成本</a:t>
            </a:r>
            <a:r>
              <a:rPr lang="en-US" altLang="zh-CN" sz="2800" b="1">
                <a:latin typeface="黑体" panose="02010609060101010101" pitchFamily="49" charset="-122"/>
                <a:ea typeface="黑体" panose="02010609060101010101" pitchFamily="49" charset="-122"/>
              </a:rPr>
              <a:t>(SMC)</a:t>
            </a:r>
            <a:r>
              <a:rPr lang="zh-CN" altLang="en-US" sz="2800" b="1">
                <a:latin typeface="黑体" panose="02010609060101010101" pitchFamily="49" charset="-122"/>
                <a:ea typeface="黑体" panose="02010609060101010101" pitchFamily="49" charset="-122"/>
              </a:rPr>
              <a:t>关系</a:t>
            </a:r>
          </a:p>
        </p:txBody>
      </p:sp>
      <p:pic>
        <p:nvPicPr>
          <p:cNvPr id="308228" name="Picture 4">
            <a:extLst>
              <a:ext uri="{FF2B5EF4-FFF2-40B4-BE49-F238E27FC236}">
                <a16:creationId xmlns:a16="http://schemas.microsoft.com/office/drawing/2014/main" id="{9ED8C2FF-03BC-432B-A818-D24270C875E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2988" y="1808163"/>
            <a:ext cx="3954462" cy="957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6600"/>
                </a:solidFill>
                <a:miter lim="800000"/>
                <a:headEnd/>
                <a:tailEnd/>
              </a14:hiddenLine>
            </a:ext>
          </a:extLst>
        </p:spPr>
      </p:pic>
      <p:pic>
        <p:nvPicPr>
          <p:cNvPr id="308229" name="Picture 5">
            <a:extLst>
              <a:ext uri="{FF2B5EF4-FFF2-40B4-BE49-F238E27FC236}">
                <a16:creationId xmlns:a16="http://schemas.microsoft.com/office/drawing/2014/main" id="{77DA129D-0050-4BD7-B44D-7C48AA879FF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5238" y="1808163"/>
            <a:ext cx="2376487" cy="1036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30" name="Picture 6">
            <a:extLst>
              <a:ext uri="{FF2B5EF4-FFF2-40B4-BE49-F238E27FC236}">
                <a16:creationId xmlns:a16="http://schemas.microsoft.com/office/drawing/2014/main" id="{C184DD21-8E51-4B0C-9C22-6D0B1B473D8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4425" y="2816225"/>
            <a:ext cx="1873250"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31" name="Picture 7">
            <a:extLst>
              <a:ext uri="{FF2B5EF4-FFF2-40B4-BE49-F238E27FC236}">
                <a16:creationId xmlns:a16="http://schemas.microsoft.com/office/drawing/2014/main" id="{EF64FB5C-5B3A-4CE0-A0F2-E6E4F493D2C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78250" y="2887663"/>
            <a:ext cx="2087563" cy="973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232" name="AutoShape 8">
            <a:extLst>
              <a:ext uri="{FF2B5EF4-FFF2-40B4-BE49-F238E27FC236}">
                <a16:creationId xmlns:a16="http://schemas.microsoft.com/office/drawing/2014/main" id="{8DF1946C-646C-4B81-BE9E-A8BE1952AFCE}"/>
              </a:ext>
            </a:extLst>
          </p:cNvPr>
          <p:cNvSpPr>
            <a:spLocks noChangeArrowheads="1"/>
          </p:cNvSpPr>
          <p:nvPr/>
        </p:nvSpPr>
        <p:spPr bwMode="auto">
          <a:xfrm>
            <a:off x="3130550" y="3175000"/>
            <a:ext cx="576263" cy="360363"/>
          </a:xfrm>
          <a:prstGeom prst="notchedRightArrow">
            <a:avLst>
              <a:gd name="adj1" fmla="val 50000"/>
              <a:gd name="adj2" fmla="val 39978"/>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308233" name="Rectangle 9">
            <a:extLst>
              <a:ext uri="{FF2B5EF4-FFF2-40B4-BE49-F238E27FC236}">
                <a16:creationId xmlns:a16="http://schemas.microsoft.com/office/drawing/2014/main" id="{830E68C9-B06B-4673-B15C-617A2D2209E7}"/>
              </a:ext>
            </a:extLst>
          </p:cNvPr>
          <p:cNvSpPr>
            <a:spLocks noChangeArrowheads="1"/>
          </p:cNvSpPr>
          <p:nvPr/>
        </p:nvSpPr>
        <p:spPr bwMode="auto">
          <a:xfrm>
            <a:off x="611188" y="4008438"/>
            <a:ext cx="7921625" cy="860425"/>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bg2"/>
              </a:buClr>
              <a:buFont typeface="Monotype Sorts" pitchFamily="2" charset="2"/>
              <a:tabLst>
                <a:tab pos="2971800" algn="l"/>
              </a:tabLst>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tabLst>
                <a:tab pos="2971800" algn="l"/>
              </a:tabLst>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tabLst>
                <a:tab pos="2971800" algn="l"/>
              </a:tabLst>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tabLst>
                <a:tab pos="2971800" algn="l"/>
              </a:tabLst>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tabLst>
                <a:tab pos="2971800" algn="l"/>
              </a:tabLst>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tabLst>
                <a:tab pos="2971800" algn="l"/>
              </a:tabLs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tabLst>
                <a:tab pos="2971800" algn="l"/>
              </a:tabLs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tabLst>
                <a:tab pos="2971800" algn="l"/>
              </a:tabLs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tabLst>
                <a:tab pos="2971800" algn="l"/>
              </a:tabLs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chemeClr val="accent2"/>
              </a:buClr>
              <a:buSzPct val="95000"/>
              <a:buFont typeface="Wingdings" panose="05000000000000000000" pitchFamily="2" charset="2"/>
              <a:buChar char="l"/>
            </a:pPr>
            <a:r>
              <a:rPr lang="en-US" altLang="zh-CN" sz="2400"/>
              <a:t>SMC</a:t>
            </a:r>
            <a:r>
              <a:rPr lang="zh-CN" altLang="en-US" sz="2400"/>
              <a:t>与</a:t>
            </a:r>
            <a:r>
              <a:rPr lang="en-US" altLang="zh-CN" sz="2400"/>
              <a:t>MP</a:t>
            </a:r>
            <a:r>
              <a:rPr lang="en-US" altLang="zh-CN" sz="2400" baseline="-25000"/>
              <a:t>L</a:t>
            </a:r>
            <a:r>
              <a:rPr lang="zh-CN" altLang="en-US" sz="2400"/>
              <a:t>成反比。 </a:t>
            </a:r>
            <a:r>
              <a:rPr lang="en-US" altLang="zh-CN" sz="2400"/>
              <a:t>MP</a:t>
            </a:r>
            <a:r>
              <a:rPr lang="en-US" altLang="zh-CN" sz="2400" baseline="-25000"/>
              <a:t>L</a:t>
            </a:r>
            <a:r>
              <a:rPr lang="en-US" altLang="zh-CN" sz="2400"/>
              <a:t> </a:t>
            </a:r>
            <a:r>
              <a:rPr lang="zh-CN" altLang="en-US" sz="2400"/>
              <a:t>先上升，后下降，所以</a:t>
            </a:r>
            <a:r>
              <a:rPr lang="en-US" altLang="zh-CN" sz="2400"/>
              <a:t>SMC</a:t>
            </a:r>
            <a:r>
              <a:rPr lang="zh-CN" altLang="en-US" sz="2400"/>
              <a:t>先下降，然后上升；且</a:t>
            </a:r>
            <a:r>
              <a:rPr lang="en-US" altLang="zh-CN" sz="2400"/>
              <a:t>SMC</a:t>
            </a:r>
            <a:r>
              <a:rPr lang="zh-CN" altLang="en-US" sz="2400"/>
              <a:t>的最低点对应</a:t>
            </a:r>
            <a:r>
              <a:rPr lang="en-US" altLang="zh-CN" sz="2400"/>
              <a:t>MP</a:t>
            </a:r>
            <a:r>
              <a:rPr lang="en-US" altLang="zh-CN" sz="2400" baseline="-25000"/>
              <a:t>L</a:t>
            </a:r>
            <a:r>
              <a:rPr lang="en-US" altLang="zh-CN" sz="2400"/>
              <a:t> </a:t>
            </a:r>
            <a:r>
              <a:rPr lang="zh-CN" altLang="en-US" sz="2400"/>
              <a:t>的顶点。</a:t>
            </a:r>
            <a:r>
              <a:rPr lang="zh-CN" altLang="en-US" sz="2400" b="0"/>
              <a:t> </a:t>
            </a:r>
          </a:p>
        </p:txBody>
      </p:sp>
      <p:sp>
        <p:nvSpPr>
          <p:cNvPr id="308235" name="Rectangle 11">
            <a:extLst>
              <a:ext uri="{FF2B5EF4-FFF2-40B4-BE49-F238E27FC236}">
                <a16:creationId xmlns:a16="http://schemas.microsoft.com/office/drawing/2014/main" id="{5848AFC1-E48D-456C-94F9-948CE72698EF}"/>
              </a:ext>
            </a:extLst>
          </p:cNvPr>
          <p:cNvSpPr>
            <a:spLocks noChangeArrowheads="1"/>
          </p:cNvSpPr>
          <p:nvPr/>
        </p:nvSpPr>
        <p:spPr bwMode="auto">
          <a:xfrm>
            <a:off x="611188" y="5200650"/>
            <a:ext cx="7921625" cy="495300"/>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bg2"/>
              </a:buClr>
              <a:buFont typeface="Monotype Sorts" pitchFamily="2" charset="2"/>
              <a:tabLst>
                <a:tab pos="2971800" algn="l"/>
              </a:tabLst>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tabLst>
                <a:tab pos="2971800" algn="l"/>
              </a:tabLst>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tabLst>
                <a:tab pos="2971800" algn="l"/>
              </a:tabLst>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tabLst>
                <a:tab pos="2971800" algn="l"/>
              </a:tabLst>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tabLst>
                <a:tab pos="2971800" algn="l"/>
              </a:tabLst>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tabLst>
                <a:tab pos="2971800" algn="l"/>
              </a:tabLs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tabLst>
                <a:tab pos="2971800" algn="l"/>
              </a:tabLs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tabLst>
                <a:tab pos="2971800" algn="l"/>
              </a:tabLs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tabLst>
                <a:tab pos="2971800" algn="l"/>
              </a:tabLs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chemeClr val="accent2"/>
              </a:buClr>
              <a:buSzPct val="95000"/>
              <a:buFont typeface="Wingdings" panose="05000000000000000000" pitchFamily="2" charset="2"/>
              <a:buChar char="l"/>
            </a:pPr>
            <a:r>
              <a:rPr lang="en-US" altLang="zh-CN" sz="2400"/>
              <a:t>TP</a:t>
            </a:r>
            <a:r>
              <a:rPr lang="zh-CN" altLang="en-US" sz="2400"/>
              <a:t>上的拐点对应</a:t>
            </a:r>
            <a:r>
              <a:rPr lang="en-US" altLang="zh-CN" sz="2400"/>
              <a:t>TC</a:t>
            </a:r>
            <a:r>
              <a:rPr lang="zh-CN" altLang="en-US" sz="2400"/>
              <a:t>和</a:t>
            </a:r>
            <a:r>
              <a:rPr lang="en-US" altLang="zh-CN" sz="2400"/>
              <a:t>TVC</a:t>
            </a:r>
            <a:r>
              <a:rPr lang="zh-CN" altLang="en-US" sz="2400"/>
              <a:t>上的拐点。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08228"/>
                                        </p:tgtEl>
                                        <p:attrNameLst>
                                          <p:attrName>style.visibility</p:attrName>
                                        </p:attrNameLst>
                                      </p:cBhvr>
                                      <p:to>
                                        <p:strVal val="visible"/>
                                      </p:to>
                                    </p:set>
                                    <p:animEffect transition="in" filter="blinds(horizontal)">
                                      <p:cBhvr>
                                        <p:cTn id="7" dur="500"/>
                                        <p:tgtEl>
                                          <p:spTgt spid="30822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308229"/>
                                        </p:tgtEl>
                                        <p:attrNameLst>
                                          <p:attrName>style.visibility</p:attrName>
                                        </p:attrNameLst>
                                      </p:cBhvr>
                                      <p:to>
                                        <p:strVal val="visible"/>
                                      </p:to>
                                    </p:set>
                                    <p:animEffect transition="in" filter="blinds(horizontal)">
                                      <p:cBhvr>
                                        <p:cTn id="12" dur="500"/>
                                        <p:tgtEl>
                                          <p:spTgt spid="30822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nodeType="clickEffect">
                                  <p:stCondLst>
                                    <p:cond delay="0"/>
                                  </p:stCondLst>
                                  <p:childTnLst>
                                    <p:set>
                                      <p:cBhvr>
                                        <p:cTn id="16" dur="1" fill="hold">
                                          <p:stCondLst>
                                            <p:cond delay="0"/>
                                          </p:stCondLst>
                                        </p:cTn>
                                        <p:tgtEl>
                                          <p:spTgt spid="308230"/>
                                        </p:tgtEl>
                                        <p:attrNameLst>
                                          <p:attrName>style.visibility</p:attrName>
                                        </p:attrNameLst>
                                      </p:cBhvr>
                                      <p:to>
                                        <p:strVal val="visible"/>
                                      </p:to>
                                    </p:set>
                                    <p:anim calcmode="lin" valueType="num">
                                      <p:cBhvr additive="base">
                                        <p:cTn id="17" dur="500" fill="hold"/>
                                        <p:tgtEl>
                                          <p:spTgt spid="308230"/>
                                        </p:tgtEl>
                                        <p:attrNameLst>
                                          <p:attrName>ppt_x</p:attrName>
                                        </p:attrNameLst>
                                      </p:cBhvr>
                                      <p:tavLst>
                                        <p:tav tm="0">
                                          <p:val>
                                            <p:strVal val="#ppt_x"/>
                                          </p:val>
                                        </p:tav>
                                        <p:tav tm="100000">
                                          <p:val>
                                            <p:strVal val="#ppt_x"/>
                                          </p:val>
                                        </p:tav>
                                      </p:tavLst>
                                    </p:anim>
                                    <p:anim calcmode="lin" valueType="num">
                                      <p:cBhvr additive="base">
                                        <p:cTn id="18" dur="500" fill="hold"/>
                                        <p:tgtEl>
                                          <p:spTgt spid="308230"/>
                                        </p:tgtEl>
                                        <p:attrNameLst>
                                          <p:attrName>ppt_y</p:attrName>
                                        </p:attrNameLst>
                                      </p:cBhvr>
                                      <p:tavLst>
                                        <p:tav tm="0">
                                          <p:val>
                                            <p:strVal val="1+#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308232"/>
                                        </p:tgtEl>
                                        <p:attrNameLst>
                                          <p:attrName>style.visibility</p:attrName>
                                        </p:attrNameLst>
                                      </p:cBhvr>
                                      <p:to>
                                        <p:strVal val="visible"/>
                                      </p:to>
                                    </p:set>
                                    <p:animEffect transition="in" filter="blinds(horizontal)">
                                      <p:cBhvr>
                                        <p:cTn id="23" dur="500"/>
                                        <p:tgtEl>
                                          <p:spTgt spid="308232"/>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8" presetClass="entr" presetSubtype="16" fill="hold" nodeType="clickEffect">
                                  <p:stCondLst>
                                    <p:cond delay="0"/>
                                  </p:stCondLst>
                                  <p:childTnLst>
                                    <p:set>
                                      <p:cBhvr>
                                        <p:cTn id="27" dur="1" fill="hold">
                                          <p:stCondLst>
                                            <p:cond delay="0"/>
                                          </p:stCondLst>
                                        </p:cTn>
                                        <p:tgtEl>
                                          <p:spTgt spid="308231"/>
                                        </p:tgtEl>
                                        <p:attrNameLst>
                                          <p:attrName>style.visibility</p:attrName>
                                        </p:attrNameLst>
                                      </p:cBhvr>
                                      <p:to>
                                        <p:strVal val="visible"/>
                                      </p:to>
                                    </p:set>
                                    <p:animEffect transition="in" filter="diamond(in)">
                                      <p:cBhvr>
                                        <p:cTn id="28" dur="2000"/>
                                        <p:tgtEl>
                                          <p:spTgt spid="308231"/>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308233"/>
                                        </p:tgtEl>
                                        <p:attrNameLst>
                                          <p:attrName>style.visibility</p:attrName>
                                        </p:attrNameLst>
                                      </p:cBhvr>
                                      <p:to>
                                        <p:strVal val="visible"/>
                                      </p:to>
                                    </p:set>
                                    <p:animEffect transition="in" filter="blinds(horizontal)">
                                      <p:cBhvr>
                                        <p:cTn id="33" dur="500"/>
                                        <p:tgtEl>
                                          <p:spTgt spid="308233"/>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4" presetClass="entr" presetSubtype="16" fill="hold" grpId="0" nodeType="clickEffect">
                                  <p:stCondLst>
                                    <p:cond delay="0"/>
                                  </p:stCondLst>
                                  <p:childTnLst>
                                    <p:set>
                                      <p:cBhvr>
                                        <p:cTn id="37" dur="1" fill="hold">
                                          <p:stCondLst>
                                            <p:cond delay="0"/>
                                          </p:stCondLst>
                                        </p:cTn>
                                        <p:tgtEl>
                                          <p:spTgt spid="308235"/>
                                        </p:tgtEl>
                                        <p:attrNameLst>
                                          <p:attrName>style.visibility</p:attrName>
                                        </p:attrNameLst>
                                      </p:cBhvr>
                                      <p:to>
                                        <p:strVal val="visible"/>
                                      </p:to>
                                    </p:set>
                                    <p:animEffect transition="in" filter="box(in)">
                                      <p:cBhvr>
                                        <p:cTn id="38" dur="500"/>
                                        <p:tgtEl>
                                          <p:spTgt spid="3082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232" grpId="0" animBg="1"/>
      <p:bldP spid="308233" grpId="0" animBg="1"/>
      <p:bldP spid="30823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灯片编号占位符 3">
            <a:extLst>
              <a:ext uri="{FF2B5EF4-FFF2-40B4-BE49-F238E27FC236}">
                <a16:creationId xmlns:a16="http://schemas.microsoft.com/office/drawing/2014/main" id="{0ADD015F-6CDE-4F0A-A071-B141F8F2653F}"/>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AED1DD0C-F180-4A22-8A9C-4D9D43646F3A}" type="slidenum">
              <a:rPr lang="en-US" altLang="zh-CN" sz="2400" smtClean="0">
                <a:solidFill>
                  <a:srgbClr val="0000CC"/>
                </a:solidFill>
              </a:rPr>
              <a:pPr>
                <a:spcBef>
                  <a:spcPct val="50000"/>
                </a:spcBef>
                <a:buClrTx/>
                <a:buFontTx/>
                <a:buNone/>
              </a:pPr>
              <a:t>19</a:t>
            </a:fld>
            <a:endParaRPr lang="en-US" altLang="zh-CN" sz="2400">
              <a:solidFill>
                <a:srgbClr val="0000CC"/>
              </a:solidFill>
            </a:endParaRPr>
          </a:p>
        </p:txBody>
      </p:sp>
      <p:sp>
        <p:nvSpPr>
          <p:cNvPr id="379906" name="Rectangle 2" descr="5%">
            <a:extLst>
              <a:ext uri="{FF2B5EF4-FFF2-40B4-BE49-F238E27FC236}">
                <a16:creationId xmlns:a16="http://schemas.microsoft.com/office/drawing/2014/main" id="{2BA0B9C9-5D5F-447C-A243-6B624E7CB4C6}"/>
              </a:ext>
            </a:extLst>
          </p:cNvPr>
          <p:cNvSpPr>
            <a:spLocks noChangeArrowheads="1"/>
          </p:cNvSpPr>
          <p:nvPr/>
        </p:nvSpPr>
        <p:spPr bwMode="auto">
          <a:xfrm>
            <a:off x="6096000" y="304800"/>
            <a:ext cx="2286000" cy="457200"/>
          </a:xfrm>
          <a:prstGeom prst="rect">
            <a:avLst/>
          </a:prstGeom>
          <a:pattFill prst="pct5">
            <a:fgClr>
              <a:srgbClr val="FF7C80"/>
            </a:fgClr>
            <a:bgClr>
              <a:schemeClr val="bg1"/>
            </a:bgClr>
          </a:pattFill>
          <a:ln>
            <a:noFill/>
          </a:ln>
          <a:effectLst>
            <a:prstShdw prst="shdw17" dist="17961" dir="2700000">
              <a:srgbClr val="FF7C80">
                <a:gamma/>
                <a:shade val="60000"/>
                <a:invGamma/>
              </a:srgbClr>
            </a:prstShdw>
          </a:effectLst>
        </p:spPr>
        <p:txBody>
          <a:bodyPr lIns="234000" tIns="46800" rIns="234000" bIns="46800" anchor="ctr"/>
          <a:lstStyle/>
          <a:p>
            <a:pPr algn="dist" eaLnBrk="1" hangingPunct="1">
              <a:defRPr/>
            </a:pPr>
            <a:r>
              <a:rPr lang="zh-CN" altLang="en-US" sz="2200">
                <a:solidFill>
                  <a:srgbClr val="336600"/>
                </a:solidFill>
                <a:effectLst>
                  <a:outerShdw blurRad="38100" dist="38100" dir="2700000" algn="tl">
                    <a:srgbClr val="000000"/>
                  </a:outerShdw>
                </a:effectLst>
                <a:ea typeface="楷体_GB2312" pitchFamily="49" charset="-122"/>
              </a:rPr>
              <a:t>短期边际成本</a:t>
            </a:r>
          </a:p>
        </p:txBody>
      </p:sp>
      <p:sp>
        <p:nvSpPr>
          <p:cNvPr id="379907" name="Rectangle 3">
            <a:extLst>
              <a:ext uri="{FF2B5EF4-FFF2-40B4-BE49-F238E27FC236}">
                <a16:creationId xmlns:a16="http://schemas.microsoft.com/office/drawing/2014/main" id="{C6725347-901F-4EDC-B068-9D51BDDB7A3A}"/>
              </a:ext>
            </a:extLst>
          </p:cNvPr>
          <p:cNvSpPr>
            <a:spLocks noChangeArrowheads="1"/>
          </p:cNvSpPr>
          <p:nvPr/>
        </p:nvSpPr>
        <p:spPr bwMode="auto">
          <a:xfrm>
            <a:off x="1676400" y="1447800"/>
            <a:ext cx="914400" cy="304800"/>
          </a:xfrm>
          <a:prstGeom prst="rect">
            <a:avLst/>
          </a:prstGeom>
          <a:noFill/>
          <a:ln>
            <a:noFill/>
          </a:ln>
          <a:effectLst/>
        </p:spPr>
        <p:txBody>
          <a:bodyPr wrap="none" lIns="90000" tIns="46800" rIns="90000" bIns="46800" anchor="ctr"/>
          <a:lstStyle/>
          <a:p>
            <a:pPr algn="ctr" eaLnBrk="1" hangingPunct="1">
              <a:defRPr/>
            </a:pPr>
            <a:r>
              <a:rPr lang="en-US" altLang="zh-CN" sz="2800">
                <a:solidFill>
                  <a:srgbClr val="CC0000"/>
                </a:solidFill>
                <a:effectLst>
                  <a:outerShdw blurRad="38100" dist="38100" dir="2700000" algn="tl">
                    <a:srgbClr val="C0C0C0"/>
                  </a:outerShdw>
                </a:effectLst>
              </a:rPr>
              <a:t>SMC</a:t>
            </a:r>
          </a:p>
        </p:txBody>
      </p:sp>
      <p:sp>
        <p:nvSpPr>
          <p:cNvPr id="379908" name="Rectangle 4">
            <a:extLst>
              <a:ext uri="{FF2B5EF4-FFF2-40B4-BE49-F238E27FC236}">
                <a16:creationId xmlns:a16="http://schemas.microsoft.com/office/drawing/2014/main" id="{16F48FB9-4C76-48F8-B28E-5C8E5DEE69C0}"/>
              </a:ext>
            </a:extLst>
          </p:cNvPr>
          <p:cNvSpPr>
            <a:spLocks noChangeArrowheads="1"/>
          </p:cNvSpPr>
          <p:nvPr/>
        </p:nvSpPr>
        <p:spPr bwMode="auto">
          <a:xfrm>
            <a:off x="2590800" y="1447800"/>
            <a:ext cx="457200" cy="228600"/>
          </a:xfrm>
          <a:prstGeom prst="rect">
            <a:avLst/>
          </a:prstGeom>
          <a:noFill/>
          <a:ln>
            <a:noFill/>
          </a:ln>
          <a:effectLst/>
        </p:spPr>
        <p:txBody>
          <a:bodyPr wrap="none" lIns="90000" tIns="46800" rIns="90000" bIns="46800" anchor="ctr"/>
          <a:lstStyle/>
          <a:p>
            <a:pPr algn="ctr" eaLnBrk="1" hangingPunct="1">
              <a:defRPr/>
            </a:pPr>
            <a:r>
              <a:rPr lang="en-US" altLang="zh-CN" sz="2800">
                <a:solidFill>
                  <a:srgbClr val="CC0000"/>
                </a:solidFill>
                <a:effectLst>
                  <a:outerShdw blurRad="38100" dist="38100" dir="2700000" algn="tl">
                    <a:srgbClr val="C0C0C0"/>
                  </a:outerShdw>
                </a:effectLst>
              </a:rPr>
              <a:t>=</a:t>
            </a:r>
          </a:p>
        </p:txBody>
      </p:sp>
      <p:sp>
        <p:nvSpPr>
          <p:cNvPr id="379909" name="Rectangle 5">
            <a:extLst>
              <a:ext uri="{FF2B5EF4-FFF2-40B4-BE49-F238E27FC236}">
                <a16:creationId xmlns:a16="http://schemas.microsoft.com/office/drawing/2014/main" id="{19A06FF7-13D5-4127-89B9-B356033CD177}"/>
              </a:ext>
            </a:extLst>
          </p:cNvPr>
          <p:cNvSpPr>
            <a:spLocks noChangeArrowheads="1"/>
          </p:cNvSpPr>
          <p:nvPr/>
        </p:nvSpPr>
        <p:spPr bwMode="auto">
          <a:xfrm>
            <a:off x="3048000" y="1143000"/>
            <a:ext cx="1163638" cy="341313"/>
          </a:xfrm>
          <a:prstGeom prst="rect">
            <a:avLst/>
          </a:prstGeom>
          <a:noFill/>
          <a:ln>
            <a:noFill/>
          </a:ln>
          <a:effectLst/>
        </p:spPr>
        <p:txBody>
          <a:bodyPr wrap="none" lIns="90000" tIns="46800" rIns="90000" bIns="46800" anchor="ctr"/>
          <a:lstStyle/>
          <a:p>
            <a:pPr algn="ctr" eaLnBrk="1" hangingPunct="1">
              <a:defRPr/>
            </a:pPr>
            <a:r>
              <a:rPr lang="en-US" altLang="zh-CN" sz="2800">
                <a:solidFill>
                  <a:srgbClr val="CC0000"/>
                </a:solidFill>
                <a:effectLst>
                  <a:outerShdw blurRad="38100" dist="38100" dir="2700000" algn="tl">
                    <a:srgbClr val="C0C0C0"/>
                  </a:outerShdw>
                </a:effectLst>
              </a:rPr>
              <a:t>⊿STC</a:t>
            </a:r>
          </a:p>
        </p:txBody>
      </p:sp>
      <p:sp>
        <p:nvSpPr>
          <p:cNvPr id="23559" name="Line 6">
            <a:extLst>
              <a:ext uri="{FF2B5EF4-FFF2-40B4-BE49-F238E27FC236}">
                <a16:creationId xmlns:a16="http://schemas.microsoft.com/office/drawing/2014/main" id="{807F561A-923D-44BB-BB79-A13EA36393C0}"/>
              </a:ext>
            </a:extLst>
          </p:cNvPr>
          <p:cNvSpPr>
            <a:spLocks noChangeShapeType="1"/>
          </p:cNvSpPr>
          <p:nvPr/>
        </p:nvSpPr>
        <p:spPr bwMode="auto">
          <a:xfrm flipV="1">
            <a:off x="3124200" y="1600200"/>
            <a:ext cx="914400" cy="0"/>
          </a:xfrm>
          <a:prstGeom prst="line">
            <a:avLst/>
          </a:prstGeom>
          <a:noFill/>
          <a:ln w="9525">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p>
            <a:endParaRPr lang="zh-CN" altLang="en-US"/>
          </a:p>
        </p:txBody>
      </p:sp>
      <p:sp>
        <p:nvSpPr>
          <p:cNvPr id="379911" name="Rectangle 7">
            <a:extLst>
              <a:ext uri="{FF2B5EF4-FFF2-40B4-BE49-F238E27FC236}">
                <a16:creationId xmlns:a16="http://schemas.microsoft.com/office/drawing/2014/main" id="{1BCD7520-A4D6-4F85-9B55-2836088710E9}"/>
              </a:ext>
            </a:extLst>
          </p:cNvPr>
          <p:cNvSpPr>
            <a:spLocks noChangeArrowheads="1"/>
          </p:cNvSpPr>
          <p:nvPr/>
        </p:nvSpPr>
        <p:spPr bwMode="auto">
          <a:xfrm>
            <a:off x="2916238" y="1752600"/>
            <a:ext cx="1163637" cy="236538"/>
          </a:xfrm>
          <a:prstGeom prst="rect">
            <a:avLst/>
          </a:prstGeom>
          <a:noFill/>
          <a:ln>
            <a:noFill/>
          </a:ln>
          <a:effectLst/>
        </p:spPr>
        <p:txBody>
          <a:bodyPr wrap="none" lIns="90000" tIns="46800" rIns="90000" bIns="46800" anchor="ctr"/>
          <a:lstStyle/>
          <a:p>
            <a:pPr algn="ctr" eaLnBrk="1" hangingPunct="1">
              <a:defRPr/>
            </a:pPr>
            <a:r>
              <a:rPr lang="en-US" altLang="zh-CN" sz="2800">
                <a:solidFill>
                  <a:srgbClr val="CC0000"/>
                </a:solidFill>
                <a:effectLst>
                  <a:outerShdw blurRad="38100" dist="38100" dir="2700000" algn="tl">
                    <a:srgbClr val="C0C0C0"/>
                  </a:outerShdw>
                </a:effectLst>
              </a:rPr>
              <a:t>⊿ Q</a:t>
            </a:r>
          </a:p>
        </p:txBody>
      </p:sp>
      <p:sp>
        <p:nvSpPr>
          <p:cNvPr id="379912" name="Rectangle 8">
            <a:extLst>
              <a:ext uri="{FF2B5EF4-FFF2-40B4-BE49-F238E27FC236}">
                <a16:creationId xmlns:a16="http://schemas.microsoft.com/office/drawing/2014/main" id="{37571C20-BA22-48E7-86BD-00B80D009EEF}"/>
              </a:ext>
            </a:extLst>
          </p:cNvPr>
          <p:cNvSpPr>
            <a:spLocks noChangeArrowheads="1"/>
          </p:cNvSpPr>
          <p:nvPr/>
        </p:nvSpPr>
        <p:spPr bwMode="auto">
          <a:xfrm>
            <a:off x="5029200" y="1447800"/>
            <a:ext cx="914400" cy="304800"/>
          </a:xfrm>
          <a:prstGeom prst="rect">
            <a:avLst/>
          </a:prstGeom>
          <a:noFill/>
          <a:ln>
            <a:noFill/>
          </a:ln>
          <a:effectLst/>
        </p:spPr>
        <p:txBody>
          <a:bodyPr wrap="none" lIns="90000" tIns="46800" rIns="90000" bIns="46800" anchor="ctr"/>
          <a:lstStyle/>
          <a:p>
            <a:pPr algn="ctr" eaLnBrk="1" hangingPunct="1">
              <a:defRPr/>
            </a:pPr>
            <a:r>
              <a:rPr lang="en-US" altLang="zh-CN" sz="2800">
                <a:solidFill>
                  <a:srgbClr val="CC0000"/>
                </a:solidFill>
                <a:effectLst>
                  <a:outerShdw blurRad="38100" dist="38100" dir="2700000" algn="tl">
                    <a:srgbClr val="C0C0C0"/>
                  </a:outerShdw>
                </a:effectLst>
              </a:rPr>
              <a:t>SMC</a:t>
            </a:r>
          </a:p>
        </p:txBody>
      </p:sp>
      <p:sp>
        <p:nvSpPr>
          <p:cNvPr id="379913" name="Rectangle 9">
            <a:extLst>
              <a:ext uri="{FF2B5EF4-FFF2-40B4-BE49-F238E27FC236}">
                <a16:creationId xmlns:a16="http://schemas.microsoft.com/office/drawing/2014/main" id="{4F293EDC-1889-43BA-9D4D-19C95B75D549}"/>
              </a:ext>
            </a:extLst>
          </p:cNvPr>
          <p:cNvSpPr>
            <a:spLocks noChangeArrowheads="1"/>
          </p:cNvSpPr>
          <p:nvPr/>
        </p:nvSpPr>
        <p:spPr bwMode="auto">
          <a:xfrm>
            <a:off x="5943600" y="1447800"/>
            <a:ext cx="457200" cy="228600"/>
          </a:xfrm>
          <a:prstGeom prst="rect">
            <a:avLst/>
          </a:prstGeom>
          <a:noFill/>
          <a:ln>
            <a:noFill/>
          </a:ln>
          <a:effectLst/>
        </p:spPr>
        <p:txBody>
          <a:bodyPr wrap="none" lIns="90000" tIns="46800" rIns="90000" bIns="46800" anchor="ctr"/>
          <a:lstStyle/>
          <a:p>
            <a:pPr algn="ctr" eaLnBrk="1" hangingPunct="1">
              <a:defRPr/>
            </a:pPr>
            <a:r>
              <a:rPr lang="en-US" altLang="zh-CN" sz="2800">
                <a:solidFill>
                  <a:srgbClr val="CC0000"/>
                </a:solidFill>
                <a:effectLst>
                  <a:outerShdw blurRad="38100" dist="38100" dir="2700000" algn="tl">
                    <a:srgbClr val="C0C0C0"/>
                  </a:outerShdw>
                </a:effectLst>
              </a:rPr>
              <a:t>=</a:t>
            </a:r>
          </a:p>
        </p:txBody>
      </p:sp>
      <p:sp>
        <p:nvSpPr>
          <p:cNvPr id="379914" name="Rectangle 10">
            <a:extLst>
              <a:ext uri="{FF2B5EF4-FFF2-40B4-BE49-F238E27FC236}">
                <a16:creationId xmlns:a16="http://schemas.microsoft.com/office/drawing/2014/main" id="{6AF3DBC9-EB0C-45D9-92AD-FC17B69D359A}"/>
              </a:ext>
            </a:extLst>
          </p:cNvPr>
          <p:cNvSpPr>
            <a:spLocks noChangeArrowheads="1"/>
          </p:cNvSpPr>
          <p:nvPr/>
        </p:nvSpPr>
        <p:spPr bwMode="auto">
          <a:xfrm>
            <a:off x="6400800" y="1143000"/>
            <a:ext cx="914400" cy="304800"/>
          </a:xfrm>
          <a:prstGeom prst="rect">
            <a:avLst/>
          </a:prstGeom>
          <a:noFill/>
          <a:ln>
            <a:noFill/>
          </a:ln>
          <a:effectLst/>
        </p:spPr>
        <p:txBody>
          <a:bodyPr wrap="none" lIns="90000" tIns="46800" rIns="90000" bIns="46800" anchor="ctr"/>
          <a:lstStyle/>
          <a:p>
            <a:pPr algn="ctr" eaLnBrk="1" hangingPunct="1">
              <a:defRPr/>
            </a:pPr>
            <a:r>
              <a:rPr lang="en-US" altLang="zh-CN" sz="2800">
                <a:solidFill>
                  <a:srgbClr val="CC0000"/>
                </a:solidFill>
                <a:effectLst>
                  <a:outerShdw blurRad="38100" dist="38100" dir="2700000" algn="tl">
                    <a:srgbClr val="C0C0C0"/>
                  </a:outerShdw>
                </a:effectLst>
              </a:rPr>
              <a:t>d STC</a:t>
            </a:r>
          </a:p>
        </p:txBody>
      </p:sp>
      <p:sp>
        <p:nvSpPr>
          <p:cNvPr id="23564" name="Line 11">
            <a:extLst>
              <a:ext uri="{FF2B5EF4-FFF2-40B4-BE49-F238E27FC236}">
                <a16:creationId xmlns:a16="http://schemas.microsoft.com/office/drawing/2014/main" id="{85407F4D-D6D6-45B5-BFBB-18831CCBBA7D}"/>
              </a:ext>
            </a:extLst>
          </p:cNvPr>
          <p:cNvSpPr>
            <a:spLocks noChangeShapeType="1"/>
          </p:cNvSpPr>
          <p:nvPr/>
        </p:nvSpPr>
        <p:spPr bwMode="auto">
          <a:xfrm flipV="1">
            <a:off x="6477000" y="1600200"/>
            <a:ext cx="914400" cy="0"/>
          </a:xfrm>
          <a:prstGeom prst="line">
            <a:avLst/>
          </a:prstGeom>
          <a:noFill/>
          <a:ln w="9525">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p>
            <a:endParaRPr lang="zh-CN" altLang="en-US"/>
          </a:p>
        </p:txBody>
      </p:sp>
      <p:sp>
        <p:nvSpPr>
          <p:cNvPr id="379916" name="Rectangle 12">
            <a:extLst>
              <a:ext uri="{FF2B5EF4-FFF2-40B4-BE49-F238E27FC236}">
                <a16:creationId xmlns:a16="http://schemas.microsoft.com/office/drawing/2014/main" id="{9BAF2FF0-5957-458B-A18F-66D954CAA102}"/>
              </a:ext>
            </a:extLst>
          </p:cNvPr>
          <p:cNvSpPr>
            <a:spLocks noChangeArrowheads="1"/>
          </p:cNvSpPr>
          <p:nvPr/>
        </p:nvSpPr>
        <p:spPr bwMode="auto">
          <a:xfrm>
            <a:off x="6400800" y="1752600"/>
            <a:ext cx="914400" cy="304800"/>
          </a:xfrm>
          <a:prstGeom prst="rect">
            <a:avLst/>
          </a:prstGeom>
          <a:noFill/>
          <a:ln>
            <a:noFill/>
          </a:ln>
          <a:effectLst/>
        </p:spPr>
        <p:txBody>
          <a:bodyPr wrap="none" lIns="90000" tIns="46800" rIns="90000" bIns="46800" anchor="ctr"/>
          <a:lstStyle/>
          <a:p>
            <a:pPr algn="ctr" eaLnBrk="1" hangingPunct="1">
              <a:defRPr/>
            </a:pPr>
            <a:r>
              <a:rPr lang="en-US" altLang="zh-CN" sz="2800">
                <a:solidFill>
                  <a:srgbClr val="CC0000"/>
                </a:solidFill>
                <a:effectLst>
                  <a:outerShdw blurRad="38100" dist="38100" dir="2700000" algn="tl">
                    <a:srgbClr val="C0C0C0"/>
                  </a:outerShdw>
                </a:effectLst>
              </a:rPr>
              <a:t>d Q</a:t>
            </a:r>
          </a:p>
        </p:txBody>
      </p:sp>
      <p:sp>
        <p:nvSpPr>
          <p:cNvPr id="379917" name="Rectangle 13">
            <a:extLst>
              <a:ext uri="{FF2B5EF4-FFF2-40B4-BE49-F238E27FC236}">
                <a16:creationId xmlns:a16="http://schemas.microsoft.com/office/drawing/2014/main" id="{ABB4147B-425D-4591-84B5-97F98A2772E4}"/>
              </a:ext>
            </a:extLst>
          </p:cNvPr>
          <p:cNvSpPr>
            <a:spLocks noChangeArrowheads="1"/>
          </p:cNvSpPr>
          <p:nvPr/>
        </p:nvSpPr>
        <p:spPr bwMode="auto">
          <a:xfrm>
            <a:off x="533400" y="5867400"/>
            <a:ext cx="914400" cy="304800"/>
          </a:xfrm>
          <a:prstGeom prst="rect">
            <a:avLst/>
          </a:prstGeom>
          <a:noFill/>
          <a:ln>
            <a:noFill/>
          </a:ln>
          <a:effectLst/>
        </p:spPr>
        <p:txBody>
          <a:bodyPr wrap="none" lIns="90000" tIns="46800" rIns="90000" bIns="46800" anchor="ctr"/>
          <a:lstStyle/>
          <a:p>
            <a:pPr algn="ctr" eaLnBrk="1" hangingPunct="1">
              <a:defRPr/>
            </a:pPr>
            <a:r>
              <a:rPr lang="en-US" altLang="zh-CN" sz="2800">
                <a:solidFill>
                  <a:srgbClr val="0066CC"/>
                </a:solidFill>
                <a:effectLst>
                  <a:outerShdw blurRad="38100" dist="38100" dir="2700000" algn="tl">
                    <a:srgbClr val="C0C0C0"/>
                  </a:outerShdw>
                </a:effectLst>
              </a:rPr>
              <a:t>SMC</a:t>
            </a:r>
          </a:p>
        </p:txBody>
      </p:sp>
      <p:sp>
        <p:nvSpPr>
          <p:cNvPr id="379918" name="Rectangle 14">
            <a:extLst>
              <a:ext uri="{FF2B5EF4-FFF2-40B4-BE49-F238E27FC236}">
                <a16:creationId xmlns:a16="http://schemas.microsoft.com/office/drawing/2014/main" id="{FF7E7BC5-4B55-4590-A6C7-534E479C9F8F}"/>
              </a:ext>
            </a:extLst>
          </p:cNvPr>
          <p:cNvSpPr>
            <a:spLocks noChangeArrowheads="1"/>
          </p:cNvSpPr>
          <p:nvPr/>
        </p:nvSpPr>
        <p:spPr bwMode="auto">
          <a:xfrm>
            <a:off x="1447800" y="5867400"/>
            <a:ext cx="457200" cy="228600"/>
          </a:xfrm>
          <a:prstGeom prst="rect">
            <a:avLst/>
          </a:prstGeom>
          <a:noFill/>
          <a:ln>
            <a:noFill/>
          </a:ln>
          <a:effectLst/>
        </p:spPr>
        <p:txBody>
          <a:bodyPr wrap="none" lIns="90000" tIns="46800" rIns="90000" bIns="46800" anchor="ctr"/>
          <a:lstStyle/>
          <a:p>
            <a:pPr algn="ctr" eaLnBrk="1" hangingPunct="1">
              <a:defRPr/>
            </a:pPr>
            <a:r>
              <a:rPr lang="en-US" altLang="zh-CN" sz="2800">
                <a:solidFill>
                  <a:srgbClr val="CC0000"/>
                </a:solidFill>
                <a:effectLst>
                  <a:outerShdw blurRad="38100" dist="38100" dir="2700000" algn="tl">
                    <a:srgbClr val="C0C0C0"/>
                  </a:outerShdw>
                </a:effectLst>
              </a:rPr>
              <a:t>=</a:t>
            </a:r>
          </a:p>
        </p:txBody>
      </p:sp>
      <p:sp>
        <p:nvSpPr>
          <p:cNvPr id="379919" name="Rectangle 15">
            <a:extLst>
              <a:ext uri="{FF2B5EF4-FFF2-40B4-BE49-F238E27FC236}">
                <a16:creationId xmlns:a16="http://schemas.microsoft.com/office/drawing/2014/main" id="{C0031504-FC45-43CC-A846-DDA25E1ED0B0}"/>
              </a:ext>
            </a:extLst>
          </p:cNvPr>
          <p:cNvSpPr>
            <a:spLocks noChangeArrowheads="1"/>
          </p:cNvSpPr>
          <p:nvPr/>
        </p:nvSpPr>
        <p:spPr bwMode="auto">
          <a:xfrm>
            <a:off x="1905000" y="5562600"/>
            <a:ext cx="914400" cy="304800"/>
          </a:xfrm>
          <a:prstGeom prst="rect">
            <a:avLst/>
          </a:prstGeom>
          <a:noFill/>
          <a:ln>
            <a:noFill/>
          </a:ln>
          <a:effectLst/>
        </p:spPr>
        <p:txBody>
          <a:bodyPr wrap="none" lIns="90000" tIns="46800" rIns="90000" bIns="46800" anchor="ctr"/>
          <a:lstStyle/>
          <a:p>
            <a:pPr algn="ctr" eaLnBrk="1" hangingPunct="1">
              <a:defRPr/>
            </a:pPr>
            <a:r>
              <a:rPr lang="en-US" altLang="zh-CN" sz="2800">
                <a:solidFill>
                  <a:srgbClr val="CC0000"/>
                </a:solidFill>
                <a:effectLst>
                  <a:outerShdw blurRad="38100" dist="38100" dir="2700000" algn="tl">
                    <a:srgbClr val="C0C0C0"/>
                  </a:outerShdw>
                </a:effectLst>
              </a:rPr>
              <a:t>d STC</a:t>
            </a:r>
          </a:p>
        </p:txBody>
      </p:sp>
      <p:sp>
        <p:nvSpPr>
          <p:cNvPr id="23569" name="Line 16">
            <a:extLst>
              <a:ext uri="{FF2B5EF4-FFF2-40B4-BE49-F238E27FC236}">
                <a16:creationId xmlns:a16="http://schemas.microsoft.com/office/drawing/2014/main" id="{B419ACD6-68C3-4B47-9B67-0F7204A4DFC3}"/>
              </a:ext>
            </a:extLst>
          </p:cNvPr>
          <p:cNvSpPr>
            <a:spLocks noChangeShapeType="1"/>
          </p:cNvSpPr>
          <p:nvPr/>
        </p:nvSpPr>
        <p:spPr bwMode="auto">
          <a:xfrm flipV="1">
            <a:off x="1981200" y="6019800"/>
            <a:ext cx="914400" cy="0"/>
          </a:xfrm>
          <a:prstGeom prst="line">
            <a:avLst/>
          </a:prstGeom>
          <a:noFill/>
          <a:ln w="9525">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p>
            <a:endParaRPr lang="zh-CN" altLang="en-US"/>
          </a:p>
        </p:txBody>
      </p:sp>
      <p:sp>
        <p:nvSpPr>
          <p:cNvPr id="379921" name="Rectangle 17">
            <a:extLst>
              <a:ext uri="{FF2B5EF4-FFF2-40B4-BE49-F238E27FC236}">
                <a16:creationId xmlns:a16="http://schemas.microsoft.com/office/drawing/2014/main" id="{84FAD8D9-7183-4610-9949-731B024694D4}"/>
              </a:ext>
            </a:extLst>
          </p:cNvPr>
          <p:cNvSpPr>
            <a:spLocks noChangeArrowheads="1"/>
          </p:cNvSpPr>
          <p:nvPr/>
        </p:nvSpPr>
        <p:spPr bwMode="auto">
          <a:xfrm>
            <a:off x="1905000" y="6172200"/>
            <a:ext cx="914400" cy="304800"/>
          </a:xfrm>
          <a:prstGeom prst="rect">
            <a:avLst/>
          </a:prstGeom>
          <a:noFill/>
          <a:ln>
            <a:noFill/>
          </a:ln>
          <a:effectLst/>
        </p:spPr>
        <p:txBody>
          <a:bodyPr wrap="none" lIns="90000" tIns="46800" rIns="90000" bIns="46800" anchor="ctr"/>
          <a:lstStyle/>
          <a:p>
            <a:pPr algn="ctr" eaLnBrk="1" hangingPunct="1">
              <a:defRPr/>
            </a:pPr>
            <a:r>
              <a:rPr lang="en-US" altLang="zh-CN" sz="2800">
                <a:solidFill>
                  <a:srgbClr val="CC0000"/>
                </a:solidFill>
                <a:effectLst>
                  <a:outerShdw blurRad="38100" dist="38100" dir="2700000" algn="tl">
                    <a:srgbClr val="C0C0C0"/>
                  </a:outerShdw>
                </a:effectLst>
              </a:rPr>
              <a:t>d Q</a:t>
            </a:r>
          </a:p>
        </p:txBody>
      </p:sp>
      <p:sp>
        <p:nvSpPr>
          <p:cNvPr id="379922" name="Rectangle 18">
            <a:extLst>
              <a:ext uri="{FF2B5EF4-FFF2-40B4-BE49-F238E27FC236}">
                <a16:creationId xmlns:a16="http://schemas.microsoft.com/office/drawing/2014/main" id="{5EED0836-C5A3-45D9-8260-D3414FBCA3C4}"/>
              </a:ext>
            </a:extLst>
          </p:cNvPr>
          <p:cNvSpPr>
            <a:spLocks noChangeArrowheads="1"/>
          </p:cNvSpPr>
          <p:nvPr/>
        </p:nvSpPr>
        <p:spPr bwMode="auto">
          <a:xfrm>
            <a:off x="2895600" y="5867400"/>
            <a:ext cx="457200" cy="228600"/>
          </a:xfrm>
          <a:prstGeom prst="rect">
            <a:avLst/>
          </a:prstGeom>
          <a:noFill/>
          <a:ln>
            <a:noFill/>
          </a:ln>
          <a:effectLst/>
        </p:spPr>
        <p:txBody>
          <a:bodyPr wrap="none" lIns="90000" tIns="46800" rIns="90000" bIns="46800" anchor="ctr"/>
          <a:lstStyle/>
          <a:p>
            <a:pPr algn="ctr" eaLnBrk="1" hangingPunct="1">
              <a:defRPr/>
            </a:pPr>
            <a:r>
              <a:rPr lang="en-US" altLang="zh-CN" sz="2800">
                <a:solidFill>
                  <a:srgbClr val="CC0000"/>
                </a:solidFill>
                <a:effectLst>
                  <a:outerShdw blurRad="38100" dist="38100" dir="2700000" algn="tl">
                    <a:srgbClr val="C0C0C0"/>
                  </a:outerShdw>
                </a:effectLst>
              </a:rPr>
              <a:t>=</a:t>
            </a:r>
          </a:p>
        </p:txBody>
      </p:sp>
      <p:sp>
        <p:nvSpPr>
          <p:cNvPr id="379923" name="Rectangle 19">
            <a:extLst>
              <a:ext uri="{FF2B5EF4-FFF2-40B4-BE49-F238E27FC236}">
                <a16:creationId xmlns:a16="http://schemas.microsoft.com/office/drawing/2014/main" id="{58E5516C-D417-472E-BB84-68220372D9B0}"/>
              </a:ext>
            </a:extLst>
          </p:cNvPr>
          <p:cNvSpPr>
            <a:spLocks noChangeArrowheads="1"/>
          </p:cNvSpPr>
          <p:nvPr/>
        </p:nvSpPr>
        <p:spPr bwMode="auto">
          <a:xfrm>
            <a:off x="3352800" y="5562600"/>
            <a:ext cx="914400" cy="304800"/>
          </a:xfrm>
          <a:prstGeom prst="rect">
            <a:avLst/>
          </a:prstGeom>
          <a:noFill/>
          <a:ln>
            <a:noFill/>
          </a:ln>
          <a:effectLst/>
        </p:spPr>
        <p:txBody>
          <a:bodyPr wrap="none" lIns="90000" tIns="46800" rIns="90000" bIns="46800" anchor="ctr"/>
          <a:lstStyle/>
          <a:p>
            <a:pPr algn="ctr" eaLnBrk="1" hangingPunct="1">
              <a:defRPr/>
            </a:pPr>
            <a:r>
              <a:rPr lang="en-US" altLang="zh-CN" sz="2800">
                <a:solidFill>
                  <a:srgbClr val="669900"/>
                </a:solidFill>
                <a:effectLst>
                  <a:outerShdw blurRad="38100" dist="38100" dir="2700000" algn="tl">
                    <a:srgbClr val="C0C0C0"/>
                  </a:outerShdw>
                </a:effectLst>
              </a:rPr>
              <a:t>d TVC</a:t>
            </a:r>
          </a:p>
        </p:txBody>
      </p:sp>
      <p:sp>
        <p:nvSpPr>
          <p:cNvPr id="23573" name="Line 20">
            <a:extLst>
              <a:ext uri="{FF2B5EF4-FFF2-40B4-BE49-F238E27FC236}">
                <a16:creationId xmlns:a16="http://schemas.microsoft.com/office/drawing/2014/main" id="{1384A946-1D41-4B7D-9220-F0654CEB7222}"/>
              </a:ext>
            </a:extLst>
          </p:cNvPr>
          <p:cNvSpPr>
            <a:spLocks noChangeShapeType="1"/>
          </p:cNvSpPr>
          <p:nvPr/>
        </p:nvSpPr>
        <p:spPr bwMode="auto">
          <a:xfrm flipV="1">
            <a:off x="3429000" y="6019800"/>
            <a:ext cx="914400" cy="0"/>
          </a:xfrm>
          <a:prstGeom prst="line">
            <a:avLst/>
          </a:prstGeom>
          <a:noFill/>
          <a:ln w="9525">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p>
            <a:endParaRPr lang="zh-CN" altLang="en-US"/>
          </a:p>
        </p:txBody>
      </p:sp>
      <p:sp>
        <p:nvSpPr>
          <p:cNvPr id="379925" name="Rectangle 21">
            <a:extLst>
              <a:ext uri="{FF2B5EF4-FFF2-40B4-BE49-F238E27FC236}">
                <a16:creationId xmlns:a16="http://schemas.microsoft.com/office/drawing/2014/main" id="{CA9D5D17-B829-43B2-A02C-76FE3329A023}"/>
              </a:ext>
            </a:extLst>
          </p:cNvPr>
          <p:cNvSpPr>
            <a:spLocks noChangeArrowheads="1"/>
          </p:cNvSpPr>
          <p:nvPr/>
        </p:nvSpPr>
        <p:spPr bwMode="auto">
          <a:xfrm>
            <a:off x="3352800" y="6172200"/>
            <a:ext cx="914400" cy="304800"/>
          </a:xfrm>
          <a:prstGeom prst="rect">
            <a:avLst/>
          </a:prstGeom>
          <a:noFill/>
          <a:ln>
            <a:noFill/>
          </a:ln>
          <a:effectLst/>
        </p:spPr>
        <p:txBody>
          <a:bodyPr wrap="none" lIns="90000" tIns="46800" rIns="90000" bIns="46800" anchor="ctr"/>
          <a:lstStyle/>
          <a:p>
            <a:pPr algn="ctr" eaLnBrk="1" hangingPunct="1">
              <a:defRPr/>
            </a:pPr>
            <a:r>
              <a:rPr lang="en-US" altLang="zh-CN" sz="2800">
                <a:solidFill>
                  <a:srgbClr val="669900"/>
                </a:solidFill>
                <a:effectLst>
                  <a:outerShdw blurRad="38100" dist="38100" dir="2700000" algn="tl">
                    <a:srgbClr val="C0C0C0"/>
                  </a:outerShdw>
                </a:effectLst>
              </a:rPr>
              <a:t>d Q</a:t>
            </a:r>
          </a:p>
        </p:txBody>
      </p:sp>
      <p:sp>
        <p:nvSpPr>
          <p:cNvPr id="379926" name="Rectangle 22">
            <a:extLst>
              <a:ext uri="{FF2B5EF4-FFF2-40B4-BE49-F238E27FC236}">
                <a16:creationId xmlns:a16="http://schemas.microsoft.com/office/drawing/2014/main" id="{6036E8D1-9E0C-4AFA-9174-76C1B8DA5066}"/>
              </a:ext>
            </a:extLst>
          </p:cNvPr>
          <p:cNvSpPr>
            <a:spLocks noChangeArrowheads="1"/>
          </p:cNvSpPr>
          <p:nvPr/>
        </p:nvSpPr>
        <p:spPr bwMode="auto">
          <a:xfrm>
            <a:off x="4343400" y="5867400"/>
            <a:ext cx="457200" cy="228600"/>
          </a:xfrm>
          <a:prstGeom prst="rect">
            <a:avLst/>
          </a:prstGeom>
          <a:noFill/>
          <a:ln>
            <a:noFill/>
          </a:ln>
          <a:effectLst/>
        </p:spPr>
        <p:txBody>
          <a:bodyPr wrap="none" lIns="90000" tIns="46800" rIns="90000" bIns="46800" anchor="ctr"/>
          <a:lstStyle/>
          <a:p>
            <a:pPr algn="ctr" eaLnBrk="1" hangingPunct="1">
              <a:defRPr/>
            </a:pPr>
            <a:r>
              <a:rPr lang="en-US" altLang="zh-CN" sz="2800">
                <a:solidFill>
                  <a:srgbClr val="669900"/>
                </a:solidFill>
                <a:effectLst>
                  <a:outerShdw blurRad="38100" dist="38100" dir="2700000" algn="tl">
                    <a:srgbClr val="C0C0C0"/>
                  </a:outerShdw>
                </a:effectLst>
              </a:rPr>
              <a:t>=</a:t>
            </a:r>
          </a:p>
        </p:txBody>
      </p:sp>
      <p:sp>
        <p:nvSpPr>
          <p:cNvPr id="379927" name="Rectangle 23">
            <a:extLst>
              <a:ext uri="{FF2B5EF4-FFF2-40B4-BE49-F238E27FC236}">
                <a16:creationId xmlns:a16="http://schemas.microsoft.com/office/drawing/2014/main" id="{1B0EADB3-1476-400A-91EB-26A98C471AAB}"/>
              </a:ext>
            </a:extLst>
          </p:cNvPr>
          <p:cNvSpPr>
            <a:spLocks noChangeArrowheads="1"/>
          </p:cNvSpPr>
          <p:nvPr/>
        </p:nvSpPr>
        <p:spPr bwMode="auto">
          <a:xfrm>
            <a:off x="4800600" y="5562600"/>
            <a:ext cx="914400" cy="304800"/>
          </a:xfrm>
          <a:prstGeom prst="rect">
            <a:avLst/>
          </a:prstGeom>
          <a:noFill/>
          <a:ln>
            <a:noFill/>
          </a:ln>
          <a:effectLst/>
        </p:spPr>
        <p:txBody>
          <a:bodyPr wrap="none" lIns="90000" tIns="46800" rIns="90000" bIns="46800" anchor="ctr"/>
          <a:lstStyle/>
          <a:p>
            <a:pPr algn="ctr" eaLnBrk="1" hangingPunct="1">
              <a:defRPr/>
            </a:pPr>
            <a:r>
              <a:rPr lang="en-US" altLang="zh-CN" sz="2800">
                <a:solidFill>
                  <a:srgbClr val="669900"/>
                </a:solidFill>
                <a:effectLst>
                  <a:outerShdw blurRad="38100" dist="38100" dir="2700000" algn="tl">
                    <a:srgbClr val="C0C0C0"/>
                  </a:outerShdw>
                </a:effectLst>
              </a:rPr>
              <a:t>d wL</a:t>
            </a:r>
          </a:p>
        </p:txBody>
      </p:sp>
      <p:sp>
        <p:nvSpPr>
          <p:cNvPr id="23577" name="Line 24">
            <a:extLst>
              <a:ext uri="{FF2B5EF4-FFF2-40B4-BE49-F238E27FC236}">
                <a16:creationId xmlns:a16="http://schemas.microsoft.com/office/drawing/2014/main" id="{02FBFDC4-AF9A-4087-B82E-71404D5DF289}"/>
              </a:ext>
            </a:extLst>
          </p:cNvPr>
          <p:cNvSpPr>
            <a:spLocks noChangeShapeType="1"/>
          </p:cNvSpPr>
          <p:nvPr/>
        </p:nvSpPr>
        <p:spPr bwMode="auto">
          <a:xfrm flipV="1">
            <a:off x="4876800" y="6019800"/>
            <a:ext cx="914400" cy="0"/>
          </a:xfrm>
          <a:prstGeom prst="line">
            <a:avLst/>
          </a:prstGeom>
          <a:noFill/>
          <a:ln w="9525">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p>
            <a:endParaRPr lang="zh-CN" altLang="en-US"/>
          </a:p>
        </p:txBody>
      </p:sp>
      <p:sp>
        <p:nvSpPr>
          <p:cNvPr id="379929" name="Rectangle 25">
            <a:extLst>
              <a:ext uri="{FF2B5EF4-FFF2-40B4-BE49-F238E27FC236}">
                <a16:creationId xmlns:a16="http://schemas.microsoft.com/office/drawing/2014/main" id="{A77B0638-DE11-4494-BD3C-161879EB0D73}"/>
              </a:ext>
            </a:extLst>
          </p:cNvPr>
          <p:cNvSpPr>
            <a:spLocks noChangeArrowheads="1"/>
          </p:cNvSpPr>
          <p:nvPr/>
        </p:nvSpPr>
        <p:spPr bwMode="auto">
          <a:xfrm>
            <a:off x="4800600" y="6172200"/>
            <a:ext cx="914400" cy="304800"/>
          </a:xfrm>
          <a:prstGeom prst="rect">
            <a:avLst/>
          </a:prstGeom>
          <a:noFill/>
          <a:ln>
            <a:noFill/>
          </a:ln>
          <a:effectLst/>
        </p:spPr>
        <p:txBody>
          <a:bodyPr wrap="none" lIns="90000" tIns="46800" rIns="90000" bIns="46800" anchor="ctr"/>
          <a:lstStyle/>
          <a:p>
            <a:pPr algn="ctr" eaLnBrk="1" hangingPunct="1">
              <a:defRPr/>
            </a:pPr>
            <a:r>
              <a:rPr lang="en-US" altLang="zh-CN" sz="2800">
                <a:solidFill>
                  <a:srgbClr val="669900"/>
                </a:solidFill>
                <a:effectLst>
                  <a:outerShdw blurRad="38100" dist="38100" dir="2700000" algn="tl">
                    <a:srgbClr val="C0C0C0"/>
                  </a:outerShdw>
                </a:effectLst>
              </a:rPr>
              <a:t>d Q</a:t>
            </a:r>
          </a:p>
        </p:txBody>
      </p:sp>
      <p:sp>
        <p:nvSpPr>
          <p:cNvPr id="379930" name="Rectangle 26">
            <a:extLst>
              <a:ext uri="{FF2B5EF4-FFF2-40B4-BE49-F238E27FC236}">
                <a16:creationId xmlns:a16="http://schemas.microsoft.com/office/drawing/2014/main" id="{00F5C797-C204-4902-88ED-93B06BA3492E}"/>
              </a:ext>
            </a:extLst>
          </p:cNvPr>
          <p:cNvSpPr>
            <a:spLocks noChangeArrowheads="1"/>
          </p:cNvSpPr>
          <p:nvPr/>
        </p:nvSpPr>
        <p:spPr bwMode="auto">
          <a:xfrm>
            <a:off x="5715000" y="5867400"/>
            <a:ext cx="457200" cy="228600"/>
          </a:xfrm>
          <a:prstGeom prst="rect">
            <a:avLst/>
          </a:prstGeom>
          <a:noFill/>
          <a:ln>
            <a:noFill/>
          </a:ln>
          <a:effectLst/>
        </p:spPr>
        <p:txBody>
          <a:bodyPr wrap="none" lIns="90000" tIns="46800" rIns="90000" bIns="46800" anchor="ctr"/>
          <a:lstStyle/>
          <a:p>
            <a:pPr algn="ctr" eaLnBrk="1" hangingPunct="1">
              <a:defRPr/>
            </a:pPr>
            <a:r>
              <a:rPr lang="en-US" altLang="zh-CN" sz="2800">
                <a:solidFill>
                  <a:srgbClr val="669900"/>
                </a:solidFill>
                <a:effectLst>
                  <a:outerShdw blurRad="38100" dist="38100" dir="2700000" algn="tl">
                    <a:srgbClr val="C0C0C0"/>
                  </a:outerShdw>
                </a:effectLst>
              </a:rPr>
              <a:t>=</a:t>
            </a:r>
          </a:p>
        </p:txBody>
      </p:sp>
      <p:sp>
        <p:nvSpPr>
          <p:cNvPr id="379931" name="Rectangle 27">
            <a:extLst>
              <a:ext uri="{FF2B5EF4-FFF2-40B4-BE49-F238E27FC236}">
                <a16:creationId xmlns:a16="http://schemas.microsoft.com/office/drawing/2014/main" id="{BD55A248-A03B-47CE-9951-1EF7EF76AEA2}"/>
              </a:ext>
            </a:extLst>
          </p:cNvPr>
          <p:cNvSpPr>
            <a:spLocks noChangeArrowheads="1"/>
          </p:cNvSpPr>
          <p:nvPr/>
        </p:nvSpPr>
        <p:spPr bwMode="auto">
          <a:xfrm>
            <a:off x="6629400" y="5562600"/>
            <a:ext cx="685800" cy="304800"/>
          </a:xfrm>
          <a:prstGeom prst="rect">
            <a:avLst/>
          </a:prstGeom>
          <a:noFill/>
          <a:ln>
            <a:noFill/>
          </a:ln>
          <a:effectLst/>
        </p:spPr>
        <p:txBody>
          <a:bodyPr wrap="none" lIns="90000" tIns="46800" rIns="90000" bIns="46800" anchor="ctr"/>
          <a:lstStyle/>
          <a:p>
            <a:pPr algn="ctr" eaLnBrk="1" hangingPunct="1">
              <a:defRPr/>
            </a:pPr>
            <a:r>
              <a:rPr lang="en-US" altLang="zh-CN" sz="2800">
                <a:solidFill>
                  <a:srgbClr val="669900"/>
                </a:solidFill>
                <a:effectLst>
                  <a:outerShdw blurRad="38100" dist="38100" dir="2700000" algn="tl">
                    <a:srgbClr val="C0C0C0"/>
                  </a:outerShdw>
                </a:effectLst>
              </a:rPr>
              <a:t>d L</a:t>
            </a:r>
          </a:p>
        </p:txBody>
      </p:sp>
      <p:sp>
        <p:nvSpPr>
          <p:cNvPr id="23581" name="Line 28">
            <a:extLst>
              <a:ext uri="{FF2B5EF4-FFF2-40B4-BE49-F238E27FC236}">
                <a16:creationId xmlns:a16="http://schemas.microsoft.com/office/drawing/2014/main" id="{52AC184C-52D7-4DDC-AB37-E3A46F22F220}"/>
              </a:ext>
            </a:extLst>
          </p:cNvPr>
          <p:cNvSpPr>
            <a:spLocks noChangeShapeType="1"/>
          </p:cNvSpPr>
          <p:nvPr/>
        </p:nvSpPr>
        <p:spPr bwMode="auto">
          <a:xfrm flipV="1">
            <a:off x="6629400" y="6019800"/>
            <a:ext cx="685800" cy="0"/>
          </a:xfrm>
          <a:prstGeom prst="line">
            <a:avLst/>
          </a:prstGeom>
          <a:noFill/>
          <a:ln w="9525">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p>
            <a:endParaRPr lang="zh-CN" altLang="en-US"/>
          </a:p>
        </p:txBody>
      </p:sp>
      <p:sp>
        <p:nvSpPr>
          <p:cNvPr id="379933" name="Rectangle 29">
            <a:extLst>
              <a:ext uri="{FF2B5EF4-FFF2-40B4-BE49-F238E27FC236}">
                <a16:creationId xmlns:a16="http://schemas.microsoft.com/office/drawing/2014/main" id="{13250FFB-0A6C-4AEF-9CD0-1BDCC60D332B}"/>
              </a:ext>
            </a:extLst>
          </p:cNvPr>
          <p:cNvSpPr>
            <a:spLocks noChangeArrowheads="1"/>
          </p:cNvSpPr>
          <p:nvPr/>
        </p:nvSpPr>
        <p:spPr bwMode="auto">
          <a:xfrm>
            <a:off x="6553200" y="6172200"/>
            <a:ext cx="914400" cy="304800"/>
          </a:xfrm>
          <a:prstGeom prst="rect">
            <a:avLst/>
          </a:prstGeom>
          <a:noFill/>
          <a:ln>
            <a:noFill/>
          </a:ln>
          <a:effectLst/>
        </p:spPr>
        <p:txBody>
          <a:bodyPr wrap="none" lIns="90000" tIns="46800" rIns="90000" bIns="46800" anchor="ctr"/>
          <a:lstStyle/>
          <a:p>
            <a:pPr algn="ctr" eaLnBrk="1" hangingPunct="1">
              <a:defRPr/>
            </a:pPr>
            <a:r>
              <a:rPr lang="en-US" altLang="zh-CN" sz="2800">
                <a:solidFill>
                  <a:srgbClr val="669900"/>
                </a:solidFill>
                <a:effectLst>
                  <a:outerShdw blurRad="38100" dist="38100" dir="2700000" algn="tl">
                    <a:srgbClr val="C0C0C0"/>
                  </a:outerShdw>
                </a:effectLst>
              </a:rPr>
              <a:t>d Q</a:t>
            </a:r>
          </a:p>
        </p:txBody>
      </p:sp>
      <p:sp>
        <p:nvSpPr>
          <p:cNvPr id="379934" name="Rectangle 30">
            <a:extLst>
              <a:ext uri="{FF2B5EF4-FFF2-40B4-BE49-F238E27FC236}">
                <a16:creationId xmlns:a16="http://schemas.microsoft.com/office/drawing/2014/main" id="{85E1BE39-7C66-4099-9EC9-3646A539E566}"/>
              </a:ext>
            </a:extLst>
          </p:cNvPr>
          <p:cNvSpPr>
            <a:spLocks noChangeArrowheads="1"/>
          </p:cNvSpPr>
          <p:nvPr/>
        </p:nvSpPr>
        <p:spPr bwMode="auto">
          <a:xfrm>
            <a:off x="6096000" y="5867400"/>
            <a:ext cx="533400" cy="304800"/>
          </a:xfrm>
          <a:prstGeom prst="rect">
            <a:avLst/>
          </a:prstGeom>
          <a:noFill/>
          <a:ln>
            <a:noFill/>
          </a:ln>
          <a:effectLst/>
        </p:spPr>
        <p:txBody>
          <a:bodyPr wrap="none" lIns="90000" tIns="46800" rIns="90000" bIns="46800" anchor="ctr"/>
          <a:lstStyle/>
          <a:p>
            <a:pPr algn="ctr" eaLnBrk="1" hangingPunct="1">
              <a:defRPr/>
            </a:pPr>
            <a:r>
              <a:rPr lang="en-US" altLang="zh-CN" sz="2800">
                <a:solidFill>
                  <a:srgbClr val="669900"/>
                </a:solidFill>
                <a:effectLst>
                  <a:outerShdw blurRad="38100" dist="38100" dir="2700000" algn="tl">
                    <a:srgbClr val="C0C0C0"/>
                  </a:outerShdw>
                </a:effectLst>
              </a:rPr>
              <a:t>w</a:t>
            </a:r>
          </a:p>
        </p:txBody>
      </p:sp>
      <p:sp>
        <p:nvSpPr>
          <p:cNvPr id="379935" name="Rectangle 31">
            <a:extLst>
              <a:ext uri="{FF2B5EF4-FFF2-40B4-BE49-F238E27FC236}">
                <a16:creationId xmlns:a16="http://schemas.microsoft.com/office/drawing/2014/main" id="{A64E4012-ACC1-4B16-9C85-1A035C4183AF}"/>
              </a:ext>
            </a:extLst>
          </p:cNvPr>
          <p:cNvSpPr>
            <a:spLocks noChangeArrowheads="1"/>
          </p:cNvSpPr>
          <p:nvPr/>
        </p:nvSpPr>
        <p:spPr bwMode="auto">
          <a:xfrm>
            <a:off x="7315200" y="5867400"/>
            <a:ext cx="457200" cy="228600"/>
          </a:xfrm>
          <a:prstGeom prst="rect">
            <a:avLst/>
          </a:prstGeom>
          <a:noFill/>
          <a:ln>
            <a:noFill/>
          </a:ln>
          <a:effectLst/>
        </p:spPr>
        <p:txBody>
          <a:bodyPr wrap="none" lIns="90000" tIns="46800" rIns="90000" bIns="46800" anchor="ctr"/>
          <a:lstStyle/>
          <a:p>
            <a:pPr algn="ctr" eaLnBrk="1" hangingPunct="1">
              <a:defRPr/>
            </a:pPr>
            <a:r>
              <a:rPr lang="en-US" altLang="zh-CN" sz="2800">
                <a:solidFill>
                  <a:srgbClr val="0066CC"/>
                </a:solidFill>
                <a:effectLst>
                  <a:outerShdw blurRad="38100" dist="38100" dir="2700000" algn="tl">
                    <a:srgbClr val="C0C0C0"/>
                  </a:outerShdw>
                </a:effectLst>
              </a:rPr>
              <a:t>=</a:t>
            </a:r>
          </a:p>
        </p:txBody>
      </p:sp>
      <p:sp>
        <p:nvSpPr>
          <p:cNvPr id="379936" name="Rectangle 32">
            <a:extLst>
              <a:ext uri="{FF2B5EF4-FFF2-40B4-BE49-F238E27FC236}">
                <a16:creationId xmlns:a16="http://schemas.microsoft.com/office/drawing/2014/main" id="{1CA25DA4-D7C1-4390-9075-C20182091AED}"/>
              </a:ext>
            </a:extLst>
          </p:cNvPr>
          <p:cNvSpPr>
            <a:spLocks noChangeArrowheads="1"/>
          </p:cNvSpPr>
          <p:nvPr/>
        </p:nvSpPr>
        <p:spPr bwMode="auto">
          <a:xfrm>
            <a:off x="8229600" y="5562600"/>
            <a:ext cx="685800" cy="304800"/>
          </a:xfrm>
          <a:prstGeom prst="rect">
            <a:avLst/>
          </a:prstGeom>
          <a:noFill/>
          <a:ln>
            <a:noFill/>
          </a:ln>
          <a:effectLst/>
        </p:spPr>
        <p:txBody>
          <a:bodyPr wrap="none" lIns="90000" tIns="46800" rIns="90000" bIns="46800" anchor="ctr"/>
          <a:lstStyle/>
          <a:p>
            <a:pPr algn="ctr" eaLnBrk="1" hangingPunct="1">
              <a:defRPr/>
            </a:pPr>
            <a:r>
              <a:rPr lang="en-US" altLang="zh-CN" sz="2800">
                <a:solidFill>
                  <a:srgbClr val="0066CC"/>
                </a:solidFill>
                <a:effectLst>
                  <a:outerShdw blurRad="38100" dist="38100" dir="2700000" algn="tl">
                    <a:srgbClr val="C0C0C0"/>
                  </a:outerShdw>
                </a:effectLst>
              </a:rPr>
              <a:t>1</a:t>
            </a:r>
          </a:p>
        </p:txBody>
      </p:sp>
      <p:sp>
        <p:nvSpPr>
          <p:cNvPr id="23586" name="Line 33">
            <a:extLst>
              <a:ext uri="{FF2B5EF4-FFF2-40B4-BE49-F238E27FC236}">
                <a16:creationId xmlns:a16="http://schemas.microsoft.com/office/drawing/2014/main" id="{529BCABA-53B6-48B2-AAC1-756CFF857BC0}"/>
              </a:ext>
            </a:extLst>
          </p:cNvPr>
          <p:cNvSpPr>
            <a:spLocks noChangeShapeType="1"/>
          </p:cNvSpPr>
          <p:nvPr/>
        </p:nvSpPr>
        <p:spPr bwMode="auto">
          <a:xfrm flipV="1">
            <a:off x="8229600" y="6019800"/>
            <a:ext cx="685800" cy="0"/>
          </a:xfrm>
          <a:prstGeom prst="line">
            <a:avLst/>
          </a:prstGeom>
          <a:noFill/>
          <a:ln w="9525">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p>
            <a:endParaRPr lang="zh-CN" altLang="en-US"/>
          </a:p>
        </p:txBody>
      </p:sp>
      <p:sp>
        <p:nvSpPr>
          <p:cNvPr id="379938" name="Rectangle 34">
            <a:extLst>
              <a:ext uri="{FF2B5EF4-FFF2-40B4-BE49-F238E27FC236}">
                <a16:creationId xmlns:a16="http://schemas.microsoft.com/office/drawing/2014/main" id="{575FB87F-329D-459F-B3BD-1DDDFC30125C}"/>
              </a:ext>
            </a:extLst>
          </p:cNvPr>
          <p:cNvSpPr>
            <a:spLocks noChangeArrowheads="1"/>
          </p:cNvSpPr>
          <p:nvPr/>
        </p:nvSpPr>
        <p:spPr bwMode="auto">
          <a:xfrm>
            <a:off x="8153400" y="6172200"/>
            <a:ext cx="914400" cy="304800"/>
          </a:xfrm>
          <a:prstGeom prst="rect">
            <a:avLst/>
          </a:prstGeom>
          <a:noFill/>
          <a:ln>
            <a:noFill/>
          </a:ln>
          <a:effectLst/>
        </p:spPr>
        <p:txBody>
          <a:bodyPr wrap="none" lIns="90000" tIns="46800" rIns="90000" bIns="46800" anchor="ctr"/>
          <a:lstStyle/>
          <a:p>
            <a:pPr algn="ctr" eaLnBrk="1" hangingPunct="1">
              <a:defRPr/>
            </a:pPr>
            <a:r>
              <a:rPr lang="en-US" altLang="zh-CN" sz="2800">
                <a:solidFill>
                  <a:srgbClr val="0066CC"/>
                </a:solidFill>
                <a:effectLst>
                  <a:outerShdw blurRad="38100" dist="38100" dir="2700000" algn="tl">
                    <a:srgbClr val="C0C0C0"/>
                  </a:outerShdw>
                </a:effectLst>
              </a:rPr>
              <a:t>MP</a:t>
            </a:r>
            <a:r>
              <a:rPr lang="en-US" altLang="zh-CN" sz="2800" baseline="-25000">
                <a:solidFill>
                  <a:srgbClr val="0066CC"/>
                </a:solidFill>
                <a:effectLst>
                  <a:outerShdw blurRad="38100" dist="38100" dir="2700000" algn="tl">
                    <a:srgbClr val="C0C0C0"/>
                  </a:outerShdw>
                </a:effectLst>
              </a:rPr>
              <a:t>L</a:t>
            </a:r>
            <a:endParaRPr lang="en-US" altLang="zh-CN" sz="2800">
              <a:solidFill>
                <a:srgbClr val="0066CC"/>
              </a:solidFill>
              <a:effectLst>
                <a:outerShdw blurRad="38100" dist="38100" dir="2700000" algn="tl">
                  <a:srgbClr val="C0C0C0"/>
                </a:outerShdw>
              </a:effectLst>
            </a:endParaRPr>
          </a:p>
        </p:txBody>
      </p:sp>
      <p:sp>
        <p:nvSpPr>
          <p:cNvPr id="379939" name="Rectangle 35">
            <a:extLst>
              <a:ext uri="{FF2B5EF4-FFF2-40B4-BE49-F238E27FC236}">
                <a16:creationId xmlns:a16="http://schemas.microsoft.com/office/drawing/2014/main" id="{E3178C16-2192-4C7A-B216-1883B32FAC24}"/>
              </a:ext>
            </a:extLst>
          </p:cNvPr>
          <p:cNvSpPr>
            <a:spLocks noChangeArrowheads="1"/>
          </p:cNvSpPr>
          <p:nvPr/>
        </p:nvSpPr>
        <p:spPr bwMode="auto">
          <a:xfrm>
            <a:off x="7696200" y="5867400"/>
            <a:ext cx="533400" cy="304800"/>
          </a:xfrm>
          <a:prstGeom prst="rect">
            <a:avLst/>
          </a:prstGeom>
          <a:noFill/>
          <a:ln>
            <a:noFill/>
          </a:ln>
          <a:effectLst/>
        </p:spPr>
        <p:txBody>
          <a:bodyPr wrap="none" lIns="90000" tIns="46800" rIns="90000" bIns="46800" anchor="ctr"/>
          <a:lstStyle/>
          <a:p>
            <a:pPr algn="ctr" eaLnBrk="1" hangingPunct="1">
              <a:defRPr/>
            </a:pPr>
            <a:r>
              <a:rPr lang="en-US" altLang="zh-CN" sz="2800">
                <a:solidFill>
                  <a:srgbClr val="0066CC"/>
                </a:solidFill>
                <a:effectLst>
                  <a:outerShdw blurRad="38100" dist="38100" dir="2700000" algn="tl">
                    <a:srgbClr val="C0C0C0"/>
                  </a:outerShdw>
                </a:effectLst>
              </a:rPr>
              <a:t>w</a:t>
            </a:r>
          </a:p>
        </p:txBody>
      </p:sp>
      <p:sp>
        <p:nvSpPr>
          <p:cNvPr id="23589" name="Rectangle 36">
            <a:extLst>
              <a:ext uri="{FF2B5EF4-FFF2-40B4-BE49-F238E27FC236}">
                <a16:creationId xmlns:a16="http://schemas.microsoft.com/office/drawing/2014/main" id="{7FC3D515-8879-4E8F-96C1-1B9FE09E22D3}"/>
              </a:ext>
            </a:extLst>
          </p:cNvPr>
          <p:cNvSpPr>
            <a:spLocks noChangeArrowheads="1"/>
          </p:cNvSpPr>
          <p:nvPr/>
        </p:nvSpPr>
        <p:spPr bwMode="auto">
          <a:xfrm>
            <a:off x="609600" y="2362200"/>
            <a:ext cx="3429000" cy="2590800"/>
          </a:xfrm>
          <a:prstGeom prst="rect">
            <a:avLst/>
          </a:prstGeom>
          <a:solidFill>
            <a:srgbClr val="EBFFFF"/>
          </a:solidFill>
          <a:ln w="9525">
            <a:solidFill>
              <a:srgbClr val="00808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23590" name="Line 37">
            <a:extLst>
              <a:ext uri="{FF2B5EF4-FFF2-40B4-BE49-F238E27FC236}">
                <a16:creationId xmlns:a16="http://schemas.microsoft.com/office/drawing/2014/main" id="{28D184AD-1DD9-49F1-8975-211BD9A68D8F}"/>
              </a:ext>
            </a:extLst>
          </p:cNvPr>
          <p:cNvSpPr>
            <a:spLocks noChangeShapeType="1"/>
          </p:cNvSpPr>
          <p:nvPr/>
        </p:nvSpPr>
        <p:spPr bwMode="auto">
          <a:xfrm flipV="1">
            <a:off x="1219200" y="2438400"/>
            <a:ext cx="0" cy="2133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p>
            <a:endParaRPr lang="zh-CN" altLang="en-US"/>
          </a:p>
        </p:txBody>
      </p:sp>
      <p:sp>
        <p:nvSpPr>
          <p:cNvPr id="23591" name="Line 38">
            <a:extLst>
              <a:ext uri="{FF2B5EF4-FFF2-40B4-BE49-F238E27FC236}">
                <a16:creationId xmlns:a16="http://schemas.microsoft.com/office/drawing/2014/main" id="{BDB853D7-CABB-4C53-86AB-3D7945BC0234}"/>
              </a:ext>
            </a:extLst>
          </p:cNvPr>
          <p:cNvSpPr>
            <a:spLocks noChangeShapeType="1"/>
          </p:cNvSpPr>
          <p:nvPr/>
        </p:nvSpPr>
        <p:spPr bwMode="auto">
          <a:xfrm flipV="1">
            <a:off x="1219200" y="4572000"/>
            <a:ext cx="2438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p>
            <a:endParaRPr lang="zh-CN" altLang="en-US"/>
          </a:p>
        </p:txBody>
      </p:sp>
      <p:sp>
        <p:nvSpPr>
          <p:cNvPr id="23592" name="Rectangle 39">
            <a:extLst>
              <a:ext uri="{FF2B5EF4-FFF2-40B4-BE49-F238E27FC236}">
                <a16:creationId xmlns:a16="http://schemas.microsoft.com/office/drawing/2014/main" id="{D75D6804-189A-4755-9344-5C3B3BB35975}"/>
              </a:ext>
            </a:extLst>
          </p:cNvPr>
          <p:cNvSpPr>
            <a:spLocks noChangeArrowheads="1"/>
          </p:cNvSpPr>
          <p:nvPr/>
        </p:nvSpPr>
        <p:spPr bwMode="auto">
          <a:xfrm>
            <a:off x="762000" y="2438400"/>
            <a:ext cx="304800" cy="228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lgn="ctr" eaLnBrk="1" hangingPunct="1">
              <a:spcBef>
                <a:spcPct val="0"/>
              </a:spcBef>
              <a:buClrTx/>
              <a:buFontTx/>
              <a:buNone/>
            </a:pPr>
            <a:r>
              <a:rPr lang="en-US" altLang="zh-CN" sz="2000"/>
              <a:t>MP</a:t>
            </a:r>
          </a:p>
        </p:txBody>
      </p:sp>
      <p:sp>
        <p:nvSpPr>
          <p:cNvPr id="23593" name="Rectangle 40">
            <a:extLst>
              <a:ext uri="{FF2B5EF4-FFF2-40B4-BE49-F238E27FC236}">
                <a16:creationId xmlns:a16="http://schemas.microsoft.com/office/drawing/2014/main" id="{8EA1982C-96F7-4831-9664-0F7E84E62E55}"/>
              </a:ext>
            </a:extLst>
          </p:cNvPr>
          <p:cNvSpPr>
            <a:spLocks noChangeArrowheads="1"/>
          </p:cNvSpPr>
          <p:nvPr/>
        </p:nvSpPr>
        <p:spPr bwMode="auto">
          <a:xfrm>
            <a:off x="3429000" y="4648200"/>
            <a:ext cx="304800" cy="228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lgn="ctr" eaLnBrk="1" hangingPunct="1">
              <a:spcBef>
                <a:spcPct val="0"/>
              </a:spcBef>
              <a:buClrTx/>
              <a:buFontTx/>
              <a:buNone/>
            </a:pPr>
            <a:r>
              <a:rPr lang="en-US" altLang="zh-CN" sz="2000"/>
              <a:t>L</a:t>
            </a:r>
          </a:p>
        </p:txBody>
      </p:sp>
      <p:sp>
        <p:nvSpPr>
          <p:cNvPr id="23594" name="Rectangle 41">
            <a:extLst>
              <a:ext uri="{FF2B5EF4-FFF2-40B4-BE49-F238E27FC236}">
                <a16:creationId xmlns:a16="http://schemas.microsoft.com/office/drawing/2014/main" id="{C612A417-90F5-4B7F-8B43-9FE7D28BD470}"/>
              </a:ext>
            </a:extLst>
          </p:cNvPr>
          <p:cNvSpPr>
            <a:spLocks noChangeArrowheads="1"/>
          </p:cNvSpPr>
          <p:nvPr/>
        </p:nvSpPr>
        <p:spPr bwMode="auto">
          <a:xfrm>
            <a:off x="838200" y="4572000"/>
            <a:ext cx="304800" cy="228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lgn="ctr" eaLnBrk="1" hangingPunct="1">
              <a:spcBef>
                <a:spcPct val="0"/>
              </a:spcBef>
              <a:buClrTx/>
              <a:buFontTx/>
              <a:buNone/>
            </a:pPr>
            <a:r>
              <a:rPr lang="en-US" altLang="zh-CN" sz="2000"/>
              <a:t>O</a:t>
            </a:r>
          </a:p>
        </p:txBody>
      </p:sp>
      <p:sp>
        <p:nvSpPr>
          <p:cNvPr id="379946" name="Rectangle 42">
            <a:extLst>
              <a:ext uri="{FF2B5EF4-FFF2-40B4-BE49-F238E27FC236}">
                <a16:creationId xmlns:a16="http://schemas.microsoft.com/office/drawing/2014/main" id="{E14FB92B-E3D0-4BB0-B489-1D968B0DAC0C}"/>
              </a:ext>
            </a:extLst>
          </p:cNvPr>
          <p:cNvSpPr>
            <a:spLocks noChangeArrowheads="1"/>
          </p:cNvSpPr>
          <p:nvPr/>
        </p:nvSpPr>
        <p:spPr bwMode="auto">
          <a:xfrm>
            <a:off x="2971800" y="2743200"/>
            <a:ext cx="533400" cy="381000"/>
          </a:xfrm>
          <a:prstGeom prst="rect">
            <a:avLst/>
          </a:prstGeom>
          <a:noFill/>
          <a:ln>
            <a:noFill/>
          </a:ln>
          <a:effectLst/>
        </p:spPr>
        <p:txBody>
          <a:bodyPr wrap="none" lIns="90000" tIns="46800" rIns="90000" bIns="46800" anchor="ctr"/>
          <a:lstStyle/>
          <a:p>
            <a:pPr algn="ctr" eaLnBrk="1" hangingPunct="1">
              <a:defRPr/>
            </a:pPr>
            <a:r>
              <a:rPr lang="en-US" altLang="zh-CN" sz="2000">
                <a:effectLst>
                  <a:outerShdw blurRad="38100" dist="38100" dir="2700000" algn="tl">
                    <a:srgbClr val="C0C0C0"/>
                  </a:outerShdw>
                </a:effectLst>
              </a:rPr>
              <a:t>MP</a:t>
            </a:r>
          </a:p>
        </p:txBody>
      </p:sp>
      <p:sp>
        <p:nvSpPr>
          <p:cNvPr id="23596" name="Freeform 43">
            <a:extLst>
              <a:ext uri="{FF2B5EF4-FFF2-40B4-BE49-F238E27FC236}">
                <a16:creationId xmlns:a16="http://schemas.microsoft.com/office/drawing/2014/main" id="{F132A853-467B-48AF-A144-DEF6AAFA0FBE}"/>
              </a:ext>
            </a:extLst>
          </p:cNvPr>
          <p:cNvSpPr>
            <a:spLocks/>
          </p:cNvSpPr>
          <p:nvPr/>
        </p:nvSpPr>
        <p:spPr bwMode="auto">
          <a:xfrm>
            <a:off x="1689100" y="3048000"/>
            <a:ext cx="1701800" cy="368300"/>
          </a:xfrm>
          <a:custGeom>
            <a:avLst/>
            <a:gdLst>
              <a:gd name="T0" fmla="*/ 0 w 1072"/>
              <a:gd name="T1" fmla="*/ 2147483646 h 232"/>
              <a:gd name="T2" fmla="*/ 2147483646 w 1072"/>
              <a:gd name="T3" fmla="*/ 2147483646 h 232"/>
              <a:gd name="T4" fmla="*/ 2147483646 w 1072"/>
              <a:gd name="T5" fmla="*/ 2147483646 h 232"/>
              <a:gd name="T6" fmla="*/ 2147483646 w 1072"/>
              <a:gd name="T7" fmla="*/ 2147483646 h 232"/>
              <a:gd name="T8" fmla="*/ 2147483646 w 1072"/>
              <a:gd name="T9" fmla="*/ 2147483646 h 2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72" h="232">
                <a:moveTo>
                  <a:pt x="0" y="212"/>
                </a:moveTo>
                <a:cubicBezTo>
                  <a:pt x="31" y="188"/>
                  <a:pt x="103" y="107"/>
                  <a:pt x="188" y="72"/>
                </a:cubicBezTo>
                <a:cubicBezTo>
                  <a:pt x="273" y="37"/>
                  <a:pt x="399" y="2"/>
                  <a:pt x="508" y="1"/>
                </a:cubicBezTo>
                <a:cubicBezTo>
                  <a:pt x="617" y="0"/>
                  <a:pt x="746" y="26"/>
                  <a:pt x="840" y="64"/>
                </a:cubicBezTo>
                <a:cubicBezTo>
                  <a:pt x="934" y="102"/>
                  <a:pt x="1024" y="197"/>
                  <a:pt x="1072" y="232"/>
                </a:cubicBezTo>
              </a:path>
            </a:pathLst>
          </a:custGeom>
          <a:noFill/>
          <a:ln w="38100" cap="flat" cmpd="sng">
            <a:solidFill>
              <a:schemeClr val="tx1"/>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p>
            <a:endParaRPr lang="zh-CN" altLang="en-US"/>
          </a:p>
        </p:txBody>
      </p:sp>
      <p:pic>
        <p:nvPicPr>
          <p:cNvPr id="23597" name="Picture 44" descr="265">
            <a:extLst>
              <a:ext uri="{FF2B5EF4-FFF2-40B4-BE49-F238E27FC236}">
                <a16:creationId xmlns:a16="http://schemas.microsoft.com/office/drawing/2014/main" id="{92A6AAB4-A15B-4258-9E70-B94AB4F3B64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400" y="2971800"/>
            <a:ext cx="1524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98" name="Rectangle 45" descr="10%">
            <a:extLst>
              <a:ext uri="{FF2B5EF4-FFF2-40B4-BE49-F238E27FC236}">
                <a16:creationId xmlns:a16="http://schemas.microsoft.com/office/drawing/2014/main" id="{21B4FA39-11CC-4DF6-BCDC-3FCD3DF7DE30}"/>
              </a:ext>
            </a:extLst>
          </p:cNvPr>
          <p:cNvSpPr>
            <a:spLocks noChangeArrowheads="1"/>
          </p:cNvSpPr>
          <p:nvPr/>
        </p:nvSpPr>
        <p:spPr bwMode="auto">
          <a:xfrm>
            <a:off x="5029200" y="2362200"/>
            <a:ext cx="3581400" cy="2590800"/>
          </a:xfrm>
          <a:prstGeom prst="rect">
            <a:avLst/>
          </a:prstGeom>
          <a:blipFill dpi="0" rotWithShape="0">
            <a:blip r:embed="rId3"/>
            <a:srcRect/>
            <a:tile tx="0" ty="0" sx="100000" sy="100000" flip="none" algn="tl"/>
          </a:blip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23599" name="Line 46">
            <a:extLst>
              <a:ext uri="{FF2B5EF4-FFF2-40B4-BE49-F238E27FC236}">
                <a16:creationId xmlns:a16="http://schemas.microsoft.com/office/drawing/2014/main" id="{F166FE19-AB09-4116-BC9B-0484E70B18C8}"/>
              </a:ext>
            </a:extLst>
          </p:cNvPr>
          <p:cNvSpPr>
            <a:spLocks noChangeShapeType="1"/>
          </p:cNvSpPr>
          <p:nvPr/>
        </p:nvSpPr>
        <p:spPr bwMode="auto">
          <a:xfrm flipV="1">
            <a:off x="5791200" y="2438400"/>
            <a:ext cx="0" cy="213360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p>
            <a:endParaRPr lang="zh-CN" altLang="en-US"/>
          </a:p>
        </p:txBody>
      </p:sp>
      <p:sp>
        <p:nvSpPr>
          <p:cNvPr id="23600" name="Line 47">
            <a:extLst>
              <a:ext uri="{FF2B5EF4-FFF2-40B4-BE49-F238E27FC236}">
                <a16:creationId xmlns:a16="http://schemas.microsoft.com/office/drawing/2014/main" id="{D465FE11-5A1E-4EA7-B3EB-5C4F7BA1CBD0}"/>
              </a:ext>
            </a:extLst>
          </p:cNvPr>
          <p:cNvSpPr>
            <a:spLocks noChangeShapeType="1"/>
          </p:cNvSpPr>
          <p:nvPr/>
        </p:nvSpPr>
        <p:spPr bwMode="auto">
          <a:xfrm flipV="1">
            <a:off x="5791200" y="4572000"/>
            <a:ext cx="2438400" cy="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p>
            <a:endParaRPr lang="zh-CN" altLang="en-US"/>
          </a:p>
        </p:txBody>
      </p:sp>
      <p:sp>
        <p:nvSpPr>
          <p:cNvPr id="23601" name="Rectangle 48">
            <a:extLst>
              <a:ext uri="{FF2B5EF4-FFF2-40B4-BE49-F238E27FC236}">
                <a16:creationId xmlns:a16="http://schemas.microsoft.com/office/drawing/2014/main" id="{2287CB3D-94F6-4FAD-8254-0E3AA9CC54DB}"/>
              </a:ext>
            </a:extLst>
          </p:cNvPr>
          <p:cNvSpPr>
            <a:spLocks noChangeArrowheads="1"/>
          </p:cNvSpPr>
          <p:nvPr/>
        </p:nvSpPr>
        <p:spPr bwMode="auto">
          <a:xfrm>
            <a:off x="5410200" y="2438400"/>
            <a:ext cx="304800" cy="228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lgn="ctr" eaLnBrk="1" hangingPunct="1">
              <a:spcBef>
                <a:spcPct val="0"/>
              </a:spcBef>
              <a:buClrTx/>
              <a:buFontTx/>
              <a:buNone/>
            </a:pPr>
            <a:r>
              <a:rPr lang="en-US" altLang="zh-CN" sz="2000">
                <a:solidFill>
                  <a:srgbClr val="FF0000"/>
                </a:solidFill>
              </a:rPr>
              <a:t>C</a:t>
            </a:r>
          </a:p>
        </p:txBody>
      </p:sp>
      <p:sp>
        <p:nvSpPr>
          <p:cNvPr id="23602" name="Rectangle 49">
            <a:extLst>
              <a:ext uri="{FF2B5EF4-FFF2-40B4-BE49-F238E27FC236}">
                <a16:creationId xmlns:a16="http://schemas.microsoft.com/office/drawing/2014/main" id="{0EF6AEA6-35B2-4D59-B928-6628D2DD2C48}"/>
              </a:ext>
            </a:extLst>
          </p:cNvPr>
          <p:cNvSpPr>
            <a:spLocks noChangeArrowheads="1"/>
          </p:cNvSpPr>
          <p:nvPr/>
        </p:nvSpPr>
        <p:spPr bwMode="auto">
          <a:xfrm>
            <a:off x="8001000" y="4648200"/>
            <a:ext cx="304800" cy="228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lgn="ctr" eaLnBrk="1" hangingPunct="1">
              <a:spcBef>
                <a:spcPct val="0"/>
              </a:spcBef>
              <a:buClrTx/>
              <a:buFontTx/>
              <a:buNone/>
            </a:pPr>
            <a:r>
              <a:rPr lang="en-US" altLang="zh-CN" sz="2000">
                <a:solidFill>
                  <a:srgbClr val="FF0000"/>
                </a:solidFill>
              </a:rPr>
              <a:t>Q</a:t>
            </a:r>
          </a:p>
        </p:txBody>
      </p:sp>
      <p:sp>
        <p:nvSpPr>
          <p:cNvPr id="23603" name="Rectangle 50">
            <a:extLst>
              <a:ext uri="{FF2B5EF4-FFF2-40B4-BE49-F238E27FC236}">
                <a16:creationId xmlns:a16="http://schemas.microsoft.com/office/drawing/2014/main" id="{87D5D865-B325-41C8-B6DA-6AAC11228BCA}"/>
              </a:ext>
            </a:extLst>
          </p:cNvPr>
          <p:cNvSpPr>
            <a:spLocks noChangeArrowheads="1"/>
          </p:cNvSpPr>
          <p:nvPr/>
        </p:nvSpPr>
        <p:spPr bwMode="auto">
          <a:xfrm>
            <a:off x="5410200" y="4572000"/>
            <a:ext cx="304800" cy="228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lgn="ctr" eaLnBrk="1" hangingPunct="1">
              <a:spcBef>
                <a:spcPct val="0"/>
              </a:spcBef>
              <a:buClrTx/>
              <a:buFontTx/>
              <a:buNone/>
            </a:pPr>
            <a:r>
              <a:rPr lang="en-US" altLang="zh-CN" sz="2000">
                <a:solidFill>
                  <a:srgbClr val="FF0000"/>
                </a:solidFill>
              </a:rPr>
              <a:t>O</a:t>
            </a:r>
          </a:p>
        </p:txBody>
      </p:sp>
      <p:sp>
        <p:nvSpPr>
          <p:cNvPr id="379955" name="Rectangle 51">
            <a:extLst>
              <a:ext uri="{FF2B5EF4-FFF2-40B4-BE49-F238E27FC236}">
                <a16:creationId xmlns:a16="http://schemas.microsoft.com/office/drawing/2014/main" id="{E2EF115D-BB4F-440D-A20E-7AF3E7325A3C}"/>
              </a:ext>
            </a:extLst>
          </p:cNvPr>
          <p:cNvSpPr>
            <a:spLocks noChangeArrowheads="1"/>
          </p:cNvSpPr>
          <p:nvPr/>
        </p:nvSpPr>
        <p:spPr bwMode="auto">
          <a:xfrm>
            <a:off x="7543800" y="2743200"/>
            <a:ext cx="533400" cy="381000"/>
          </a:xfrm>
          <a:prstGeom prst="rect">
            <a:avLst/>
          </a:prstGeom>
          <a:noFill/>
          <a:ln>
            <a:noFill/>
          </a:ln>
          <a:effectLst/>
        </p:spPr>
        <p:txBody>
          <a:bodyPr wrap="none" lIns="90000" tIns="46800" rIns="90000" bIns="46800" anchor="ctr"/>
          <a:lstStyle/>
          <a:p>
            <a:pPr algn="ctr" eaLnBrk="1" hangingPunct="1">
              <a:defRPr/>
            </a:pPr>
            <a:r>
              <a:rPr lang="en-US" altLang="zh-CN" sz="2000">
                <a:solidFill>
                  <a:srgbClr val="FF0000"/>
                </a:solidFill>
                <a:effectLst>
                  <a:outerShdw blurRad="38100" dist="38100" dir="2700000" algn="tl">
                    <a:srgbClr val="C0C0C0"/>
                  </a:outerShdw>
                </a:effectLst>
              </a:rPr>
              <a:t>SMC</a:t>
            </a:r>
          </a:p>
        </p:txBody>
      </p:sp>
      <p:sp>
        <p:nvSpPr>
          <p:cNvPr id="23605" name="Freeform 52">
            <a:extLst>
              <a:ext uri="{FF2B5EF4-FFF2-40B4-BE49-F238E27FC236}">
                <a16:creationId xmlns:a16="http://schemas.microsoft.com/office/drawing/2014/main" id="{A682541E-7699-4B0E-855B-C03CBB0772A9}"/>
              </a:ext>
            </a:extLst>
          </p:cNvPr>
          <p:cNvSpPr>
            <a:spLocks/>
          </p:cNvSpPr>
          <p:nvPr/>
        </p:nvSpPr>
        <p:spPr bwMode="auto">
          <a:xfrm>
            <a:off x="6267450" y="3136900"/>
            <a:ext cx="1600200" cy="371475"/>
          </a:xfrm>
          <a:custGeom>
            <a:avLst/>
            <a:gdLst>
              <a:gd name="T0" fmla="*/ 0 w 1008"/>
              <a:gd name="T1" fmla="*/ 2147483646 h 234"/>
              <a:gd name="T2" fmla="*/ 2147483646 w 1008"/>
              <a:gd name="T3" fmla="*/ 2147483646 h 234"/>
              <a:gd name="T4" fmla="*/ 2147483646 w 1008"/>
              <a:gd name="T5" fmla="*/ 2147483646 h 234"/>
              <a:gd name="T6" fmla="*/ 2147483646 w 1008"/>
              <a:gd name="T7" fmla="*/ 2147483646 h 234"/>
              <a:gd name="T8" fmla="*/ 2147483646 w 1008"/>
              <a:gd name="T9" fmla="*/ 0 h 2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08" h="234">
                <a:moveTo>
                  <a:pt x="0" y="40"/>
                </a:moveTo>
                <a:cubicBezTo>
                  <a:pt x="37" y="64"/>
                  <a:pt x="136" y="152"/>
                  <a:pt x="220" y="184"/>
                </a:cubicBezTo>
                <a:cubicBezTo>
                  <a:pt x="304" y="216"/>
                  <a:pt x="416" y="232"/>
                  <a:pt x="504" y="233"/>
                </a:cubicBezTo>
                <a:cubicBezTo>
                  <a:pt x="592" y="234"/>
                  <a:pt x="664" y="227"/>
                  <a:pt x="748" y="188"/>
                </a:cubicBezTo>
                <a:cubicBezTo>
                  <a:pt x="832" y="149"/>
                  <a:pt x="954" y="39"/>
                  <a:pt x="1008" y="0"/>
                </a:cubicBezTo>
              </a:path>
            </a:pathLst>
          </a:custGeom>
          <a:noFill/>
          <a:ln w="38100" cap="flat" cmpd="sng">
            <a:solidFill>
              <a:srgbClr val="FF0000"/>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p>
            <a:endParaRPr lang="zh-CN" altLang="en-US"/>
          </a:p>
        </p:txBody>
      </p:sp>
      <p:pic>
        <p:nvPicPr>
          <p:cNvPr id="23606" name="Picture 53" descr="268">
            <a:extLst>
              <a:ext uri="{FF2B5EF4-FFF2-40B4-BE49-F238E27FC236}">
                <a16:creationId xmlns:a16="http://schemas.microsoft.com/office/drawing/2014/main" id="{AC35D389-A84D-45C7-8A8E-0F202F762DE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27863" y="3446463"/>
            <a:ext cx="134937" cy="134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3607" name="AutoShape 54">
            <a:extLst>
              <a:ext uri="{FF2B5EF4-FFF2-40B4-BE49-F238E27FC236}">
                <a16:creationId xmlns:a16="http://schemas.microsoft.com/office/drawing/2014/main" id="{BB8F5EA2-C5A8-4296-A90E-E70A9B0FC967}"/>
              </a:ext>
            </a:extLst>
          </p:cNvPr>
          <p:cNvCxnSpPr>
            <a:cxnSpLocks noChangeShapeType="1"/>
          </p:cNvCxnSpPr>
          <p:nvPr/>
        </p:nvCxnSpPr>
        <p:spPr bwMode="auto">
          <a:xfrm>
            <a:off x="4114800" y="3657600"/>
            <a:ext cx="762000" cy="0"/>
          </a:xfrm>
          <a:prstGeom prst="straightConnector1">
            <a:avLst/>
          </a:prstGeom>
          <a:noFill/>
          <a:ln w="1143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pic>
        <p:nvPicPr>
          <p:cNvPr id="23608" name="Picture 55" descr="043">
            <a:extLst>
              <a:ext uri="{FF2B5EF4-FFF2-40B4-BE49-F238E27FC236}">
                <a16:creationId xmlns:a16="http://schemas.microsoft.com/office/drawing/2014/main" id="{CAC5A4AA-9A7C-40E3-BF4C-9E32A2524CB4}"/>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21313" y="304800"/>
            <a:ext cx="598487" cy="44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609" name="AutoShape 56">
            <a:hlinkClick r:id="" action="ppaction://noaction" highlightClick="1"/>
            <a:hlinkHover r:id="rId6" action="ppaction://hlinksldjump"/>
            <a:extLst>
              <a:ext uri="{FF2B5EF4-FFF2-40B4-BE49-F238E27FC236}">
                <a16:creationId xmlns:a16="http://schemas.microsoft.com/office/drawing/2014/main" id="{8036113C-B2BE-4358-A32E-37458936D7A6}"/>
              </a:ext>
            </a:extLst>
          </p:cNvPr>
          <p:cNvSpPr>
            <a:spLocks noChangeArrowheads="1"/>
          </p:cNvSpPr>
          <p:nvPr/>
        </p:nvSpPr>
        <p:spPr bwMode="auto">
          <a:xfrm>
            <a:off x="5334000" y="304800"/>
            <a:ext cx="609600" cy="381000"/>
          </a:xfrm>
          <a:prstGeom prst="actionButtonBlank">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Tree>
  </p:cSld>
  <p:clrMapOvr>
    <a:masterClrMapping/>
  </p:clrMapOvr>
  <p:transition spd="med">
    <p:cover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灯片编号占位符 5">
            <a:extLst>
              <a:ext uri="{FF2B5EF4-FFF2-40B4-BE49-F238E27FC236}">
                <a16:creationId xmlns:a16="http://schemas.microsoft.com/office/drawing/2014/main" id="{E288A2F3-0FE4-45F3-9257-17D8C129F245}"/>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737193C6-49C7-43BA-9445-34F0ECA34223}" type="slidenum">
              <a:rPr lang="en-US" altLang="zh-CN" sz="2400" smtClean="0">
                <a:solidFill>
                  <a:srgbClr val="0000CC"/>
                </a:solidFill>
              </a:rPr>
              <a:pPr>
                <a:spcBef>
                  <a:spcPct val="50000"/>
                </a:spcBef>
                <a:buClrTx/>
                <a:buFontTx/>
                <a:buNone/>
              </a:pPr>
              <a:t>2</a:t>
            </a:fld>
            <a:endParaRPr lang="en-US" altLang="zh-CN" sz="2400">
              <a:solidFill>
                <a:srgbClr val="0000CC"/>
              </a:solidFill>
            </a:endParaRPr>
          </a:p>
        </p:txBody>
      </p:sp>
      <p:sp>
        <p:nvSpPr>
          <p:cNvPr id="6147" name="Rectangle 2">
            <a:extLst>
              <a:ext uri="{FF2B5EF4-FFF2-40B4-BE49-F238E27FC236}">
                <a16:creationId xmlns:a16="http://schemas.microsoft.com/office/drawing/2014/main" id="{D12E3C63-5238-4ED7-954B-4F21D30C56B7}"/>
              </a:ext>
            </a:extLst>
          </p:cNvPr>
          <p:cNvSpPr>
            <a:spLocks noGrp="1" noChangeArrowheads="1"/>
          </p:cNvSpPr>
          <p:nvPr>
            <p:ph type="title"/>
          </p:nvPr>
        </p:nvSpPr>
        <p:spPr>
          <a:xfrm>
            <a:off x="1336675" y="476250"/>
            <a:ext cx="5683250" cy="647700"/>
          </a:xfrm>
        </p:spPr>
        <p:txBody>
          <a:bodyPr/>
          <a:lstStyle/>
          <a:p>
            <a:pPr eaLnBrk="1" hangingPunct="1"/>
            <a:r>
              <a:rPr lang="zh-CN" altLang="en-US">
                <a:latin typeface="黑体" panose="02010609060101010101" pitchFamily="49" charset="-122"/>
                <a:ea typeface="黑体" panose="02010609060101010101" pitchFamily="49" charset="-122"/>
              </a:rPr>
              <a:t>第一节 成本和成本函数</a:t>
            </a:r>
          </a:p>
        </p:txBody>
      </p:sp>
      <p:sp>
        <p:nvSpPr>
          <p:cNvPr id="296963" name="Rectangle 3">
            <a:extLst>
              <a:ext uri="{FF2B5EF4-FFF2-40B4-BE49-F238E27FC236}">
                <a16:creationId xmlns:a16="http://schemas.microsoft.com/office/drawing/2014/main" id="{C7B51184-884A-4D35-A150-D475589EE22F}"/>
              </a:ext>
            </a:extLst>
          </p:cNvPr>
          <p:cNvSpPr>
            <a:spLocks noGrp="1" noChangeArrowheads="1"/>
          </p:cNvSpPr>
          <p:nvPr>
            <p:ph type="body" idx="1"/>
          </p:nvPr>
        </p:nvSpPr>
        <p:spPr>
          <a:xfrm>
            <a:off x="684213" y="1773238"/>
            <a:ext cx="7920037" cy="935037"/>
          </a:xfrm>
          <a:solidFill>
            <a:srgbClr val="FFCC00"/>
          </a:solidFill>
          <a:ln w="38100">
            <a:solidFill>
              <a:srgbClr val="009999"/>
            </a:solidFill>
            <a:miter lim="800000"/>
            <a:headEnd/>
            <a:tailEnd/>
          </a:ln>
        </p:spPr>
        <p:txBody>
          <a:bodyPr/>
          <a:lstStyle/>
          <a:p>
            <a:pPr eaLnBrk="1" hangingPunct="1">
              <a:lnSpc>
                <a:spcPct val="110000"/>
              </a:lnSpc>
              <a:buClr>
                <a:schemeClr val="accent2"/>
              </a:buClr>
              <a:buSzPct val="95000"/>
              <a:buFont typeface="Wingdings" panose="05000000000000000000" pitchFamily="2" charset="2"/>
              <a:buNone/>
            </a:pPr>
            <a:r>
              <a:rPr lang="zh-CN" altLang="en-US" sz="2400" b="1"/>
              <a:t>厂商的生产成本：生产一定产量时所支付的费用。取决于两个基本因素：产量</a:t>
            </a:r>
            <a:r>
              <a:rPr lang="en-US" altLang="zh-CN" sz="2400" b="1"/>
              <a:t>Q</a:t>
            </a:r>
            <a:r>
              <a:rPr lang="zh-CN" altLang="en-US" sz="2400" b="1"/>
              <a:t>和各种生产要素的价格</a:t>
            </a:r>
            <a:r>
              <a:rPr lang="en-US" altLang="zh-CN" sz="2400" b="1"/>
              <a:t>P</a:t>
            </a:r>
            <a:r>
              <a:rPr lang="zh-CN" altLang="en-US" sz="2400" b="1"/>
              <a:t>。</a:t>
            </a:r>
          </a:p>
        </p:txBody>
      </p:sp>
      <p:sp>
        <p:nvSpPr>
          <p:cNvPr id="296969" name="Rectangle 9">
            <a:extLst>
              <a:ext uri="{FF2B5EF4-FFF2-40B4-BE49-F238E27FC236}">
                <a16:creationId xmlns:a16="http://schemas.microsoft.com/office/drawing/2014/main" id="{57440D42-D6B5-4ADB-8FC7-F8B1B87AC0DB}"/>
              </a:ext>
            </a:extLst>
          </p:cNvPr>
          <p:cNvSpPr>
            <a:spLocks noChangeArrowheads="1"/>
          </p:cNvSpPr>
          <p:nvPr/>
        </p:nvSpPr>
        <p:spPr bwMode="auto">
          <a:xfrm>
            <a:off x="684213" y="4651375"/>
            <a:ext cx="7991475" cy="865188"/>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lnSpc>
                <a:spcPct val="110000"/>
              </a:lnSpc>
              <a:buClr>
                <a:schemeClr val="accent2"/>
              </a:buClr>
              <a:buSzPct val="95000"/>
              <a:buFont typeface="Wingdings" panose="05000000000000000000" pitchFamily="2" charset="2"/>
              <a:buChar char="l"/>
            </a:pPr>
            <a:r>
              <a:rPr lang="zh-CN" altLang="en-US" sz="2400"/>
              <a:t>显成本（</a:t>
            </a:r>
            <a:r>
              <a:rPr lang="en-US" altLang="zh-CN" sz="2400"/>
              <a:t>Explicit  Cost</a:t>
            </a:r>
            <a:r>
              <a:rPr lang="zh-CN" altLang="en-US" sz="2400"/>
              <a:t>）：会计学的成本，指厂商在生产要素市场上购买或租用所需要的生产要素的实际支出。</a:t>
            </a:r>
          </a:p>
        </p:txBody>
      </p:sp>
      <p:sp>
        <p:nvSpPr>
          <p:cNvPr id="296970" name="Rectangle 10">
            <a:extLst>
              <a:ext uri="{FF2B5EF4-FFF2-40B4-BE49-F238E27FC236}">
                <a16:creationId xmlns:a16="http://schemas.microsoft.com/office/drawing/2014/main" id="{33C63625-399F-4B60-A774-2FA5D95F90B1}"/>
              </a:ext>
            </a:extLst>
          </p:cNvPr>
          <p:cNvSpPr>
            <a:spLocks noChangeArrowheads="1"/>
          </p:cNvSpPr>
          <p:nvPr/>
        </p:nvSpPr>
        <p:spPr bwMode="auto">
          <a:xfrm>
            <a:off x="684213" y="5662613"/>
            <a:ext cx="7991475" cy="935037"/>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lnSpc>
                <a:spcPct val="110000"/>
              </a:lnSpc>
              <a:buClr>
                <a:schemeClr val="accent2"/>
              </a:buClr>
              <a:buSzPct val="95000"/>
              <a:buFont typeface="Wingdings" panose="05000000000000000000" pitchFamily="2" charset="2"/>
              <a:buChar char="l"/>
            </a:pPr>
            <a:r>
              <a:rPr lang="zh-CN" altLang="en-US" sz="2400"/>
              <a:t>隐成本（ </a:t>
            </a:r>
            <a:r>
              <a:rPr lang="en-US" altLang="zh-CN" sz="2400"/>
              <a:t>Implicit  Cost</a:t>
            </a:r>
            <a:r>
              <a:rPr lang="zh-CN" altLang="en-US" sz="2400"/>
              <a:t>）：对自己拥有的，且被用于生产的那些要素所应支付的费用。不在会计帐目上反映。</a:t>
            </a:r>
          </a:p>
        </p:txBody>
      </p:sp>
      <p:sp>
        <p:nvSpPr>
          <p:cNvPr id="296971" name="Rectangle 11">
            <a:extLst>
              <a:ext uri="{FF2B5EF4-FFF2-40B4-BE49-F238E27FC236}">
                <a16:creationId xmlns:a16="http://schemas.microsoft.com/office/drawing/2014/main" id="{30E4B64C-B172-4226-AF7E-C39281A93154}"/>
              </a:ext>
            </a:extLst>
          </p:cNvPr>
          <p:cNvSpPr>
            <a:spLocks noChangeArrowheads="1"/>
          </p:cNvSpPr>
          <p:nvPr/>
        </p:nvSpPr>
        <p:spPr bwMode="auto">
          <a:xfrm>
            <a:off x="684213" y="2933700"/>
            <a:ext cx="7920037" cy="495300"/>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lnSpc>
                <a:spcPct val="110000"/>
              </a:lnSpc>
              <a:buClr>
                <a:schemeClr val="accent2"/>
              </a:buClr>
              <a:buSzPct val="95000"/>
              <a:buFont typeface="Wingdings" panose="05000000000000000000" pitchFamily="2" charset="2"/>
              <a:buNone/>
            </a:pPr>
            <a:r>
              <a:rPr lang="zh-CN" altLang="en-US" sz="2400"/>
              <a:t>生产成本＝机会成本＝显成本</a:t>
            </a:r>
            <a:r>
              <a:rPr lang="en-US" altLang="zh-CN" sz="2400"/>
              <a:t>+</a:t>
            </a:r>
            <a:r>
              <a:rPr lang="zh-CN" altLang="en-US" sz="2400"/>
              <a:t>隐成本 </a:t>
            </a:r>
          </a:p>
        </p:txBody>
      </p:sp>
      <p:sp>
        <p:nvSpPr>
          <p:cNvPr id="6152" name="Text Box 13">
            <a:extLst>
              <a:ext uri="{FF2B5EF4-FFF2-40B4-BE49-F238E27FC236}">
                <a16:creationId xmlns:a16="http://schemas.microsoft.com/office/drawing/2014/main" id="{318CCFD9-BD66-43A9-ADA1-84C514A85FF8}"/>
              </a:ext>
            </a:extLst>
          </p:cNvPr>
          <p:cNvSpPr txBox="1">
            <a:spLocks noChangeArrowheads="1"/>
          </p:cNvSpPr>
          <p:nvPr/>
        </p:nvSpPr>
        <p:spPr bwMode="auto">
          <a:xfrm>
            <a:off x="684213" y="1196975"/>
            <a:ext cx="410527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zh-CN" altLang="en-US" sz="2800" b="0">
                <a:solidFill>
                  <a:schemeClr val="tx2"/>
                </a:solidFill>
                <a:latin typeface="黑体" panose="02010609060101010101" pitchFamily="49" charset="-122"/>
                <a:ea typeface="黑体" panose="02010609060101010101" pitchFamily="49" charset="-122"/>
              </a:rPr>
              <a:t>一、成本的概念</a:t>
            </a:r>
          </a:p>
        </p:txBody>
      </p:sp>
      <p:sp>
        <p:nvSpPr>
          <p:cNvPr id="10" name="Rectangle 11">
            <a:extLst>
              <a:ext uri="{FF2B5EF4-FFF2-40B4-BE49-F238E27FC236}">
                <a16:creationId xmlns:a16="http://schemas.microsoft.com/office/drawing/2014/main" id="{C9D395C1-1DFC-444D-B565-0145FCB05BFF}"/>
              </a:ext>
            </a:extLst>
          </p:cNvPr>
          <p:cNvSpPr>
            <a:spLocks noChangeArrowheads="1"/>
          </p:cNvSpPr>
          <p:nvPr/>
        </p:nvSpPr>
        <p:spPr bwMode="auto">
          <a:xfrm>
            <a:off x="684213" y="3581400"/>
            <a:ext cx="7920037" cy="855663"/>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lnSpc>
                <a:spcPct val="110000"/>
              </a:lnSpc>
              <a:buClr>
                <a:schemeClr val="accent2"/>
              </a:buClr>
              <a:buSzPct val="95000"/>
              <a:buFont typeface="Wingdings" panose="05000000000000000000" pitchFamily="2" charset="2"/>
              <a:buNone/>
            </a:pPr>
            <a:r>
              <a:rPr lang="zh-CN" altLang="en-US" sz="2400"/>
              <a:t>机会成本：一定量的经济资源用于生产一种或几种产品，而不能用于其他产品的生产，由此付出的代价。</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96963">
                                            <p:bg/>
                                          </p:spTgt>
                                        </p:tgtEl>
                                        <p:attrNameLst>
                                          <p:attrName>style.visibility</p:attrName>
                                        </p:attrNameLst>
                                      </p:cBhvr>
                                      <p:to>
                                        <p:strVal val="visible"/>
                                      </p:to>
                                    </p:set>
                                    <p:animEffect transition="in" filter="blinds(horizontal)">
                                      <p:cBhvr>
                                        <p:cTn id="7" dur="500"/>
                                        <p:tgtEl>
                                          <p:spTgt spid="296963">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96963">
                                            <p:txEl>
                                              <p:pRg st="0" end="0"/>
                                            </p:txEl>
                                          </p:spTgt>
                                        </p:tgtEl>
                                        <p:attrNameLst>
                                          <p:attrName>style.visibility</p:attrName>
                                        </p:attrNameLst>
                                      </p:cBhvr>
                                      <p:to>
                                        <p:strVal val="visible"/>
                                      </p:to>
                                    </p:set>
                                    <p:animEffect transition="in" filter="blinds(horizontal)">
                                      <p:cBhvr>
                                        <p:cTn id="12" dur="500"/>
                                        <p:tgtEl>
                                          <p:spTgt spid="29696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96971"/>
                                        </p:tgtEl>
                                        <p:attrNameLst>
                                          <p:attrName>style.visibility</p:attrName>
                                        </p:attrNameLst>
                                      </p:cBhvr>
                                      <p:to>
                                        <p:strVal val="visible"/>
                                      </p:to>
                                    </p:set>
                                    <p:animEffect transition="in" filter="blinds(horizontal)">
                                      <p:cBhvr>
                                        <p:cTn id="17" dur="500"/>
                                        <p:tgtEl>
                                          <p:spTgt spid="296971"/>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linds(horizontal)">
                                      <p:cBhvr>
                                        <p:cTn id="22" dur="500"/>
                                        <p:tgtEl>
                                          <p:spTgt spid="10"/>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96969"/>
                                        </p:tgtEl>
                                        <p:attrNameLst>
                                          <p:attrName>style.visibility</p:attrName>
                                        </p:attrNameLst>
                                      </p:cBhvr>
                                      <p:to>
                                        <p:strVal val="visible"/>
                                      </p:to>
                                    </p:set>
                                    <p:animEffect transition="in" filter="blinds(horizontal)">
                                      <p:cBhvr>
                                        <p:cTn id="27" dur="500"/>
                                        <p:tgtEl>
                                          <p:spTgt spid="296969"/>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296970"/>
                                        </p:tgtEl>
                                        <p:attrNameLst>
                                          <p:attrName>style.visibility</p:attrName>
                                        </p:attrNameLst>
                                      </p:cBhvr>
                                      <p:to>
                                        <p:strVal val="visible"/>
                                      </p:to>
                                    </p:set>
                                    <p:animEffect transition="in" filter="blinds(horizontal)">
                                      <p:cBhvr>
                                        <p:cTn id="32" dur="500"/>
                                        <p:tgtEl>
                                          <p:spTgt spid="2969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63" grpId="0" build="p" animBg="1"/>
      <p:bldP spid="296969" grpId="0" animBg="1"/>
      <p:bldP spid="296970" grpId="0" animBg="1"/>
      <p:bldP spid="296971" grpId="0" animBg="1"/>
      <p:bldP spid="10" grpId="0" animBg="1"/>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灯片编号占位符 6">
            <a:extLst>
              <a:ext uri="{FF2B5EF4-FFF2-40B4-BE49-F238E27FC236}">
                <a16:creationId xmlns:a16="http://schemas.microsoft.com/office/drawing/2014/main" id="{E44ED650-78F1-4FF5-A665-3FE13113C6BC}"/>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FE7CE1DA-0B6B-478F-BE64-52F03DF0F9AF}" type="slidenum">
              <a:rPr lang="en-US" altLang="zh-CN" sz="2400" smtClean="0">
                <a:solidFill>
                  <a:srgbClr val="0000CC"/>
                </a:solidFill>
              </a:rPr>
              <a:pPr>
                <a:spcBef>
                  <a:spcPct val="50000"/>
                </a:spcBef>
                <a:buClrTx/>
                <a:buFontTx/>
                <a:buNone/>
              </a:pPr>
              <a:t>20</a:t>
            </a:fld>
            <a:endParaRPr lang="en-US" altLang="zh-CN" sz="2400">
              <a:solidFill>
                <a:srgbClr val="0000CC"/>
              </a:solidFill>
            </a:endParaRPr>
          </a:p>
        </p:txBody>
      </p:sp>
      <p:sp>
        <p:nvSpPr>
          <p:cNvPr id="24579" name="Rectangle 2">
            <a:extLst>
              <a:ext uri="{FF2B5EF4-FFF2-40B4-BE49-F238E27FC236}">
                <a16:creationId xmlns:a16="http://schemas.microsoft.com/office/drawing/2014/main" id="{CB95B1DF-F11A-4881-894C-3C274EC5AB9B}"/>
              </a:ext>
            </a:extLst>
          </p:cNvPr>
          <p:cNvSpPr>
            <a:spLocks noGrp="1" noChangeArrowheads="1"/>
          </p:cNvSpPr>
          <p:nvPr>
            <p:ph type="title"/>
          </p:nvPr>
        </p:nvSpPr>
        <p:spPr>
          <a:xfrm>
            <a:off x="539750" y="404813"/>
            <a:ext cx="7772400" cy="863600"/>
          </a:xfrm>
        </p:spPr>
        <p:txBody>
          <a:bodyPr/>
          <a:lstStyle/>
          <a:p>
            <a:pPr eaLnBrk="1" hangingPunct="1"/>
            <a:r>
              <a:rPr lang="en-US" altLang="zh-CN"/>
              <a:t> </a:t>
            </a:r>
          </a:p>
        </p:txBody>
      </p:sp>
      <p:sp>
        <p:nvSpPr>
          <p:cNvPr id="87043" name="Rectangle 3">
            <a:extLst>
              <a:ext uri="{FF2B5EF4-FFF2-40B4-BE49-F238E27FC236}">
                <a16:creationId xmlns:a16="http://schemas.microsoft.com/office/drawing/2014/main" id="{4C4D973C-F10B-4B2D-AB18-C74F919B8A4A}"/>
              </a:ext>
            </a:extLst>
          </p:cNvPr>
          <p:cNvSpPr>
            <a:spLocks noGrp="1" noChangeArrowheads="1"/>
          </p:cNvSpPr>
          <p:nvPr>
            <p:ph type="body" sz="half" idx="1"/>
          </p:nvPr>
        </p:nvSpPr>
        <p:spPr>
          <a:xfrm>
            <a:off x="684213" y="1557338"/>
            <a:ext cx="3810000" cy="1655762"/>
          </a:xfrm>
          <a:solidFill>
            <a:srgbClr val="FFFF00"/>
          </a:solidFill>
          <a:ln>
            <a:solidFill>
              <a:srgbClr val="FF0000"/>
            </a:solidFill>
            <a:miter lim="800000"/>
            <a:headEnd/>
            <a:tailEnd/>
          </a:ln>
        </p:spPr>
        <p:txBody>
          <a:bodyPr/>
          <a:lstStyle/>
          <a:p>
            <a:pPr marL="0" indent="0" eaLnBrk="1" hangingPunct="1"/>
            <a:r>
              <a:rPr lang="en-US" altLang="zh-CN" b="1">
                <a:solidFill>
                  <a:schemeClr val="tx2"/>
                </a:solidFill>
              </a:rPr>
              <a:t>SMC</a:t>
            </a:r>
            <a:r>
              <a:rPr lang="zh-CN" altLang="en-US" b="1">
                <a:solidFill>
                  <a:srgbClr val="990000"/>
                </a:solidFill>
              </a:rPr>
              <a:t>与</a:t>
            </a:r>
            <a:r>
              <a:rPr lang="en-US" altLang="zh-CN" b="1">
                <a:solidFill>
                  <a:srgbClr val="0000CC"/>
                </a:solidFill>
              </a:rPr>
              <a:t>SAC</a:t>
            </a:r>
            <a:r>
              <a:rPr lang="zh-CN" altLang="en-US" b="1">
                <a:solidFill>
                  <a:srgbClr val="990000"/>
                </a:solidFill>
              </a:rPr>
              <a:t>、</a:t>
            </a:r>
            <a:r>
              <a:rPr lang="en-US" altLang="zh-CN" b="1"/>
              <a:t>AVC</a:t>
            </a:r>
          </a:p>
          <a:p>
            <a:pPr marL="0" indent="0" eaLnBrk="1" hangingPunct="1"/>
            <a:r>
              <a:rPr lang="zh-CN" altLang="en-US" b="1">
                <a:solidFill>
                  <a:srgbClr val="990000"/>
                </a:solidFill>
              </a:rPr>
              <a:t>相交于</a:t>
            </a:r>
            <a:r>
              <a:rPr lang="en-US" altLang="zh-CN" b="1">
                <a:solidFill>
                  <a:srgbClr val="0000CC"/>
                </a:solidFill>
              </a:rPr>
              <a:t>SAC</a:t>
            </a:r>
            <a:r>
              <a:rPr lang="zh-CN" altLang="en-US" b="1">
                <a:solidFill>
                  <a:srgbClr val="990000"/>
                </a:solidFill>
              </a:rPr>
              <a:t>和</a:t>
            </a:r>
            <a:r>
              <a:rPr lang="en-US" altLang="zh-CN" b="1"/>
              <a:t>AVC</a:t>
            </a:r>
            <a:r>
              <a:rPr lang="zh-CN" altLang="en-US" b="1">
                <a:solidFill>
                  <a:srgbClr val="990000"/>
                </a:solidFill>
              </a:rPr>
              <a:t>的                                              最低点。</a:t>
            </a:r>
          </a:p>
        </p:txBody>
      </p:sp>
      <p:sp>
        <p:nvSpPr>
          <p:cNvPr id="24581" name="Rectangle 18">
            <a:extLst>
              <a:ext uri="{FF2B5EF4-FFF2-40B4-BE49-F238E27FC236}">
                <a16:creationId xmlns:a16="http://schemas.microsoft.com/office/drawing/2014/main" id="{0945555B-42CC-457A-9BED-2994EA79FB21}"/>
              </a:ext>
            </a:extLst>
          </p:cNvPr>
          <p:cNvSpPr>
            <a:spLocks noChangeArrowheads="1"/>
          </p:cNvSpPr>
          <p:nvPr/>
        </p:nvSpPr>
        <p:spPr bwMode="auto">
          <a:xfrm>
            <a:off x="684213" y="620713"/>
            <a:ext cx="3529012"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Tx/>
              <a:buFontTx/>
              <a:buNone/>
            </a:pPr>
            <a:r>
              <a:rPr lang="en-US" altLang="zh-CN">
                <a:solidFill>
                  <a:srgbClr val="990000"/>
                </a:solidFill>
                <a:latin typeface="黑体" panose="02010609060101010101" pitchFamily="49" charset="-122"/>
                <a:ea typeface="黑体" panose="02010609060101010101" pitchFamily="49" charset="-122"/>
              </a:rPr>
              <a:t>7</a:t>
            </a:r>
            <a:r>
              <a:rPr lang="zh-CN" altLang="en-US">
                <a:solidFill>
                  <a:srgbClr val="990000"/>
                </a:solidFill>
                <a:latin typeface="黑体" panose="02010609060101010101" pitchFamily="49" charset="-122"/>
                <a:ea typeface="黑体" panose="02010609060101010101" pitchFamily="49" charset="-122"/>
              </a:rPr>
              <a:t>、综合分析</a:t>
            </a:r>
          </a:p>
        </p:txBody>
      </p:sp>
      <p:sp>
        <p:nvSpPr>
          <p:cNvPr id="87061" name="Line 21">
            <a:extLst>
              <a:ext uri="{FF2B5EF4-FFF2-40B4-BE49-F238E27FC236}">
                <a16:creationId xmlns:a16="http://schemas.microsoft.com/office/drawing/2014/main" id="{B85F6FF0-5C8F-466F-88DB-63ED2BF300E3}"/>
              </a:ext>
            </a:extLst>
          </p:cNvPr>
          <p:cNvSpPr>
            <a:spLocks noChangeShapeType="1"/>
          </p:cNvSpPr>
          <p:nvPr/>
        </p:nvSpPr>
        <p:spPr bwMode="auto">
          <a:xfrm flipV="1">
            <a:off x="4827588" y="2090738"/>
            <a:ext cx="0" cy="3352800"/>
          </a:xfrm>
          <a:prstGeom prst="line">
            <a:avLst/>
          </a:prstGeom>
          <a:noFill/>
          <a:ln w="28575">
            <a:solidFill>
              <a:srgbClr val="0000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7062" name="Line 22">
            <a:extLst>
              <a:ext uri="{FF2B5EF4-FFF2-40B4-BE49-F238E27FC236}">
                <a16:creationId xmlns:a16="http://schemas.microsoft.com/office/drawing/2014/main" id="{1D4E7B6C-4B0C-44BE-AD3A-0FD66BF3A56B}"/>
              </a:ext>
            </a:extLst>
          </p:cNvPr>
          <p:cNvSpPr>
            <a:spLocks noChangeShapeType="1"/>
          </p:cNvSpPr>
          <p:nvPr/>
        </p:nvSpPr>
        <p:spPr bwMode="auto">
          <a:xfrm>
            <a:off x="4827588" y="5443538"/>
            <a:ext cx="3581400" cy="0"/>
          </a:xfrm>
          <a:prstGeom prst="line">
            <a:avLst/>
          </a:prstGeom>
          <a:noFill/>
          <a:ln w="28575">
            <a:solidFill>
              <a:srgbClr val="0000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7063" name="Freeform 23">
            <a:extLst>
              <a:ext uri="{FF2B5EF4-FFF2-40B4-BE49-F238E27FC236}">
                <a16:creationId xmlns:a16="http://schemas.microsoft.com/office/drawing/2014/main" id="{5BD8E20F-D632-44F4-99CD-9CF44722B5B4}"/>
              </a:ext>
            </a:extLst>
          </p:cNvPr>
          <p:cNvSpPr>
            <a:spLocks/>
          </p:cNvSpPr>
          <p:nvPr/>
        </p:nvSpPr>
        <p:spPr bwMode="auto">
          <a:xfrm>
            <a:off x="5076825" y="3141663"/>
            <a:ext cx="2879725" cy="1273175"/>
          </a:xfrm>
          <a:custGeom>
            <a:avLst/>
            <a:gdLst>
              <a:gd name="T0" fmla="*/ 0 w 1776"/>
              <a:gd name="T1" fmla="*/ 2147483646 h 888"/>
              <a:gd name="T2" fmla="*/ 2147483646 w 1776"/>
              <a:gd name="T3" fmla="*/ 2147483646 h 888"/>
              <a:gd name="T4" fmla="*/ 2147483646 w 1776"/>
              <a:gd name="T5" fmla="*/ 0 h 888"/>
              <a:gd name="T6" fmla="*/ 0 60000 65536"/>
              <a:gd name="T7" fmla="*/ 0 60000 65536"/>
              <a:gd name="T8" fmla="*/ 0 60000 65536"/>
            </a:gdLst>
            <a:ahLst/>
            <a:cxnLst>
              <a:cxn ang="T6">
                <a:pos x="T0" y="T1"/>
              </a:cxn>
              <a:cxn ang="T7">
                <a:pos x="T2" y="T3"/>
              </a:cxn>
              <a:cxn ang="T8">
                <a:pos x="T4" y="T5"/>
              </a:cxn>
            </a:cxnLst>
            <a:rect l="0" t="0" r="r" b="b"/>
            <a:pathLst>
              <a:path w="1776" h="888">
                <a:moveTo>
                  <a:pt x="0" y="432"/>
                </a:moveTo>
                <a:cubicBezTo>
                  <a:pt x="260" y="660"/>
                  <a:pt x="520" y="888"/>
                  <a:pt x="816" y="816"/>
                </a:cubicBezTo>
                <a:cubicBezTo>
                  <a:pt x="1112" y="744"/>
                  <a:pt x="1616" y="136"/>
                  <a:pt x="1776" y="0"/>
                </a:cubicBezTo>
              </a:path>
            </a:pathLst>
          </a:custGeom>
          <a:noFill/>
          <a:ln w="3810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7064" name="Freeform 24">
            <a:extLst>
              <a:ext uri="{FF2B5EF4-FFF2-40B4-BE49-F238E27FC236}">
                <a16:creationId xmlns:a16="http://schemas.microsoft.com/office/drawing/2014/main" id="{F097301F-4E79-4451-A053-5783879D44DF}"/>
              </a:ext>
            </a:extLst>
          </p:cNvPr>
          <p:cNvSpPr>
            <a:spLocks/>
          </p:cNvSpPr>
          <p:nvPr/>
        </p:nvSpPr>
        <p:spPr bwMode="auto">
          <a:xfrm>
            <a:off x="5940425" y="2492375"/>
            <a:ext cx="2057400" cy="1016000"/>
          </a:xfrm>
          <a:custGeom>
            <a:avLst/>
            <a:gdLst>
              <a:gd name="T0" fmla="*/ 0 w 1296"/>
              <a:gd name="T1" fmla="*/ 0 h 640"/>
              <a:gd name="T2" fmla="*/ 2147483646 w 1296"/>
              <a:gd name="T3" fmla="*/ 2147483646 h 640"/>
              <a:gd name="T4" fmla="*/ 2147483646 w 1296"/>
              <a:gd name="T5" fmla="*/ 2147483646 h 640"/>
              <a:gd name="T6" fmla="*/ 0 60000 65536"/>
              <a:gd name="T7" fmla="*/ 0 60000 65536"/>
              <a:gd name="T8" fmla="*/ 0 60000 65536"/>
            </a:gdLst>
            <a:ahLst/>
            <a:cxnLst>
              <a:cxn ang="T6">
                <a:pos x="T0" y="T1"/>
              </a:cxn>
              <a:cxn ang="T7">
                <a:pos x="T2" y="T3"/>
              </a:cxn>
              <a:cxn ang="T8">
                <a:pos x="T4" y="T5"/>
              </a:cxn>
            </a:cxnLst>
            <a:rect l="0" t="0" r="r" b="b"/>
            <a:pathLst>
              <a:path w="1296" h="640">
                <a:moveTo>
                  <a:pt x="0" y="0"/>
                </a:moveTo>
                <a:cubicBezTo>
                  <a:pt x="108" y="304"/>
                  <a:pt x="216" y="608"/>
                  <a:pt x="432" y="624"/>
                </a:cubicBezTo>
                <a:cubicBezTo>
                  <a:pt x="648" y="640"/>
                  <a:pt x="1152" y="184"/>
                  <a:pt x="1296" y="96"/>
                </a:cubicBezTo>
              </a:path>
            </a:pathLst>
          </a:custGeom>
          <a:noFill/>
          <a:ln w="28575" cmpd="sng">
            <a:solidFill>
              <a:srgbClr val="0000CC"/>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7065" name="Freeform 25">
            <a:extLst>
              <a:ext uri="{FF2B5EF4-FFF2-40B4-BE49-F238E27FC236}">
                <a16:creationId xmlns:a16="http://schemas.microsoft.com/office/drawing/2014/main" id="{AA57BFDA-528C-4208-BE64-CBABD105C30A}"/>
              </a:ext>
            </a:extLst>
          </p:cNvPr>
          <p:cNvSpPr>
            <a:spLocks/>
          </p:cNvSpPr>
          <p:nvPr/>
        </p:nvSpPr>
        <p:spPr bwMode="auto">
          <a:xfrm>
            <a:off x="5651500" y="1484313"/>
            <a:ext cx="1728788" cy="3889375"/>
          </a:xfrm>
          <a:custGeom>
            <a:avLst/>
            <a:gdLst>
              <a:gd name="T0" fmla="*/ 0 w 1200"/>
              <a:gd name="T1" fmla="*/ 2147483646 h 1920"/>
              <a:gd name="T2" fmla="*/ 2147483646 w 1200"/>
              <a:gd name="T3" fmla="*/ 2147483646 h 1920"/>
              <a:gd name="T4" fmla="*/ 2147483646 w 1200"/>
              <a:gd name="T5" fmla="*/ 0 h 1920"/>
              <a:gd name="T6" fmla="*/ 0 60000 65536"/>
              <a:gd name="T7" fmla="*/ 0 60000 65536"/>
              <a:gd name="T8" fmla="*/ 0 60000 65536"/>
            </a:gdLst>
            <a:ahLst/>
            <a:cxnLst>
              <a:cxn ang="T6">
                <a:pos x="T0" y="T1"/>
              </a:cxn>
              <a:cxn ang="T7">
                <a:pos x="T2" y="T3"/>
              </a:cxn>
              <a:cxn ang="T8">
                <a:pos x="T4" y="T5"/>
              </a:cxn>
            </a:cxnLst>
            <a:rect l="0" t="0" r="r" b="b"/>
            <a:pathLst>
              <a:path w="1200" h="1920">
                <a:moveTo>
                  <a:pt x="0" y="1440"/>
                </a:moveTo>
                <a:cubicBezTo>
                  <a:pt x="44" y="1680"/>
                  <a:pt x="88" y="1920"/>
                  <a:pt x="288" y="1680"/>
                </a:cubicBezTo>
                <a:cubicBezTo>
                  <a:pt x="488" y="1440"/>
                  <a:pt x="1048" y="280"/>
                  <a:pt x="1200" y="0"/>
                </a:cubicBezTo>
              </a:path>
            </a:pathLst>
          </a:custGeom>
          <a:noFill/>
          <a:ln w="76200" cmpd="sng">
            <a:solidFill>
              <a:srgbClr val="0033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7066" name="Text Box 26">
            <a:extLst>
              <a:ext uri="{FF2B5EF4-FFF2-40B4-BE49-F238E27FC236}">
                <a16:creationId xmlns:a16="http://schemas.microsoft.com/office/drawing/2014/main" id="{B371F73F-954D-42E9-8C3F-B73E3D988489}"/>
              </a:ext>
            </a:extLst>
          </p:cNvPr>
          <p:cNvSpPr txBox="1">
            <a:spLocks noChangeArrowheads="1"/>
          </p:cNvSpPr>
          <p:nvPr/>
        </p:nvSpPr>
        <p:spPr bwMode="auto">
          <a:xfrm>
            <a:off x="7883525" y="4868863"/>
            <a:ext cx="404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b="0"/>
              <a:t>Q</a:t>
            </a:r>
          </a:p>
        </p:txBody>
      </p:sp>
      <p:sp>
        <p:nvSpPr>
          <p:cNvPr id="87067" name="Text Box 27">
            <a:extLst>
              <a:ext uri="{FF2B5EF4-FFF2-40B4-BE49-F238E27FC236}">
                <a16:creationId xmlns:a16="http://schemas.microsoft.com/office/drawing/2014/main" id="{814C2E5E-1B6F-48FB-8717-CB258A98F8C7}"/>
              </a:ext>
            </a:extLst>
          </p:cNvPr>
          <p:cNvSpPr txBox="1">
            <a:spLocks noChangeArrowheads="1"/>
          </p:cNvSpPr>
          <p:nvPr/>
        </p:nvSpPr>
        <p:spPr bwMode="auto">
          <a:xfrm>
            <a:off x="4859338" y="1989138"/>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b="0"/>
              <a:t>C</a:t>
            </a:r>
          </a:p>
        </p:txBody>
      </p:sp>
      <p:sp>
        <p:nvSpPr>
          <p:cNvPr id="87068" name="Text Box 28">
            <a:extLst>
              <a:ext uri="{FF2B5EF4-FFF2-40B4-BE49-F238E27FC236}">
                <a16:creationId xmlns:a16="http://schemas.microsoft.com/office/drawing/2014/main" id="{E1E16F5C-FDD8-43FB-8870-D2424909E3EC}"/>
              </a:ext>
            </a:extLst>
          </p:cNvPr>
          <p:cNvSpPr txBox="1">
            <a:spLocks noChangeArrowheads="1"/>
          </p:cNvSpPr>
          <p:nvPr/>
        </p:nvSpPr>
        <p:spPr bwMode="auto">
          <a:xfrm>
            <a:off x="7596188" y="3357563"/>
            <a:ext cx="8286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b="0"/>
              <a:t>AVC</a:t>
            </a:r>
          </a:p>
        </p:txBody>
      </p:sp>
      <p:sp>
        <p:nvSpPr>
          <p:cNvPr id="87069" name="Text Box 29">
            <a:extLst>
              <a:ext uri="{FF2B5EF4-FFF2-40B4-BE49-F238E27FC236}">
                <a16:creationId xmlns:a16="http://schemas.microsoft.com/office/drawing/2014/main" id="{A987D699-F111-438E-B625-98CF48FE137F}"/>
              </a:ext>
            </a:extLst>
          </p:cNvPr>
          <p:cNvSpPr txBox="1">
            <a:spLocks noChangeArrowheads="1"/>
          </p:cNvSpPr>
          <p:nvPr/>
        </p:nvSpPr>
        <p:spPr bwMode="auto">
          <a:xfrm>
            <a:off x="7596188" y="2276475"/>
            <a:ext cx="777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b="0">
                <a:solidFill>
                  <a:srgbClr val="0000CC"/>
                </a:solidFill>
              </a:rPr>
              <a:t>SAC</a:t>
            </a:r>
          </a:p>
        </p:txBody>
      </p:sp>
      <p:sp>
        <p:nvSpPr>
          <p:cNvPr id="87070" name="Text Box 30">
            <a:extLst>
              <a:ext uri="{FF2B5EF4-FFF2-40B4-BE49-F238E27FC236}">
                <a16:creationId xmlns:a16="http://schemas.microsoft.com/office/drawing/2014/main" id="{BB2E2D73-F451-42A0-BFDD-E880A891E2E5}"/>
              </a:ext>
            </a:extLst>
          </p:cNvPr>
          <p:cNvSpPr txBox="1">
            <a:spLocks noChangeArrowheads="1"/>
          </p:cNvSpPr>
          <p:nvPr/>
        </p:nvSpPr>
        <p:spPr bwMode="auto">
          <a:xfrm>
            <a:off x="6443663" y="1484313"/>
            <a:ext cx="8286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b="0">
                <a:solidFill>
                  <a:schemeClr val="tx2"/>
                </a:solidFill>
              </a:rPr>
              <a:t>SMC</a:t>
            </a:r>
          </a:p>
        </p:txBody>
      </p:sp>
      <p:sp>
        <p:nvSpPr>
          <p:cNvPr id="87071" name="Text Box 31">
            <a:extLst>
              <a:ext uri="{FF2B5EF4-FFF2-40B4-BE49-F238E27FC236}">
                <a16:creationId xmlns:a16="http://schemas.microsoft.com/office/drawing/2014/main" id="{250F9BC2-B414-494B-B9D2-D5BAEF8CB5F8}"/>
              </a:ext>
            </a:extLst>
          </p:cNvPr>
          <p:cNvSpPr txBox="1">
            <a:spLocks noChangeArrowheads="1"/>
          </p:cNvSpPr>
          <p:nvPr/>
        </p:nvSpPr>
        <p:spPr bwMode="auto">
          <a:xfrm>
            <a:off x="6732588" y="3429000"/>
            <a:ext cx="4048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a:solidFill>
                  <a:srgbClr val="990000"/>
                </a:solidFill>
              </a:rPr>
              <a:t>N</a:t>
            </a:r>
            <a:endParaRPr lang="en-US" altLang="zh-CN" sz="2400" b="0"/>
          </a:p>
        </p:txBody>
      </p:sp>
      <p:sp>
        <p:nvSpPr>
          <p:cNvPr id="24593" name="Text Box 32">
            <a:extLst>
              <a:ext uri="{FF2B5EF4-FFF2-40B4-BE49-F238E27FC236}">
                <a16:creationId xmlns:a16="http://schemas.microsoft.com/office/drawing/2014/main" id="{E37BA27C-9B3B-47EE-BCAD-D2AFC6A51EA1}"/>
              </a:ext>
            </a:extLst>
          </p:cNvPr>
          <p:cNvSpPr txBox="1">
            <a:spLocks noChangeArrowheads="1"/>
          </p:cNvSpPr>
          <p:nvPr/>
        </p:nvSpPr>
        <p:spPr bwMode="auto">
          <a:xfrm>
            <a:off x="5878513" y="4092575"/>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zh-CN" sz="2400" b="0"/>
          </a:p>
        </p:txBody>
      </p:sp>
      <p:sp>
        <p:nvSpPr>
          <p:cNvPr id="87073" name="Text Box 33">
            <a:extLst>
              <a:ext uri="{FF2B5EF4-FFF2-40B4-BE49-F238E27FC236}">
                <a16:creationId xmlns:a16="http://schemas.microsoft.com/office/drawing/2014/main" id="{A33F7C2B-927D-4BEA-B147-3C2346D235C9}"/>
              </a:ext>
            </a:extLst>
          </p:cNvPr>
          <p:cNvSpPr txBox="1">
            <a:spLocks noChangeArrowheads="1"/>
          </p:cNvSpPr>
          <p:nvPr/>
        </p:nvSpPr>
        <p:spPr bwMode="auto">
          <a:xfrm>
            <a:off x="6227763" y="4365625"/>
            <a:ext cx="4556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0">
                <a:solidFill>
                  <a:srgbClr val="000066"/>
                </a:solidFill>
              </a:rPr>
              <a:t>M</a:t>
            </a:r>
          </a:p>
        </p:txBody>
      </p:sp>
      <p:sp>
        <p:nvSpPr>
          <p:cNvPr id="87075" name="AutoShape 35">
            <a:extLst>
              <a:ext uri="{FF2B5EF4-FFF2-40B4-BE49-F238E27FC236}">
                <a16:creationId xmlns:a16="http://schemas.microsoft.com/office/drawing/2014/main" id="{5ADA62E0-61B4-4CF2-A650-589DE70C5433}"/>
              </a:ext>
            </a:extLst>
          </p:cNvPr>
          <p:cNvSpPr>
            <a:spLocks noChangeArrowheads="1"/>
          </p:cNvSpPr>
          <p:nvPr/>
        </p:nvSpPr>
        <p:spPr bwMode="auto">
          <a:xfrm>
            <a:off x="611188" y="4076700"/>
            <a:ext cx="3744912" cy="1296988"/>
          </a:xfrm>
          <a:prstGeom prst="downArrow">
            <a:avLst>
              <a:gd name="adj1" fmla="val 50000"/>
              <a:gd name="adj2" fmla="val 25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lgn="ctr">
              <a:spcBef>
                <a:spcPct val="0"/>
              </a:spcBef>
              <a:buClrTx/>
              <a:buFontTx/>
              <a:buNone/>
            </a:pPr>
            <a:r>
              <a:rPr lang="zh-CN" altLang="en-US" sz="2800" b="0"/>
              <a:t>进一步分析</a:t>
            </a: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iterate type="wd">
                                    <p:tmPct val="100000"/>
                                  </p:iterate>
                                  <p:childTnLst>
                                    <p:set>
                                      <p:cBhvr>
                                        <p:cTn id="6" dur="1" fill="hold">
                                          <p:stCondLst>
                                            <p:cond delay="0"/>
                                          </p:stCondLst>
                                        </p:cTn>
                                        <p:tgtEl>
                                          <p:spTgt spid="87043">
                                            <p:txEl>
                                              <p:pRg st="0" end="0"/>
                                            </p:txEl>
                                          </p:spTgt>
                                        </p:tgtEl>
                                        <p:attrNameLst>
                                          <p:attrName>style.visibility</p:attrName>
                                        </p:attrNameLst>
                                      </p:cBhvr>
                                      <p:to>
                                        <p:strVal val="visible"/>
                                      </p:to>
                                    </p:set>
                                    <p:anim calcmode="lin" valueType="num">
                                      <p:cBhvr additive="base">
                                        <p:cTn id="7" dur="300" fill="hold"/>
                                        <p:tgtEl>
                                          <p:spTgt spid="87043">
                                            <p:txEl>
                                              <p:pRg st="0" end="0"/>
                                            </p:txEl>
                                          </p:spTgt>
                                        </p:tgtEl>
                                        <p:attrNameLst>
                                          <p:attrName>ppt_x</p:attrName>
                                        </p:attrNameLst>
                                      </p:cBhvr>
                                      <p:tavLst>
                                        <p:tav tm="0">
                                          <p:val>
                                            <p:strVal val="#ppt_x"/>
                                          </p:val>
                                        </p:tav>
                                        <p:tav tm="100000">
                                          <p:val>
                                            <p:strVal val="#ppt_x"/>
                                          </p:val>
                                        </p:tav>
                                      </p:tavLst>
                                    </p:anim>
                                    <p:anim calcmode="lin" valueType="num">
                                      <p:cBhvr additive="base">
                                        <p:cTn id="8" dur="300" fill="hold"/>
                                        <p:tgtEl>
                                          <p:spTgt spid="8704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1" fill="hold" grpId="0" nodeType="clickEffect">
                                  <p:stCondLst>
                                    <p:cond delay="0"/>
                                  </p:stCondLst>
                                  <p:iterate type="wd">
                                    <p:tmPct val="100000"/>
                                  </p:iterate>
                                  <p:childTnLst>
                                    <p:set>
                                      <p:cBhvr>
                                        <p:cTn id="12" dur="1" fill="hold">
                                          <p:stCondLst>
                                            <p:cond delay="0"/>
                                          </p:stCondLst>
                                        </p:cTn>
                                        <p:tgtEl>
                                          <p:spTgt spid="87043">
                                            <p:txEl>
                                              <p:pRg st="1" end="1"/>
                                            </p:txEl>
                                          </p:spTgt>
                                        </p:tgtEl>
                                        <p:attrNameLst>
                                          <p:attrName>style.visibility</p:attrName>
                                        </p:attrNameLst>
                                      </p:cBhvr>
                                      <p:to>
                                        <p:strVal val="visible"/>
                                      </p:to>
                                    </p:set>
                                    <p:anim calcmode="lin" valueType="num">
                                      <p:cBhvr additive="base">
                                        <p:cTn id="13" dur="300" fill="hold"/>
                                        <p:tgtEl>
                                          <p:spTgt spid="87043">
                                            <p:txEl>
                                              <p:pRg st="1" end="1"/>
                                            </p:txEl>
                                          </p:spTgt>
                                        </p:tgtEl>
                                        <p:attrNameLst>
                                          <p:attrName>ppt_x</p:attrName>
                                        </p:attrNameLst>
                                      </p:cBhvr>
                                      <p:tavLst>
                                        <p:tav tm="0">
                                          <p:val>
                                            <p:strVal val="#ppt_x"/>
                                          </p:val>
                                        </p:tav>
                                        <p:tav tm="100000">
                                          <p:val>
                                            <p:strVal val="#ppt_x"/>
                                          </p:val>
                                        </p:tav>
                                      </p:tavLst>
                                    </p:anim>
                                    <p:anim calcmode="lin" valueType="num">
                                      <p:cBhvr additive="base">
                                        <p:cTn id="14" dur="300" fill="hold"/>
                                        <p:tgtEl>
                                          <p:spTgt spid="87043">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nodeType="clickEffect">
                                  <p:stCondLst>
                                    <p:cond delay="0"/>
                                  </p:stCondLst>
                                  <p:childTnLst>
                                    <p:set>
                                      <p:cBhvr>
                                        <p:cTn id="18" dur="1" fill="hold">
                                          <p:stCondLst>
                                            <p:cond delay="0"/>
                                          </p:stCondLst>
                                        </p:cTn>
                                        <p:tgtEl>
                                          <p:spTgt spid="87061"/>
                                        </p:tgtEl>
                                        <p:attrNameLst>
                                          <p:attrName>style.visibility</p:attrName>
                                        </p:attrNameLst>
                                      </p:cBhvr>
                                      <p:to>
                                        <p:strVal val="visible"/>
                                      </p:to>
                                    </p:set>
                                    <p:anim calcmode="lin" valueType="num">
                                      <p:cBhvr additive="base">
                                        <p:cTn id="19" dur="500" fill="hold"/>
                                        <p:tgtEl>
                                          <p:spTgt spid="87061"/>
                                        </p:tgtEl>
                                        <p:attrNameLst>
                                          <p:attrName>ppt_x</p:attrName>
                                        </p:attrNameLst>
                                      </p:cBhvr>
                                      <p:tavLst>
                                        <p:tav tm="0">
                                          <p:val>
                                            <p:strVal val="1+#ppt_w/2"/>
                                          </p:val>
                                        </p:tav>
                                        <p:tav tm="100000">
                                          <p:val>
                                            <p:strVal val="#ppt_x"/>
                                          </p:val>
                                        </p:tav>
                                      </p:tavLst>
                                    </p:anim>
                                    <p:anim calcmode="lin" valueType="num">
                                      <p:cBhvr additive="base">
                                        <p:cTn id="20" dur="500" fill="hold"/>
                                        <p:tgtEl>
                                          <p:spTgt spid="87061"/>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nodeType="clickEffect">
                                  <p:stCondLst>
                                    <p:cond delay="0"/>
                                  </p:stCondLst>
                                  <p:childTnLst>
                                    <p:set>
                                      <p:cBhvr>
                                        <p:cTn id="24" dur="1" fill="hold">
                                          <p:stCondLst>
                                            <p:cond delay="0"/>
                                          </p:stCondLst>
                                        </p:cTn>
                                        <p:tgtEl>
                                          <p:spTgt spid="87062"/>
                                        </p:tgtEl>
                                        <p:attrNameLst>
                                          <p:attrName>style.visibility</p:attrName>
                                        </p:attrNameLst>
                                      </p:cBhvr>
                                      <p:to>
                                        <p:strVal val="visible"/>
                                      </p:to>
                                    </p:set>
                                    <p:anim calcmode="lin" valueType="num">
                                      <p:cBhvr additive="base">
                                        <p:cTn id="25" dur="500" fill="hold"/>
                                        <p:tgtEl>
                                          <p:spTgt spid="87062"/>
                                        </p:tgtEl>
                                        <p:attrNameLst>
                                          <p:attrName>ppt_x</p:attrName>
                                        </p:attrNameLst>
                                      </p:cBhvr>
                                      <p:tavLst>
                                        <p:tav tm="0">
                                          <p:val>
                                            <p:strVal val="1+#ppt_w/2"/>
                                          </p:val>
                                        </p:tav>
                                        <p:tav tm="100000">
                                          <p:val>
                                            <p:strVal val="#ppt_x"/>
                                          </p:val>
                                        </p:tav>
                                      </p:tavLst>
                                    </p:anim>
                                    <p:anim calcmode="lin" valueType="num">
                                      <p:cBhvr additive="base">
                                        <p:cTn id="26" dur="500" fill="hold"/>
                                        <p:tgtEl>
                                          <p:spTgt spid="87062"/>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87067"/>
                                        </p:tgtEl>
                                        <p:attrNameLst>
                                          <p:attrName>style.visibility</p:attrName>
                                        </p:attrNameLst>
                                      </p:cBhvr>
                                      <p:to>
                                        <p:strVal val="visible"/>
                                      </p:to>
                                    </p:set>
                                    <p:anim calcmode="lin" valueType="num">
                                      <p:cBhvr additive="base">
                                        <p:cTn id="31" dur="500" fill="hold"/>
                                        <p:tgtEl>
                                          <p:spTgt spid="87067"/>
                                        </p:tgtEl>
                                        <p:attrNameLst>
                                          <p:attrName>ppt_x</p:attrName>
                                        </p:attrNameLst>
                                      </p:cBhvr>
                                      <p:tavLst>
                                        <p:tav tm="0">
                                          <p:val>
                                            <p:strVal val="1+#ppt_w/2"/>
                                          </p:val>
                                        </p:tav>
                                        <p:tav tm="100000">
                                          <p:val>
                                            <p:strVal val="#ppt_x"/>
                                          </p:val>
                                        </p:tav>
                                      </p:tavLst>
                                    </p:anim>
                                    <p:anim calcmode="lin" valueType="num">
                                      <p:cBhvr additive="base">
                                        <p:cTn id="32" dur="500" fill="hold"/>
                                        <p:tgtEl>
                                          <p:spTgt spid="87067"/>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87066"/>
                                        </p:tgtEl>
                                        <p:attrNameLst>
                                          <p:attrName>style.visibility</p:attrName>
                                        </p:attrNameLst>
                                      </p:cBhvr>
                                      <p:to>
                                        <p:strVal val="visible"/>
                                      </p:to>
                                    </p:set>
                                    <p:anim calcmode="lin" valueType="num">
                                      <p:cBhvr additive="base">
                                        <p:cTn id="37" dur="500" fill="hold"/>
                                        <p:tgtEl>
                                          <p:spTgt spid="87066"/>
                                        </p:tgtEl>
                                        <p:attrNameLst>
                                          <p:attrName>ppt_x</p:attrName>
                                        </p:attrNameLst>
                                      </p:cBhvr>
                                      <p:tavLst>
                                        <p:tav tm="0">
                                          <p:val>
                                            <p:strVal val="1+#ppt_w/2"/>
                                          </p:val>
                                        </p:tav>
                                        <p:tav tm="100000">
                                          <p:val>
                                            <p:strVal val="#ppt_x"/>
                                          </p:val>
                                        </p:tav>
                                      </p:tavLst>
                                    </p:anim>
                                    <p:anim calcmode="lin" valueType="num">
                                      <p:cBhvr additive="base">
                                        <p:cTn id="38" dur="500" fill="hold"/>
                                        <p:tgtEl>
                                          <p:spTgt spid="87066"/>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2" fill="hold" nodeType="clickEffect">
                                  <p:stCondLst>
                                    <p:cond delay="0"/>
                                  </p:stCondLst>
                                  <p:childTnLst>
                                    <p:set>
                                      <p:cBhvr>
                                        <p:cTn id="42" dur="1" fill="hold">
                                          <p:stCondLst>
                                            <p:cond delay="0"/>
                                          </p:stCondLst>
                                        </p:cTn>
                                        <p:tgtEl>
                                          <p:spTgt spid="87063"/>
                                        </p:tgtEl>
                                        <p:attrNameLst>
                                          <p:attrName>style.visibility</p:attrName>
                                        </p:attrNameLst>
                                      </p:cBhvr>
                                      <p:to>
                                        <p:strVal val="visible"/>
                                      </p:to>
                                    </p:set>
                                    <p:anim calcmode="lin" valueType="num">
                                      <p:cBhvr additive="base">
                                        <p:cTn id="43" dur="500" fill="hold"/>
                                        <p:tgtEl>
                                          <p:spTgt spid="87063"/>
                                        </p:tgtEl>
                                        <p:attrNameLst>
                                          <p:attrName>ppt_x</p:attrName>
                                        </p:attrNameLst>
                                      </p:cBhvr>
                                      <p:tavLst>
                                        <p:tav tm="0">
                                          <p:val>
                                            <p:strVal val="1+#ppt_w/2"/>
                                          </p:val>
                                        </p:tav>
                                        <p:tav tm="100000">
                                          <p:val>
                                            <p:strVal val="#ppt_x"/>
                                          </p:val>
                                        </p:tav>
                                      </p:tavLst>
                                    </p:anim>
                                    <p:anim calcmode="lin" valueType="num">
                                      <p:cBhvr additive="base">
                                        <p:cTn id="44" dur="500" fill="hold"/>
                                        <p:tgtEl>
                                          <p:spTgt spid="87063"/>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87068"/>
                                        </p:tgtEl>
                                        <p:attrNameLst>
                                          <p:attrName>style.visibility</p:attrName>
                                        </p:attrNameLst>
                                      </p:cBhvr>
                                      <p:to>
                                        <p:strVal val="visible"/>
                                      </p:to>
                                    </p:set>
                                    <p:anim calcmode="lin" valueType="num">
                                      <p:cBhvr additive="base">
                                        <p:cTn id="49" dur="500" fill="hold"/>
                                        <p:tgtEl>
                                          <p:spTgt spid="87068"/>
                                        </p:tgtEl>
                                        <p:attrNameLst>
                                          <p:attrName>ppt_x</p:attrName>
                                        </p:attrNameLst>
                                      </p:cBhvr>
                                      <p:tavLst>
                                        <p:tav tm="0">
                                          <p:val>
                                            <p:strVal val="1+#ppt_w/2"/>
                                          </p:val>
                                        </p:tav>
                                        <p:tav tm="100000">
                                          <p:val>
                                            <p:strVal val="#ppt_x"/>
                                          </p:val>
                                        </p:tav>
                                      </p:tavLst>
                                    </p:anim>
                                    <p:anim calcmode="lin" valueType="num">
                                      <p:cBhvr additive="base">
                                        <p:cTn id="50" dur="500" fill="hold"/>
                                        <p:tgtEl>
                                          <p:spTgt spid="87068"/>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2" fill="hold" nodeType="clickEffect">
                                  <p:stCondLst>
                                    <p:cond delay="0"/>
                                  </p:stCondLst>
                                  <p:childTnLst>
                                    <p:set>
                                      <p:cBhvr>
                                        <p:cTn id="54" dur="1" fill="hold">
                                          <p:stCondLst>
                                            <p:cond delay="0"/>
                                          </p:stCondLst>
                                        </p:cTn>
                                        <p:tgtEl>
                                          <p:spTgt spid="87064"/>
                                        </p:tgtEl>
                                        <p:attrNameLst>
                                          <p:attrName>style.visibility</p:attrName>
                                        </p:attrNameLst>
                                      </p:cBhvr>
                                      <p:to>
                                        <p:strVal val="visible"/>
                                      </p:to>
                                    </p:set>
                                    <p:anim calcmode="lin" valueType="num">
                                      <p:cBhvr additive="base">
                                        <p:cTn id="55" dur="500" fill="hold"/>
                                        <p:tgtEl>
                                          <p:spTgt spid="87064"/>
                                        </p:tgtEl>
                                        <p:attrNameLst>
                                          <p:attrName>ppt_x</p:attrName>
                                        </p:attrNameLst>
                                      </p:cBhvr>
                                      <p:tavLst>
                                        <p:tav tm="0">
                                          <p:val>
                                            <p:strVal val="1+#ppt_w/2"/>
                                          </p:val>
                                        </p:tav>
                                        <p:tav tm="100000">
                                          <p:val>
                                            <p:strVal val="#ppt_x"/>
                                          </p:val>
                                        </p:tav>
                                      </p:tavLst>
                                    </p:anim>
                                    <p:anim calcmode="lin" valueType="num">
                                      <p:cBhvr additive="base">
                                        <p:cTn id="56" dur="500" fill="hold"/>
                                        <p:tgtEl>
                                          <p:spTgt spid="87064"/>
                                        </p:tgtEl>
                                        <p:attrNameLst>
                                          <p:attrName>ppt_y</p:attrName>
                                        </p:attrNameLst>
                                      </p:cBhvr>
                                      <p:tavLst>
                                        <p:tav tm="0">
                                          <p:val>
                                            <p:strVal val="#ppt_y"/>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2" fill="hold" grpId="0" nodeType="clickEffect">
                                  <p:stCondLst>
                                    <p:cond delay="0"/>
                                  </p:stCondLst>
                                  <p:childTnLst>
                                    <p:set>
                                      <p:cBhvr>
                                        <p:cTn id="60" dur="1" fill="hold">
                                          <p:stCondLst>
                                            <p:cond delay="0"/>
                                          </p:stCondLst>
                                        </p:cTn>
                                        <p:tgtEl>
                                          <p:spTgt spid="87069"/>
                                        </p:tgtEl>
                                        <p:attrNameLst>
                                          <p:attrName>style.visibility</p:attrName>
                                        </p:attrNameLst>
                                      </p:cBhvr>
                                      <p:to>
                                        <p:strVal val="visible"/>
                                      </p:to>
                                    </p:set>
                                    <p:anim calcmode="lin" valueType="num">
                                      <p:cBhvr additive="base">
                                        <p:cTn id="61" dur="500" fill="hold"/>
                                        <p:tgtEl>
                                          <p:spTgt spid="87069"/>
                                        </p:tgtEl>
                                        <p:attrNameLst>
                                          <p:attrName>ppt_x</p:attrName>
                                        </p:attrNameLst>
                                      </p:cBhvr>
                                      <p:tavLst>
                                        <p:tav tm="0">
                                          <p:val>
                                            <p:strVal val="1+#ppt_w/2"/>
                                          </p:val>
                                        </p:tav>
                                        <p:tav tm="100000">
                                          <p:val>
                                            <p:strVal val="#ppt_x"/>
                                          </p:val>
                                        </p:tav>
                                      </p:tavLst>
                                    </p:anim>
                                    <p:anim calcmode="lin" valueType="num">
                                      <p:cBhvr additive="base">
                                        <p:cTn id="62" dur="500" fill="hold"/>
                                        <p:tgtEl>
                                          <p:spTgt spid="87069"/>
                                        </p:tgtEl>
                                        <p:attrNameLst>
                                          <p:attrName>ppt_y</p:attrName>
                                        </p:attrNameLst>
                                      </p:cBhvr>
                                      <p:tavLst>
                                        <p:tav tm="0">
                                          <p:val>
                                            <p:strVal val="#ppt_y"/>
                                          </p:val>
                                        </p:tav>
                                        <p:tav tm="100000">
                                          <p:val>
                                            <p:strVal val="#ppt_y"/>
                                          </p:val>
                                        </p:tav>
                                      </p:tavLst>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2" presetClass="entr" presetSubtype="2" fill="hold" nodeType="clickEffect">
                                  <p:stCondLst>
                                    <p:cond delay="0"/>
                                  </p:stCondLst>
                                  <p:childTnLst>
                                    <p:set>
                                      <p:cBhvr>
                                        <p:cTn id="66" dur="1" fill="hold">
                                          <p:stCondLst>
                                            <p:cond delay="0"/>
                                          </p:stCondLst>
                                        </p:cTn>
                                        <p:tgtEl>
                                          <p:spTgt spid="87065"/>
                                        </p:tgtEl>
                                        <p:attrNameLst>
                                          <p:attrName>style.visibility</p:attrName>
                                        </p:attrNameLst>
                                      </p:cBhvr>
                                      <p:to>
                                        <p:strVal val="visible"/>
                                      </p:to>
                                    </p:set>
                                    <p:anim calcmode="lin" valueType="num">
                                      <p:cBhvr additive="base">
                                        <p:cTn id="67" dur="500" fill="hold"/>
                                        <p:tgtEl>
                                          <p:spTgt spid="87065"/>
                                        </p:tgtEl>
                                        <p:attrNameLst>
                                          <p:attrName>ppt_x</p:attrName>
                                        </p:attrNameLst>
                                      </p:cBhvr>
                                      <p:tavLst>
                                        <p:tav tm="0">
                                          <p:val>
                                            <p:strVal val="1+#ppt_w/2"/>
                                          </p:val>
                                        </p:tav>
                                        <p:tav tm="100000">
                                          <p:val>
                                            <p:strVal val="#ppt_x"/>
                                          </p:val>
                                        </p:tav>
                                      </p:tavLst>
                                    </p:anim>
                                    <p:anim calcmode="lin" valueType="num">
                                      <p:cBhvr additive="base">
                                        <p:cTn id="68" dur="500" fill="hold"/>
                                        <p:tgtEl>
                                          <p:spTgt spid="87065"/>
                                        </p:tgtEl>
                                        <p:attrNameLst>
                                          <p:attrName>ppt_y</p:attrName>
                                        </p:attrNameLst>
                                      </p:cBhvr>
                                      <p:tavLst>
                                        <p:tav tm="0">
                                          <p:val>
                                            <p:strVal val="#ppt_y"/>
                                          </p:val>
                                        </p:tav>
                                        <p:tav tm="100000">
                                          <p:val>
                                            <p:strVal val="#ppt_y"/>
                                          </p:val>
                                        </p:tav>
                                      </p:tavLst>
                                    </p:anim>
                                  </p:childTnLst>
                                </p:cTn>
                              </p:par>
                            </p:childTnLst>
                          </p:cTn>
                        </p:par>
                      </p:childTnLst>
                    </p:cTn>
                  </p:par>
                  <p:par>
                    <p:cTn id="69" fill="hold" nodeType="clickPar">
                      <p:stCondLst>
                        <p:cond delay="indefinite"/>
                      </p:stCondLst>
                      <p:childTnLst>
                        <p:par>
                          <p:cTn id="70" fill="hold" nodeType="withGroup">
                            <p:stCondLst>
                              <p:cond delay="0"/>
                            </p:stCondLst>
                            <p:childTnLst>
                              <p:par>
                                <p:cTn id="71" presetID="2" presetClass="entr" presetSubtype="2" fill="hold" grpId="0" nodeType="clickEffect">
                                  <p:stCondLst>
                                    <p:cond delay="0"/>
                                  </p:stCondLst>
                                  <p:childTnLst>
                                    <p:set>
                                      <p:cBhvr>
                                        <p:cTn id="72" dur="1" fill="hold">
                                          <p:stCondLst>
                                            <p:cond delay="0"/>
                                          </p:stCondLst>
                                        </p:cTn>
                                        <p:tgtEl>
                                          <p:spTgt spid="87070"/>
                                        </p:tgtEl>
                                        <p:attrNameLst>
                                          <p:attrName>style.visibility</p:attrName>
                                        </p:attrNameLst>
                                      </p:cBhvr>
                                      <p:to>
                                        <p:strVal val="visible"/>
                                      </p:to>
                                    </p:set>
                                    <p:anim calcmode="lin" valueType="num">
                                      <p:cBhvr additive="base">
                                        <p:cTn id="73" dur="500" fill="hold"/>
                                        <p:tgtEl>
                                          <p:spTgt spid="87070"/>
                                        </p:tgtEl>
                                        <p:attrNameLst>
                                          <p:attrName>ppt_x</p:attrName>
                                        </p:attrNameLst>
                                      </p:cBhvr>
                                      <p:tavLst>
                                        <p:tav tm="0">
                                          <p:val>
                                            <p:strVal val="1+#ppt_w/2"/>
                                          </p:val>
                                        </p:tav>
                                        <p:tav tm="100000">
                                          <p:val>
                                            <p:strVal val="#ppt_x"/>
                                          </p:val>
                                        </p:tav>
                                      </p:tavLst>
                                    </p:anim>
                                    <p:anim calcmode="lin" valueType="num">
                                      <p:cBhvr additive="base">
                                        <p:cTn id="74" dur="500" fill="hold"/>
                                        <p:tgtEl>
                                          <p:spTgt spid="87070"/>
                                        </p:tgtEl>
                                        <p:attrNameLst>
                                          <p:attrName>ppt_y</p:attrName>
                                        </p:attrNameLst>
                                      </p:cBhvr>
                                      <p:tavLst>
                                        <p:tav tm="0">
                                          <p:val>
                                            <p:strVal val="#ppt_y"/>
                                          </p:val>
                                        </p:tav>
                                        <p:tav tm="100000">
                                          <p:val>
                                            <p:strVal val="#ppt_y"/>
                                          </p:val>
                                        </p:tav>
                                      </p:tavLst>
                                    </p:anim>
                                  </p:childTnLst>
                                </p:cTn>
                              </p:par>
                            </p:childTnLst>
                          </p:cTn>
                        </p:par>
                      </p:childTnLst>
                    </p:cTn>
                  </p:par>
                  <p:par>
                    <p:cTn id="75" fill="hold" nodeType="clickPar">
                      <p:stCondLst>
                        <p:cond delay="indefinite"/>
                      </p:stCondLst>
                      <p:childTnLst>
                        <p:par>
                          <p:cTn id="76" fill="hold" nodeType="withGroup">
                            <p:stCondLst>
                              <p:cond delay="0"/>
                            </p:stCondLst>
                            <p:childTnLst>
                              <p:par>
                                <p:cTn id="77" presetID="2" presetClass="entr" presetSubtype="2" fill="hold" grpId="0" nodeType="clickEffect">
                                  <p:stCondLst>
                                    <p:cond delay="0"/>
                                  </p:stCondLst>
                                  <p:childTnLst>
                                    <p:set>
                                      <p:cBhvr>
                                        <p:cTn id="78" dur="1" fill="hold">
                                          <p:stCondLst>
                                            <p:cond delay="0"/>
                                          </p:stCondLst>
                                        </p:cTn>
                                        <p:tgtEl>
                                          <p:spTgt spid="87071">
                                            <p:txEl>
                                              <p:pRg st="0" end="0"/>
                                            </p:txEl>
                                          </p:spTgt>
                                        </p:tgtEl>
                                        <p:attrNameLst>
                                          <p:attrName>style.visibility</p:attrName>
                                        </p:attrNameLst>
                                      </p:cBhvr>
                                      <p:to>
                                        <p:strVal val="visible"/>
                                      </p:to>
                                    </p:set>
                                    <p:anim calcmode="lin" valueType="num">
                                      <p:cBhvr additive="base">
                                        <p:cTn id="79" dur="500" fill="hold"/>
                                        <p:tgtEl>
                                          <p:spTgt spid="87071">
                                            <p:txEl>
                                              <p:pRg st="0" end="0"/>
                                            </p:txEl>
                                          </p:spTgt>
                                        </p:tgtEl>
                                        <p:attrNameLst>
                                          <p:attrName>ppt_x</p:attrName>
                                        </p:attrNameLst>
                                      </p:cBhvr>
                                      <p:tavLst>
                                        <p:tav tm="0">
                                          <p:val>
                                            <p:strVal val="1+#ppt_w/2"/>
                                          </p:val>
                                        </p:tav>
                                        <p:tav tm="100000">
                                          <p:val>
                                            <p:strVal val="#ppt_x"/>
                                          </p:val>
                                        </p:tav>
                                      </p:tavLst>
                                    </p:anim>
                                    <p:anim calcmode="lin" valueType="num">
                                      <p:cBhvr additive="base">
                                        <p:cTn id="80" dur="500" fill="hold"/>
                                        <p:tgtEl>
                                          <p:spTgt spid="8707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81" fill="hold" nodeType="clickPar">
                      <p:stCondLst>
                        <p:cond delay="indefinite"/>
                      </p:stCondLst>
                      <p:childTnLst>
                        <p:par>
                          <p:cTn id="82" fill="hold" nodeType="withGroup">
                            <p:stCondLst>
                              <p:cond delay="0"/>
                            </p:stCondLst>
                            <p:childTnLst>
                              <p:par>
                                <p:cTn id="83" presetID="2" presetClass="entr" presetSubtype="8" fill="hold" grpId="0" nodeType="clickEffect">
                                  <p:stCondLst>
                                    <p:cond delay="0"/>
                                  </p:stCondLst>
                                  <p:childTnLst>
                                    <p:set>
                                      <p:cBhvr>
                                        <p:cTn id="84" dur="1" fill="hold">
                                          <p:stCondLst>
                                            <p:cond delay="0"/>
                                          </p:stCondLst>
                                        </p:cTn>
                                        <p:tgtEl>
                                          <p:spTgt spid="87073"/>
                                        </p:tgtEl>
                                        <p:attrNameLst>
                                          <p:attrName>style.visibility</p:attrName>
                                        </p:attrNameLst>
                                      </p:cBhvr>
                                      <p:to>
                                        <p:strVal val="visible"/>
                                      </p:to>
                                    </p:set>
                                    <p:anim calcmode="lin" valueType="num">
                                      <p:cBhvr additive="base">
                                        <p:cTn id="85" dur="500" fill="hold"/>
                                        <p:tgtEl>
                                          <p:spTgt spid="87073"/>
                                        </p:tgtEl>
                                        <p:attrNameLst>
                                          <p:attrName>ppt_x</p:attrName>
                                        </p:attrNameLst>
                                      </p:cBhvr>
                                      <p:tavLst>
                                        <p:tav tm="0">
                                          <p:val>
                                            <p:strVal val="0-#ppt_w/2"/>
                                          </p:val>
                                        </p:tav>
                                        <p:tav tm="100000">
                                          <p:val>
                                            <p:strVal val="#ppt_x"/>
                                          </p:val>
                                        </p:tav>
                                      </p:tavLst>
                                    </p:anim>
                                    <p:anim calcmode="lin" valueType="num">
                                      <p:cBhvr additive="base">
                                        <p:cTn id="86" dur="500" fill="hold"/>
                                        <p:tgtEl>
                                          <p:spTgt spid="87073"/>
                                        </p:tgtEl>
                                        <p:attrNameLst>
                                          <p:attrName>ppt_y</p:attrName>
                                        </p:attrNameLst>
                                      </p:cBhvr>
                                      <p:tavLst>
                                        <p:tav tm="0">
                                          <p:val>
                                            <p:strVal val="#ppt_y"/>
                                          </p:val>
                                        </p:tav>
                                        <p:tav tm="100000">
                                          <p:val>
                                            <p:strVal val="#ppt_y"/>
                                          </p:val>
                                        </p:tav>
                                      </p:tavLst>
                                    </p:anim>
                                  </p:childTnLst>
                                </p:cTn>
                              </p:par>
                            </p:childTnLst>
                          </p:cTn>
                        </p:par>
                      </p:childTnLst>
                    </p:cTn>
                  </p:par>
                  <p:par>
                    <p:cTn id="87" fill="hold" nodeType="clickPar">
                      <p:stCondLst>
                        <p:cond delay="indefinite"/>
                      </p:stCondLst>
                      <p:childTnLst>
                        <p:par>
                          <p:cTn id="88" fill="hold" nodeType="withGroup">
                            <p:stCondLst>
                              <p:cond delay="0"/>
                            </p:stCondLst>
                            <p:childTnLst>
                              <p:par>
                                <p:cTn id="89" presetID="4" presetClass="entr" presetSubtype="16" fill="hold" grpId="0" nodeType="clickEffect">
                                  <p:stCondLst>
                                    <p:cond delay="0"/>
                                  </p:stCondLst>
                                  <p:childTnLst>
                                    <p:set>
                                      <p:cBhvr>
                                        <p:cTn id="90" dur="1" fill="hold">
                                          <p:stCondLst>
                                            <p:cond delay="0"/>
                                          </p:stCondLst>
                                        </p:cTn>
                                        <p:tgtEl>
                                          <p:spTgt spid="87075"/>
                                        </p:tgtEl>
                                        <p:attrNameLst>
                                          <p:attrName>style.visibility</p:attrName>
                                        </p:attrNameLst>
                                      </p:cBhvr>
                                      <p:to>
                                        <p:strVal val="visible"/>
                                      </p:to>
                                    </p:set>
                                    <p:animEffect transition="in" filter="box(in)">
                                      <p:cBhvr>
                                        <p:cTn id="91" dur="500"/>
                                        <p:tgtEl>
                                          <p:spTgt spid="870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3" grpId="0" build="p" autoUpdateAnimBg="0"/>
      <p:bldP spid="87066" grpId="0"/>
      <p:bldP spid="87067" grpId="0"/>
      <p:bldP spid="87068" grpId="0"/>
      <p:bldP spid="87069" grpId="0"/>
      <p:bldP spid="87070" grpId="0"/>
      <p:bldP spid="87071" grpId="0" build="p" autoUpdateAnimBg="0"/>
      <p:bldP spid="87073" grpId="0" autoUpdateAnimBg="0"/>
      <p:bldP spid="8707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灯片编号占位符 5">
            <a:extLst>
              <a:ext uri="{FF2B5EF4-FFF2-40B4-BE49-F238E27FC236}">
                <a16:creationId xmlns:a16="http://schemas.microsoft.com/office/drawing/2014/main" id="{445C3601-AC19-4870-9413-EE9471B05E23}"/>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6A4EE827-35A9-4B28-8EC2-48DF7C455C4D}" type="slidenum">
              <a:rPr lang="en-US" altLang="zh-CN" sz="2400" smtClean="0">
                <a:solidFill>
                  <a:srgbClr val="0000CC"/>
                </a:solidFill>
              </a:rPr>
              <a:pPr>
                <a:spcBef>
                  <a:spcPct val="50000"/>
                </a:spcBef>
                <a:buClrTx/>
                <a:buFontTx/>
                <a:buNone/>
              </a:pPr>
              <a:t>21</a:t>
            </a:fld>
            <a:endParaRPr lang="en-US" altLang="zh-CN" sz="2400">
              <a:solidFill>
                <a:srgbClr val="0000CC"/>
              </a:solidFill>
            </a:endParaRPr>
          </a:p>
        </p:txBody>
      </p:sp>
      <p:sp>
        <p:nvSpPr>
          <p:cNvPr id="25603" name="Rectangle 1026">
            <a:extLst>
              <a:ext uri="{FF2B5EF4-FFF2-40B4-BE49-F238E27FC236}">
                <a16:creationId xmlns:a16="http://schemas.microsoft.com/office/drawing/2014/main" id="{C6F67F1C-FB40-40D5-BA9B-9C1F7ED36774}"/>
              </a:ext>
            </a:extLst>
          </p:cNvPr>
          <p:cNvSpPr>
            <a:spLocks noGrp="1" noChangeArrowheads="1"/>
          </p:cNvSpPr>
          <p:nvPr>
            <p:ph type="title"/>
          </p:nvPr>
        </p:nvSpPr>
        <p:spPr>
          <a:xfrm>
            <a:off x="539750" y="457200"/>
            <a:ext cx="8135938" cy="668338"/>
          </a:xfrm>
          <a:ln>
            <a:solidFill>
              <a:srgbClr val="660033"/>
            </a:solidFill>
            <a:miter lim="800000"/>
            <a:headEnd/>
            <a:tailEnd/>
          </a:ln>
        </p:spPr>
        <p:txBody>
          <a:bodyPr/>
          <a:lstStyle/>
          <a:p>
            <a:pPr eaLnBrk="1" hangingPunct="1"/>
            <a:r>
              <a:rPr lang="zh-CN" altLang="en-US" sz="3200" b="1"/>
              <a:t>（</a:t>
            </a:r>
            <a:r>
              <a:rPr lang="en-US" altLang="zh-CN" sz="3200" b="1"/>
              <a:t>1</a:t>
            </a:r>
            <a:r>
              <a:rPr lang="zh-CN" altLang="en-US" sz="3200" b="1"/>
              <a:t>）</a:t>
            </a:r>
            <a:r>
              <a:rPr lang="en-US" altLang="zh-CN" sz="2800" b="1"/>
              <a:t>SMC</a:t>
            </a:r>
            <a:r>
              <a:rPr lang="zh-CN" altLang="en-US" sz="3200" b="1"/>
              <a:t>与</a:t>
            </a:r>
            <a:r>
              <a:rPr lang="en-US" altLang="zh-CN" sz="2800" b="1">
                <a:solidFill>
                  <a:schemeClr val="tx1"/>
                </a:solidFill>
              </a:rPr>
              <a:t>AVC</a:t>
            </a:r>
            <a:r>
              <a:rPr lang="zh-CN" altLang="en-US" sz="3200" b="1"/>
              <a:t>相交于</a:t>
            </a:r>
            <a:r>
              <a:rPr lang="en-US" altLang="zh-CN" sz="2800" b="1">
                <a:solidFill>
                  <a:schemeClr val="tx1"/>
                </a:solidFill>
              </a:rPr>
              <a:t>AVC</a:t>
            </a:r>
            <a:r>
              <a:rPr lang="zh-CN" altLang="en-US" sz="3200" b="1"/>
              <a:t>的最低点</a:t>
            </a:r>
          </a:p>
        </p:txBody>
      </p:sp>
      <p:sp>
        <p:nvSpPr>
          <p:cNvPr id="139271" name="Rectangle 1031">
            <a:extLst>
              <a:ext uri="{FF2B5EF4-FFF2-40B4-BE49-F238E27FC236}">
                <a16:creationId xmlns:a16="http://schemas.microsoft.com/office/drawing/2014/main" id="{7F6B46E8-0BFD-4B0F-9865-D6CA7B17B371}"/>
              </a:ext>
            </a:extLst>
          </p:cNvPr>
          <p:cNvSpPr>
            <a:spLocks noChangeArrowheads="1"/>
          </p:cNvSpPr>
          <p:nvPr/>
        </p:nvSpPr>
        <p:spPr bwMode="auto">
          <a:xfrm>
            <a:off x="5003800" y="1341438"/>
            <a:ext cx="3600450" cy="1639887"/>
          </a:xfrm>
          <a:prstGeom prst="rect">
            <a:avLst/>
          </a:prstGeom>
          <a:solidFill>
            <a:srgbClr val="FFFF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lnSpc>
                <a:spcPct val="120000"/>
              </a:lnSpc>
              <a:spcBef>
                <a:spcPct val="0"/>
              </a:spcBef>
              <a:buClrTx/>
              <a:buFontTx/>
              <a:buNone/>
            </a:pPr>
            <a:r>
              <a:rPr lang="en-US" altLang="zh-CN" sz="2800">
                <a:solidFill>
                  <a:schemeClr val="tx2"/>
                </a:solidFill>
              </a:rPr>
              <a:t>SMC</a:t>
            </a:r>
            <a:r>
              <a:rPr lang="en-US" altLang="zh-CN" sz="2800">
                <a:solidFill>
                  <a:srgbClr val="000066"/>
                </a:solidFill>
              </a:rPr>
              <a:t>&lt;</a:t>
            </a:r>
            <a:r>
              <a:rPr lang="en-US" altLang="zh-CN" sz="2800"/>
              <a:t>AVC</a:t>
            </a:r>
            <a:r>
              <a:rPr lang="en-US" altLang="zh-CN" sz="2800">
                <a:solidFill>
                  <a:srgbClr val="000066"/>
                </a:solidFill>
              </a:rPr>
              <a:t> ,</a:t>
            </a:r>
            <a:r>
              <a:rPr lang="en-US" altLang="zh-CN" sz="2800"/>
              <a:t>AVC</a:t>
            </a:r>
            <a:r>
              <a:rPr lang="en-US" altLang="zh-CN" sz="2800">
                <a:solidFill>
                  <a:srgbClr val="000066"/>
                </a:solidFill>
              </a:rPr>
              <a:t>↓</a:t>
            </a:r>
          </a:p>
          <a:p>
            <a:pPr>
              <a:lnSpc>
                <a:spcPct val="120000"/>
              </a:lnSpc>
              <a:spcBef>
                <a:spcPct val="0"/>
              </a:spcBef>
              <a:buClrTx/>
              <a:buFontTx/>
              <a:buNone/>
            </a:pPr>
            <a:r>
              <a:rPr lang="en-US" altLang="zh-CN" sz="2800">
                <a:solidFill>
                  <a:schemeClr val="tx2"/>
                </a:solidFill>
              </a:rPr>
              <a:t>SMC</a:t>
            </a:r>
            <a:r>
              <a:rPr lang="en-US" altLang="zh-CN" sz="2800">
                <a:solidFill>
                  <a:srgbClr val="000066"/>
                </a:solidFill>
              </a:rPr>
              <a:t>&gt;</a:t>
            </a:r>
            <a:r>
              <a:rPr lang="en-US" altLang="zh-CN" sz="2800"/>
              <a:t>AVC</a:t>
            </a:r>
            <a:r>
              <a:rPr lang="en-US" altLang="zh-CN" sz="2800">
                <a:solidFill>
                  <a:srgbClr val="000066"/>
                </a:solidFill>
              </a:rPr>
              <a:t>, </a:t>
            </a:r>
            <a:r>
              <a:rPr lang="en-US" altLang="zh-CN" sz="2800"/>
              <a:t>AVC</a:t>
            </a:r>
            <a:r>
              <a:rPr lang="en-US" altLang="zh-CN" sz="2800">
                <a:solidFill>
                  <a:srgbClr val="000066"/>
                </a:solidFill>
              </a:rPr>
              <a:t>↑</a:t>
            </a:r>
          </a:p>
          <a:p>
            <a:pPr>
              <a:lnSpc>
                <a:spcPct val="120000"/>
              </a:lnSpc>
              <a:spcBef>
                <a:spcPct val="0"/>
              </a:spcBef>
              <a:buClrTx/>
              <a:buFontTx/>
              <a:buNone/>
            </a:pPr>
            <a:r>
              <a:rPr lang="en-US" altLang="zh-CN" sz="2800">
                <a:solidFill>
                  <a:schemeClr val="tx2"/>
                </a:solidFill>
              </a:rPr>
              <a:t>SMC</a:t>
            </a:r>
            <a:r>
              <a:rPr lang="en-US" altLang="zh-CN" sz="2800">
                <a:solidFill>
                  <a:srgbClr val="000066"/>
                </a:solidFill>
              </a:rPr>
              <a:t>=</a:t>
            </a:r>
            <a:r>
              <a:rPr lang="en-US" altLang="zh-CN" sz="2800"/>
              <a:t>AVC</a:t>
            </a:r>
            <a:r>
              <a:rPr lang="en-US" altLang="zh-CN" sz="2800">
                <a:solidFill>
                  <a:srgbClr val="000066"/>
                </a:solidFill>
              </a:rPr>
              <a:t>,</a:t>
            </a:r>
            <a:r>
              <a:rPr lang="en-US" altLang="zh-CN" sz="2800"/>
              <a:t>AVC</a:t>
            </a:r>
            <a:r>
              <a:rPr lang="zh-CN" altLang="en-US" sz="2800">
                <a:solidFill>
                  <a:srgbClr val="000066"/>
                </a:solidFill>
              </a:rPr>
              <a:t>最低</a:t>
            </a:r>
          </a:p>
        </p:txBody>
      </p:sp>
      <p:sp>
        <p:nvSpPr>
          <p:cNvPr id="139287" name="Line 1047">
            <a:extLst>
              <a:ext uri="{FF2B5EF4-FFF2-40B4-BE49-F238E27FC236}">
                <a16:creationId xmlns:a16="http://schemas.microsoft.com/office/drawing/2014/main" id="{3D196E63-8105-4054-8A03-84A2B445FCFC}"/>
              </a:ext>
            </a:extLst>
          </p:cNvPr>
          <p:cNvSpPr>
            <a:spLocks noChangeShapeType="1"/>
          </p:cNvSpPr>
          <p:nvPr/>
        </p:nvSpPr>
        <p:spPr bwMode="auto">
          <a:xfrm flipV="1">
            <a:off x="1187450" y="2206625"/>
            <a:ext cx="31750" cy="3167063"/>
          </a:xfrm>
          <a:prstGeom prst="line">
            <a:avLst/>
          </a:prstGeom>
          <a:noFill/>
          <a:ln w="28575">
            <a:solidFill>
              <a:srgbClr val="0000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39288" name="Line 1048">
            <a:extLst>
              <a:ext uri="{FF2B5EF4-FFF2-40B4-BE49-F238E27FC236}">
                <a16:creationId xmlns:a16="http://schemas.microsoft.com/office/drawing/2014/main" id="{3F9A63AC-88FC-45A3-90D4-251FA744E161}"/>
              </a:ext>
            </a:extLst>
          </p:cNvPr>
          <p:cNvSpPr>
            <a:spLocks noChangeShapeType="1"/>
          </p:cNvSpPr>
          <p:nvPr/>
        </p:nvSpPr>
        <p:spPr bwMode="auto">
          <a:xfrm>
            <a:off x="1187450" y="5373688"/>
            <a:ext cx="3127375" cy="1587"/>
          </a:xfrm>
          <a:prstGeom prst="line">
            <a:avLst/>
          </a:prstGeom>
          <a:noFill/>
          <a:ln w="28575">
            <a:solidFill>
              <a:srgbClr val="0000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39289" name="Freeform 1049">
            <a:extLst>
              <a:ext uri="{FF2B5EF4-FFF2-40B4-BE49-F238E27FC236}">
                <a16:creationId xmlns:a16="http://schemas.microsoft.com/office/drawing/2014/main" id="{DCF081FE-8374-43C1-A560-56840794CE3D}"/>
              </a:ext>
            </a:extLst>
          </p:cNvPr>
          <p:cNvSpPr>
            <a:spLocks/>
          </p:cNvSpPr>
          <p:nvPr/>
        </p:nvSpPr>
        <p:spPr bwMode="auto">
          <a:xfrm>
            <a:off x="1619250" y="2935288"/>
            <a:ext cx="2387600" cy="998537"/>
          </a:xfrm>
          <a:custGeom>
            <a:avLst/>
            <a:gdLst>
              <a:gd name="T0" fmla="*/ 0 w 1776"/>
              <a:gd name="T1" fmla="*/ 2147483646 h 888"/>
              <a:gd name="T2" fmla="*/ 2147483646 w 1776"/>
              <a:gd name="T3" fmla="*/ 2147483646 h 888"/>
              <a:gd name="T4" fmla="*/ 2147483646 w 1776"/>
              <a:gd name="T5" fmla="*/ 0 h 888"/>
              <a:gd name="T6" fmla="*/ 0 60000 65536"/>
              <a:gd name="T7" fmla="*/ 0 60000 65536"/>
              <a:gd name="T8" fmla="*/ 0 60000 65536"/>
            </a:gdLst>
            <a:ahLst/>
            <a:cxnLst>
              <a:cxn ang="T6">
                <a:pos x="T0" y="T1"/>
              </a:cxn>
              <a:cxn ang="T7">
                <a:pos x="T2" y="T3"/>
              </a:cxn>
              <a:cxn ang="T8">
                <a:pos x="T4" y="T5"/>
              </a:cxn>
            </a:cxnLst>
            <a:rect l="0" t="0" r="r" b="b"/>
            <a:pathLst>
              <a:path w="1776" h="888">
                <a:moveTo>
                  <a:pt x="0" y="432"/>
                </a:moveTo>
                <a:cubicBezTo>
                  <a:pt x="260" y="660"/>
                  <a:pt x="520" y="888"/>
                  <a:pt x="816" y="816"/>
                </a:cubicBezTo>
                <a:cubicBezTo>
                  <a:pt x="1112" y="744"/>
                  <a:pt x="1616" y="136"/>
                  <a:pt x="1776" y="0"/>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39291" name="Freeform 1051">
            <a:extLst>
              <a:ext uri="{FF2B5EF4-FFF2-40B4-BE49-F238E27FC236}">
                <a16:creationId xmlns:a16="http://schemas.microsoft.com/office/drawing/2014/main" id="{433E11F6-B671-4FE7-A7FD-C2F4166A074C}"/>
              </a:ext>
            </a:extLst>
          </p:cNvPr>
          <p:cNvSpPr>
            <a:spLocks/>
          </p:cNvSpPr>
          <p:nvPr/>
        </p:nvSpPr>
        <p:spPr bwMode="auto">
          <a:xfrm>
            <a:off x="1403350" y="2349500"/>
            <a:ext cx="1905000" cy="3048000"/>
          </a:xfrm>
          <a:custGeom>
            <a:avLst/>
            <a:gdLst>
              <a:gd name="T0" fmla="*/ 0 w 1200"/>
              <a:gd name="T1" fmla="*/ 2147483646 h 1920"/>
              <a:gd name="T2" fmla="*/ 2147483646 w 1200"/>
              <a:gd name="T3" fmla="*/ 2147483646 h 1920"/>
              <a:gd name="T4" fmla="*/ 2147483646 w 1200"/>
              <a:gd name="T5" fmla="*/ 0 h 1920"/>
              <a:gd name="T6" fmla="*/ 0 60000 65536"/>
              <a:gd name="T7" fmla="*/ 0 60000 65536"/>
              <a:gd name="T8" fmla="*/ 0 60000 65536"/>
            </a:gdLst>
            <a:ahLst/>
            <a:cxnLst>
              <a:cxn ang="T6">
                <a:pos x="T0" y="T1"/>
              </a:cxn>
              <a:cxn ang="T7">
                <a:pos x="T2" y="T3"/>
              </a:cxn>
              <a:cxn ang="T8">
                <a:pos x="T4" y="T5"/>
              </a:cxn>
            </a:cxnLst>
            <a:rect l="0" t="0" r="r" b="b"/>
            <a:pathLst>
              <a:path w="1200" h="1920">
                <a:moveTo>
                  <a:pt x="0" y="1440"/>
                </a:moveTo>
                <a:cubicBezTo>
                  <a:pt x="44" y="1680"/>
                  <a:pt x="88" y="1920"/>
                  <a:pt x="288" y="1680"/>
                </a:cubicBezTo>
                <a:cubicBezTo>
                  <a:pt x="488" y="1440"/>
                  <a:pt x="1048" y="280"/>
                  <a:pt x="1200" y="0"/>
                </a:cubicBezTo>
              </a:path>
            </a:pathLst>
          </a:custGeom>
          <a:noFill/>
          <a:ln w="28575" cmpd="sng">
            <a:solidFill>
              <a:srgbClr val="000066"/>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39292" name="Text Box 1052">
            <a:extLst>
              <a:ext uri="{FF2B5EF4-FFF2-40B4-BE49-F238E27FC236}">
                <a16:creationId xmlns:a16="http://schemas.microsoft.com/office/drawing/2014/main" id="{59736626-10F1-45D9-AA1F-E2EE8499ABFB}"/>
              </a:ext>
            </a:extLst>
          </p:cNvPr>
          <p:cNvSpPr txBox="1">
            <a:spLocks noChangeArrowheads="1"/>
          </p:cNvSpPr>
          <p:nvPr/>
        </p:nvSpPr>
        <p:spPr bwMode="auto">
          <a:xfrm>
            <a:off x="3954463" y="4799013"/>
            <a:ext cx="433387" cy="485775"/>
          </a:xfrm>
          <a:prstGeom prst="rect">
            <a:avLst/>
          </a:prstGeom>
          <a:noFill/>
          <a:ln w="2857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b="0"/>
              <a:t>Q</a:t>
            </a:r>
          </a:p>
        </p:txBody>
      </p:sp>
      <p:sp>
        <p:nvSpPr>
          <p:cNvPr id="139293" name="Text Box 1053">
            <a:extLst>
              <a:ext uri="{FF2B5EF4-FFF2-40B4-BE49-F238E27FC236}">
                <a16:creationId xmlns:a16="http://schemas.microsoft.com/office/drawing/2014/main" id="{CB521266-441A-4543-8C39-5FFCA19C599B}"/>
              </a:ext>
            </a:extLst>
          </p:cNvPr>
          <p:cNvSpPr txBox="1">
            <a:spLocks noChangeArrowheads="1"/>
          </p:cNvSpPr>
          <p:nvPr/>
        </p:nvSpPr>
        <p:spPr bwMode="auto">
          <a:xfrm>
            <a:off x="1290638" y="2135188"/>
            <a:ext cx="415925" cy="485775"/>
          </a:xfrm>
          <a:prstGeom prst="rect">
            <a:avLst/>
          </a:prstGeom>
          <a:noFill/>
          <a:ln w="2857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b="0"/>
              <a:t>C</a:t>
            </a:r>
          </a:p>
        </p:txBody>
      </p:sp>
      <p:sp>
        <p:nvSpPr>
          <p:cNvPr id="139294" name="Text Box 1054">
            <a:extLst>
              <a:ext uri="{FF2B5EF4-FFF2-40B4-BE49-F238E27FC236}">
                <a16:creationId xmlns:a16="http://schemas.microsoft.com/office/drawing/2014/main" id="{300F95F1-BA19-4F02-BDAF-27332EB57593}"/>
              </a:ext>
            </a:extLst>
          </p:cNvPr>
          <p:cNvSpPr txBox="1">
            <a:spLocks noChangeArrowheads="1"/>
          </p:cNvSpPr>
          <p:nvPr/>
        </p:nvSpPr>
        <p:spPr bwMode="auto">
          <a:xfrm>
            <a:off x="3522663" y="3235325"/>
            <a:ext cx="95567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800"/>
              <a:t>AVC</a:t>
            </a:r>
          </a:p>
        </p:txBody>
      </p:sp>
      <p:sp>
        <p:nvSpPr>
          <p:cNvPr id="139296" name="Text Box 1056">
            <a:extLst>
              <a:ext uri="{FF2B5EF4-FFF2-40B4-BE49-F238E27FC236}">
                <a16:creationId xmlns:a16="http://schemas.microsoft.com/office/drawing/2014/main" id="{7FC5A402-9A6F-4C38-B028-D53C88D5892E}"/>
              </a:ext>
            </a:extLst>
          </p:cNvPr>
          <p:cNvSpPr txBox="1">
            <a:spLocks noChangeArrowheads="1"/>
          </p:cNvSpPr>
          <p:nvPr/>
        </p:nvSpPr>
        <p:spPr bwMode="auto">
          <a:xfrm>
            <a:off x="2516188" y="2084388"/>
            <a:ext cx="1003300" cy="547687"/>
          </a:xfrm>
          <a:prstGeom prst="rect">
            <a:avLst/>
          </a:prstGeom>
          <a:noFill/>
          <a:ln w="2857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800">
                <a:solidFill>
                  <a:schemeClr val="tx2"/>
                </a:solidFill>
              </a:rPr>
              <a:t>SMC</a:t>
            </a:r>
          </a:p>
        </p:txBody>
      </p:sp>
      <p:sp>
        <p:nvSpPr>
          <p:cNvPr id="25613" name="Text Box 1058">
            <a:extLst>
              <a:ext uri="{FF2B5EF4-FFF2-40B4-BE49-F238E27FC236}">
                <a16:creationId xmlns:a16="http://schemas.microsoft.com/office/drawing/2014/main" id="{16776800-D98C-495F-890A-79B1FB9E3CB0}"/>
              </a:ext>
            </a:extLst>
          </p:cNvPr>
          <p:cNvSpPr txBox="1">
            <a:spLocks noChangeArrowheads="1"/>
          </p:cNvSpPr>
          <p:nvPr/>
        </p:nvSpPr>
        <p:spPr bwMode="auto">
          <a:xfrm>
            <a:off x="2238375" y="4022725"/>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zh-CN" sz="2400" b="0"/>
          </a:p>
        </p:txBody>
      </p:sp>
      <p:sp>
        <p:nvSpPr>
          <p:cNvPr id="139299" name="Text Box 1059">
            <a:extLst>
              <a:ext uri="{FF2B5EF4-FFF2-40B4-BE49-F238E27FC236}">
                <a16:creationId xmlns:a16="http://schemas.microsoft.com/office/drawing/2014/main" id="{E67F5705-129F-4E9E-95CD-C955C42EAD3D}"/>
              </a:ext>
            </a:extLst>
          </p:cNvPr>
          <p:cNvSpPr txBox="1">
            <a:spLocks noChangeArrowheads="1"/>
          </p:cNvSpPr>
          <p:nvPr/>
        </p:nvSpPr>
        <p:spPr bwMode="auto">
          <a:xfrm>
            <a:off x="2484438" y="3933825"/>
            <a:ext cx="4556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0">
                <a:solidFill>
                  <a:srgbClr val="000066"/>
                </a:solidFill>
              </a:rPr>
              <a:t>M</a:t>
            </a:r>
          </a:p>
        </p:txBody>
      </p:sp>
      <p:sp>
        <p:nvSpPr>
          <p:cNvPr id="139301" name="Rectangle 1061">
            <a:extLst>
              <a:ext uri="{FF2B5EF4-FFF2-40B4-BE49-F238E27FC236}">
                <a16:creationId xmlns:a16="http://schemas.microsoft.com/office/drawing/2014/main" id="{EBE57603-3B11-447E-8C8E-E42E07291085}"/>
              </a:ext>
            </a:extLst>
          </p:cNvPr>
          <p:cNvSpPr>
            <a:spLocks noChangeArrowheads="1"/>
          </p:cNvSpPr>
          <p:nvPr>
            <p:ph type="body" sz="half" idx="1"/>
          </p:nvPr>
        </p:nvSpPr>
        <p:spPr>
          <a:xfrm>
            <a:off x="5003800" y="3357563"/>
            <a:ext cx="3671888" cy="2592387"/>
          </a:xfrm>
          <a:solidFill>
            <a:srgbClr val="FFCC00"/>
          </a:solidFill>
          <a:ln w="76200">
            <a:solidFill>
              <a:srgbClr val="336600"/>
            </a:solidFill>
            <a:miter lim="800000"/>
            <a:headEnd/>
            <a:tailEnd/>
          </a:ln>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rIns="18000"/>
          <a:lstStyle/>
          <a:p>
            <a:pPr marL="0" indent="0" eaLnBrk="1" hangingPunct="1">
              <a:tabLst>
                <a:tab pos="0" algn="l"/>
              </a:tabLst>
            </a:pPr>
            <a:r>
              <a:rPr lang="en-US" altLang="zh-CN" sz="2400"/>
              <a:t>M</a:t>
            </a:r>
            <a:r>
              <a:rPr lang="zh-CN" altLang="en-US" sz="2400"/>
              <a:t>点后，增加一单位产量所带来的边际成本，大于产量增加前的平均可变成本，</a:t>
            </a:r>
          </a:p>
          <a:p>
            <a:pPr marL="0" indent="0" eaLnBrk="1" hangingPunct="1">
              <a:tabLst>
                <a:tab pos="0" algn="l"/>
              </a:tabLst>
            </a:pPr>
            <a:r>
              <a:rPr lang="zh-CN" altLang="en-US" sz="2400"/>
              <a:t>在产量增加后，平均可变成本一定增加。</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139287"/>
                                        </p:tgtEl>
                                        <p:attrNameLst>
                                          <p:attrName>style.visibility</p:attrName>
                                        </p:attrNameLst>
                                      </p:cBhvr>
                                      <p:to>
                                        <p:strVal val="visible"/>
                                      </p:to>
                                    </p:set>
                                    <p:anim calcmode="lin" valueType="num">
                                      <p:cBhvr additive="base">
                                        <p:cTn id="7" dur="500" fill="hold"/>
                                        <p:tgtEl>
                                          <p:spTgt spid="139287"/>
                                        </p:tgtEl>
                                        <p:attrNameLst>
                                          <p:attrName>ppt_x</p:attrName>
                                        </p:attrNameLst>
                                      </p:cBhvr>
                                      <p:tavLst>
                                        <p:tav tm="0">
                                          <p:val>
                                            <p:strVal val="1+#ppt_w/2"/>
                                          </p:val>
                                        </p:tav>
                                        <p:tav tm="100000">
                                          <p:val>
                                            <p:strVal val="#ppt_x"/>
                                          </p:val>
                                        </p:tav>
                                      </p:tavLst>
                                    </p:anim>
                                    <p:anim calcmode="lin" valueType="num">
                                      <p:cBhvr additive="base">
                                        <p:cTn id="8" dur="500" fill="hold"/>
                                        <p:tgtEl>
                                          <p:spTgt spid="139287"/>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nodeType="clickEffect">
                                  <p:stCondLst>
                                    <p:cond delay="0"/>
                                  </p:stCondLst>
                                  <p:childTnLst>
                                    <p:set>
                                      <p:cBhvr>
                                        <p:cTn id="12" dur="1" fill="hold">
                                          <p:stCondLst>
                                            <p:cond delay="0"/>
                                          </p:stCondLst>
                                        </p:cTn>
                                        <p:tgtEl>
                                          <p:spTgt spid="139288"/>
                                        </p:tgtEl>
                                        <p:attrNameLst>
                                          <p:attrName>style.visibility</p:attrName>
                                        </p:attrNameLst>
                                      </p:cBhvr>
                                      <p:to>
                                        <p:strVal val="visible"/>
                                      </p:to>
                                    </p:set>
                                    <p:anim calcmode="lin" valueType="num">
                                      <p:cBhvr additive="base">
                                        <p:cTn id="13" dur="500" fill="hold"/>
                                        <p:tgtEl>
                                          <p:spTgt spid="139288"/>
                                        </p:tgtEl>
                                        <p:attrNameLst>
                                          <p:attrName>ppt_x</p:attrName>
                                        </p:attrNameLst>
                                      </p:cBhvr>
                                      <p:tavLst>
                                        <p:tav tm="0">
                                          <p:val>
                                            <p:strVal val="1+#ppt_w/2"/>
                                          </p:val>
                                        </p:tav>
                                        <p:tav tm="100000">
                                          <p:val>
                                            <p:strVal val="#ppt_x"/>
                                          </p:val>
                                        </p:tav>
                                      </p:tavLst>
                                    </p:anim>
                                    <p:anim calcmode="lin" valueType="num">
                                      <p:cBhvr additive="base">
                                        <p:cTn id="14" dur="500" fill="hold"/>
                                        <p:tgtEl>
                                          <p:spTgt spid="139288"/>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39293"/>
                                        </p:tgtEl>
                                        <p:attrNameLst>
                                          <p:attrName>style.visibility</p:attrName>
                                        </p:attrNameLst>
                                      </p:cBhvr>
                                      <p:to>
                                        <p:strVal val="visible"/>
                                      </p:to>
                                    </p:set>
                                    <p:anim calcmode="lin" valueType="num">
                                      <p:cBhvr additive="base">
                                        <p:cTn id="19" dur="500" fill="hold"/>
                                        <p:tgtEl>
                                          <p:spTgt spid="139293"/>
                                        </p:tgtEl>
                                        <p:attrNameLst>
                                          <p:attrName>ppt_x</p:attrName>
                                        </p:attrNameLst>
                                      </p:cBhvr>
                                      <p:tavLst>
                                        <p:tav tm="0">
                                          <p:val>
                                            <p:strVal val="1+#ppt_w/2"/>
                                          </p:val>
                                        </p:tav>
                                        <p:tav tm="100000">
                                          <p:val>
                                            <p:strVal val="#ppt_x"/>
                                          </p:val>
                                        </p:tav>
                                      </p:tavLst>
                                    </p:anim>
                                    <p:anim calcmode="lin" valueType="num">
                                      <p:cBhvr additive="base">
                                        <p:cTn id="20" dur="500" fill="hold"/>
                                        <p:tgtEl>
                                          <p:spTgt spid="139293"/>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139292"/>
                                        </p:tgtEl>
                                        <p:attrNameLst>
                                          <p:attrName>style.visibility</p:attrName>
                                        </p:attrNameLst>
                                      </p:cBhvr>
                                      <p:to>
                                        <p:strVal val="visible"/>
                                      </p:to>
                                    </p:set>
                                    <p:anim calcmode="lin" valueType="num">
                                      <p:cBhvr additive="base">
                                        <p:cTn id="25" dur="500" fill="hold"/>
                                        <p:tgtEl>
                                          <p:spTgt spid="139292"/>
                                        </p:tgtEl>
                                        <p:attrNameLst>
                                          <p:attrName>ppt_x</p:attrName>
                                        </p:attrNameLst>
                                      </p:cBhvr>
                                      <p:tavLst>
                                        <p:tav tm="0">
                                          <p:val>
                                            <p:strVal val="1+#ppt_w/2"/>
                                          </p:val>
                                        </p:tav>
                                        <p:tav tm="100000">
                                          <p:val>
                                            <p:strVal val="#ppt_x"/>
                                          </p:val>
                                        </p:tav>
                                      </p:tavLst>
                                    </p:anim>
                                    <p:anim calcmode="lin" valueType="num">
                                      <p:cBhvr additive="base">
                                        <p:cTn id="26" dur="500" fill="hold"/>
                                        <p:tgtEl>
                                          <p:spTgt spid="139292"/>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nodeType="clickEffect">
                                  <p:stCondLst>
                                    <p:cond delay="0"/>
                                  </p:stCondLst>
                                  <p:childTnLst>
                                    <p:set>
                                      <p:cBhvr>
                                        <p:cTn id="30" dur="1" fill="hold">
                                          <p:stCondLst>
                                            <p:cond delay="0"/>
                                          </p:stCondLst>
                                        </p:cTn>
                                        <p:tgtEl>
                                          <p:spTgt spid="139291"/>
                                        </p:tgtEl>
                                        <p:attrNameLst>
                                          <p:attrName>style.visibility</p:attrName>
                                        </p:attrNameLst>
                                      </p:cBhvr>
                                      <p:to>
                                        <p:strVal val="visible"/>
                                      </p:to>
                                    </p:set>
                                    <p:anim calcmode="lin" valueType="num">
                                      <p:cBhvr additive="base">
                                        <p:cTn id="31" dur="500" fill="hold"/>
                                        <p:tgtEl>
                                          <p:spTgt spid="139291"/>
                                        </p:tgtEl>
                                        <p:attrNameLst>
                                          <p:attrName>ppt_x</p:attrName>
                                        </p:attrNameLst>
                                      </p:cBhvr>
                                      <p:tavLst>
                                        <p:tav tm="0">
                                          <p:val>
                                            <p:strVal val="1+#ppt_w/2"/>
                                          </p:val>
                                        </p:tav>
                                        <p:tav tm="100000">
                                          <p:val>
                                            <p:strVal val="#ppt_x"/>
                                          </p:val>
                                        </p:tav>
                                      </p:tavLst>
                                    </p:anim>
                                    <p:anim calcmode="lin" valueType="num">
                                      <p:cBhvr additive="base">
                                        <p:cTn id="32" dur="500" fill="hold"/>
                                        <p:tgtEl>
                                          <p:spTgt spid="139291"/>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139296"/>
                                        </p:tgtEl>
                                        <p:attrNameLst>
                                          <p:attrName>style.visibility</p:attrName>
                                        </p:attrNameLst>
                                      </p:cBhvr>
                                      <p:to>
                                        <p:strVal val="visible"/>
                                      </p:to>
                                    </p:set>
                                    <p:anim calcmode="lin" valueType="num">
                                      <p:cBhvr additive="base">
                                        <p:cTn id="37" dur="500" fill="hold"/>
                                        <p:tgtEl>
                                          <p:spTgt spid="139296"/>
                                        </p:tgtEl>
                                        <p:attrNameLst>
                                          <p:attrName>ppt_x</p:attrName>
                                        </p:attrNameLst>
                                      </p:cBhvr>
                                      <p:tavLst>
                                        <p:tav tm="0">
                                          <p:val>
                                            <p:strVal val="1+#ppt_w/2"/>
                                          </p:val>
                                        </p:tav>
                                        <p:tav tm="100000">
                                          <p:val>
                                            <p:strVal val="#ppt_x"/>
                                          </p:val>
                                        </p:tav>
                                      </p:tavLst>
                                    </p:anim>
                                    <p:anim calcmode="lin" valueType="num">
                                      <p:cBhvr additive="base">
                                        <p:cTn id="38" dur="500" fill="hold"/>
                                        <p:tgtEl>
                                          <p:spTgt spid="139296"/>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2" fill="hold" nodeType="clickEffect">
                                  <p:stCondLst>
                                    <p:cond delay="0"/>
                                  </p:stCondLst>
                                  <p:childTnLst>
                                    <p:set>
                                      <p:cBhvr>
                                        <p:cTn id="42" dur="1" fill="hold">
                                          <p:stCondLst>
                                            <p:cond delay="0"/>
                                          </p:stCondLst>
                                        </p:cTn>
                                        <p:tgtEl>
                                          <p:spTgt spid="139289"/>
                                        </p:tgtEl>
                                        <p:attrNameLst>
                                          <p:attrName>style.visibility</p:attrName>
                                        </p:attrNameLst>
                                      </p:cBhvr>
                                      <p:to>
                                        <p:strVal val="visible"/>
                                      </p:to>
                                    </p:set>
                                    <p:anim calcmode="lin" valueType="num">
                                      <p:cBhvr additive="base">
                                        <p:cTn id="43" dur="500" fill="hold"/>
                                        <p:tgtEl>
                                          <p:spTgt spid="139289"/>
                                        </p:tgtEl>
                                        <p:attrNameLst>
                                          <p:attrName>ppt_x</p:attrName>
                                        </p:attrNameLst>
                                      </p:cBhvr>
                                      <p:tavLst>
                                        <p:tav tm="0">
                                          <p:val>
                                            <p:strVal val="1+#ppt_w/2"/>
                                          </p:val>
                                        </p:tav>
                                        <p:tav tm="100000">
                                          <p:val>
                                            <p:strVal val="#ppt_x"/>
                                          </p:val>
                                        </p:tav>
                                      </p:tavLst>
                                    </p:anim>
                                    <p:anim calcmode="lin" valueType="num">
                                      <p:cBhvr additive="base">
                                        <p:cTn id="44" dur="500" fill="hold"/>
                                        <p:tgtEl>
                                          <p:spTgt spid="139289"/>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139294"/>
                                        </p:tgtEl>
                                        <p:attrNameLst>
                                          <p:attrName>style.visibility</p:attrName>
                                        </p:attrNameLst>
                                      </p:cBhvr>
                                      <p:to>
                                        <p:strVal val="visible"/>
                                      </p:to>
                                    </p:set>
                                    <p:anim calcmode="lin" valueType="num">
                                      <p:cBhvr additive="base">
                                        <p:cTn id="49" dur="500" fill="hold"/>
                                        <p:tgtEl>
                                          <p:spTgt spid="139294"/>
                                        </p:tgtEl>
                                        <p:attrNameLst>
                                          <p:attrName>ppt_x</p:attrName>
                                        </p:attrNameLst>
                                      </p:cBhvr>
                                      <p:tavLst>
                                        <p:tav tm="0">
                                          <p:val>
                                            <p:strVal val="1+#ppt_w/2"/>
                                          </p:val>
                                        </p:tav>
                                        <p:tav tm="100000">
                                          <p:val>
                                            <p:strVal val="#ppt_x"/>
                                          </p:val>
                                        </p:tav>
                                      </p:tavLst>
                                    </p:anim>
                                    <p:anim calcmode="lin" valueType="num">
                                      <p:cBhvr additive="base">
                                        <p:cTn id="50" dur="500" fill="hold"/>
                                        <p:tgtEl>
                                          <p:spTgt spid="139294"/>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39299"/>
                                        </p:tgtEl>
                                        <p:attrNameLst>
                                          <p:attrName>style.visibility</p:attrName>
                                        </p:attrNameLst>
                                      </p:cBhvr>
                                      <p:to>
                                        <p:strVal val="visible"/>
                                      </p:to>
                                    </p:set>
                                    <p:anim calcmode="lin" valueType="num">
                                      <p:cBhvr additive="base">
                                        <p:cTn id="55" dur="500" fill="hold"/>
                                        <p:tgtEl>
                                          <p:spTgt spid="139299"/>
                                        </p:tgtEl>
                                        <p:attrNameLst>
                                          <p:attrName>ppt_x</p:attrName>
                                        </p:attrNameLst>
                                      </p:cBhvr>
                                      <p:tavLst>
                                        <p:tav tm="0">
                                          <p:val>
                                            <p:strVal val="0-#ppt_w/2"/>
                                          </p:val>
                                        </p:tav>
                                        <p:tav tm="100000">
                                          <p:val>
                                            <p:strVal val="#ppt_x"/>
                                          </p:val>
                                        </p:tav>
                                      </p:tavLst>
                                    </p:anim>
                                    <p:anim calcmode="lin" valueType="num">
                                      <p:cBhvr additive="base">
                                        <p:cTn id="56" dur="500" fill="hold"/>
                                        <p:tgtEl>
                                          <p:spTgt spid="139299"/>
                                        </p:tgtEl>
                                        <p:attrNameLst>
                                          <p:attrName>ppt_y</p:attrName>
                                        </p:attrNameLst>
                                      </p:cBhvr>
                                      <p:tavLst>
                                        <p:tav tm="0">
                                          <p:val>
                                            <p:strVal val="#ppt_y"/>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4" presetClass="entr" presetSubtype="16" fill="hold" grpId="0" nodeType="clickEffect">
                                  <p:stCondLst>
                                    <p:cond delay="0"/>
                                  </p:stCondLst>
                                  <p:childTnLst>
                                    <p:set>
                                      <p:cBhvr>
                                        <p:cTn id="60" dur="1" fill="hold">
                                          <p:stCondLst>
                                            <p:cond delay="0"/>
                                          </p:stCondLst>
                                        </p:cTn>
                                        <p:tgtEl>
                                          <p:spTgt spid="139271"/>
                                        </p:tgtEl>
                                        <p:attrNameLst>
                                          <p:attrName>style.visibility</p:attrName>
                                        </p:attrNameLst>
                                      </p:cBhvr>
                                      <p:to>
                                        <p:strVal val="visible"/>
                                      </p:to>
                                    </p:set>
                                    <p:animEffect transition="in" filter="box(in)">
                                      <p:cBhvr>
                                        <p:cTn id="61" dur="500"/>
                                        <p:tgtEl>
                                          <p:spTgt spid="139271"/>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4" presetClass="entr" presetSubtype="16" fill="hold" grpId="0" nodeType="clickEffect">
                                  <p:stCondLst>
                                    <p:cond delay="0"/>
                                  </p:stCondLst>
                                  <p:childTnLst>
                                    <p:set>
                                      <p:cBhvr>
                                        <p:cTn id="65" dur="1" fill="hold">
                                          <p:stCondLst>
                                            <p:cond delay="0"/>
                                          </p:stCondLst>
                                        </p:cTn>
                                        <p:tgtEl>
                                          <p:spTgt spid="139301">
                                            <p:bg/>
                                          </p:spTgt>
                                        </p:tgtEl>
                                        <p:attrNameLst>
                                          <p:attrName>style.visibility</p:attrName>
                                        </p:attrNameLst>
                                      </p:cBhvr>
                                      <p:to>
                                        <p:strVal val="visible"/>
                                      </p:to>
                                    </p:set>
                                    <p:animEffect transition="in" filter="box(in)">
                                      <p:cBhvr>
                                        <p:cTn id="66" dur="500"/>
                                        <p:tgtEl>
                                          <p:spTgt spid="139301">
                                            <p:bg/>
                                          </p:spTgt>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4" presetClass="entr" presetSubtype="16" fill="hold" grpId="0" nodeType="clickEffect">
                                  <p:stCondLst>
                                    <p:cond delay="0"/>
                                  </p:stCondLst>
                                  <p:childTnLst>
                                    <p:set>
                                      <p:cBhvr>
                                        <p:cTn id="70" dur="1" fill="hold">
                                          <p:stCondLst>
                                            <p:cond delay="0"/>
                                          </p:stCondLst>
                                        </p:cTn>
                                        <p:tgtEl>
                                          <p:spTgt spid="139301">
                                            <p:txEl>
                                              <p:pRg st="0" end="0"/>
                                            </p:txEl>
                                          </p:spTgt>
                                        </p:tgtEl>
                                        <p:attrNameLst>
                                          <p:attrName>style.visibility</p:attrName>
                                        </p:attrNameLst>
                                      </p:cBhvr>
                                      <p:to>
                                        <p:strVal val="visible"/>
                                      </p:to>
                                    </p:set>
                                    <p:animEffect transition="in" filter="box(in)">
                                      <p:cBhvr>
                                        <p:cTn id="71" dur="500"/>
                                        <p:tgtEl>
                                          <p:spTgt spid="139301">
                                            <p:txEl>
                                              <p:pRg st="0" end="0"/>
                                            </p:txEl>
                                          </p:spTgt>
                                        </p:tgtEl>
                                      </p:cBhvr>
                                    </p:animEffect>
                                  </p:childTnLst>
                                </p:cTn>
                              </p:par>
                            </p:childTnLst>
                          </p:cTn>
                        </p:par>
                      </p:childTnLst>
                    </p:cTn>
                  </p:par>
                  <p:par>
                    <p:cTn id="72" fill="hold" nodeType="clickPar">
                      <p:stCondLst>
                        <p:cond delay="indefinite"/>
                      </p:stCondLst>
                      <p:childTnLst>
                        <p:par>
                          <p:cTn id="73" fill="hold" nodeType="withGroup">
                            <p:stCondLst>
                              <p:cond delay="0"/>
                            </p:stCondLst>
                            <p:childTnLst>
                              <p:par>
                                <p:cTn id="74" presetID="4" presetClass="entr" presetSubtype="16" fill="hold" grpId="0" nodeType="clickEffect">
                                  <p:stCondLst>
                                    <p:cond delay="0"/>
                                  </p:stCondLst>
                                  <p:childTnLst>
                                    <p:set>
                                      <p:cBhvr>
                                        <p:cTn id="75" dur="1" fill="hold">
                                          <p:stCondLst>
                                            <p:cond delay="0"/>
                                          </p:stCondLst>
                                        </p:cTn>
                                        <p:tgtEl>
                                          <p:spTgt spid="139301">
                                            <p:txEl>
                                              <p:pRg st="1" end="1"/>
                                            </p:txEl>
                                          </p:spTgt>
                                        </p:tgtEl>
                                        <p:attrNameLst>
                                          <p:attrName>style.visibility</p:attrName>
                                        </p:attrNameLst>
                                      </p:cBhvr>
                                      <p:to>
                                        <p:strVal val="visible"/>
                                      </p:to>
                                    </p:set>
                                    <p:animEffect transition="in" filter="box(in)">
                                      <p:cBhvr>
                                        <p:cTn id="76" dur="500"/>
                                        <p:tgtEl>
                                          <p:spTgt spid="13930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271" grpId="0" animBg="1"/>
      <p:bldP spid="139292" grpId="0" animBg="1" autoUpdateAnimBg="0"/>
      <p:bldP spid="139293" grpId="0" animBg="1" autoUpdateAnimBg="0"/>
      <p:bldP spid="139294" grpId="0"/>
      <p:bldP spid="139296" grpId="0" animBg="1" autoUpdateAnimBg="0"/>
      <p:bldP spid="139299" grpId="0" autoUpdateAnimBg="0"/>
      <p:bldP spid="139301"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灯片编号占位符 6">
            <a:extLst>
              <a:ext uri="{FF2B5EF4-FFF2-40B4-BE49-F238E27FC236}">
                <a16:creationId xmlns:a16="http://schemas.microsoft.com/office/drawing/2014/main" id="{37AFDC19-0863-4D98-B99B-CD062A790DB7}"/>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0717B496-0B99-4C64-8488-0CC1A415E783}" type="slidenum">
              <a:rPr lang="en-US" altLang="zh-CN" sz="2400" smtClean="0">
                <a:solidFill>
                  <a:srgbClr val="0000CC"/>
                </a:solidFill>
              </a:rPr>
              <a:pPr>
                <a:spcBef>
                  <a:spcPct val="50000"/>
                </a:spcBef>
                <a:buClrTx/>
                <a:buFontTx/>
                <a:buNone/>
              </a:pPr>
              <a:t>22</a:t>
            </a:fld>
            <a:endParaRPr lang="en-US" altLang="zh-CN" sz="2400">
              <a:solidFill>
                <a:srgbClr val="0000CC"/>
              </a:solidFill>
            </a:endParaRPr>
          </a:p>
        </p:txBody>
      </p:sp>
      <p:sp>
        <p:nvSpPr>
          <p:cNvPr id="26627" name="Rectangle 2">
            <a:extLst>
              <a:ext uri="{FF2B5EF4-FFF2-40B4-BE49-F238E27FC236}">
                <a16:creationId xmlns:a16="http://schemas.microsoft.com/office/drawing/2014/main" id="{2A0FCEB8-D724-49BD-BEA7-03A2CB1E842F}"/>
              </a:ext>
            </a:extLst>
          </p:cNvPr>
          <p:cNvSpPr>
            <a:spLocks noGrp="1" noChangeArrowheads="1"/>
          </p:cNvSpPr>
          <p:nvPr>
            <p:ph type="title"/>
          </p:nvPr>
        </p:nvSpPr>
        <p:spPr>
          <a:xfrm>
            <a:off x="684213" y="476250"/>
            <a:ext cx="7772400" cy="647700"/>
          </a:xfrm>
          <a:ln>
            <a:solidFill>
              <a:srgbClr val="FF0000"/>
            </a:solidFill>
            <a:miter lim="800000"/>
            <a:headEnd/>
            <a:tailEnd/>
          </a:ln>
        </p:spPr>
        <p:txBody>
          <a:bodyPr/>
          <a:lstStyle/>
          <a:p>
            <a:pPr eaLnBrk="1" hangingPunct="1">
              <a:lnSpc>
                <a:spcPct val="140000"/>
              </a:lnSpc>
            </a:pPr>
            <a:r>
              <a:rPr lang="zh-CN" altLang="en-US" sz="2800" b="1"/>
              <a:t>（</a:t>
            </a:r>
            <a:r>
              <a:rPr lang="en-US" altLang="zh-CN" sz="2800" b="1"/>
              <a:t>2</a:t>
            </a:r>
            <a:r>
              <a:rPr lang="zh-CN" altLang="en-US" sz="2800" b="1"/>
              <a:t>）</a:t>
            </a:r>
            <a:r>
              <a:rPr lang="en-US" altLang="zh-CN" sz="2800" b="1"/>
              <a:t>SMC</a:t>
            </a:r>
            <a:r>
              <a:rPr lang="zh-CN" altLang="en-US" sz="2800" b="1"/>
              <a:t>与</a:t>
            </a:r>
            <a:r>
              <a:rPr lang="en-US" altLang="zh-CN" sz="2800" b="1">
                <a:solidFill>
                  <a:srgbClr val="0000CC"/>
                </a:solidFill>
              </a:rPr>
              <a:t>SAC</a:t>
            </a:r>
            <a:r>
              <a:rPr lang="zh-CN" altLang="en-US" sz="2800" b="1"/>
              <a:t>相交于</a:t>
            </a:r>
            <a:r>
              <a:rPr lang="en-US" altLang="zh-CN" sz="2800" b="1">
                <a:solidFill>
                  <a:srgbClr val="0000CC"/>
                </a:solidFill>
              </a:rPr>
              <a:t>SAC</a:t>
            </a:r>
            <a:r>
              <a:rPr lang="zh-CN" altLang="en-US" sz="2800" b="1"/>
              <a:t>的最低点。</a:t>
            </a:r>
          </a:p>
        </p:txBody>
      </p:sp>
      <p:sp>
        <p:nvSpPr>
          <p:cNvPr id="138287" name="Line 47">
            <a:extLst>
              <a:ext uri="{FF2B5EF4-FFF2-40B4-BE49-F238E27FC236}">
                <a16:creationId xmlns:a16="http://schemas.microsoft.com/office/drawing/2014/main" id="{87F07D4C-A30D-49E7-B6B2-2BD4FD21FB7F}"/>
              </a:ext>
            </a:extLst>
          </p:cNvPr>
          <p:cNvSpPr>
            <a:spLocks noChangeShapeType="1"/>
          </p:cNvSpPr>
          <p:nvPr/>
        </p:nvSpPr>
        <p:spPr bwMode="auto">
          <a:xfrm flipV="1">
            <a:off x="939800" y="2614613"/>
            <a:ext cx="31750" cy="3094037"/>
          </a:xfrm>
          <a:prstGeom prst="line">
            <a:avLst/>
          </a:prstGeom>
          <a:noFill/>
          <a:ln w="28575">
            <a:solidFill>
              <a:srgbClr val="0000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38288" name="Line 48">
            <a:extLst>
              <a:ext uri="{FF2B5EF4-FFF2-40B4-BE49-F238E27FC236}">
                <a16:creationId xmlns:a16="http://schemas.microsoft.com/office/drawing/2014/main" id="{2D3693B0-6F33-455F-BD6E-48FE20CEC9BA}"/>
              </a:ext>
            </a:extLst>
          </p:cNvPr>
          <p:cNvSpPr>
            <a:spLocks noChangeShapeType="1"/>
          </p:cNvSpPr>
          <p:nvPr/>
        </p:nvSpPr>
        <p:spPr bwMode="auto">
          <a:xfrm>
            <a:off x="939800" y="5708650"/>
            <a:ext cx="3271838" cy="1588"/>
          </a:xfrm>
          <a:prstGeom prst="line">
            <a:avLst/>
          </a:prstGeom>
          <a:noFill/>
          <a:ln w="28575">
            <a:solidFill>
              <a:srgbClr val="0000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38290" name="Freeform 50">
            <a:extLst>
              <a:ext uri="{FF2B5EF4-FFF2-40B4-BE49-F238E27FC236}">
                <a16:creationId xmlns:a16="http://schemas.microsoft.com/office/drawing/2014/main" id="{0478A184-335C-4621-B456-F71DEE902B73}"/>
              </a:ext>
            </a:extLst>
          </p:cNvPr>
          <p:cNvSpPr>
            <a:spLocks/>
          </p:cNvSpPr>
          <p:nvPr/>
        </p:nvSpPr>
        <p:spPr bwMode="auto">
          <a:xfrm>
            <a:off x="1778000" y="2813050"/>
            <a:ext cx="2057400" cy="1096963"/>
          </a:xfrm>
          <a:custGeom>
            <a:avLst/>
            <a:gdLst>
              <a:gd name="T0" fmla="*/ 0 w 1296"/>
              <a:gd name="T1" fmla="*/ 0 h 640"/>
              <a:gd name="T2" fmla="*/ 2147483646 w 1296"/>
              <a:gd name="T3" fmla="*/ 2147483646 h 640"/>
              <a:gd name="T4" fmla="*/ 2147483646 w 1296"/>
              <a:gd name="T5" fmla="*/ 2147483646 h 640"/>
              <a:gd name="T6" fmla="*/ 0 60000 65536"/>
              <a:gd name="T7" fmla="*/ 0 60000 65536"/>
              <a:gd name="T8" fmla="*/ 0 60000 65536"/>
            </a:gdLst>
            <a:ahLst/>
            <a:cxnLst>
              <a:cxn ang="T6">
                <a:pos x="T0" y="T1"/>
              </a:cxn>
              <a:cxn ang="T7">
                <a:pos x="T2" y="T3"/>
              </a:cxn>
              <a:cxn ang="T8">
                <a:pos x="T4" y="T5"/>
              </a:cxn>
            </a:cxnLst>
            <a:rect l="0" t="0" r="r" b="b"/>
            <a:pathLst>
              <a:path w="1296" h="640">
                <a:moveTo>
                  <a:pt x="0" y="0"/>
                </a:moveTo>
                <a:cubicBezTo>
                  <a:pt x="108" y="304"/>
                  <a:pt x="216" y="608"/>
                  <a:pt x="432" y="624"/>
                </a:cubicBezTo>
                <a:cubicBezTo>
                  <a:pt x="648" y="640"/>
                  <a:pt x="1152" y="184"/>
                  <a:pt x="1296" y="96"/>
                </a:cubicBezTo>
              </a:path>
            </a:pathLst>
          </a:custGeom>
          <a:noFill/>
          <a:ln w="28575" cmpd="sng">
            <a:solidFill>
              <a:srgbClr val="000066"/>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38291" name="Freeform 51">
            <a:extLst>
              <a:ext uri="{FF2B5EF4-FFF2-40B4-BE49-F238E27FC236}">
                <a16:creationId xmlns:a16="http://schemas.microsoft.com/office/drawing/2014/main" id="{9ABF004D-16C1-403C-8D7E-7C5EB4C8D4E3}"/>
              </a:ext>
            </a:extLst>
          </p:cNvPr>
          <p:cNvSpPr>
            <a:spLocks/>
          </p:cNvSpPr>
          <p:nvPr/>
        </p:nvSpPr>
        <p:spPr bwMode="auto">
          <a:xfrm>
            <a:off x="1168400" y="2901950"/>
            <a:ext cx="1819275" cy="2806700"/>
          </a:xfrm>
          <a:custGeom>
            <a:avLst/>
            <a:gdLst>
              <a:gd name="T0" fmla="*/ 0 w 1200"/>
              <a:gd name="T1" fmla="*/ 2147483646 h 1920"/>
              <a:gd name="T2" fmla="*/ 2147483646 w 1200"/>
              <a:gd name="T3" fmla="*/ 2147483646 h 1920"/>
              <a:gd name="T4" fmla="*/ 2147483646 w 1200"/>
              <a:gd name="T5" fmla="*/ 0 h 1920"/>
              <a:gd name="T6" fmla="*/ 0 60000 65536"/>
              <a:gd name="T7" fmla="*/ 0 60000 65536"/>
              <a:gd name="T8" fmla="*/ 0 60000 65536"/>
            </a:gdLst>
            <a:ahLst/>
            <a:cxnLst>
              <a:cxn ang="T6">
                <a:pos x="T0" y="T1"/>
              </a:cxn>
              <a:cxn ang="T7">
                <a:pos x="T2" y="T3"/>
              </a:cxn>
              <a:cxn ang="T8">
                <a:pos x="T4" y="T5"/>
              </a:cxn>
            </a:cxnLst>
            <a:rect l="0" t="0" r="r" b="b"/>
            <a:pathLst>
              <a:path w="1200" h="1920">
                <a:moveTo>
                  <a:pt x="0" y="1440"/>
                </a:moveTo>
                <a:cubicBezTo>
                  <a:pt x="44" y="1680"/>
                  <a:pt x="88" y="1920"/>
                  <a:pt x="288" y="1680"/>
                </a:cubicBezTo>
                <a:cubicBezTo>
                  <a:pt x="488" y="1440"/>
                  <a:pt x="1048" y="280"/>
                  <a:pt x="1200" y="0"/>
                </a:cubicBezTo>
              </a:path>
            </a:pathLst>
          </a:custGeom>
          <a:noFill/>
          <a:ln w="28575" cmpd="sng">
            <a:solidFill>
              <a:srgbClr val="000066"/>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38292" name="Text Box 52">
            <a:extLst>
              <a:ext uri="{FF2B5EF4-FFF2-40B4-BE49-F238E27FC236}">
                <a16:creationId xmlns:a16="http://schemas.microsoft.com/office/drawing/2014/main" id="{D248ABCD-8ABA-44A8-B4E5-641A40803B04}"/>
              </a:ext>
            </a:extLst>
          </p:cNvPr>
          <p:cNvSpPr txBox="1">
            <a:spLocks noChangeArrowheads="1"/>
          </p:cNvSpPr>
          <p:nvPr/>
        </p:nvSpPr>
        <p:spPr bwMode="auto">
          <a:xfrm>
            <a:off x="3635375" y="5133975"/>
            <a:ext cx="433388" cy="485775"/>
          </a:xfrm>
          <a:prstGeom prst="rect">
            <a:avLst/>
          </a:prstGeom>
          <a:noFill/>
          <a:ln w="2857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b="0"/>
              <a:t>Q</a:t>
            </a:r>
          </a:p>
        </p:txBody>
      </p:sp>
      <p:sp>
        <p:nvSpPr>
          <p:cNvPr id="138293" name="Text Box 53">
            <a:extLst>
              <a:ext uri="{FF2B5EF4-FFF2-40B4-BE49-F238E27FC236}">
                <a16:creationId xmlns:a16="http://schemas.microsoft.com/office/drawing/2014/main" id="{8CE9F8F5-03EB-4590-A97B-2B64392C68AF}"/>
              </a:ext>
            </a:extLst>
          </p:cNvPr>
          <p:cNvSpPr txBox="1">
            <a:spLocks noChangeArrowheads="1"/>
          </p:cNvSpPr>
          <p:nvPr/>
        </p:nvSpPr>
        <p:spPr bwMode="auto">
          <a:xfrm>
            <a:off x="1042988" y="2686050"/>
            <a:ext cx="415925" cy="485775"/>
          </a:xfrm>
          <a:prstGeom prst="rect">
            <a:avLst/>
          </a:prstGeom>
          <a:noFill/>
          <a:ln w="2857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b="0"/>
              <a:t>C</a:t>
            </a:r>
          </a:p>
        </p:txBody>
      </p:sp>
      <p:sp>
        <p:nvSpPr>
          <p:cNvPr id="138295" name="Text Box 55">
            <a:extLst>
              <a:ext uri="{FF2B5EF4-FFF2-40B4-BE49-F238E27FC236}">
                <a16:creationId xmlns:a16="http://schemas.microsoft.com/office/drawing/2014/main" id="{1C6E291C-DF50-41B8-9402-F5F2F2A51012}"/>
              </a:ext>
            </a:extLst>
          </p:cNvPr>
          <p:cNvSpPr txBox="1">
            <a:spLocks noChangeArrowheads="1"/>
          </p:cNvSpPr>
          <p:nvPr/>
        </p:nvSpPr>
        <p:spPr bwMode="auto">
          <a:xfrm>
            <a:off x="3203575" y="3213100"/>
            <a:ext cx="925513" cy="547688"/>
          </a:xfrm>
          <a:prstGeom prst="rect">
            <a:avLst/>
          </a:prstGeom>
          <a:noFill/>
          <a:ln w="2857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800">
                <a:solidFill>
                  <a:srgbClr val="0000CC"/>
                </a:solidFill>
              </a:rPr>
              <a:t>SAC</a:t>
            </a:r>
          </a:p>
        </p:txBody>
      </p:sp>
      <p:sp>
        <p:nvSpPr>
          <p:cNvPr id="138296" name="Text Box 56">
            <a:extLst>
              <a:ext uri="{FF2B5EF4-FFF2-40B4-BE49-F238E27FC236}">
                <a16:creationId xmlns:a16="http://schemas.microsoft.com/office/drawing/2014/main" id="{64F11D4A-5F1F-4DBE-B02C-1A4399C0703E}"/>
              </a:ext>
            </a:extLst>
          </p:cNvPr>
          <p:cNvSpPr txBox="1">
            <a:spLocks noChangeArrowheads="1"/>
          </p:cNvSpPr>
          <p:nvPr/>
        </p:nvSpPr>
        <p:spPr bwMode="auto">
          <a:xfrm>
            <a:off x="2339975" y="2349500"/>
            <a:ext cx="1003300" cy="547688"/>
          </a:xfrm>
          <a:prstGeom prst="rect">
            <a:avLst/>
          </a:prstGeom>
          <a:noFill/>
          <a:ln w="2857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800">
                <a:solidFill>
                  <a:schemeClr val="tx2"/>
                </a:solidFill>
              </a:rPr>
              <a:t>SMC</a:t>
            </a:r>
          </a:p>
        </p:txBody>
      </p:sp>
      <p:sp>
        <p:nvSpPr>
          <p:cNvPr id="138297" name="Text Box 57">
            <a:extLst>
              <a:ext uri="{FF2B5EF4-FFF2-40B4-BE49-F238E27FC236}">
                <a16:creationId xmlns:a16="http://schemas.microsoft.com/office/drawing/2014/main" id="{0B40A19A-05B9-4FA9-BBD7-42E25EBBFA01}"/>
              </a:ext>
            </a:extLst>
          </p:cNvPr>
          <p:cNvSpPr txBox="1">
            <a:spLocks noChangeArrowheads="1"/>
          </p:cNvSpPr>
          <p:nvPr/>
        </p:nvSpPr>
        <p:spPr bwMode="auto">
          <a:xfrm>
            <a:off x="2411413" y="3860800"/>
            <a:ext cx="4556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a:solidFill>
                  <a:srgbClr val="990000"/>
                </a:solidFill>
              </a:rPr>
              <a:t>N</a:t>
            </a:r>
            <a:endParaRPr lang="en-US" altLang="zh-CN" sz="2400" b="0"/>
          </a:p>
        </p:txBody>
      </p:sp>
      <p:sp>
        <p:nvSpPr>
          <p:cNvPr id="26637" name="Text Box 58">
            <a:extLst>
              <a:ext uri="{FF2B5EF4-FFF2-40B4-BE49-F238E27FC236}">
                <a16:creationId xmlns:a16="http://schemas.microsoft.com/office/drawing/2014/main" id="{7651DBBE-8775-48D7-8F00-E88B6D3138BA}"/>
              </a:ext>
            </a:extLst>
          </p:cNvPr>
          <p:cNvSpPr txBox="1">
            <a:spLocks noChangeArrowheads="1"/>
          </p:cNvSpPr>
          <p:nvPr/>
        </p:nvSpPr>
        <p:spPr bwMode="auto">
          <a:xfrm>
            <a:off x="1990725" y="4357688"/>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zh-CN" sz="2400" b="0"/>
          </a:p>
        </p:txBody>
      </p:sp>
      <p:sp>
        <p:nvSpPr>
          <p:cNvPr id="138303" name="Rectangle 63">
            <a:extLst>
              <a:ext uri="{FF2B5EF4-FFF2-40B4-BE49-F238E27FC236}">
                <a16:creationId xmlns:a16="http://schemas.microsoft.com/office/drawing/2014/main" id="{875F8A4C-230A-4D9A-9820-0810261D947F}"/>
              </a:ext>
            </a:extLst>
          </p:cNvPr>
          <p:cNvSpPr>
            <a:spLocks noGrp="1" noChangeArrowheads="1"/>
          </p:cNvSpPr>
          <p:nvPr>
            <p:ph type="body" sz="half" idx="2"/>
          </p:nvPr>
        </p:nvSpPr>
        <p:spPr>
          <a:xfrm>
            <a:off x="4643438" y="1557338"/>
            <a:ext cx="3384550" cy="1366837"/>
          </a:xfrm>
          <a:solidFill>
            <a:srgbClr val="FFFF00"/>
          </a:solidFill>
          <a:ln w="76200">
            <a:solidFill>
              <a:srgbClr val="336600"/>
            </a:solidFill>
            <a:miter lim="800000"/>
            <a:headEnd/>
            <a:tailEnd/>
          </a:ln>
        </p:spPr>
        <p:txBody>
          <a:bodyPr/>
          <a:lstStyle/>
          <a:p>
            <a:pPr marL="0" indent="0" eaLnBrk="1" hangingPunct="1">
              <a:lnSpc>
                <a:spcPct val="90000"/>
              </a:lnSpc>
            </a:pPr>
            <a:r>
              <a:rPr lang="en-US" altLang="zh-CN" sz="2400" b="1">
                <a:solidFill>
                  <a:schemeClr val="tx2"/>
                </a:solidFill>
              </a:rPr>
              <a:t>SMC</a:t>
            </a:r>
            <a:r>
              <a:rPr lang="en-US" altLang="zh-CN" sz="2400" b="1"/>
              <a:t>&lt;</a:t>
            </a:r>
            <a:r>
              <a:rPr lang="en-US" altLang="zh-CN" sz="2400" b="1">
                <a:solidFill>
                  <a:srgbClr val="0000CC"/>
                </a:solidFill>
              </a:rPr>
              <a:t>SAC</a:t>
            </a:r>
            <a:r>
              <a:rPr lang="en-US" altLang="zh-CN" sz="2400" b="1"/>
              <a:t>,</a:t>
            </a:r>
            <a:r>
              <a:rPr lang="en-US" altLang="zh-CN" sz="2400" b="1">
                <a:solidFill>
                  <a:srgbClr val="0000CC"/>
                </a:solidFill>
              </a:rPr>
              <a:t>SAC</a:t>
            </a:r>
            <a:r>
              <a:rPr lang="en-US" altLang="zh-CN" sz="2400" b="1"/>
              <a:t>↓</a:t>
            </a:r>
          </a:p>
          <a:p>
            <a:pPr marL="0" indent="0" eaLnBrk="1" hangingPunct="1">
              <a:lnSpc>
                <a:spcPct val="90000"/>
              </a:lnSpc>
            </a:pPr>
            <a:r>
              <a:rPr lang="en-US" altLang="zh-CN" sz="2400" b="1">
                <a:solidFill>
                  <a:schemeClr val="tx2"/>
                </a:solidFill>
              </a:rPr>
              <a:t>SMC</a:t>
            </a:r>
            <a:r>
              <a:rPr lang="en-US" altLang="zh-CN" sz="2400" b="1"/>
              <a:t>&gt;</a:t>
            </a:r>
            <a:r>
              <a:rPr lang="en-US" altLang="zh-CN" sz="2400" b="1">
                <a:solidFill>
                  <a:srgbClr val="0000CC"/>
                </a:solidFill>
              </a:rPr>
              <a:t>SAC</a:t>
            </a:r>
            <a:r>
              <a:rPr lang="en-US" altLang="zh-CN" sz="2400" b="1"/>
              <a:t>, </a:t>
            </a:r>
            <a:r>
              <a:rPr lang="en-US" altLang="zh-CN" sz="2400" b="1">
                <a:solidFill>
                  <a:srgbClr val="0000CC"/>
                </a:solidFill>
              </a:rPr>
              <a:t>SAC</a:t>
            </a:r>
            <a:r>
              <a:rPr lang="en-US" altLang="zh-CN" sz="2400" b="1"/>
              <a:t>↑</a:t>
            </a:r>
          </a:p>
          <a:p>
            <a:pPr marL="0" indent="0" eaLnBrk="1" hangingPunct="1">
              <a:lnSpc>
                <a:spcPct val="90000"/>
              </a:lnSpc>
            </a:pPr>
            <a:r>
              <a:rPr lang="en-US" altLang="zh-CN" sz="2400" b="1">
                <a:solidFill>
                  <a:schemeClr val="tx2"/>
                </a:solidFill>
              </a:rPr>
              <a:t>SMC</a:t>
            </a:r>
            <a:r>
              <a:rPr lang="en-US" altLang="zh-CN" sz="2400" b="1"/>
              <a:t>=</a:t>
            </a:r>
            <a:r>
              <a:rPr lang="en-US" altLang="zh-CN" sz="2400" b="1">
                <a:solidFill>
                  <a:srgbClr val="0000CC"/>
                </a:solidFill>
              </a:rPr>
              <a:t>SAC</a:t>
            </a:r>
            <a:r>
              <a:rPr lang="en-US" altLang="zh-CN" sz="2400" b="1"/>
              <a:t>,</a:t>
            </a:r>
            <a:r>
              <a:rPr lang="en-US" altLang="zh-CN" sz="2400" b="1">
                <a:solidFill>
                  <a:srgbClr val="0000CC"/>
                </a:solidFill>
              </a:rPr>
              <a:t>SAC</a:t>
            </a:r>
            <a:r>
              <a:rPr lang="zh-CN" altLang="en-US" sz="2400" b="1">
                <a:solidFill>
                  <a:srgbClr val="0000CC"/>
                </a:solidFill>
              </a:rPr>
              <a:t>最低</a:t>
            </a:r>
            <a:endParaRPr lang="zh-CN" altLang="en-US" sz="2400" b="1"/>
          </a:p>
        </p:txBody>
      </p:sp>
      <p:sp>
        <p:nvSpPr>
          <p:cNvPr id="138305" name="Rectangle 65">
            <a:extLst>
              <a:ext uri="{FF2B5EF4-FFF2-40B4-BE49-F238E27FC236}">
                <a16:creationId xmlns:a16="http://schemas.microsoft.com/office/drawing/2014/main" id="{1CD7EC43-429C-4B8D-902F-AE110F9641C5}"/>
              </a:ext>
            </a:extLst>
          </p:cNvPr>
          <p:cNvSpPr>
            <a:spLocks noChangeArrowheads="1"/>
          </p:cNvSpPr>
          <p:nvPr/>
        </p:nvSpPr>
        <p:spPr bwMode="auto">
          <a:xfrm>
            <a:off x="4643438" y="3284538"/>
            <a:ext cx="4105275" cy="2578100"/>
          </a:xfrm>
          <a:prstGeom prst="rect">
            <a:avLst/>
          </a:prstGeom>
          <a:solidFill>
            <a:srgbClr val="FFCC00"/>
          </a:solidFill>
          <a:ln w="76200">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bg2"/>
              </a:buClr>
              <a:buFont typeface="Monotype Sorts" pitchFamily="2" charset="2"/>
              <a:tabLst>
                <a:tab pos="571500" algn="l"/>
              </a:tabLst>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tabLst>
                <a:tab pos="571500" algn="l"/>
              </a:tabLst>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tabLst>
                <a:tab pos="571500" algn="l"/>
              </a:tabLst>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tabLst>
                <a:tab pos="571500" algn="l"/>
              </a:tabLst>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tabLst>
                <a:tab pos="571500" algn="l"/>
              </a:tabLst>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tabLst>
                <a:tab pos="571500" algn="l"/>
              </a:tabLs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tabLst>
                <a:tab pos="571500" algn="l"/>
              </a:tabLs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tabLst>
                <a:tab pos="571500" algn="l"/>
              </a:tabLs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tabLst>
                <a:tab pos="571500" algn="l"/>
              </a:tabLst>
              <a:defRPr kumimoji="1" sz="2000">
                <a:solidFill>
                  <a:schemeClr val="tx1"/>
                </a:solidFill>
                <a:latin typeface="Times New Roman" panose="02020603050405020304" pitchFamily="18" charset="0"/>
                <a:ea typeface="宋体" panose="02010600030101010101" pitchFamily="2" charset="-122"/>
              </a:defRPr>
            </a:lvl9pPr>
          </a:lstStyle>
          <a:p>
            <a:pPr>
              <a:lnSpc>
                <a:spcPct val="110000"/>
              </a:lnSpc>
              <a:spcBef>
                <a:spcPct val="0"/>
              </a:spcBef>
              <a:buSzPct val="90000"/>
              <a:buFont typeface="Wingdings" panose="05000000000000000000" pitchFamily="2" charset="2"/>
              <a:buChar char="n"/>
            </a:pPr>
            <a:r>
              <a:rPr lang="zh-CN" altLang="en-US" sz="2400" b="0"/>
              <a:t>相交之前，边际成本</a:t>
            </a:r>
            <a:r>
              <a:rPr lang="en-US" altLang="zh-CN" sz="2400" b="0"/>
              <a:t>&lt;</a:t>
            </a:r>
            <a:r>
              <a:rPr lang="zh-CN" altLang="en-US" sz="2400" b="0"/>
              <a:t>平均成本；</a:t>
            </a:r>
          </a:p>
          <a:p>
            <a:pPr>
              <a:lnSpc>
                <a:spcPct val="110000"/>
              </a:lnSpc>
              <a:spcBef>
                <a:spcPct val="0"/>
              </a:spcBef>
              <a:buSzPct val="90000"/>
              <a:buFont typeface="Wingdings" panose="05000000000000000000" pitchFamily="2" charset="2"/>
              <a:buChar char="n"/>
            </a:pPr>
            <a:r>
              <a:rPr lang="zh-CN" altLang="en-US" sz="2400" b="0"/>
              <a:t>相交之后，边际成本</a:t>
            </a:r>
            <a:r>
              <a:rPr lang="en-US" altLang="zh-CN" sz="2400" b="0"/>
              <a:t>&gt;</a:t>
            </a:r>
            <a:r>
              <a:rPr lang="zh-CN" altLang="en-US" sz="2400" b="0"/>
              <a:t>平均成本；</a:t>
            </a:r>
          </a:p>
          <a:p>
            <a:pPr>
              <a:lnSpc>
                <a:spcPct val="110000"/>
              </a:lnSpc>
              <a:spcBef>
                <a:spcPct val="0"/>
              </a:spcBef>
              <a:buSzPct val="90000"/>
              <a:buFont typeface="Wingdings" panose="05000000000000000000" pitchFamily="2" charset="2"/>
              <a:buChar char="n"/>
            </a:pPr>
            <a:r>
              <a:rPr lang="zh-CN" altLang="en-US" sz="2400" b="0"/>
              <a:t>相交，边际成本</a:t>
            </a:r>
            <a:r>
              <a:rPr lang="en-US" altLang="zh-CN" sz="2400" b="0"/>
              <a:t>=</a:t>
            </a:r>
            <a:r>
              <a:rPr lang="zh-CN" altLang="en-US" sz="2400" b="0"/>
              <a:t>平均成本</a:t>
            </a:r>
          </a:p>
          <a:p>
            <a:pPr>
              <a:lnSpc>
                <a:spcPct val="110000"/>
              </a:lnSpc>
              <a:spcBef>
                <a:spcPct val="0"/>
              </a:spcBef>
              <a:buSzPct val="90000"/>
              <a:buFont typeface="Wingdings" panose="05000000000000000000" pitchFamily="2" charset="2"/>
              <a:buChar char="n"/>
            </a:pPr>
            <a:r>
              <a:rPr lang="zh-CN" altLang="en-US" sz="2400" b="0"/>
              <a:t>这时平均成本处于最低点</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138287"/>
                                        </p:tgtEl>
                                        <p:attrNameLst>
                                          <p:attrName>style.visibility</p:attrName>
                                        </p:attrNameLst>
                                      </p:cBhvr>
                                      <p:to>
                                        <p:strVal val="visible"/>
                                      </p:to>
                                    </p:set>
                                    <p:anim calcmode="lin" valueType="num">
                                      <p:cBhvr additive="base">
                                        <p:cTn id="7" dur="500" fill="hold"/>
                                        <p:tgtEl>
                                          <p:spTgt spid="138287"/>
                                        </p:tgtEl>
                                        <p:attrNameLst>
                                          <p:attrName>ppt_x</p:attrName>
                                        </p:attrNameLst>
                                      </p:cBhvr>
                                      <p:tavLst>
                                        <p:tav tm="0">
                                          <p:val>
                                            <p:strVal val="1+#ppt_w/2"/>
                                          </p:val>
                                        </p:tav>
                                        <p:tav tm="100000">
                                          <p:val>
                                            <p:strVal val="#ppt_x"/>
                                          </p:val>
                                        </p:tav>
                                      </p:tavLst>
                                    </p:anim>
                                    <p:anim calcmode="lin" valueType="num">
                                      <p:cBhvr additive="base">
                                        <p:cTn id="8" dur="500" fill="hold"/>
                                        <p:tgtEl>
                                          <p:spTgt spid="138287"/>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nodeType="clickEffect">
                                  <p:stCondLst>
                                    <p:cond delay="0"/>
                                  </p:stCondLst>
                                  <p:childTnLst>
                                    <p:set>
                                      <p:cBhvr>
                                        <p:cTn id="12" dur="1" fill="hold">
                                          <p:stCondLst>
                                            <p:cond delay="0"/>
                                          </p:stCondLst>
                                        </p:cTn>
                                        <p:tgtEl>
                                          <p:spTgt spid="138288"/>
                                        </p:tgtEl>
                                        <p:attrNameLst>
                                          <p:attrName>style.visibility</p:attrName>
                                        </p:attrNameLst>
                                      </p:cBhvr>
                                      <p:to>
                                        <p:strVal val="visible"/>
                                      </p:to>
                                    </p:set>
                                    <p:anim calcmode="lin" valueType="num">
                                      <p:cBhvr additive="base">
                                        <p:cTn id="13" dur="500" fill="hold"/>
                                        <p:tgtEl>
                                          <p:spTgt spid="138288"/>
                                        </p:tgtEl>
                                        <p:attrNameLst>
                                          <p:attrName>ppt_x</p:attrName>
                                        </p:attrNameLst>
                                      </p:cBhvr>
                                      <p:tavLst>
                                        <p:tav tm="0">
                                          <p:val>
                                            <p:strVal val="1+#ppt_w/2"/>
                                          </p:val>
                                        </p:tav>
                                        <p:tav tm="100000">
                                          <p:val>
                                            <p:strVal val="#ppt_x"/>
                                          </p:val>
                                        </p:tav>
                                      </p:tavLst>
                                    </p:anim>
                                    <p:anim calcmode="lin" valueType="num">
                                      <p:cBhvr additive="base">
                                        <p:cTn id="14" dur="500" fill="hold"/>
                                        <p:tgtEl>
                                          <p:spTgt spid="138288"/>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38293"/>
                                        </p:tgtEl>
                                        <p:attrNameLst>
                                          <p:attrName>style.visibility</p:attrName>
                                        </p:attrNameLst>
                                      </p:cBhvr>
                                      <p:to>
                                        <p:strVal val="visible"/>
                                      </p:to>
                                    </p:set>
                                    <p:anim calcmode="lin" valueType="num">
                                      <p:cBhvr additive="base">
                                        <p:cTn id="19" dur="500" fill="hold"/>
                                        <p:tgtEl>
                                          <p:spTgt spid="138293"/>
                                        </p:tgtEl>
                                        <p:attrNameLst>
                                          <p:attrName>ppt_x</p:attrName>
                                        </p:attrNameLst>
                                      </p:cBhvr>
                                      <p:tavLst>
                                        <p:tav tm="0">
                                          <p:val>
                                            <p:strVal val="1+#ppt_w/2"/>
                                          </p:val>
                                        </p:tav>
                                        <p:tav tm="100000">
                                          <p:val>
                                            <p:strVal val="#ppt_x"/>
                                          </p:val>
                                        </p:tav>
                                      </p:tavLst>
                                    </p:anim>
                                    <p:anim calcmode="lin" valueType="num">
                                      <p:cBhvr additive="base">
                                        <p:cTn id="20" dur="500" fill="hold"/>
                                        <p:tgtEl>
                                          <p:spTgt spid="138293"/>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138292"/>
                                        </p:tgtEl>
                                        <p:attrNameLst>
                                          <p:attrName>style.visibility</p:attrName>
                                        </p:attrNameLst>
                                      </p:cBhvr>
                                      <p:to>
                                        <p:strVal val="visible"/>
                                      </p:to>
                                    </p:set>
                                    <p:anim calcmode="lin" valueType="num">
                                      <p:cBhvr additive="base">
                                        <p:cTn id="25" dur="500" fill="hold"/>
                                        <p:tgtEl>
                                          <p:spTgt spid="138292"/>
                                        </p:tgtEl>
                                        <p:attrNameLst>
                                          <p:attrName>ppt_x</p:attrName>
                                        </p:attrNameLst>
                                      </p:cBhvr>
                                      <p:tavLst>
                                        <p:tav tm="0">
                                          <p:val>
                                            <p:strVal val="1+#ppt_w/2"/>
                                          </p:val>
                                        </p:tav>
                                        <p:tav tm="100000">
                                          <p:val>
                                            <p:strVal val="#ppt_x"/>
                                          </p:val>
                                        </p:tav>
                                      </p:tavLst>
                                    </p:anim>
                                    <p:anim calcmode="lin" valueType="num">
                                      <p:cBhvr additive="base">
                                        <p:cTn id="26" dur="500" fill="hold"/>
                                        <p:tgtEl>
                                          <p:spTgt spid="138292"/>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nodeType="clickEffect">
                                  <p:stCondLst>
                                    <p:cond delay="0"/>
                                  </p:stCondLst>
                                  <p:childTnLst>
                                    <p:set>
                                      <p:cBhvr>
                                        <p:cTn id="30" dur="1" fill="hold">
                                          <p:stCondLst>
                                            <p:cond delay="0"/>
                                          </p:stCondLst>
                                        </p:cTn>
                                        <p:tgtEl>
                                          <p:spTgt spid="138291"/>
                                        </p:tgtEl>
                                        <p:attrNameLst>
                                          <p:attrName>style.visibility</p:attrName>
                                        </p:attrNameLst>
                                      </p:cBhvr>
                                      <p:to>
                                        <p:strVal val="visible"/>
                                      </p:to>
                                    </p:set>
                                    <p:anim calcmode="lin" valueType="num">
                                      <p:cBhvr additive="base">
                                        <p:cTn id="31" dur="500" fill="hold"/>
                                        <p:tgtEl>
                                          <p:spTgt spid="138291"/>
                                        </p:tgtEl>
                                        <p:attrNameLst>
                                          <p:attrName>ppt_x</p:attrName>
                                        </p:attrNameLst>
                                      </p:cBhvr>
                                      <p:tavLst>
                                        <p:tav tm="0">
                                          <p:val>
                                            <p:strVal val="1+#ppt_w/2"/>
                                          </p:val>
                                        </p:tav>
                                        <p:tav tm="100000">
                                          <p:val>
                                            <p:strVal val="#ppt_x"/>
                                          </p:val>
                                        </p:tav>
                                      </p:tavLst>
                                    </p:anim>
                                    <p:anim calcmode="lin" valueType="num">
                                      <p:cBhvr additive="base">
                                        <p:cTn id="32" dur="500" fill="hold"/>
                                        <p:tgtEl>
                                          <p:spTgt spid="138291"/>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138296"/>
                                        </p:tgtEl>
                                        <p:attrNameLst>
                                          <p:attrName>style.visibility</p:attrName>
                                        </p:attrNameLst>
                                      </p:cBhvr>
                                      <p:to>
                                        <p:strVal val="visible"/>
                                      </p:to>
                                    </p:set>
                                    <p:anim calcmode="lin" valueType="num">
                                      <p:cBhvr additive="base">
                                        <p:cTn id="37" dur="500" fill="hold"/>
                                        <p:tgtEl>
                                          <p:spTgt spid="138296"/>
                                        </p:tgtEl>
                                        <p:attrNameLst>
                                          <p:attrName>ppt_x</p:attrName>
                                        </p:attrNameLst>
                                      </p:cBhvr>
                                      <p:tavLst>
                                        <p:tav tm="0">
                                          <p:val>
                                            <p:strVal val="1+#ppt_w/2"/>
                                          </p:val>
                                        </p:tav>
                                        <p:tav tm="100000">
                                          <p:val>
                                            <p:strVal val="#ppt_x"/>
                                          </p:val>
                                        </p:tav>
                                      </p:tavLst>
                                    </p:anim>
                                    <p:anim calcmode="lin" valueType="num">
                                      <p:cBhvr additive="base">
                                        <p:cTn id="38" dur="500" fill="hold"/>
                                        <p:tgtEl>
                                          <p:spTgt spid="138296"/>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2" fill="hold" nodeType="clickEffect">
                                  <p:stCondLst>
                                    <p:cond delay="0"/>
                                  </p:stCondLst>
                                  <p:childTnLst>
                                    <p:set>
                                      <p:cBhvr>
                                        <p:cTn id="42" dur="1" fill="hold">
                                          <p:stCondLst>
                                            <p:cond delay="0"/>
                                          </p:stCondLst>
                                        </p:cTn>
                                        <p:tgtEl>
                                          <p:spTgt spid="138290"/>
                                        </p:tgtEl>
                                        <p:attrNameLst>
                                          <p:attrName>style.visibility</p:attrName>
                                        </p:attrNameLst>
                                      </p:cBhvr>
                                      <p:to>
                                        <p:strVal val="visible"/>
                                      </p:to>
                                    </p:set>
                                    <p:anim calcmode="lin" valueType="num">
                                      <p:cBhvr additive="base">
                                        <p:cTn id="43" dur="500" fill="hold"/>
                                        <p:tgtEl>
                                          <p:spTgt spid="138290"/>
                                        </p:tgtEl>
                                        <p:attrNameLst>
                                          <p:attrName>ppt_x</p:attrName>
                                        </p:attrNameLst>
                                      </p:cBhvr>
                                      <p:tavLst>
                                        <p:tav tm="0">
                                          <p:val>
                                            <p:strVal val="1+#ppt_w/2"/>
                                          </p:val>
                                        </p:tav>
                                        <p:tav tm="100000">
                                          <p:val>
                                            <p:strVal val="#ppt_x"/>
                                          </p:val>
                                        </p:tav>
                                      </p:tavLst>
                                    </p:anim>
                                    <p:anim calcmode="lin" valueType="num">
                                      <p:cBhvr additive="base">
                                        <p:cTn id="44" dur="500" fill="hold"/>
                                        <p:tgtEl>
                                          <p:spTgt spid="138290"/>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138295"/>
                                        </p:tgtEl>
                                        <p:attrNameLst>
                                          <p:attrName>style.visibility</p:attrName>
                                        </p:attrNameLst>
                                      </p:cBhvr>
                                      <p:to>
                                        <p:strVal val="visible"/>
                                      </p:to>
                                    </p:set>
                                    <p:anim calcmode="lin" valueType="num">
                                      <p:cBhvr additive="base">
                                        <p:cTn id="49" dur="500" fill="hold"/>
                                        <p:tgtEl>
                                          <p:spTgt spid="138295"/>
                                        </p:tgtEl>
                                        <p:attrNameLst>
                                          <p:attrName>ppt_x</p:attrName>
                                        </p:attrNameLst>
                                      </p:cBhvr>
                                      <p:tavLst>
                                        <p:tav tm="0">
                                          <p:val>
                                            <p:strVal val="1+#ppt_w/2"/>
                                          </p:val>
                                        </p:tav>
                                        <p:tav tm="100000">
                                          <p:val>
                                            <p:strVal val="#ppt_x"/>
                                          </p:val>
                                        </p:tav>
                                      </p:tavLst>
                                    </p:anim>
                                    <p:anim calcmode="lin" valueType="num">
                                      <p:cBhvr additive="base">
                                        <p:cTn id="50" dur="500" fill="hold"/>
                                        <p:tgtEl>
                                          <p:spTgt spid="138295"/>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138297">
                                            <p:txEl>
                                              <p:pRg st="0" end="0"/>
                                            </p:txEl>
                                          </p:spTgt>
                                        </p:tgtEl>
                                        <p:attrNameLst>
                                          <p:attrName>style.visibility</p:attrName>
                                        </p:attrNameLst>
                                      </p:cBhvr>
                                      <p:to>
                                        <p:strVal val="visible"/>
                                      </p:to>
                                    </p:set>
                                    <p:anim calcmode="lin" valueType="num">
                                      <p:cBhvr additive="base">
                                        <p:cTn id="55" dur="500" fill="hold"/>
                                        <p:tgtEl>
                                          <p:spTgt spid="138297">
                                            <p:txEl>
                                              <p:pRg st="0" end="0"/>
                                            </p:txEl>
                                          </p:spTgt>
                                        </p:tgtEl>
                                        <p:attrNameLst>
                                          <p:attrName>ppt_x</p:attrName>
                                        </p:attrNameLst>
                                      </p:cBhvr>
                                      <p:tavLst>
                                        <p:tav tm="0">
                                          <p:val>
                                            <p:strVal val="1+#ppt_w/2"/>
                                          </p:val>
                                        </p:tav>
                                        <p:tav tm="100000">
                                          <p:val>
                                            <p:strVal val="#ppt_x"/>
                                          </p:val>
                                        </p:tav>
                                      </p:tavLst>
                                    </p:anim>
                                    <p:anim calcmode="lin" valueType="num">
                                      <p:cBhvr additive="base">
                                        <p:cTn id="56" dur="500" fill="hold"/>
                                        <p:tgtEl>
                                          <p:spTgt spid="13829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3" presetClass="entr" presetSubtype="10" fill="hold" grpId="0" nodeType="clickEffect">
                                  <p:stCondLst>
                                    <p:cond delay="0"/>
                                  </p:stCondLst>
                                  <p:childTnLst>
                                    <p:set>
                                      <p:cBhvr>
                                        <p:cTn id="60" dur="1" fill="hold">
                                          <p:stCondLst>
                                            <p:cond delay="0"/>
                                          </p:stCondLst>
                                        </p:cTn>
                                        <p:tgtEl>
                                          <p:spTgt spid="138303">
                                            <p:bg/>
                                          </p:spTgt>
                                        </p:tgtEl>
                                        <p:attrNameLst>
                                          <p:attrName>style.visibility</p:attrName>
                                        </p:attrNameLst>
                                      </p:cBhvr>
                                      <p:to>
                                        <p:strVal val="visible"/>
                                      </p:to>
                                    </p:set>
                                    <p:animEffect transition="in" filter="blinds(horizontal)">
                                      <p:cBhvr>
                                        <p:cTn id="61" dur="500"/>
                                        <p:tgtEl>
                                          <p:spTgt spid="138303">
                                            <p:bg/>
                                          </p:spTgt>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3" presetClass="entr" presetSubtype="10" fill="hold" grpId="0" nodeType="clickEffect">
                                  <p:stCondLst>
                                    <p:cond delay="0"/>
                                  </p:stCondLst>
                                  <p:childTnLst>
                                    <p:set>
                                      <p:cBhvr>
                                        <p:cTn id="65" dur="1" fill="hold">
                                          <p:stCondLst>
                                            <p:cond delay="0"/>
                                          </p:stCondLst>
                                        </p:cTn>
                                        <p:tgtEl>
                                          <p:spTgt spid="138303">
                                            <p:txEl>
                                              <p:pRg st="0" end="0"/>
                                            </p:txEl>
                                          </p:spTgt>
                                        </p:tgtEl>
                                        <p:attrNameLst>
                                          <p:attrName>style.visibility</p:attrName>
                                        </p:attrNameLst>
                                      </p:cBhvr>
                                      <p:to>
                                        <p:strVal val="visible"/>
                                      </p:to>
                                    </p:set>
                                    <p:animEffect transition="in" filter="blinds(horizontal)">
                                      <p:cBhvr>
                                        <p:cTn id="66" dur="500"/>
                                        <p:tgtEl>
                                          <p:spTgt spid="138303">
                                            <p:txEl>
                                              <p:pRg st="0" end="0"/>
                                            </p:txEl>
                                          </p:spTgt>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3" presetClass="entr" presetSubtype="10" fill="hold" grpId="0" nodeType="clickEffect">
                                  <p:stCondLst>
                                    <p:cond delay="0"/>
                                  </p:stCondLst>
                                  <p:childTnLst>
                                    <p:set>
                                      <p:cBhvr>
                                        <p:cTn id="70" dur="1" fill="hold">
                                          <p:stCondLst>
                                            <p:cond delay="0"/>
                                          </p:stCondLst>
                                        </p:cTn>
                                        <p:tgtEl>
                                          <p:spTgt spid="138303">
                                            <p:txEl>
                                              <p:pRg st="1" end="1"/>
                                            </p:txEl>
                                          </p:spTgt>
                                        </p:tgtEl>
                                        <p:attrNameLst>
                                          <p:attrName>style.visibility</p:attrName>
                                        </p:attrNameLst>
                                      </p:cBhvr>
                                      <p:to>
                                        <p:strVal val="visible"/>
                                      </p:to>
                                    </p:set>
                                    <p:animEffect transition="in" filter="blinds(horizontal)">
                                      <p:cBhvr>
                                        <p:cTn id="71" dur="500"/>
                                        <p:tgtEl>
                                          <p:spTgt spid="138303">
                                            <p:txEl>
                                              <p:pRg st="1" end="1"/>
                                            </p:txEl>
                                          </p:spTgt>
                                        </p:tgtEl>
                                      </p:cBhvr>
                                    </p:animEffect>
                                  </p:childTnLst>
                                </p:cTn>
                              </p:par>
                            </p:childTnLst>
                          </p:cTn>
                        </p:par>
                      </p:childTnLst>
                    </p:cTn>
                  </p:par>
                  <p:par>
                    <p:cTn id="72" fill="hold" nodeType="clickPar">
                      <p:stCondLst>
                        <p:cond delay="indefinite"/>
                      </p:stCondLst>
                      <p:childTnLst>
                        <p:par>
                          <p:cTn id="73" fill="hold" nodeType="withGroup">
                            <p:stCondLst>
                              <p:cond delay="0"/>
                            </p:stCondLst>
                            <p:childTnLst>
                              <p:par>
                                <p:cTn id="74" presetID="3" presetClass="entr" presetSubtype="10" fill="hold" grpId="0" nodeType="clickEffect">
                                  <p:stCondLst>
                                    <p:cond delay="0"/>
                                  </p:stCondLst>
                                  <p:childTnLst>
                                    <p:set>
                                      <p:cBhvr>
                                        <p:cTn id="75" dur="1" fill="hold">
                                          <p:stCondLst>
                                            <p:cond delay="0"/>
                                          </p:stCondLst>
                                        </p:cTn>
                                        <p:tgtEl>
                                          <p:spTgt spid="138303">
                                            <p:txEl>
                                              <p:pRg st="2" end="2"/>
                                            </p:txEl>
                                          </p:spTgt>
                                        </p:tgtEl>
                                        <p:attrNameLst>
                                          <p:attrName>style.visibility</p:attrName>
                                        </p:attrNameLst>
                                      </p:cBhvr>
                                      <p:to>
                                        <p:strVal val="visible"/>
                                      </p:to>
                                    </p:set>
                                    <p:animEffect transition="in" filter="blinds(horizontal)">
                                      <p:cBhvr>
                                        <p:cTn id="76" dur="500"/>
                                        <p:tgtEl>
                                          <p:spTgt spid="138303">
                                            <p:txEl>
                                              <p:pRg st="2" end="2"/>
                                            </p:txEl>
                                          </p:spTgt>
                                        </p:tgtEl>
                                      </p:cBhvr>
                                    </p:animEffect>
                                  </p:childTnLst>
                                </p:cTn>
                              </p:par>
                            </p:childTnLst>
                          </p:cTn>
                        </p:par>
                      </p:childTnLst>
                    </p:cTn>
                  </p:par>
                  <p:par>
                    <p:cTn id="77" fill="hold" nodeType="clickPar">
                      <p:stCondLst>
                        <p:cond delay="indefinite"/>
                      </p:stCondLst>
                      <p:childTnLst>
                        <p:par>
                          <p:cTn id="78" fill="hold" nodeType="withGroup">
                            <p:stCondLst>
                              <p:cond delay="0"/>
                            </p:stCondLst>
                            <p:childTnLst>
                              <p:par>
                                <p:cTn id="79" presetID="8" presetClass="entr" presetSubtype="16" fill="hold" grpId="0" nodeType="clickEffect">
                                  <p:stCondLst>
                                    <p:cond delay="0"/>
                                  </p:stCondLst>
                                  <p:childTnLst>
                                    <p:set>
                                      <p:cBhvr>
                                        <p:cTn id="80" dur="1" fill="hold">
                                          <p:stCondLst>
                                            <p:cond delay="0"/>
                                          </p:stCondLst>
                                        </p:cTn>
                                        <p:tgtEl>
                                          <p:spTgt spid="138305"/>
                                        </p:tgtEl>
                                        <p:attrNameLst>
                                          <p:attrName>style.visibility</p:attrName>
                                        </p:attrNameLst>
                                      </p:cBhvr>
                                      <p:to>
                                        <p:strVal val="visible"/>
                                      </p:to>
                                    </p:set>
                                    <p:animEffect transition="in" filter="diamond(in)">
                                      <p:cBhvr>
                                        <p:cTn id="81" dur="2000"/>
                                        <p:tgtEl>
                                          <p:spTgt spid="1383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292" grpId="0" animBg="1" autoUpdateAnimBg="0"/>
      <p:bldP spid="138293" grpId="0" animBg="1" autoUpdateAnimBg="0"/>
      <p:bldP spid="138295" grpId="0" animBg="1" autoUpdateAnimBg="0"/>
      <p:bldP spid="138296" grpId="0" animBg="1" autoUpdateAnimBg="0"/>
      <p:bldP spid="138297" grpId="0" build="p" autoUpdateAnimBg="0"/>
      <p:bldP spid="138303" grpId="0" build="p" animBg="1"/>
      <p:bldP spid="138305" grpId="0" animBg="1"/>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灯片编号占位符 5">
            <a:extLst>
              <a:ext uri="{FF2B5EF4-FFF2-40B4-BE49-F238E27FC236}">
                <a16:creationId xmlns:a16="http://schemas.microsoft.com/office/drawing/2014/main" id="{8403790C-8234-4F1D-A6DC-BBB8F79F1A15}"/>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BFB2DF63-5315-426F-BD7F-633F820AFAB0}" type="slidenum">
              <a:rPr lang="en-US" altLang="zh-CN" sz="2400" smtClean="0">
                <a:solidFill>
                  <a:srgbClr val="0000CC"/>
                </a:solidFill>
              </a:rPr>
              <a:pPr>
                <a:spcBef>
                  <a:spcPct val="50000"/>
                </a:spcBef>
                <a:buClrTx/>
                <a:buFontTx/>
                <a:buNone/>
              </a:pPr>
              <a:t>23</a:t>
            </a:fld>
            <a:endParaRPr lang="en-US" altLang="zh-CN" sz="2400">
              <a:solidFill>
                <a:srgbClr val="0000CC"/>
              </a:solidFill>
            </a:endParaRPr>
          </a:p>
        </p:txBody>
      </p:sp>
      <p:sp>
        <p:nvSpPr>
          <p:cNvPr id="375810" name="Rectangle 2">
            <a:extLst>
              <a:ext uri="{FF2B5EF4-FFF2-40B4-BE49-F238E27FC236}">
                <a16:creationId xmlns:a16="http://schemas.microsoft.com/office/drawing/2014/main" id="{3B0C9418-3E50-4C63-BB02-988E1343EA2B}"/>
              </a:ext>
            </a:extLst>
          </p:cNvPr>
          <p:cNvSpPr>
            <a:spLocks noGrp="1" noChangeArrowheads="1"/>
          </p:cNvSpPr>
          <p:nvPr>
            <p:ph type="title"/>
          </p:nvPr>
        </p:nvSpPr>
        <p:spPr>
          <a:xfrm>
            <a:off x="755650" y="1341438"/>
            <a:ext cx="3671888" cy="649287"/>
          </a:xfrm>
          <a:solidFill>
            <a:srgbClr val="FFFF00"/>
          </a:solidFill>
          <a:ln>
            <a:solidFill>
              <a:srgbClr val="FF0000"/>
            </a:solidFill>
            <a:miter lim="800000"/>
            <a:headEnd/>
            <a:tailEnd/>
          </a:ln>
        </p:spPr>
        <p:txBody>
          <a:bodyPr/>
          <a:lstStyle/>
          <a:p>
            <a:pPr eaLnBrk="1" hangingPunct="1">
              <a:defRPr/>
            </a:pPr>
            <a:r>
              <a:rPr lang="en-US" altLang="zh-CN" sz="2800"/>
              <a:t> </a:t>
            </a:r>
            <a:r>
              <a:rPr lang="en-US" altLang="zh-CN" sz="2800" b="1">
                <a:solidFill>
                  <a:srgbClr val="800000"/>
                </a:solidFill>
              </a:rPr>
              <a:t>M</a:t>
            </a:r>
            <a:r>
              <a:rPr lang="zh-CN" altLang="en-US" sz="2800" b="1">
                <a:solidFill>
                  <a:srgbClr val="800000"/>
                </a:solidFill>
              </a:rPr>
              <a:t>点</a:t>
            </a:r>
            <a:r>
              <a:rPr lang="en-US" altLang="zh-CN" sz="2800" b="1">
                <a:solidFill>
                  <a:srgbClr val="FF9900"/>
                </a:solidFill>
                <a:effectLst>
                  <a:outerShdw blurRad="38100" dist="38100" dir="2700000" algn="tl">
                    <a:srgbClr val="000000"/>
                  </a:outerShdw>
                </a:effectLst>
                <a:ea typeface="华文新魏" pitchFamily="2" charset="-122"/>
              </a:rPr>
              <a:t>——</a:t>
            </a:r>
            <a:r>
              <a:rPr lang="zh-CN" altLang="en-US" sz="2800" b="1">
                <a:solidFill>
                  <a:srgbClr val="FF9900"/>
                </a:solidFill>
                <a:effectLst>
                  <a:outerShdw blurRad="38100" dist="38100" dir="2700000" algn="tl">
                    <a:srgbClr val="000000"/>
                  </a:outerShdw>
                </a:effectLst>
                <a:latin typeface="华文新魏" pitchFamily="2" charset="-122"/>
                <a:ea typeface="华文新魏" pitchFamily="2" charset="-122"/>
              </a:rPr>
              <a:t>停止营业点</a:t>
            </a:r>
          </a:p>
        </p:txBody>
      </p:sp>
      <p:sp>
        <p:nvSpPr>
          <p:cNvPr id="375811" name="Rectangle 3">
            <a:extLst>
              <a:ext uri="{FF2B5EF4-FFF2-40B4-BE49-F238E27FC236}">
                <a16:creationId xmlns:a16="http://schemas.microsoft.com/office/drawing/2014/main" id="{369CFD0F-6136-4627-9270-562C980B932B}"/>
              </a:ext>
            </a:extLst>
          </p:cNvPr>
          <p:cNvSpPr>
            <a:spLocks noGrp="1" noChangeArrowheads="1"/>
          </p:cNvSpPr>
          <p:nvPr>
            <p:ph type="body" idx="1"/>
          </p:nvPr>
        </p:nvSpPr>
        <p:spPr>
          <a:xfrm>
            <a:off x="755650" y="2133600"/>
            <a:ext cx="3671888" cy="2232025"/>
          </a:xfrm>
          <a:solidFill>
            <a:srgbClr val="FFCC00"/>
          </a:solidFill>
          <a:ln>
            <a:solidFill>
              <a:srgbClr val="FF0000"/>
            </a:solidFill>
            <a:miter lim="800000"/>
            <a:headEnd/>
            <a:tailEnd/>
          </a:ln>
        </p:spPr>
        <p:txBody>
          <a:bodyPr/>
          <a:lstStyle/>
          <a:p>
            <a:pPr eaLnBrk="1" hangingPunct="1">
              <a:lnSpc>
                <a:spcPct val="90000"/>
              </a:lnSpc>
            </a:pPr>
            <a:r>
              <a:rPr lang="zh-CN" altLang="en-US" sz="2400" b="1">
                <a:solidFill>
                  <a:srgbClr val="800000"/>
                </a:solidFill>
                <a:latin typeface="宋体" panose="02010600030101010101" pitchFamily="2" charset="-122"/>
              </a:rPr>
              <a:t>在</a:t>
            </a:r>
            <a:r>
              <a:rPr lang="en-US" altLang="zh-CN" sz="2400" b="1">
                <a:solidFill>
                  <a:srgbClr val="800000"/>
                </a:solidFill>
                <a:latin typeface="宋体" panose="02010600030101010101" pitchFamily="2" charset="-122"/>
              </a:rPr>
              <a:t>MR</a:t>
            </a:r>
            <a:r>
              <a:rPr lang="zh-CN" altLang="en-US" sz="2400" b="1">
                <a:solidFill>
                  <a:srgbClr val="800000"/>
                </a:solidFill>
                <a:latin typeface="宋体" panose="02010600030101010101" pitchFamily="2" charset="-122"/>
              </a:rPr>
              <a:t>＝</a:t>
            </a:r>
            <a:r>
              <a:rPr lang="en-US" altLang="zh-CN" sz="2400" b="1">
                <a:solidFill>
                  <a:srgbClr val="800000"/>
                </a:solidFill>
                <a:latin typeface="宋体" panose="02010600030101010101" pitchFamily="2" charset="-122"/>
              </a:rPr>
              <a:t>MC</a:t>
            </a:r>
            <a:r>
              <a:rPr lang="zh-CN" altLang="en-US" sz="2400" b="1">
                <a:solidFill>
                  <a:srgbClr val="800000"/>
                </a:solidFill>
                <a:latin typeface="宋体" panose="02010600030101010101" pitchFamily="2" charset="-122"/>
              </a:rPr>
              <a:t>＝</a:t>
            </a:r>
            <a:r>
              <a:rPr lang="en-US" altLang="zh-CN" sz="2400" b="1">
                <a:solidFill>
                  <a:srgbClr val="800000"/>
                </a:solidFill>
                <a:latin typeface="宋体" panose="02010600030101010101" pitchFamily="2" charset="-122"/>
              </a:rPr>
              <a:t>P</a:t>
            </a:r>
            <a:r>
              <a:rPr lang="zh-CN" altLang="en-US" sz="2400" b="1">
                <a:solidFill>
                  <a:srgbClr val="800000"/>
                </a:solidFill>
                <a:latin typeface="宋体" panose="02010600030101010101" pitchFamily="2" charset="-122"/>
              </a:rPr>
              <a:t>原则下</a:t>
            </a:r>
            <a:r>
              <a:rPr lang="zh-CN" altLang="en-US" sz="2400" b="1">
                <a:latin typeface="宋体" panose="02010600030101010101" pitchFamily="2" charset="-122"/>
              </a:rPr>
              <a:t> </a:t>
            </a:r>
          </a:p>
          <a:p>
            <a:pPr eaLnBrk="1" hangingPunct="1">
              <a:lnSpc>
                <a:spcPct val="90000"/>
              </a:lnSpc>
            </a:pPr>
            <a:r>
              <a:rPr lang="en-US" altLang="zh-CN" sz="2400" b="1"/>
              <a:t>M</a:t>
            </a:r>
            <a:r>
              <a:rPr lang="zh-CN" altLang="en-US" sz="2400" b="1"/>
              <a:t>点之上，产品价格能弥补</a:t>
            </a:r>
            <a:r>
              <a:rPr lang="en-US" altLang="zh-CN" sz="2400" b="1"/>
              <a:t>AVC</a:t>
            </a:r>
            <a:r>
              <a:rPr lang="zh-CN" altLang="en-US" sz="2400" b="1"/>
              <a:t>，损失的是全部或部分</a:t>
            </a:r>
            <a:r>
              <a:rPr lang="en-US" altLang="zh-CN" sz="2400" b="1"/>
              <a:t>AFC</a:t>
            </a:r>
            <a:r>
              <a:rPr lang="zh-CN" altLang="en-US" sz="2400" b="1"/>
              <a:t>；</a:t>
            </a:r>
          </a:p>
          <a:p>
            <a:pPr eaLnBrk="1" hangingPunct="1">
              <a:lnSpc>
                <a:spcPct val="90000"/>
              </a:lnSpc>
            </a:pPr>
            <a:r>
              <a:rPr lang="en-US" altLang="zh-CN" sz="2400" b="1"/>
              <a:t>M</a:t>
            </a:r>
            <a:r>
              <a:rPr lang="zh-CN" altLang="en-US" sz="2400" b="1"/>
              <a:t>点之下，无法弥补</a:t>
            </a:r>
            <a:r>
              <a:rPr lang="en-US" altLang="zh-CN" sz="2400" b="1"/>
              <a:t>AVC</a:t>
            </a:r>
            <a:r>
              <a:rPr lang="zh-CN" altLang="en-US" sz="2400" b="1"/>
              <a:t>，停止生产。</a:t>
            </a:r>
          </a:p>
        </p:txBody>
      </p:sp>
      <p:sp>
        <p:nvSpPr>
          <p:cNvPr id="375812" name="Line 4">
            <a:extLst>
              <a:ext uri="{FF2B5EF4-FFF2-40B4-BE49-F238E27FC236}">
                <a16:creationId xmlns:a16="http://schemas.microsoft.com/office/drawing/2014/main" id="{330A9AAD-4DB3-41C2-BCEB-08EC56CA64F5}"/>
              </a:ext>
            </a:extLst>
          </p:cNvPr>
          <p:cNvSpPr>
            <a:spLocks noChangeShapeType="1"/>
          </p:cNvSpPr>
          <p:nvPr/>
        </p:nvSpPr>
        <p:spPr bwMode="auto">
          <a:xfrm flipV="1">
            <a:off x="4972050" y="2524125"/>
            <a:ext cx="0" cy="3352800"/>
          </a:xfrm>
          <a:prstGeom prst="line">
            <a:avLst/>
          </a:prstGeom>
          <a:noFill/>
          <a:ln w="28575">
            <a:solidFill>
              <a:srgbClr val="0000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75813" name="Line 5">
            <a:extLst>
              <a:ext uri="{FF2B5EF4-FFF2-40B4-BE49-F238E27FC236}">
                <a16:creationId xmlns:a16="http://schemas.microsoft.com/office/drawing/2014/main" id="{982FC5B5-0B4E-46AF-812B-3FD17A388FEB}"/>
              </a:ext>
            </a:extLst>
          </p:cNvPr>
          <p:cNvSpPr>
            <a:spLocks noChangeShapeType="1"/>
          </p:cNvSpPr>
          <p:nvPr/>
        </p:nvSpPr>
        <p:spPr bwMode="auto">
          <a:xfrm>
            <a:off x="4972050" y="5876925"/>
            <a:ext cx="3581400" cy="0"/>
          </a:xfrm>
          <a:prstGeom prst="line">
            <a:avLst/>
          </a:prstGeom>
          <a:noFill/>
          <a:ln w="28575">
            <a:solidFill>
              <a:srgbClr val="0000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75814" name="Freeform 6">
            <a:extLst>
              <a:ext uri="{FF2B5EF4-FFF2-40B4-BE49-F238E27FC236}">
                <a16:creationId xmlns:a16="http://schemas.microsoft.com/office/drawing/2014/main" id="{756756F9-9B5E-4E9D-8128-5BA9852DF099}"/>
              </a:ext>
            </a:extLst>
          </p:cNvPr>
          <p:cNvSpPr>
            <a:spLocks/>
          </p:cNvSpPr>
          <p:nvPr/>
        </p:nvSpPr>
        <p:spPr bwMode="auto">
          <a:xfrm>
            <a:off x="5124450" y="3438525"/>
            <a:ext cx="2667000" cy="1409700"/>
          </a:xfrm>
          <a:custGeom>
            <a:avLst/>
            <a:gdLst>
              <a:gd name="T0" fmla="*/ 0 w 1776"/>
              <a:gd name="T1" fmla="*/ 2147483646 h 888"/>
              <a:gd name="T2" fmla="*/ 2147483646 w 1776"/>
              <a:gd name="T3" fmla="*/ 2147483646 h 888"/>
              <a:gd name="T4" fmla="*/ 2147483646 w 1776"/>
              <a:gd name="T5" fmla="*/ 0 h 888"/>
              <a:gd name="T6" fmla="*/ 0 60000 65536"/>
              <a:gd name="T7" fmla="*/ 0 60000 65536"/>
              <a:gd name="T8" fmla="*/ 0 60000 65536"/>
            </a:gdLst>
            <a:ahLst/>
            <a:cxnLst>
              <a:cxn ang="T6">
                <a:pos x="T0" y="T1"/>
              </a:cxn>
              <a:cxn ang="T7">
                <a:pos x="T2" y="T3"/>
              </a:cxn>
              <a:cxn ang="T8">
                <a:pos x="T4" y="T5"/>
              </a:cxn>
            </a:cxnLst>
            <a:rect l="0" t="0" r="r" b="b"/>
            <a:pathLst>
              <a:path w="1776" h="888">
                <a:moveTo>
                  <a:pt x="0" y="432"/>
                </a:moveTo>
                <a:cubicBezTo>
                  <a:pt x="260" y="660"/>
                  <a:pt x="520" y="888"/>
                  <a:pt x="816" y="816"/>
                </a:cubicBezTo>
                <a:cubicBezTo>
                  <a:pt x="1112" y="744"/>
                  <a:pt x="1616" y="136"/>
                  <a:pt x="1776" y="0"/>
                </a:cubicBezTo>
              </a:path>
            </a:pathLst>
          </a:custGeom>
          <a:noFill/>
          <a:ln w="28575" cmpd="sng">
            <a:solidFill>
              <a:srgbClr val="000066"/>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75815" name="Freeform 7">
            <a:extLst>
              <a:ext uri="{FF2B5EF4-FFF2-40B4-BE49-F238E27FC236}">
                <a16:creationId xmlns:a16="http://schemas.microsoft.com/office/drawing/2014/main" id="{F1AD391A-9999-44D7-AE64-D5DCD99D7DC7}"/>
              </a:ext>
            </a:extLst>
          </p:cNvPr>
          <p:cNvSpPr>
            <a:spLocks/>
          </p:cNvSpPr>
          <p:nvPr/>
        </p:nvSpPr>
        <p:spPr bwMode="auto">
          <a:xfrm>
            <a:off x="5810250" y="2981325"/>
            <a:ext cx="2057400" cy="1016000"/>
          </a:xfrm>
          <a:custGeom>
            <a:avLst/>
            <a:gdLst>
              <a:gd name="T0" fmla="*/ 0 w 1296"/>
              <a:gd name="T1" fmla="*/ 0 h 640"/>
              <a:gd name="T2" fmla="*/ 2147483646 w 1296"/>
              <a:gd name="T3" fmla="*/ 2147483646 h 640"/>
              <a:gd name="T4" fmla="*/ 2147483646 w 1296"/>
              <a:gd name="T5" fmla="*/ 2147483646 h 640"/>
              <a:gd name="T6" fmla="*/ 0 60000 65536"/>
              <a:gd name="T7" fmla="*/ 0 60000 65536"/>
              <a:gd name="T8" fmla="*/ 0 60000 65536"/>
            </a:gdLst>
            <a:ahLst/>
            <a:cxnLst>
              <a:cxn ang="T6">
                <a:pos x="T0" y="T1"/>
              </a:cxn>
              <a:cxn ang="T7">
                <a:pos x="T2" y="T3"/>
              </a:cxn>
              <a:cxn ang="T8">
                <a:pos x="T4" y="T5"/>
              </a:cxn>
            </a:cxnLst>
            <a:rect l="0" t="0" r="r" b="b"/>
            <a:pathLst>
              <a:path w="1296" h="640">
                <a:moveTo>
                  <a:pt x="0" y="0"/>
                </a:moveTo>
                <a:cubicBezTo>
                  <a:pt x="108" y="304"/>
                  <a:pt x="216" y="608"/>
                  <a:pt x="432" y="624"/>
                </a:cubicBezTo>
                <a:cubicBezTo>
                  <a:pt x="648" y="640"/>
                  <a:pt x="1152" y="184"/>
                  <a:pt x="1296" y="96"/>
                </a:cubicBezTo>
              </a:path>
            </a:pathLst>
          </a:custGeom>
          <a:noFill/>
          <a:ln w="28575" cmpd="sng">
            <a:solidFill>
              <a:srgbClr val="000066"/>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75816" name="Freeform 8">
            <a:extLst>
              <a:ext uri="{FF2B5EF4-FFF2-40B4-BE49-F238E27FC236}">
                <a16:creationId xmlns:a16="http://schemas.microsoft.com/office/drawing/2014/main" id="{64F1455C-0072-4EEC-87F4-F5668629068F}"/>
              </a:ext>
            </a:extLst>
          </p:cNvPr>
          <p:cNvSpPr>
            <a:spLocks/>
          </p:cNvSpPr>
          <p:nvPr/>
        </p:nvSpPr>
        <p:spPr bwMode="auto">
          <a:xfrm>
            <a:off x="5200650" y="2828925"/>
            <a:ext cx="1905000" cy="3048000"/>
          </a:xfrm>
          <a:custGeom>
            <a:avLst/>
            <a:gdLst>
              <a:gd name="T0" fmla="*/ 0 w 1200"/>
              <a:gd name="T1" fmla="*/ 2147483646 h 1920"/>
              <a:gd name="T2" fmla="*/ 2147483646 w 1200"/>
              <a:gd name="T3" fmla="*/ 2147483646 h 1920"/>
              <a:gd name="T4" fmla="*/ 2147483646 w 1200"/>
              <a:gd name="T5" fmla="*/ 0 h 1920"/>
              <a:gd name="T6" fmla="*/ 0 60000 65536"/>
              <a:gd name="T7" fmla="*/ 0 60000 65536"/>
              <a:gd name="T8" fmla="*/ 0 60000 65536"/>
            </a:gdLst>
            <a:ahLst/>
            <a:cxnLst>
              <a:cxn ang="T6">
                <a:pos x="T0" y="T1"/>
              </a:cxn>
              <a:cxn ang="T7">
                <a:pos x="T2" y="T3"/>
              </a:cxn>
              <a:cxn ang="T8">
                <a:pos x="T4" y="T5"/>
              </a:cxn>
            </a:cxnLst>
            <a:rect l="0" t="0" r="r" b="b"/>
            <a:pathLst>
              <a:path w="1200" h="1920">
                <a:moveTo>
                  <a:pt x="0" y="1440"/>
                </a:moveTo>
                <a:cubicBezTo>
                  <a:pt x="44" y="1680"/>
                  <a:pt x="88" y="1920"/>
                  <a:pt x="288" y="1680"/>
                </a:cubicBezTo>
                <a:cubicBezTo>
                  <a:pt x="488" y="1440"/>
                  <a:pt x="1048" y="280"/>
                  <a:pt x="1200" y="0"/>
                </a:cubicBezTo>
              </a:path>
            </a:pathLst>
          </a:custGeom>
          <a:noFill/>
          <a:ln w="28575" cmpd="sng">
            <a:solidFill>
              <a:srgbClr val="000066"/>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75817" name="Text Box 9">
            <a:extLst>
              <a:ext uri="{FF2B5EF4-FFF2-40B4-BE49-F238E27FC236}">
                <a16:creationId xmlns:a16="http://schemas.microsoft.com/office/drawing/2014/main" id="{5E44F484-FCBB-4C05-A2B4-BECC0711D5F0}"/>
              </a:ext>
            </a:extLst>
          </p:cNvPr>
          <p:cNvSpPr txBox="1">
            <a:spLocks noChangeArrowheads="1"/>
          </p:cNvSpPr>
          <p:nvPr/>
        </p:nvSpPr>
        <p:spPr bwMode="auto">
          <a:xfrm>
            <a:off x="8027988" y="5302250"/>
            <a:ext cx="433387" cy="485775"/>
          </a:xfrm>
          <a:prstGeom prst="rect">
            <a:avLst/>
          </a:prstGeom>
          <a:noFill/>
          <a:ln w="2857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b="0"/>
              <a:t>Q</a:t>
            </a:r>
          </a:p>
        </p:txBody>
      </p:sp>
      <p:sp>
        <p:nvSpPr>
          <p:cNvPr id="375818" name="Text Box 10">
            <a:extLst>
              <a:ext uri="{FF2B5EF4-FFF2-40B4-BE49-F238E27FC236}">
                <a16:creationId xmlns:a16="http://schemas.microsoft.com/office/drawing/2014/main" id="{1C42C68F-C290-468A-93B2-D1B7E68D005E}"/>
              </a:ext>
            </a:extLst>
          </p:cNvPr>
          <p:cNvSpPr txBox="1">
            <a:spLocks noChangeArrowheads="1"/>
          </p:cNvSpPr>
          <p:nvPr/>
        </p:nvSpPr>
        <p:spPr bwMode="auto">
          <a:xfrm>
            <a:off x="5003800" y="2422525"/>
            <a:ext cx="415925" cy="485775"/>
          </a:xfrm>
          <a:prstGeom prst="rect">
            <a:avLst/>
          </a:prstGeom>
          <a:noFill/>
          <a:ln w="2857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b="0"/>
              <a:t>C</a:t>
            </a:r>
          </a:p>
        </p:txBody>
      </p:sp>
      <p:sp>
        <p:nvSpPr>
          <p:cNvPr id="375819" name="Text Box 11">
            <a:extLst>
              <a:ext uri="{FF2B5EF4-FFF2-40B4-BE49-F238E27FC236}">
                <a16:creationId xmlns:a16="http://schemas.microsoft.com/office/drawing/2014/main" id="{CCABA8C3-0901-4684-970E-BE541C862B78}"/>
              </a:ext>
            </a:extLst>
          </p:cNvPr>
          <p:cNvSpPr txBox="1">
            <a:spLocks noChangeArrowheads="1"/>
          </p:cNvSpPr>
          <p:nvPr/>
        </p:nvSpPr>
        <p:spPr bwMode="auto">
          <a:xfrm>
            <a:off x="7524750" y="3573463"/>
            <a:ext cx="857250" cy="485775"/>
          </a:xfrm>
          <a:prstGeom prst="rect">
            <a:avLst/>
          </a:prstGeom>
          <a:noFill/>
          <a:ln w="2857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b="0"/>
              <a:t>AVC</a:t>
            </a:r>
          </a:p>
        </p:txBody>
      </p:sp>
      <p:sp>
        <p:nvSpPr>
          <p:cNvPr id="375820" name="Text Box 12">
            <a:extLst>
              <a:ext uri="{FF2B5EF4-FFF2-40B4-BE49-F238E27FC236}">
                <a16:creationId xmlns:a16="http://schemas.microsoft.com/office/drawing/2014/main" id="{221011CD-C300-4050-81E7-0388C02680B3}"/>
              </a:ext>
            </a:extLst>
          </p:cNvPr>
          <p:cNvSpPr txBox="1">
            <a:spLocks noChangeArrowheads="1"/>
          </p:cNvSpPr>
          <p:nvPr/>
        </p:nvSpPr>
        <p:spPr bwMode="auto">
          <a:xfrm>
            <a:off x="7667625" y="2709863"/>
            <a:ext cx="806450" cy="485775"/>
          </a:xfrm>
          <a:prstGeom prst="rect">
            <a:avLst/>
          </a:prstGeom>
          <a:noFill/>
          <a:ln w="2857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b="0"/>
              <a:t>SAC</a:t>
            </a:r>
          </a:p>
        </p:txBody>
      </p:sp>
      <p:sp>
        <p:nvSpPr>
          <p:cNvPr id="375821" name="Text Box 13">
            <a:extLst>
              <a:ext uri="{FF2B5EF4-FFF2-40B4-BE49-F238E27FC236}">
                <a16:creationId xmlns:a16="http://schemas.microsoft.com/office/drawing/2014/main" id="{A0B5F596-983B-4E65-9AEA-DB4F749BD4BF}"/>
              </a:ext>
            </a:extLst>
          </p:cNvPr>
          <p:cNvSpPr txBox="1">
            <a:spLocks noChangeArrowheads="1"/>
          </p:cNvSpPr>
          <p:nvPr/>
        </p:nvSpPr>
        <p:spPr bwMode="auto">
          <a:xfrm>
            <a:off x="6300788" y="2638425"/>
            <a:ext cx="857250" cy="485775"/>
          </a:xfrm>
          <a:prstGeom prst="rect">
            <a:avLst/>
          </a:prstGeom>
          <a:noFill/>
          <a:ln w="2857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b="0"/>
              <a:t>SMC</a:t>
            </a:r>
          </a:p>
        </p:txBody>
      </p:sp>
      <p:sp>
        <p:nvSpPr>
          <p:cNvPr id="375822" name="Text Box 14">
            <a:extLst>
              <a:ext uri="{FF2B5EF4-FFF2-40B4-BE49-F238E27FC236}">
                <a16:creationId xmlns:a16="http://schemas.microsoft.com/office/drawing/2014/main" id="{66EBF850-25A5-41D7-93F4-EAA76A921DB7}"/>
              </a:ext>
            </a:extLst>
          </p:cNvPr>
          <p:cNvSpPr txBox="1">
            <a:spLocks noChangeArrowheads="1"/>
          </p:cNvSpPr>
          <p:nvPr/>
        </p:nvSpPr>
        <p:spPr bwMode="auto">
          <a:xfrm>
            <a:off x="6419850" y="3895725"/>
            <a:ext cx="404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a:solidFill>
                  <a:srgbClr val="990000"/>
                </a:solidFill>
              </a:rPr>
              <a:t>N</a:t>
            </a:r>
            <a:endParaRPr lang="en-US" altLang="zh-CN" sz="2400" b="0"/>
          </a:p>
        </p:txBody>
      </p:sp>
      <p:sp>
        <p:nvSpPr>
          <p:cNvPr id="27664" name="Text Box 15">
            <a:extLst>
              <a:ext uri="{FF2B5EF4-FFF2-40B4-BE49-F238E27FC236}">
                <a16:creationId xmlns:a16="http://schemas.microsoft.com/office/drawing/2014/main" id="{A3D1C6A8-3ACF-4F1D-A503-0A68DB03DDB4}"/>
              </a:ext>
            </a:extLst>
          </p:cNvPr>
          <p:cNvSpPr txBox="1">
            <a:spLocks noChangeArrowheads="1"/>
          </p:cNvSpPr>
          <p:nvPr/>
        </p:nvSpPr>
        <p:spPr bwMode="auto">
          <a:xfrm>
            <a:off x="6022975" y="4525963"/>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zh-CN" sz="2400" b="0"/>
          </a:p>
        </p:txBody>
      </p:sp>
      <p:sp>
        <p:nvSpPr>
          <p:cNvPr id="375824" name="Text Box 16">
            <a:extLst>
              <a:ext uri="{FF2B5EF4-FFF2-40B4-BE49-F238E27FC236}">
                <a16:creationId xmlns:a16="http://schemas.microsoft.com/office/drawing/2014/main" id="{DC5D1940-CB39-4F13-A438-4537FA5F3E2F}"/>
              </a:ext>
            </a:extLst>
          </p:cNvPr>
          <p:cNvSpPr txBox="1">
            <a:spLocks noChangeArrowheads="1"/>
          </p:cNvSpPr>
          <p:nvPr/>
        </p:nvSpPr>
        <p:spPr bwMode="auto">
          <a:xfrm>
            <a:off x="6156325" y="4868863"/>
            <a:ext cx="509588" cy="495300"/>
          </a:xfrm>
          <a:prstGeom prst="rect">
            <a:avLst/>
          </a:prstGeom>
          <a:solidFill>
            <a:schemeClr val="bg1"/>
          </a:solidFill>
          <a:ln w="38100" cmpd="dbl">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solidFill>
                  <a:srgbClr val="660033"/>
                </a:solidFill>
              </a:rPr>
              <a:t>M</a:t>
            </a:r>
          </a:p>
        </p:txBody>
      </p:sp>
      <p:sp>
        <p:nvSpPr>
          <p:cNvPr id="375825" name="Rectangle 17">
            <a:extLst>
              <a:ext uri="{FF2B5EF4-FFF2-40B4-BE49-F238E27FC236}">
                <a16:creationId xmlns:a16="http://schemas.microsoft.com/office/drawing/2014/main" id="{1A92A132-1081-445C-B743-A9C5CD665E2E}"/>
              </a:ext>
            </a:extLst>
          </p:cNvPr>
          <p:cNvSpPr>
            <a:spLocks noChangeArrowheads="1"/>
          </p:cNvSpPr>
          <p:nvPr/>
        </p:nvSpPr>
        <p:spPr bwMode="auto">
          <a:xfrm>
            <a:off x="755650" y="4508500"/>
            <a:ext cx="3671888" cy="1628775"/>
          </a:xfrm>
          <a:prstGeom prst="rect">
            <a:avLst/>
          </a:prstGeom>
          <a:solidFill>
            <a:srgbClr val="FFCC00"/>
          </a:solidFill>
          <a:ln w="76200">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bg2"/>
              </a:buClr>
              <a:buFont typeface="Monotype Sorts" pitchFamily="2" charset="2"/>
              <a:tabLst>
                <a:tab pos="457200" algn="l"/>
              </a:tabLst>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tabLst>
                <a:tab pos="457200" algn="l"/>
              </a:tabLst>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tabLst>
                <a:tab pos="457200" algn="l"/>
              </a:tabLst>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tabLst>
                <a:tab pos="457200" algn="l"/>
              </a:tabLst>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tabLst>
                <a:tab pos="457200" algn="l"/>
              </a:tabLst>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tabLst>
                <a:tab pos="457200" algn="l"/>
              </a:tabLs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tabLst>
                <a:tab pos="457200" algn="l"/>
              </a:tabLs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tabLst>
                <a:tab pos="457200" algn="l"/>
              </a:tabLs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tabLst>
                <a:tab pos="457200" algn="l"/>
              </a:tabLs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solidFill>
                  <a:srgbClr val="800000"/>
                </a:solidFill>
              </a:rPr>
              <a:t>M</a:t>
            </a:r>
            <a:r>
              <a:rPr lang="zh-CN" altLang="en-US" sz="2400">
                <a:solidFill>
                  <a:srgbClr val="800000"/>
                </a:solidFill>
              </a:rPr>
              <a:t>点：</a:t>
            </a:r>
            <a:r>
              <a:rPr lang="zh-CN" altLang="en-US" sz="2400" b="0"/>
              <a:t>厂商的收益不足以弥补可变成本，为了把损失减少到最低程度，应该停止生产。</a:t>
            </a:r>
          </a:p>
        </p:txBody>
      </p:sp>
      <p:sp>
        <p:nvSpPr>
          <p:cNvPr id="375826" name="Rectangle 18">
            <a:extLst>
              <a:ext uri="{FF2B5EF4-FFF2-40B4-BE49-F238E27FC236}">
                <a16:creationId xmlns:a16="http://schemas.microsoft.com/office/drawing/2014/main" id="{F02146E9-8503-4260-ABAD-5F976344E3A2}"/>
              </a:ext>
            </a:extLst>
          </p:cNvPr>
          <p:cNvSpPr>
            <a:spLocks noChangeArrowheads="1"/>
          </p:cNvSpPr>
          <p:nvPr/>
        </p:nvSpPr>
        <p:spPr bwMode="auto">
          <a:xfrm>
            <a:off x="755650" y="549275"/>
            <a:ext cx="7848600" cy="576263"/>
          </a:xfrm>
          <a:prstGeom prst="rect">
            <a:avLst/>
          </a:prstGeom>
          <a:noFill/>
          <a:ln w="9525">
            <a:solidFill>
              <a:srgbClr val="FF0000"/>
            </a:solidFill>
            <a:miter lim="800000"/>
            <a:headEnd/>
            <a:tailEnd/>
          </a:ln>
          <a:effectLst/>
        </p:spPr>
        <p:txBody>
          <a:bodyPr anchor="ctr"/>
          <a:lstStyle/>
          <a:p>
            <a:pPr marL="952500" indent="-952500" eaLnBrk="1" hangingPunct="1">
              <a:defRPr/>
            </a:pPr>
            <a:r>
              <a:rPr lang="zh-CN" altLang="en-US" sz="2800">
                <a:solidFill>
                  <a:srgbClr val="660033"/>
                </a:solidFill>
                <a:effectLst>
                  <a:outerShdw blurRad="38100" dist="38100" dir="2700000" algn="tl">
                    <a:srgbClr val="C0C0C0"/>
                  </a:outerShdw>
                </a:effectLst>
                <a:latin typeface="仿宋_GB2312" pitchFamily="49" charset="-122"/>
                <a:ea typeface="仿宋_GB2312" pitchFamily="49" charset="-122"/>
              </a:rPr>
              <a:t>（</a:t>
            </a:r>
            <a:r>
              <a:rPr lang="en-US" altLang="zh-CN" sz="2800">
                <a:solidFill>
                  <a:srgbClr val="660033"/>
                </a:solidFill>
                <a:effectLst>
                  <a:outerShdw blurRad="38100" dist="38100" dir="2700000" algn="tl">
                    <a:srgbClr val="C0C0C0"/>
                  </a:outerShdw>
                </a:effectLst>
                <a:latin typeface="仿宋_GB2312" pitchFamily="49" charset="-122"/>
                <a:ea typeface="仿宋_GB2312" pitchFamily="49" charset="-122"/>
              </a:rPr>
              <a:t>3</a:t>
            </a:r>
            <a:r>
              <a:rPr lang="zh-CN" altLang="en-US" sz="2800">
                <a:solidFill>
                  <a:srgbClr val="660033"/>
                </a:solidFill>
                <a:effectLst>
                  <a:outerShdw blurRad="38100" dist="38100" dir="2700000" algn="tl">
                    <a:srgbClr val="C0C0C0"/>
                  </a:outerShdw>
                </a:effectLst>
                <a:latin typeface="仿宋_GB2312" pitchFamily="49" charset="-122"/>
                <a:ea typeface="仿宋_GB2312" pitchFamily="49" charset="-122"/>
              </a:rPr>
              <a:t>）收支相抵点与停止营业点：</a:t>
            </a:r>
            <a:r>
              <a:rPr lang="zh-CN" altLang="en-US" sz="2800">
                <a:solidFill>
                  <a:srgbClr val="0000CC"/>
                </a:solidFill>
                <a:effectLst>
                  <a:outerShdw blurRad="38100" dist="38100" dir="2700000" algn="tl">
                    <a:srgbClr val="C0C0C0"/>
                  </a:outerShdw>
                </a:effectLst>
                <a:latin typeface="仿宋_GB2312" pitchFamily="49" charset="-122"/>
                <a:ea typeface="仿宋_GB2312" pitchFamily="49" charset="-122"/>
              </a:rPr>
              <a:t>短期内的分析</a:t>
            </a:r>
          </a:p>
        </p:txBody>
      </p:sp>
      <p:sp>
        <p:nvSpPr>
          <p:cNvPr id="375827" name="Rectangle 19">
            <a:extLst>
              <a:ext uri="{FF2B5EF4-FFF2-40B4-BE49-F238E27FC236}">
                <a16:creationId xmlns:a16="http://schemas.microsoft.com/office/drawing/2014/main" id="{4F0998D5-47AB-47C3-92C1-1A05FDE0DAFC}"/>
              </a:ext>
            </a:extLst>
          </p:cNvPr>
          <p:cNvSpPr>
            <a:spLocks noChangeArrowheads="1"/>
          </p:cNvSpPr>
          <p:nvPr/>
        </p:nvSpPr>
        <p:spPr bwMode="auto">
          <a:xfrm>
            <a:off x="4716463" y="1341438"/>
            <a:ext cx="3887787" cy="649287"/>
          </a:xfrm>
          <a:prstGeom prst="rect">
            <a:avLst/>
          </a:prstGeom>
          <a:solidFill>
            <a:srgbClr val="FFFF00"/>
          </a:solidFill>
          <a:ln w="9525">
            <a:solidFill>
              <a:srgbClr val="FF0000"/>
            </a:solidFill>
            <a:miter lim="800000"/>
            <a:headEnd/>
            <a:tailEnd/>
          </a:ln>
        </p:spPr>
        <p:txBody>
          <a:bodyPr anchor="b"/>
          <a:lstStyle/>
          <a:p>
            <a:pPr eaLnBrk="1" hangingPunct="1">
              <a:defRPr/>
            </a:pPr>
            <a:r>
              <a:rPr lang="en-US" altLang="zh-CN" b="0">
                <a:solidFill>
                  <a:schemeClr val="tx2"/>
                </a:solidFill>
              </a:rPr>
              <a:t> </a:t>
            </a:r>
            <a:r>
              <a:rPr lang="en-US" altLang="zh-CN">
                <a:solidFill>
                  <a:srgbClr val="800000"/>
                </a:solidFill>
              </a:rPr>
              <a:t>N</a:t>
            </a:r>
            <a:r>
              <a:rPr lang="zh-CN" altLang="en-US">
                <a:solidFill>
                  <a:srgbClr val="800000"/>
                </a:solidFill>
              </a:rPr>
              <a:t>点</a:t>
            </a:r>
            <a:r>
              <a:rPr lang="en-US" altLang="zh-CN" sz="3200">
                <a:solidFill>
                  <a:srgbClr val="800000"/>
                </a:solidFill>
              </a:rPr>
              <a:t>——</a:t>
            </a:r>
            <a:r>
              <a:rPr lang="zh-CN" altLang="en-US" sz="2800">
                <a:solidFill>
                  <a:srgbClr val="FF9900"/>
                </a:solidFill>
                <a:effectLst>
                  <a:outerShdw blurRad="38100" dist="38100" dir="2700000" algn="tl">
                    <a:srgbClr val="000000"/>
                  </a:outerShdw>
                </a:effectLst>
                <a:latin typeface="华文新魏" pitchFamily="2" charset="-122"/>
                <a:ea typeface="华文新魏" pitchFamily="2" charset="-122"/>
              </a:rPr>
              <a:t>收支相抵点</a:t>
            </a: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375812"/>
                                        </p:tgtEl>
                                        <p:attrNameLst>
                                          <p:attrName>style.visibility</p:attrName>
                                        </p:attrNameLst>
                                      </p:cBhvr>
                                      <p:to>
                                        <p:strVal val="visible"/>
                                      </p:to>
                                    </p:set>
                                    <p:anim calcmode="lin" valueType="num">
                                      <p:cBhvr additive="base">
                                        <p:cTn id="7" dur="500" fill="hold"/>
                                        <p:tgtEl>
                                          <p:spTgt spid="375812"/>
                                        </p:tgtEl>
                                        <p:attrNameLst>
                                          <p:attrName>ppt_x</p:attrName>
                                        </p:attrNameLst>
                                      </p:cBhvr>
                                      <p:tavLst>
                                        <p:tav tm="0">
                                          <p:val>
                                            <p:strVal val="1+#ppt_w/2"/>
                                          </p:val>
                                        </p:tav>
                                        <p:tav tm="100000">
                                          <p:val>
                                            <p:strVal val="#ppt_x"/>
                                          </p:val>
                                        </p:tav>
                                      </p:tavLst>
                                    </p:anim>
                                    <p:anim calcmode="lin" valueType="num">
                                      <p:cBhvr additive="base">
                                        <p:cTn id="8" dur="500" fill="hold"/>
                                        <p:tgtEl>
                                          <p:spTgt spid="37581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nodeType="clickEffect">
                                  <p:stCondLst>
                                    <p:cond delay="0"/>
                                  </p:stCondLst>
                                  <p:childTnLst>
                                    <p:set>
                                      <p:cBhvr>
                                        <p:cTn id="12" dur="1" fill="hold">
                                          <p:stCondLst>
                                            <p:cond delay="0"/>
                                          </p:stCondLst>
                                        </p:cTn>
                                        <p:tgtEl>
                                          <p:spTgt spid="375813"/>
                                        </p:tgtEl>
                                        <p:attrNameLst>
                                          <p:attrName>style.visibility</p:attrName>
                                        </p:attrNameLst>
                                      </p:cBhvr>
                                      <p:to>
                                        <p:strVal val="visible"/>
                                      </p:to>
                                    </p:set>
                                    <p:anim calcmode="lin" valueType="num">
                                      <p:cBhvr additive="base">
                                        <p:cTn id="13" dur="500" fill="hold"/>
                                        <p:tgtEl>
                                          <p:spTgt spid="375813"/>
                                        </p:tgtEl>
                                        <p:attrNameLst>
                                          <p:attrName>ppt_x</p:attrName>
                                        </p:attrNameLst>
                                      </p:cBhvr>
                                      <p:tavLst>
                                        <p:tav tm="0">
                                          <p:val>
                                            <p:strVal val="1+#ppt_w/2"/>
                                          </p:val>
                                        </p:tav>
                                        <p:tav tm="100000">
                                          <p:val>
                                            <p:strVal val="#ppt_x"/>
                                          </p:val>
                                        </p:tav>
                                      </p:tavLst>
                                    </p:anim>
                                    <p:anim calcmode="lin" valueType="num">
                                      <p:cBhvr additive="base">
                                        <p:cTn id="14" dur="500" fill="hold"/>
                                        <p:tgtEl>
                                          <p:spTgt spid="375813"/>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75818"/>
                                        </p:tgtEl>
                                        <p:attrNameLst>
                                          <p:attrName>style.visibility</p:attrName>
                                        </p:attrNameLst>
                                      </p:cBhvr>
                                      <p:to>
                                        <p:strVal val="visible"/>
                                      </p:to>
                                    </p:set>
                                    <p:anim calcmode="lin" valueType="num">
                                      <p:cBhvr additive="base">
                                        <p:cTn id="19" dur="500" fill="hold"/>
                                        <p:tgtEl>
                                          <p:spTgt spid="375818"/>
                                        </p:tgtEl>
                                        <p:attrNameLst>
                                          <p:attrName>ppt_x</p:attrName>
                                        </p:attrNameLst>
                                      </p:cBhvr>
                                      <p:tavLst>
                                        <p:tav tm="0">
                                          <p:val>
                                            <p:strVal val="1+#ppt_w/2"/>
                                          </p:val>
                                        </p:tav>
                                        <p:tav tm="100000">
                                          <p:val>
                                            <p:strVal val="#ppt_x"/>
                                          </p:val>
                                        </p:tav>
                                      </p:tavLst>
                                    </p:anim>
                                    <p:anim calcmode="lin" valueType="num">
                                      <p:cBhvr additive="base">
                                        <p:cTn id="20" dur="500" fill="hold"/>
                                        <p:tgtEl>
                                          <p:spTgt spid="375818"/>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375817"/>
                                        </p:tgtEl>
                                        <p:attrNameLst>
                                          <p:attrName>style.visibility</p:attrName>
                                        </p:attrNameLst>
                                      </p:cBhvr>
                                      <p:to>
                                        <p:strVal val="visible"/>
                                      </p:to>
                                    </p:set>
                                    <p:anim calcmode="lin" valueType="num">
                                      <p:cBhvr additive="base">
                                        <p:cTn id="25" dur="500" fill="hold"/>
                                        <p:tgtEl>
                                          <p:spTgt spid="375817"/>
                                        </p:tgtEl>
                                        <p:attrNameLst>
                                          <p:attrName>ppt_x</p:attrName>
                                        </p:attrNameLst>
                                      </p:cBhvr>
                                      <p:tavLst>
                                        <p:tav tm="0">
                                          <p:val>
                                            <p:strVal val="1+#ppt_w/2"/>
                                          </p:val>
                                        </p:tav>
                                        <p:tav tm="100000">
                                          <p:val>
                                            <p:strVal val="#ppt_x"/>
                                          </p:val>
                                        </p:tav>
                                      </p:tavLst>
                                    </p:anim>
                                    <p:anim calcmode="lin" valueType="num">
                                      <p:cBhvr additive="base">
                                        <p:cTn id="26" dur="500" fill="hold"/>
                                        <p:tgtEl>
                                          <p:spTgt spid="375817"/>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nodeType="clickEffect">
                                  <p:stCondLst>
                                    <p:cond delay="0"/>
                                  </p:stCondLst>
                                  <p:childTnLst>
                                    <p:set>
                                      <p:cBhvr>
                                        <p:cTn id="30" dur="1" fill="hold">
                                          <p:stCondLst>
                                            <p:cond delay="0"/>
                                          </p:stCondLst>
                                        </p:cTn>
                                        <p:tgtEl>
                                          <p:spTgt spid="375816"/>
                                        </p:tgtEl>
                                        <p:attrNameLst>
                                          <p:attrName>style.visibility</p:attrName>
                                        </p:attrNameLst>
                                      </p:cBhvr>
                                      <p:to>
                                        <p:strVal val="visible"/>
                                      </p:to>
                                    </p:set>
                                    <p:anim calcmode="lin" valueType="num">
                                      <p:cBhvr additive="base">
                                        <p:cTn id="31" dur="500" fill="hold"/>
                                        <p:tgtEl>
                                          <p:spTgt spid="375816"/>
                                        </p:tgtEl>
                                        <p:attrNameLst>
                                          <p:attrName>ppt_x</p:attrName>
                                        </p:attrNameLst>
                                      </p:cBhvr>
                                      <p:tavLst>
                                        <p:tav tm="0">
                                          <p:val>
                                            <p:strVal val="1+#ppt_w/2"/>
                                          </p:val>
                                        </p:tav>
                                        <p:tav tm="100000">
                                          <p:val>
                                            <p:strVal val="#ppt_x"/>
                                          </p:val>
                                        </p:tav>
                                      </p:tavLst>
                                    </p:anim>
                                    <p:anim calcmode="lin" valueType="num">
                                      <p:cBhvr additive="base">
                                        <p:cTn id="32" dur="500" fill="hold"/>
                                        <p:tgtEl>
                                          <p:spTgt spid="375816"/>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375821"/>
                                        </p:tgtEl>
                                        <p:attrNameLst>
                                          <p:attrName>style.visibility</p:attrName>
                                        </p:attrNameLst>
                                      </p:cBhvr>
                                      <p:to>
                                        <p:strVal val="visible"/>
                                      </p:to>
                                    </p:set>
                                    <p:anim calcmode="lin" valueType="num">
                                      <p:cBhvr additive="base">
                                        <p:cTn id="37" dur="500" fill="hold"/>
                                        <p:tgtEl>
                                          <p:spTgt spid="375821"/>
                                        </p:tgtEl>
                                        <p:attrNameLst>
                                          <p:attrName>ppt_x</p:attrName>
                                        </p:attrNameLst>
                                      </p:cBhvr>
                                      <p:tavLst>
                                        <p:tav tm="0">
                                          <p:val>
                                            <p:strVal val="1+#ppt_w/2"/>
                                          </p:val>
                                        </p:tav>
                                        <p:tav tm="100000">
                                          <p:val>
                                            <p:strVal val="#ppt_x"/>
                                          </p:val>
                                        </p:tav>
                                      </p:tavLst>
                                    </p:anim>
                                    <p:anim calcmode="lin" valueType="num">
                                      <p:cBhvr additive="base">
                                        <p:cTn id="38" dur="500" fill="hold"/>
                                        <p:tgtEl>
                                          <p:spTgt spid="375821"/>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2" fill="hold" nodeType="clickEffect">
                                  <p:stCondLst>
                                    <p:cond delay="0"/>
                                  </p:stCondLst>
                                  <p:childTnLst>
                                    <p:set>
                                      <p:cBhvr>
                                        <p:cTn id="42" dur="1" fill="hold">
                                          <p:stCondLst>
                                            <p:cond delay="0"/>
                                          </p:stCondLst>
                                        </p:cTn>
                                        <p:tgtEl>
                                          <p:spTgt spid="375814"/>
                                        </p:tgtEl>
                                        <p:attrNameLst>
                                          <p:attrName>style.visibility</p:attrName>
                                        </p:attrNameLst>
                                      </p:cBhvr>
                                      <p:to>
                                        <p:strVal val="visible"/>
                                      </p:to>
                                    </p:set>
                                    <p:anim calcmode="lin" valueType="num">
                                      <p:cBhvr additive="base">
                                        <p:cTn id="43" dur="500" fill="hold"/>
                                        <p:tgtEl>
                                          <p:spTgt spid="375814"/>
                                        </p:tgtEl>
                                        <p:attrNameLst>
                                          <p:attrName>ppt_x</p:attrName>
                                        </p:attrNameLst>
                                      </p:cBhvr>
                                      <p:tavLst>
                                        <p:tav tm="0">
                                          <p:val>
                                            <p:strVal val="1+#ppt_w/2"/>
                                          </p:val>
                                        </p:tav>
                                        <p:tav tm="100000">
                                          <p:val>
                                            <p:strVal val="#ppt_x"/>
                                          </p:val>
                                        </p:tav>
                                      </p:tavLst>
                                    </p:anim>
                                    <p:anim calcmode="lin" valueType="num">
                                      <p:cBhvr additive="base">
                                        <p:cTn id="44" dur="500" fill="hold"/>
                                        <p:tgtEl>
                                          <p:spTgt spid="375814"/>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375819"/>
                                        </p:tgtEl>
                                        <p:attrNameLst>
                                          <p:attrName>style.visibility</p:attrName>
                                        </p:attrNameLst>
                                      </p:cBhvr>
                                      <p:to>
                                        <p:strVal val="visible"/>
                                      </p:to>
                                    </p:set>
                                    <p:anim calcmode="lin" valueType="num">
                                      <p:cBhvr additive="base">
                                        <p:cTn id="49" dur="500" fill="hold"/>
                                        <p:tgtEl>
                                          <p:spTgt spid="375819"/>
                                        </p:tgtEl>
                                        <p:attrNameLst>
                                          <p:attrName>ppt_x</p:attrName>
                                        </p:attrNameLst>
                                      </p:cBhvr>
                                      <p:tavLst>
                                        <p:tav tm="0">
                                          <p:val>
                                            <p:strVal val="1+#ppt_w/2"/>
                                          </p:val>
                                        </p:tav>
                                        <p:tav tm="100000">
                                          <p:val>
                                            <p:strVal val="#ppt_x"/>
                                          </p:val>
                                        </p:tav>
                                      </p:tavLst>
                                    </p:anim>
                                    <p:anim calcmode="lin" valueType="num">
                                      <p:cBhvr additive="base">
                                        <p:cTn id="50" dur="500" fill="hold"/>
                                        <p:tgtEl>
                                          <p:spTgt spid="375819"/>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2" fill="hold" nodeType="clickEffect">
                                  <p:stCondLst>
                                    <p:cond delay="0"/>
                                  </p:stCondLst>
                                  <p:childTnLst>
                                    <p:set>
                                      <p:cBhvr>
                                        <p:cTn id="54" dur="1" fill="hold">
                                          <p:stCondLst>
                                            <p:cond delay="0"/>
                                          </p:stCondLst>
                                        </p:cTn>
                                        <p:tgtEl>
                                          <p:spTgt spid="375815"/>
                                        </p:tgtEl>
                                        <p:attrNameLst>
                                          <p:attrName>style.visibility</p:attrName>
                                        </p:attrNameLst>
                                      </p:cBhvr>
                                      <p:to>
                                        <p:strVal val="visible"/>
                                      </p:to>
                                    </p:set>
                                    <p:anim calcmode="lin" valueType="num">
                                      <p:cBhvr additive="base">
                                        <p:cTn id="55" dur="500" fill="hold"/>
                                        <p:tgtEl>
                                          <p:spTgt spid="375815"/>
                                        </p:tgtEl>
                                        <p:attrNameLst>
                                          <p:attrName>ppt_x</p:attrName>
                                        </p:attrNameLst>
                                      </p:cBhvr>
                                      <p:tavLst>
                                        <p:tav tm="0">
                                          <p:val>
                                            <p:strVal val="1+#ppt_w/2"/>
                                          </p:val>
                                        </p:tav>
                                        <p:tav tm="100000">
                                          <p:val>
                                            <p:strVal val="#ppt_x"/>
                                          </p:val>
                                        </p:tav>
                                      </p:tavLst>
                                    </p:anim>
                                    <p:anim calcmode="lin" valueType="num">
                                      <p:cBhvr additive="base">
                                        <p:cTn id="56" dur="500" fill="hold"/>
                                        <p:tgtEl>
                                          <p:spTgt spid="375815"/>
                                        </p:tgtEl>
                                        <p:attrNameLst>
                                          <p:attrName>ppt_y</p:attrName>
                                        </p:attrNameLst>
                                      </p:cBhvr>
                                      <p:tavLst>
                                        <p:tav tm="0">
                                          <p:val>
                                            <p:strVal val="#ppt_y"/>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2" fill="hold" grpId="0" nodeType="clickEffect">
                                  <p:stCondLst>
                                    <p:cond delay="0"/>
                                  </p:stCondLst>
                                  <p:childTnLst>
                                    <p:set>
                                      <p:cBhvr>
                                        <p:cTn id="60" dur="1" fill="hold">
                                          <p:stCondLst>
                                            <p:cond delay="0"/>
                                          </p:stCondLst>
                                        </p:cTn>
                                        <p:tgtEl>
                                          <p:spTgt spid="375820"/>
                                        </p:tgtEl>
                                        <p:attrNameLst>
                                          <p:attrName>style.visibility</p:attrName>
                                        </p:attrNameLst>
                                      </p:cBhvr>
                                      <p:to>
                                        <p:strVal val="visible"/>
                                      </p:to>
                                    </p:set>
                                    <p:anim calcmode="lin" valueType="num">
                                      <p:cBhvr additive="base">
                                        <p:cTn id="61" dur="500" fill="hold"/>
                                        <p:tgtEl>
                                          <p:spTgt spid="375820"/>
                                        </p:tgtEl>
                                        <p:attrNameLst>
                                          <p:attrName>ppt_x</p:attrName>
                                        </p:attrNameLst>
                                      </p:cBhvr>
                                      <p:tavLst>
                                        <p:tav tm="0">
                                          <p:val>
                                            <p:strVal val="1+#ppt_w/2"/>
                                          </p:val>
                                        </p:tav>
                                        <p:tav tm="100000">
                                          <p:val>
                                            <p:strVal val="#ppt_x"/>
                                          </p:val>
                                        </p:tav>
                                      </p:tavLst>
                                    </p:anim>
                                    <p:anim calcmode="lin" valueType="num">
                                      <p:cBhvr additive="base">
                                        <p:cTn id="62" dur="500" fill="hold"/>
                                        <p:tgtEl>
                                          <p:spTgt spid="375820"/>
                                        </p:tgtEl>
                                        <p:attrNameLst>
                                          <p:attrName>ppt_y</p:attrName>
                                        </p:attrNameLst>
                                      </p:cBhvr>
                                      <p:tavLst>
                                        <p:tav tm="0">
                                          <p:val>
                                            <p:strVal val="#ppt_y"/>
                                          </p:val>
                                        </p:tav>
                                        <p:tav tm="100000">
                                          <p:val>
                                            <p:strVal val="#ppt_y"/>
                                          </p:val>
                                        </p:tav>
                                      </p:tavLst>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375824"/>
                                        </p:tgtEl>
                                        <p:attrNameLst>
                                          <p:attrName>style.visibility</p:attrName>
                                        </p:attrNameLst>
                                      </p:cBhvr>
                                      <p:to>
                                        <p:strVal val="visible"/>
                                      </p:to>
                                    </p:set>
                                    <p:anim calcmode="lin" valueType="num">
                                      <p:cBhvr additive="base">
                                        <p:cTn id="67" dur="500" fill="hold"/>
                                        <p:tgtEl>
                                          <p:spTgt spid="375824"/>
                                        </p:tgtEl>
                                        <p:attrNameLst>
                                          <p:attrName>ppt_x</p:attrName>
                                        </p:attrNameLst>
                                      </p:cBhvr>
                                      <p:tavLst>
                                        <p:tav tm="0">
                                          <p:val>
                                            <p:strVal val="0-#ppt_w/2"/>
                                          </p:val>
                                        </p:tav>
                                        <p:tav tm="100000">
                                          <p:val>
                                            <p:strVal val="#ppt_x"/>
                                          </p:val>
                                        </p:tav>
                                      </p:tavLst>
                                    </p:anim>
                                    <p:anim calcmode="lin" valueType="num">
                                      <p:cBhvr additive="base">
                                        <p:cTn id="68" dur="500" fill="hold"/>
                                        <p:tgtEl>
                                          <p:spTgt spid="375824"/>
                                        </p:tgtEl>
                                        <p:attrNameLst>
                                          <p:attrName>ppt_y</p:attrName>
                                        </p:attrNameLst>
                                      </p:cBhvr>
                                      <p:tavLst>
                                        <p:tav tm="0">
                                          <p:val>
                                            <p:strVal val="#ppt_y"/>
                                          </p:val>
                                        </p:tav>
                                        <p:tav tm="100000">
                                          <p:val>
                                            <p:strVal val="#ppt_y"/>
                                          </p:val>
                                        </p:tav>
                                      </p:tavLst>
                                    </p:anim>
                                  </p:childTnLst>
                                </p:cTn>
                              </p:par>
                            </p:childTnLst>
                          </p:cTn>
                        </p:par>
                      </p:childTnLst>
                    </p:cTn>
                  </p:par>
                  <p:par>
                    <p:cTn id="69" fill="hold" nodeType="clickPar">
                      <p:stCondLst>
                        <p:cond delay="indefinite"/>
                      </p:stCondLst>
                      <p:childTnLst>
                        <p:par>
                          <p:cTn id="70" fill="hold" nodeType="withGroup">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375810"/>
                                        </p:tgtEl>
                                        <p:attrNameLst>
                                          <p:attrName>style.visibility</p:attrName>
                                        </p:attrNameLst>
                                      </p:cBhvr>
                                      <p:to>
                                        <p:strVal val="visible"/>
                                      </p:to>
                                    </p:set>
                                    <p:anim calcmode="lin" valueType="num">
                                      <p:cBhvr additive="base">
                                        <p:cTn id="73" dur="500" fill="hold"/>
                                        <p:tgtEl>
                                          <p:spTgt spid="375810"/>
                                        </p:tgtEl>
                                        <p:attrNameLst>
                                          <p:attrName>ppt_x</p:attrName>
                                        </p:attrNameLst>
                                      </p:cBhvr>
                                      <p:tavLst>
                                        <p:tav tm="0">
                                          <p:val>
                                            <p:strVal val="0-#ppt_w/2"/>
                                          </p:val>
                                        </p:tav>
                                        <p:tav tm="100000">
                                          <p:val>
                                            <p:strVal val="#ppt_x"/>
                                          </p:val>
                                        </p:tav>
                                      </p:tavLst>
                                    </p:anim>
                                    <p:anim calcmode="lin" valueType="num">
                                      <p:cBhvr additive="base">
                                        <p:cTn id="74" dur="500" fill="hold"/>
                                        <p:tgtEl>
                                          <p:spTgt spid="375810"/>
                                        </p:tgtEl>
                                        <p:attrNameLst>
                                          <p:attrName>ppt_y</p:attrName>
                                        </p:attrNameLst>
                                      </p:cBhvr>
                                      <p:tavLst>
                                        <p:tav tm="0">
                                          <p:val>
                                            <p:strVal val="#ppt_y"/>
                                          </p:val>
                                        </p:tav>
                                        <p:tav tm="100000">
                                          <p:val>
                                            <p:strVal val="#ppt_y"/>
                                          </p:val>
                                        </p:tav>
                                      </p:tavLst>
                                    </p:anim>
                                  </p:childTnLst>
                                </p:cTn>
                              </p:par>
                            </p:childTnLst>
                          </p:cTn>
                        </p:par>
                      </p:childTnLst>
                    </p:cTn>
                  </p:par>
                  <p:par>
                    <p:cTn id="75" fill="hold" nodeType="clickPar">
                      <p:stCondLst>
                        <p:cond delay="indefinite"/>
                      </p:stCondLst>
                      <p:childTnLst>
                        <p:par>
                          <p:cTn id="76" fill="hold" nodeType="withGroup">
                            <p:stCondLst>
                              <p:cond delay="0"/>
                            </p:stCondLst>
                            <p:childTnLst>
                              <p:par>
                                <p:cTn id="77" presetID="3" presetClass="entr" presetSubtype="10" fill="hold" grpId="0" nodeType="clickEffect">
                                  <p:stCondLst>
                                    <p:cond delay="0"/>
                                  </p:stCondLst>
                                  <p:childTnLst>
                                    <p:set>
                                      <p:cBhvr>
                                        <p:cTn id="78" dur="1" fill="hold">
                                          <p:stCondLst>
                                            <p:cond delay="0"/>
                                          </p:stCondLst>
                                        </p:cTn>
                                        <p:tgtEl>
                                          <p:spTgt spid="375811">
                                            <p:bg/>
                                          </p:spTgt>
                                        </p:tgtEl>
                                        <p:attrNameLst>
                                          <p:attrName>style.visibility</p:attrName>
                                        </p:attrNameLst>
                                      </p:cBhvr>
                                      <p:to>
                                        <p:strVal val="visible"/>
                                      </p:to>
                                    </p:set>
                                    <p:animEffect transition="in" filter="blinds(horizontal)">
                                      <p:cBhvr>
                                        <p:cTn id="79" dur="500"/>
                                        <p:tgtEl>
                                          <p:spTgt spid="375811">
                                            <p:bg/>
                                          </p:spTgt>
                                        </p:tgtEl>
                                      </p:cBhvr>
                                    </p:animEffect>
                                  </p:childTnLst>
                                </p:cTn>
                              </p:par>
                            </p:childTnLst>
                          </p:cTn>
                        </p:par>
                      </p:childTnLst>
                    </p:cTn>
                  </p:par>
                  <p:par>
                    <p:cTn id="80" fill="hold" nodeType="clickPar">
                      <p:stCondLst>
                        <p:cond delay="indefinite"/>
                      </p:stCondLst>
                      <p:childTnLst>
                        <p:par>
                          <p:cTn id="81" fill="hold" nodeType="withGroup">
                            <p:stCondLst>
                              <p:cond delay="0"/>
                            </p:stCondLst>
                            <p:childTnLst>
                              <p:par>
                                <p:cTn id="82" presetID="3" presetClass="entr" presetSubtype="10" fill="hold" grpId="0" nodeType="clickEffect">
                                  <p:stCondLst>
                                    <p:cond delay="0"/>
                                  </p:stCondLst>
                                  <p:childTnLst>
                                    <p:set>
                                      <p:cBhvr>
                                        <p:cTn id="83" dur="1" fill="hold">
                                          <p:stCondLst>
                                            <p:cond delay="0"/>
                                          </p:stCondLst>
                                        </p:cTn>
                                        <p:tgtEl>
                                          <p:spTgt spid="375811">
                                            <p:txEl>
                                              <p:pRg st="0" end="0"/>
                                            </p:txEl>
                                          </p:spTgt>
                                        </p:tgtEl>
                                        <p:attrNameLst>
                                          <p:attrName>style.visibility</p:attrName>
                                        </p:attrNameLst>
                                      </p:cBhvr>
                                      <p:to>
                                        <p:strVal val="visible"/>
                                      </p:to>
                                    </p:set>
                                    <p:animEffect transition="in" filter="blinds(horizontal)">
                                      <p:cBhvr>
                                        <p:cTn id="84" dur="500"/>
                                        <p:tgtEl>
                                          <p:spTgt spid="375811">
                                            <p:txEl>
                                              <p:pRg st="0" end="0"/>
                                            </p:txEl>
                                          </p:spTgt>
                                        </p:tgtEl>
                                      </p:cBhvr>
                                    </p:animEffect>
                                  </p:childTnLst>
                                </p:cTn>
                              </p:par>
                            </p:childTnLst>
                          </p:cTn>
                        </p:par>
                      </p:childTnLst>
                    </p:cTn>
                  </p:par>
                  <p:par>
                    <p:cTn id="85" fill="hold" nodeType="clickPar">
                      <p:stCondLst>
                        <p:cond delay="indefinite"/>
                      </p:stCondLst>
                      <p:childTnLst>
                        <p:par>
                          <p:cTn id="86" fill="hold" nodeType="withGroup">
                            <p:stCondLst>
                              <p:cond delay="0"/>
                            </p:stCondLst>
                            <p:childTnLst>
                              <p:par>
                                <p:cTn id="87" presetID="3" presetClass="entr" presetSubtype="10" fill="hold" grpId="0" nodeType="clickEffect">
                                  <p:stCondLst>
                                    <p:cond delay="0"/>
                                  </p:stCondLst>
                                  <p:childTnLst>
                                    <p:set>
                                      <p:cBhvr>
                                        <p:cTn id="88" dur="1" fill="hold">
                                          <p:stCondLst>
                                            <p:cond delay="0"/>
                                          </p:stCondLst>
                                        </p:cTn>
                                        <p:tgtEl>
                                          <p:spTgt spid="375811">
                                            <p:txEl>
                                              <p:pRg st="1" end="1"/>
                                            </p:txEl>
                                          </p:spTgt>
                                        </p:tgtEl>
                                        <p:attrNameLst>
                                          <p:attrName>style.visibility</p:attrName>
                                        </p:attrNameLst>
                                      </p:cBhvr>
                                      <p:to>
                                        <p:strVal val="visible"/>
                                      </p:to>
                                    </p:set>
                                    <p:animEffect transition="in" filter="blinds(horizontal)">
                                      <p:cBhvr>
                                        <p:cTn id="89" dur="500"/>
                                        <p:tgtEl>
                                          <p:spTgt spid="375811">
                                            <p:txEl>
                                              <p:pRg st="1" end="1"/>
                                            </p:txEl>
                                          </p:spTgt>
                                        </p:tgtEl>
                                      </p:cBhvr>
                                    </p:animEffect>
                                  </p:childTnLst>
                                </p:cTn>
                              </p:par>
                            </p:childTnLst>
                          </p:cTn>
                        </p:par>
                      </p:childTnLst>
                    </p:cTn>
                  </p:par>
                  <p:par>
                    <p:cTn id="90" fill="hold" nodeType="clickPar">
                      <p:stCondLst>
                        <p:cond delay="indefinite"/>
                      </p:stCondLst>
                      <p:childTnLst>
                        <p:par>
                          <p:cTn id="91" fill="hold" nodeType="withGroup">
                            <p:stCondLst>
                              <p:cond delay="0"/>
                            </p:stCondLst>
                            <p:childTnLst>
                              <p:par>
                                <p:cTn id="92" presetID="3" presetClass="entr" presetSubtype="10" fill="hold" grpId="0" nodeType="clickEffect">
                                  <p:stCondLst>
                                    <p:cond delay="0"/>
                                  </p:stCondLst>
                                  <p:childTnLst>
                                    <p:set>
                                      <p:cBhvr>
                                        <p:cTn id="93" dur="1" fill="hold">
                                          <p:stCondLst>
                                            <p:cond delay="0"/>
                                          </p:stCondLst>
                                        </p:cTn>
                                        <p:tgtEl>
                                          <p:spTgt spid="375811">
                                            <p:txEl>
                                              <p:pRg st="2" end="2"/>
                                            </p:txEl>
                                          </p:spTgt>
                                        </p:tgtEl>
                                        <p:attrNameLst>
                                          <p:attrName>style.visibility</p:attrName>
                                        </p:attrNameLst>
                                      </p:cBhvr>
                                      <p:to>
                                        <p:strVal val="visible"/>
                                      </p:to>
                                    </p:set>
                                    <p:animEffect transition="in" filter="blinds(horizontal)">
                                      <p:cBhvr>
                                        <p:cTn id="94" dur="500"/>
                                        <p:tgtEl>
                                          <p:spTgt spid="375811">
                                            <p:txEl>
                                              <p:pRg st="2" end="2"/>
                                            </p:txEl>
                                          </p:spTgt>
                                        </p:tgtEl>
                                      </p:cBhvr>
                                    </p:animEffect>
                                  </p:childTnLst>
                                </p:cTn>
                              </p:par>
                            </p:childTnLst>
                          </p:cTn>
                        </p:par>
                      </p:childTnLst>
                    </p:cTn>
                  </p:par>
                  <p:par>
                    <p:cTn id="95" fill="hold" nodeType="clickPar">
                      <p:stCondLst>
                        <p:cond delay="indefinite"/>
                      </p:stCondLst>
                      <p:childTnLst>
                        <p:par>
                          <p:cTn id="96" fill="hold" nodeType="withGroup">
                            <p:stCondLst>
                              <p:cond delay="0"/>
                            </p:stCondLst>
                            <p:childTnLst>
                              <p:par>
                                <p:cTn id="97" presetID="3" presetClass="entr" presetSubtype="10" fill="hold" grpId="0" nodeType="clickEffect">
                                  <p:stCondLst>
                                    <p:cond delay="0"/>
                                  </p:stCondLst>
                                  <p:childTnLst>
                                    <p:set>
                                      <p:cBhvr>
                                        <p:cTn id="98" dur="1" fill="hold">
                                          <p:stCondLst>
                                            <p:cond delay="0"/>
                                          </p:stCondLst>
                                        </p:cTn>
                                        <p:tgtEl>
                                          <p:spTgt spid="375825"/>
                                        </p:tgtEl>
                                        <p:attrNameLst>
                                          <p:attrName>style.visibility</p:attrName>
                                        </p:attrNameLst>
                                      </p:cBhvr>
                                      <p:to>
                                        <p:strVal val="visible"/>
                                      </p:to>
                                    </p:set>
                                    <p:animEffect transition="in" filter="blinds(horizontal)">
                                      <p:cBhvr>
                                        <p:cTn id="99" dur="500"/>
                                        <p:tgtEl>
                                          <p:spTgt spid="375825"/>
                                        </p:tgtEl>
                                      </p:cBhvr>
                                    </p:animEffect>
                                  </p:childTnLst>
                                </p:cTn>
                              </p:par>
                            </p:childTnLst>
                          </p:cTn>
                        </p:par>
                      </p:childTnLst>
                    </p:cTn>
                  </p:par>
                  <p:par>
                    <p:cTn id="100" fill="hold" nodeType="clickPar">
                      <p:stCondLst>
                        <p:cond delay="indefinite"/>
                      </p:stCondLst>
                      <p:childTnLst>
                        <p:par>
                          <p:cTn id="101" fill="hold" nodeType="withGroup">
                            <p:stCondLst>
                              <p:cond delay="0"/>
                            </p:stCondLst>
                            <p:childTnLst>
                              <p:par>
                                <p:cTn id="102" presetID="2" presetClass="entr" presetSubtype="2" fill="hold" grpId="0" nodeType="clickEffect">
                                  <p:stCondLst>
                                    <p:cond delay="0"/>
                                  </p:stCondLst>
                                  <p:childTnLst>
                                    <p:set>
                                      <p:cBhvr>
                                        <p:cTn id="103" dur="1" fill="hold">
                                          <p:stCondLst>
                                            <p:cond delay="0"/>
                                          </p:stCondLst>
                                        </p:cTn>
                                        <p:tgtEl>
                                          <p:spTgt spid="375822">
                                            <p:txEl>
                                              <p:pRg st="0" end="0"/>
                                            </p:txEl>
                                          </p:spTgt>
                                        </p:tgtEl>
                                        <p:attrNameLst>
                                          <p:attrName>style.visibility</p:attrName>
                                        </p:attrNameLst>
                                      </p:cBhvr>
                                      <p:to>
                                        <p:strVal val="visible"/>
                                      </p:to>
                                    </p:set>
                                    <p:anim calcmode="lin" valueType="num">
                                      <p:cBhvr additive="base">
                                        <p:cTn id="104" dur="500" fill="hold"/>
                                        <p:tgtEl>
                                          <p:spTgt spid="375822">
                                            <p:txEl>
                                              <p:pRg st="0" end="0"/>
                                            </p:txEl>
                                          </p:spTgt>
                                        </p:tgtEl>
                                        <p:attrNameLst>
                                          <p:attrName>ppt_x</p:attrName>
                                        </p:attrNameLst>
                                      </p:cBhvr>
                                      <p:tavLst>
                                        <p:tav tm="0">
                                          <p:val>
                                            <p:strVal val="1+#ppt_w/2"/>
                                          </p:val>
                                        </p:tav>
                                        <p:tav tm="100000">
                                          <p:val>
                                            <p:strVal val="#ppt_x"/>
                                          </p:val>
                                        </p:tav>
                                      </p:tavLst>
                                    </p:anim>
                                    <p:anim calcmode="lin" valueType="num">
                                      <p:cBhvr additive="base">
                                        <p:cTn id="105" dur="500" fill="hold"/>
                                        <p:tgtEl>
                                          <p:spTgt spid="37582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06" fill="hold" nodeType="clickPar">
                      <p:stCondLst>
                        <p:cond delay="indefinite"/>
                      </p:stCondLst>
                      <p:childTnLst>
                        <p:par>
                          <p:cTn id="107" fill="hold" nodeType="withGroup">
                            <p:stCondLst>
                              <p:cond delay="0"/>
                            </p:stCondLst>
                            <p:childTnLst>
                              <p:par>
                                <p:cTn id="108" presetID="2" presetClass="entr" presetSubtype="8" fill="hold" grpId="0" nodeType="clickEffect">
                                  <p:stCondLst>
                                    <p:cond delay="0"/>
                                  </p:stCondLst>
                                  <p:childTnLst>
                                    <p:set>
                                      <p:cBhvr>
                                        <p:cTn id="109" dur="1" fill="hold">
                                          <p:stCondLst>
                                            <p:cond delay="0"/>
                                          </p:stCondLst>
                                        </p:cTn>
                                        <p:tgtEl>
                                          <p:spTgt spid="375827"/>
                                        </p:tgtEl>
                                        <p:attrNameLst>
                                          <p:attrName>style.visibility</p:attrName>
                                        </p:attrNameLst>
                                      </p:cBhvr>
                                      <p:to>
                                        <p:strVal val="visible"/>
                                      </p:to>
                                    </p:set>
                                    <p:anim calcmode="lin" valueType="num">
                                      <p:cBhvr additive="base">
                                        <p:cTn id="110" dur="500" fill="hold"/>
                                        <p:tgtEl>
                                          <p:spTgt spid="375827"/>
                                        </p:tgtEl>
                                        <p:attrNameLst>
                                          <p:attrName>ppt_x</p:attrName>
                                        </p:attrNameLst>
                                      </p:cBhvr>
                                      <p:tavLst>
                                        <p:tav tm="0">
                                          <p:val>
                                            <p:strVal val="0-#ppt_w/2"/>
                                          </p:val>
                                        </p:tav>
                                        <p:tav tm="100000">
                                          <p:val>
                                            <p:strVal val="#ppt_x"/>
                                          </p:val>
                                        </p:tav>
                                      </p:tavLst>
                                    </p:anim>
                                    <p:anim calcmode="lin" valueType="num">
                                      <p:cBhvr additive="base">
                                        <p:cTn id="111" dur="500" fill="hold"/>
                                        <p:tgtEl>
                                          <p:spTgt spid="3758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5810" grpId="0" animBg="1" autoUpdateAnimBg="0"/>
      <p:bldP spid="375811" grpId="0" build="p" animBg="1"/>
      <p:bldP spid="375817" grpId="0" animBg="1" autoUpdateAnimBg="0"/>
      <p:bldP spid="375818" grpId="0" animBg="1" autoUpdateAnimBg="0"/>
      <p:bldP spid="375819" grpId="0" animBg="1" autoUpdateAnimBg="0"/>
      <p:bldP spid="375820" grpId="0" animBg="1" autoUpdateAnimBg="0"/>
      <p:bldP spid="375821" grpId="0" animBg="1" autoUpdateAnimBg="0"/>
      <p:bldP spid="375822" grpId="0" build="p" autoUpdateAnimBg="0"/>
      <p:bldP spid="375824" grpId="0" animBg="1" autoUpdateAnimBg="0"/>
      <p:bldP spid="375825" grpId="0" animBg="1"/>
      <p:bldP spid="375827" grpId="0" animBg="1"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灯片编号占位符 6">
            <a:extLst>
              <a:ext uri="{FF2B5EF4-FFF2-40B4-BE49-F238E27FC236}">
                <a16:creationId xmlns:a16="http://schemas.microsoft.com/office/drawing/2014/main" id="{A00D21C4-465F-4679-A735-63B595A6157D}"/>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42666CAE-063C-426F-B722-04FDF72C35FC}" type="slidenum">
              <a:rPr lang="en-US" altLang="zh-CN" sz="2400" smtClean="0">
                <a:solidFill>
                  <a:srgbClr val="0000CC"/>
                </a:solidFill>
              </a:rPr>
              <a:pPr>
                <a:spcBef>
                  <a:spcPct val="50000"/>
                </a:spcBef>
                <a:buClrTx/>
                <a:buFontTx/>
                <a:buNone/>
              </a:pPr>
              <a:t>24</a:t>
            </a:fld>
            <a:endParaRPr lang="en-US" altLang="zh-CN" sz="2400">
              <a:solidFill>
                <a:srgbClr val="0000CC"/>
              </a:solidFill>
            </a:endParaRPr>
          </a:p>
        </p:txBody>
      </p:sp>
      <p:sp>
        <p:nvSpPr>
          <p:cNvPr id="28675" name="Rectangle 5">
            <a:extLst>
              <a:ext uri="{FF2B5EF4-FFF2-40B4-BE49-F238E27FC236}">
                <a16:creationId xmlns:a16="http://schemas.microsoft.com/office/drawing/2014/main" id="{AD8D1B8E-7D66-4550-B263-A77651B6E303}"/>
              </a:ext>
            </a:extLst>
          </p:cNvPr>
          <p:cNvSpPr>
            <a:spLocks noGrp="1" noChangeArrowheads="1"/>
          </p:cNvSpPr>
          <p:nvPr>
            <p:ph type="title"/>
          </p:nvPr>
        </p:nvSpPr>
        <p:spPr>
          <a:xfrm>
            <a:off x="685800" y="333375"/>
            <a:ext cx="2157413" cy="863600"/>
          </a:xfrm>
        </p:spPr>
        <p:txBody>
          <a:bodyPr/>
          <a:lstStyle/>
          <a:p>
            <a:pPr eaLnBrk="1" hangingPunct="1"/>
            <a:r>
              <a:rPr lang="zh-CN" altLang="en-US" sz="4000"/>
              <a:t>练习</a:t>
            </a:r>
          </a:p>
        </p:txBody>
      </p:sp>
      <p:sp>
        <p:nvSpPr>
          <p:cNvPr id="143363" name="Rectangle 3">
            <a:extLst>
              <a:ext uri="{FF2B5EF4-FFF2-40B4-BE49-F238E27FC236}">
                <a16:creationId xmlns:a16="http://schemas.microsoft.com/office/drawing/2014/main" id="{E5CB6045-0F31-483F-914D-9FD091EAC757}"/>
              </a:ext>
            </a:extLst>
          </p:cNvPr>
          <p:cNvSpPr>
            <a:spLocks noGrp="1" noChangeArrowheads="1"/>
          </p:cNvSpPr>
          <p:nvPr>
            <p:ph type="body" sz="half" idx="1"/>
          </p:nvPr>
        </p:nvSpPr>
        <p:spPr>
          <a:xfrm>
            <a:off x="539750" y="1412875"/>
            <a:ext cx="2376488" cy="2736850"/>
          </a:xfrm>
          <a:solidFill>
            <a:srgbClr val="FFCC00"/>
          </a:solidFill>
          <a:ln w="76200">
            <a:solidFill>
              <a:srgbClr val="336600"/>
            </a:solidFill>
            <a:miter lim="800000"/>
            <a:headEnd/>
            <a:tailEnd/>
          </a:ln>
        </p:spPr>
        <p:txBody>
          <a:bodyPr/>
          <a:lstStyle/>
          <a:p>
            <a:pPr marL="0" indent="0" eaLnBrk="1" hangingPunct="1">
              <a:lnSpc>
                <a:spcPct val="80000"/>
              </a:lnSpc>
            </a:pPr>
            <a:r>
              <a:rPr lang="zh-CN" altLang="en-US" sz="2400" b="1"/>
              <a:t>已知产量为</a:t>
            </a:r>
            <a:r>
              <a:rPr lang="en-US" altLang="zh-CN" sz="2400" b="1"/>
              <a:t>9</a:t>
            </a:r>
            <a:r>
              <a:rPr lang="zh-CN" altLang="en-US" sz="2400" b="1"/>
              <a:t>单位时，总成本为</a:t>
            </a:r>
            <a:r>
              <a:rPr lang="en-US" altLang="zh-CN" sz="2400" b="1"/>
              <a:t>95</a:t>
            </a:r>
            <a:r>
              <a:rPr lang="zh-CN" altLang="en-US" sz="2400" b="1"/>
              <a:t>元；</a:t>
            </a:r>
          </a:p>
          <a:p>
            <a:pPr marL="0" indent="0" eaLnBrk="1" hangingPunct="1">
              <a:lnSpc>
                <a:spcPct val="80000"/>
              </a:lnSpc>
            </a:pPr>
            <a:r>
              <a:rPr lang="zh-CN" altLang="en-US" sz="2400" b="1"/>
              <a:t>产量增加到</a:t>
            </a:r>
            <a:r>
              <a:rPr lang="en-US" altLang="zh-CN" sz="2400" b="1"/>
              <a:t>10</a:t>
            </a:r>
            <a:r>
              <a:rPr lang="zh-CN" altLang="en-US" sz="2400" b="1"/>
              <a:t>单位时，平均成本为</a:t>
            </a:r>
            <a:r>
              <a:rPr lang="en-US" altLang="zh-CN" sz="2400" b="1"/>
              <a:t>10</a:t>
            </a:r>
            <a:r>
              <a:rPr lang="zh-CN" altLang="en-US" sz="2400" b="1"/>
              <a:t>元；</a:t>
            </a:r>
          </a:p>
          <a:p>
            <a:pPr marL="0" indent="0" eaLnBrk="1" hangingPunct="1">
              <a:lnSpc>
                <a:spcPct val="80000"/>
              </a:lnSpc>
            </a:pPr>
            <a:r>
              <a:rPr lang="zh-CN" altLang="en-US" sz="2400" b="1">
                <a:solidFill>
                  <a:srgbClr val="660033"/>
                </a:solidFill>
              </a:rPr>
              <a:t>由此可知边际成本为？</a:t>
            </a:r>
          </a:p>
        </p:txBody>
      </p:sp>
      <p:sp>
        <p:nvSpPr>
          <p:cNvPr id="143367" name="Rectangle 7">
            <a:extLst>
              <a:ext uri="{FF2B5EF4-FFF2-40B4-BE49-F238E27FC236}">
                <a16:creationId xmlns:a16="http://schemas.microsoft.com/office/drawing/2014/main" id="{67369DC4-0FE9-4771-8B92-ED6464A8F319}"/>
              </a:ext>
            </a:extLst>
          </p:cNvPr>
          <p:cNvSpPr>
            <a:spLocks noChangeArrowheads="1"/>
          </p:cNvSpPr>
          <p:nvPr>
            <p:ph type="body" sz="half" idx="2"/>
          </p:nvPr>
        </p:nvSpPr>
        <p:spPr>
          <a:xfrm>
            <a:off x="539750" y="4365625"/>
            <a:ext cx="2376488" cy="1727200"/>
          </a:xfrm>
          <a:solidFill>
            <a:srgbClr val="FFCC00"/>
          </a:solidFill>
          <a:ln w="76200" cap="flat" algn="ctr">
            <a:solidFill>
              <a:srgbClr val="3366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indent="0" eaLnBrk="1" hangingPunct="1">
              <a:lnSpc>
                <a:spcPct val="80000"/>
              </a:lnSpc>
            </a:pPr>
            <a:r>
              <a:rPr lang="zh-CN" altLang="en-US" sz="2400" b="1"/>
              <a:t>增加</a:t>
            </a:r>
            <a:r>
              <a:rPr lang="en-US" altLang="zh-CN" sz="2400" b="1"/>
              <a:t>1</a:t>
            </a:r>
            <a:r>
              <a:rPr lang="zh-CN" altLang="en-US" sz="2400" b="1"/>
              <a:t>单位产量后，成本增加了</a:t>
            </a:r>
            <a:r>
              <a:rPr lang="en-US" altLang="zh-CN" sz="2400" b="1"/>
              <a:t>100</a:t>
            </a:r>
            <a:r>
              <a:rPr lang="zh-CN" altLang="en-US" sz="2400" b="1"/>
              <a:t>－</a:t>
            </a:r>
            <a:r>
              <a:rPr lang="en-US" altLang="zh-CN" sz="2400" b="1"/>
              <a:t>95</a:t>
            </a:r>
            <a:r>
              <a:rPr lang="zh-CN" altLang="en-US" sz="2400" b="1"/>
              <a:t>＝</a:t>
            </a:r>
            <a:r>
              <a:rPr lang="en-US" altLang="zh-CN" sz="2400" b="1"/>
              <a:t>5</a:t>
            </a:r>
          </a:p>
          <a:p>
            <a:pPr marL="0" indent="0" eaLnBrk="1" hangingPunct="1">
              <a:lnSpc>
                <a:spcPct val="80000"/>
              </a:lnSpc>
            </a:pPr>
            <a:r>
              <a:rPr lang="zh-CN" altLang="en-US" sz="2400" b="1"/>
              <a:t>边际成本是</a:t>
            </a:r>
            <a:r>
              <a:rPr lang="en-US" altLang="zh-CN" sz="2400" b="1"/>
              <a:t>5</a:t>
            </a:r>
            <a:r>
              <a:rPr lang="zh-CN" altLang="en-US" sz="2400" b="1"/>
              <a:t>元</a:t>
            </a:r>
          </a:p>
        </p:txBody>
      </p:sp>
      <p:graphicFrame>
        <p:nvGraphicFramePr>
          <p:cNvPr id="143987" name="Group 627">
            <a:extLst>
              <a:ext uri="{FF2B5EF4-FFF2-40B4-BE49-F238E27FC236}">
                <a16:creationId xmlns:a16="http://schemas.microsoft.com/office/drawing/2014/main" id="{59D5BA58-54D9-48B4-804C-A206480946FB}"/>
              </a:ext>
            </a:extLst>
          </p:cNvPr>
          <p:cNvGraphicFramePr>
            <a:graphicFrameLocks noGrp="1"/>
          </p:cNvGraphicFramePr>
          <p:nvPr/>
        </p:nvGraphicFramePr>
        <p:xfrm>
          <a:off x="3059113" y="549275"/>
          <a:ext cx="5540375" cy="5865813"/>
        </p:xfrm>
        <a:graphic>
          <a:graphicData uri="http://schemas.openxmlformats.org/drawingml/2006/table">
            <a:tbl>
              <a:tblPr/>
              <a:tblGrid>
                <a:gridCol w="892175">
                  <a:extLst>
                    <a:ext uri="{9D8B030D-6E8A-4147-A177-3AD203B41FA5}">
                      <a16:colId xmlns:a16="http://schemas.microsoft.com/office/drawing/2014/main" val="20000"/>
                    </a:ext>
                  </a:extLst>
                </a:gridCol>
                <a:gridCol w="571500">
                  <a:extLst>
                    <a:ext uri="{9D8B030D-6E8A-4147-A177-3AD203B41FA5}">
                      <a16:colId xmlns:a16="http://schemas.microsoft.com/office/drawing/2014/main" val="20001"/>
                    </a:ext>
                  </a:extLst>
                </a:gridCol>
                <a:gridCol w="617537">
                  <a:extLst>
                    <a:ext uri="{9D8B030D-6E8A-4147-A177-3AD203B41FA5}">
                      <a16:colId xmlns:a16="http://schemas.microsoft.com/office/drawing/2014/main" val="20002"/>
                    </a:ext>
                  </a:extLst>
                </a:gridCol>
                <a:gridCol w="615950">
                  <a:extLst>
                    <a:ext uri="{9D8B030D-6E8A-4147-A177-3AD203B41FA5}">
                      <a16:colId xmlns:a16="http://schemas.microsoft.com/office/drawing/2014/main" val="20003"/>
                    </a:ext>
                  </a:extLst>
                </a:gridCol>
                <a:gridCol w="760413">
                  <a:extLst>
                    <a:ext uri="{9D8B030D-6E8A-4147-A177-3AD203B41FA5}">
                      <a16:colId xmlns:a16="http://schemas.microsoft.com/office/drawing/2014/main" val="20004"/>
                    </a:ext>
                  </a:extLst>
                </a:gridCol>
                <a:gridCol w="815975">
                  <a:extLst>
                    <a:ext uri="{9D8B030D-6E8A-4147-A177-3AD203B41FA5}">
                      <a16:colId xmlns:a16="http://schemas.microsoft.com/office/drawing/2014/main" val="20005"/>
                    </a:ext>
                  </a:extLst>
                </a:gridCol>
                <a:gridCol w="603250">
                  <a:extLst>
                    <a:ext uri="{9D8B030D-6E8A-4147-A177-3AD203B41FA5}">
                      <a16:colId xmlns:a16="http://schemas.microsoft.com/office/drawing/2014/main" val="20006"/>
                    </a:ext>
                  </a:extLst>
                </a:gridCol>
                <a:gridCol w="663575">
                  <a:extLst>
                    <a:ext uri="{9D8B030D-6E8A-4147-A177-3AD203B41FA5}">
                      <a16:colId xmlns:a16="http://schemas.microsoft.com/office/drawing/2014/main" val="20007"/>
                    </a:ext>
                  </a:extLst>
                </a:gridCol>
              </a:tblGrid>
              <a:tr h="365750">
                <a:tc>
                  <a:txBody>
                    <a:bodyPr/>
                    <a:lstStyle/>
                    <a:p>
                      <a:pPr marL="0" marR="0" lvl="0" indent="0" algn="ctr" defTabSz="914400" rtl="0" eaLnBrk="0" fontAlgn="base" latinLnBrk="0" hangingPunct="0">
                        <a:lnSpc>
                          <a:spcPct val="90000"/>
                        </a:lnSpc>
                        <a:spcBef>
                          <a:spcPct val="0"/>
                        </a:spcBef>
                        <a:spcAft>
                          <a:spcPct val="0"/>
                        </a:spcAft>
                        <a:buClrTx/>
                        <a:buSzTx/>
                        <a:buFontTx/>
                        <a:buNone/>
                        <a:tabLst/>
                      </a:pPr>
                      <a:r>
                        <a:rPr kumimoji="1" lang="zh-CN" altLang="en-US" sz="2000" b="1" i="0" u="none" strike="noStrike" cap="none" normalizeH="0" baseline="0">
                          <a:ln>
                            <a:noFill/>
                          </a:ln>
                          <a:solidFill>
                            <a:schemeClr val="tx1"/>
                          </a:solidFill>
                          <a:effectLst/>
                          <a:latin typeface="Times New Roman" pitchFamily="18" charset="0"/>
                          <a:ea typeface="宋体" pitchFamily="2" charset="-122"/>
                          <a:cs typeface="Courier New" pitchFamily="49" charset="0"/>
                        </a:rPr>
                        <a:t>产量</a:t>
                      </a:r>
                      <a:r>
                        <a:rPr kumimoji="1" lang="en-US" altLang="zh-CN" sz="2000" b="1" i="0" u="none" strike="noStrike" cap="none" normalizeH="0" baseline="0">
                          <a:ln>
                            <a:noFill/>
                          </a:ln>
                          <a:solidFill>
                            <a:schemeClr val="tx1"/>
                          </a:solidFill>
                          <a:effectLst/>
                          <a:latin typeface="Times New Roman" pitchFamily="18" charset="0"/>
                          <a:ea typeface="宋体" pitchFamily="2" charset="-122"/>
                          <a:cs typeface="Courier New" pitchFamily="49" charset="0"/>
                        </a:rPr>
                        <a:t>Q</a:t>
                      </a:r>
                      <a:endParaRPr kumimoji="1" lang="en-US" altLang="zh-CN" sz="44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pPr>
                      <a:r>
                        <a:rPr kumimoji="1" lang="en-US" altLang="zh-CN" sz="2000" b="1" i="0" u="none" strike="noStrike" cap="none" normalizeH="0" baseline="0">
                          <a:ln>
                            <a:noFill/>
                          </a:ln>
                          <a:solidFill>
                            <a:schemeClr val="tx1"/>
                          </a:solidFill>
                          <a:effectLst/>
                          <a:latin typeface="Times New Roman" pitchFamily="18" charset="0"/>
                          <a:ea typeface="宋体" pitchFamily="2" charset="-122"/>
                          <a:cs typeface="Courier New" pitchFamily="49" charset="0"/>
                        </a:rPr>
                        <a:t>FC</a:t>
                      </a:r>
                      <a:endParaRPr kumimoji="1" lang="en-US" altLang="zh-CN" sz="44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pPr>
                      <a:r>
                        <a:rPr kumimoji="1" lang="en-US" altLang="zh-CN" sz="2000" b="1" i="0" u="none" strike="noStrike" cap="none" normalizeH="0" baseline="0">
                          <a:ln>
                            <a:noFill/>
                          </a:ln>
                          <a:solidFill>
                            <a:schemeClr val="tx1"/>
                          </a:solidFill>
                          <a:effectLst/>
                          <a:latin typeface="Times New Roman" pitchFamily="18" charset="0"/>
                          <a:ea typeface="宋体" pitchFamily="2" charset="-122"/>
                          <a:cs typeface="Courier New" pitchFamily="49" charset="0"/>
                        </a:rPr>
                        <a:t>VC</a:t>
                      </a:r>
                      <a:endParaRPr kumimoji="1" lang="en-US" altLang="zh-CN" sz="44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pPr>
                      <a:r>
                        <a:rPr kumimoji="1" lang="en-US" altLang="zh-CN" sz="2000" b="1" i="0" u="none" strike="noStrike" cap="none" normalizeH="0" baseline="0">
                          <a:ln>
                            <a:noFill/>
                          </a:ln>
                          <a:solidFill>
                            <a:schemeClr val="tx1"/>
                          </a:solidFill>
                          <a:effectLst/>
                          <a:latin typeface="Times New Roman" pitchFamily="18" charset="0"/>
                          <a:ea typeface="宋体" pitchFamily="2" charset="-122"/>
                          <a:cs typeface="Courier New" pitchFamily="49" charset="0"/>
                        </a:rPr>
                        <a:t>TC</a:t>
                      </a:r>
                      <a:endParaRPr kumimoji="1" lang="en-US" altLang="zh-CN" sz="44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pPr>
                      <a:r>
                        <a:rPr kumimoji="1" lang="en-US" altLang="zh-CN" sz="2000" b="1" i="0" u="none" strike="noStrike" cap="none" normalizeH="0" baseline="0">
                          <a:ln>
                            <a:noFill/>
                          </a:ln>
                          <a:solidFill>
                            <a:schemeClr val="tx1"/>
                          </a:solidFill>
                          <a:effectLst/>
                          <a:latin typeface="Times New Roman" pitchFamily="18" charset="0"/>
                          <a:ea typeface="宋体" pitchFamily="2" charset="-122"/>
                          <a:cs typeface="Courier New" pitchFamily="49" charset="0"/>
                        </a:rPr>
                        <a:t>AFC</a:t>
                      </a:r>
                      <a:endParaRPr kumimoji="1" lang="en-US" altLang="zh-CN" sz="44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pPr>
                      <a:r>
                        <a:rPr kumimoji="1" lang="en-US" altLang="zh-CN" sz="2000" b="1" i="0" u="none" strike="noStrike" cap="none" normalizeH="0" baseline="0">
                          <a:ln>
                            <a:noFill/>
                          </a:ln>
                          <a:solidFill>
                            <a:schemeClr val="tx1"/>
                          </a:solidFill>
                          <a:effectLst/>
                          <a:latin typeface="Times New Roman" pitchFamily="18" charset="0"/>
                          <a:ea typeface="宋体" pitchFamily="2" charset="-122"/>
                          <a:cs typeface="Courier New" pitchFamily="49" charset="0"/>
                        </a:rPr>
                        <a:t>AVC</a:t>
                      </a:r>
                      <a:endParaRPr kumimoji="1" lang="en-US" altLang="zh-CN" sz="44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pPr>
                      <a:r>
                        <a:rPr kumimoji="1" lang="en-US" altLang="zh-CN" sz="2000" b="1" i="0" u="none" strike="noStrike" cap="none" normalizeH="0" baseline="0">
                          <a:ln>
                            <a:noFill/>
                          </a:ln>
                          <a:solidFill>
                            <a:schemeClr val="tx1"/>
                          </a:solidFill>
                          <a:effectLst/>
                          <a:latin typeface="Times New Roman" pitchFamily="18" charset="0"/>
                          <a:ea typeface="宋体" pitchFamily="2" charset="-122"/>
                          <a:cs typeface="Courier New" pitchFamily="49" charset="0"/>
                        </a:rPr>
                        <a:t>AC</a:t>
                      </a:r>
                      <a:endParaRPr kumimoji="1" lang="en-US" altLang="zh-CN" sz="44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pPr>
                      <a:r>
                        <a:rPr kumimoji="1" lang="en-US" altLang="zh-CN" sz="2000" b="1" i="0" u="none" strike="noStrike" cap="none" normalizeH="0" baseline="0">
                          <a:ln>
                            <a:noFill/>
                          </a:ln>
                          <a:solidFill>
                            <a:schemeClr val="tx1"/>
                          </a:solidFill>
                          <a:effectLst/>
                          <a:latin typeface="Times New Roman" pitchFamily="18" charset="0"/>
                          <a:ea typeface="宋体" pitchFamily="2" charset="-122"/>
                          <a:cs typeface="Courier New" pitchFamily="49" charset="0"/>
                        </a:rPr>
                        <a:t>MC</a:t>
                      </a:r>
                      <a:endParaRPr kumimoji="1" lang="en-US" altLang="zh-CN" sz="44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98418">
                <a:tc>
                  <a:txBody>
                    <a:bodyPr/>
                    <a:lstStyle/>
                    <a:p>
                      <a:pPr marL="0" marR="0" lvl="0" indent="0" algn="ctr" defTabSz="914400" rtl="0" eaLnBrk="0" fontAlgn="base" latinLnBrk="0" hangingPunct="0">
                        <a:lnSpc>
                          <a:spcPct val="45000"/>
                        </a:lnSpc>
                        <a:spcBef>
                          <a:spcPct val="0"/>
                        </a:spcBef>
                        <a:spcAft>
                          <a:spcPct val="0"/>
                        </a:spcAft>
                        <a:buClrTx/>
                        <a:buSzTx/>
                        <a:buFontTx/>
                        <a:buNone/>
                        <a:tabLst/>
                      </a:pPr>
                      <a:r>
                        <a:rPr kumimoji="1" lang="en-US" altLang="zh-CN" sz="2000" b="1" i="0" u="none" strike="noStrike" cap="none" normalizeH="0" baseline="0">
                          <a:ln>
                            <a:noFill/>
                          </a:ln>
                          <a:solidFill>
                            <a:schemeClr val="tx1"/>
                          </a:solidFill>
                          <a:effectLst/>
                          <a:latin typeface="Times New Roman" pitchFamily="18" charset="0"/>
                          <a:ea typeface="宋体" pitchFamily="2" charset="-122"/>
                          <a:cs typeface="Courier New" pitchFamily="49" charset="0"/>
                        </a:rPr>
                        <a:t>0</a:t>
                      </a:r>
                      <a:endParaRPr kumimoji="1" lang="en-US"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45000"/>
                        </a:lnSpc>
                        <a:spcBef>
                          <a:spcPct val="0"/>
                        </a:spcBef>
                        <a:spcAft>
                          <a:spcPct val="0"/>
                        </a:spcAft>
                        <a:buClrTx/>
                        <a:buSzTx/>
                        <a:buFontTx/>
                        <a:buNone/>
                        <a:tabLst/>
                      </a:pPr>
                      <a:r>
                        <a:rPr kumimoji="1" lang="en-US" altLang="zh-CN" sz="2000" b="1" i="0" u="none" strike="noStrike" cap="none" normalizeH="0" baseline="0">
                          <a:ln>
                            <a:noFill/>
                          </a:ln>
                          <a:solidFill>
                            <a:schemeClr val="tx1"/>
                          </a:solidFill>
                          <a:effectLst/>
                          <a:latin typeface="Times New Roman" pitchFamily="18" charset="0"/>
                          <a:ea typeface="宋体" pitchFamily="2" charset="-122"/>
                          <a:cs typeface="Courier New" pitchFamily="49" charset="0"/>
                        </a:rPr>
                        <a:t>20</a:t>
                      </a:r>
                      <a:endParaRPr kumimoji="1" lang="en-US"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45000"/>
                        </a:lnSpc>
                        <a:spcBef>
                          <a:spcPct val="0"/>
                        </a:spcBef>
                        <a:spcAft>
                          <a:spcPct val="0"/>
                        </a:spcAft>
                        <a:buClrTx/>
                        <a:buSzTx/>
                        <a:buFontTx/>
                        <a:buNone/>
                        <a:tabLst/>
                      </a:pPr>
                      <a:r>
                        <a:rPr kumimoji="1" lang="en-US" altLang="zh-CN" sz="2000" b="1" i="0" u="none" strike="noStrike" cap="none" normalizeH="0" baseline="0">
                          <a:ln>
                            <a:noFill/>
                          </a:ln>
                          <a:solidFill>
                            <a:schemeClr val="tx1"/>
                          </a:solidFill>
                          <a:effectLst/>
                          <a:latin typeface="Times New Roman" pitchFamily="18" charset="0"/>
                          <a:ea typeface="宋体" pitchFamily="2" charset="-122"/>
                          <a:cs typeface="Courier New" pitchFamily="49" charset="0"/>
                        </a:rPr>
                        <a:t>0</a:t>
                      </a:r>
                      <a:endParaRPr kumimoji="1" lang="en-US"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45000"/>
                        </a:lnSpc>
                        <a:spcBef>
                          <a:spcPct val="0"/>
                        </a:spcBef>
                        <a:spcAft>
                          <a:spcPct val="0"/>
                        </a:spcAft>
                        <a:buClr>
                          <a:schemeClr val="bg2"/>
                        </a:buClr>
                        <a:buSzTx/>
                        <a:buFont typeface="Monotype Sorts" pitchFamily="2" charset="2"/>
                        <a:buNone/>
                        <a:tabLst/>
                      </a:pPr>
                      <a:endParaRPr kumimoji="1" lang="zh-CN"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45000"/>
                        </a:lnSpc>
                        <a:spcBef>
                          <a:spcPct val="0"/>
                        </a:spcBef>
                        <a:spcAft>
                          <a:spcPct val="0"/>
                        </a:spcAft>
                        <a:buClr>
                          <a:schemeClr val="bg2"/>
                        </a:buClr>
                        <a:buSzTx/>
                        <a:buFont typeface="Monotype Sorts" pitchFamily="2" charset="2"/>
                        <a:buNone/>
                        <a:tabLst/>
                      </a:pPr>
                      <a:endParaRPr kumimoji="1" lang="zh-CN"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45000"/>
                        </a:lnSpc>
                        <a:spcBef>
                          <a:spcPct val="0"/>
                        </a:spcBef>
                        <a:spcAft>
                          <a:spcPct val="0"/>
                        </a:spcAft>
                        <a:buClr>
                          <a:schemeClr val="bg2"/>
                        </a:buClr>
                        <a:buSzTx/>
                        <a:buFont typeface="Monotype Sorts" pitchFamily="2" charset="2"/>
                        <a:buNone/>
                        <a:tabLst/>
                      </a:pPr>
                      <a:endParaRPr kumimoji="1" lang="zh-CN"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45000"/>
                        </a:lnSpc>
                        <a:spcBef>
                          <a:spcPct val="0"/>
                        </a:spcBef>
                        <a:spcAft>
                          <a:spcPct val="0"/>
                        </a:spcAft>
                        <a:buClr>
                          <a:schemeClr val="bg2"/>
                        </a:buClr>
                        <a:buSzTx/>
                        <a:buFont typeface="Monotype Sorts" pitchFamily="2" charset="2"/>
                        <a:buNone/>
                        <a:tabLst/>
                      </a:pPr>
                      <a:endParaRPr kumimoji="1" lang="zh-CN"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45000"/>
                        </a:lnSpc>
                        <a:spcBef>
                          <a:spcPct val="0"/>
                        </a:spcBef>
                        <a:spcAft>
                          <a:spcPct val="0"/>
                        </a:spcAft>
                        <a:buClr>
                          <a:schemeClr val="bg2"/>
                        </a:buClr>
                        <a:buSzTx/>
                        <a:buFont typeface="Monotype Sorts" pitchFamily="2" charset="2"/>
                        <a:buNone/>
                        <a:tabLst/>
                      </a:pPr>
                      <a:endParaRPr kumimoji="1" lang="zh-CN"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03180">
                <a:tc>
                  <a:txBody>
                    <a:bodyPr/>
                    <a:lstStyle/>
                    <a:p>
                      <a:pPr marL="0" marR="0" lvl="0" indent="0" algn="ctr" defTabSz="914400" rtl="0" eaLnBrk="0" fontAlgn="base" latinLnBrk="0" hangingPunct="0">
                        <a:lnSpc>
                          <a:spcPct val="45000"/>
                        </a:lnSpc>
                        <a:spcBef>
                          <a:spcPct val="0"/>
                        </a:spcBef>
                        <a:spcAft>
                          <a:spcPct val="0"/>
                        </a:spcAft>
                        <a:buClrTx/>
                        <a:buSzTx/>
                        <a:buFontTx/>
                        <a:buNone/>
                        <a:tabLst/>
                      </a:pPr>
                      <a:r>
                        <a:rPr kumimoji="1" lang="en-US" altLang="zh-CN" sz="2000" b="1" i="0" u="none" strike="noStrike" cap="none" normalizeH="0" baseline="0">
                          <a:ln>
                            <a:noFill/>
                          </a:ln>
                          <a:solidFill>
                            <a:schemeClr val="tx1"/>
                          </a:solidFill>
                          <a:effectLst/>
                          <a:latin typeface="Times New Roman" pitchFamily="18" charset="0"/>
                          <a:ea typeface="宋体" pitchFamily="2" charset="-122"/>
                          <a:cs typeface="Courier New" pitchFamily="49" charset="0"/>
                        </a:rPr>
                        <a:t>1</a:t>
                      </a:r>
                      <a:endParaRPr kumimoji="1" lang="en-US"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45000"/>
                        </a:lnSpc>
                        <a:spcBef>
                          <a:spcPct val="0"/>
                        </a:spcBef>
                        <a:spcAft>
                          <a:spcPct val="0"/>
                        </a:spcAft>
                        <a:buClrTx/>
                        <a:buSzTx/>
                        <a:buFontTx/>
                        <a:buNone/>
                        <a:tabLst/>
                      </a:pPr>
                      <a:r>
                        <a:rPr kumimoji="1" lang="en-US" altLang="zh-CN" sz="2000" b="1" i="0" u="none" strike="noStrike" cap="none" normalizeH="0" baseline="0">
                          <a:ln>
                            <a:noFill/>
                          </a:ln>
                          <a:solidFill>
                            <a:schemeClr val="tx1"/>
                          </a:solidFill>
                          <a:effectLst/>
                          <a:latin typeface="Times New Roman" pitchFamily="18" charset="0"/>
                          <a:ea typeface="宋体" pitchFamily="2" charset="-122"/>
                          <a:cs typeface="Courier New" pitchFamily="49" charset="0"/>
                        </a:rPr>
                        <a:t>20</a:t>
                      </a:r>
                      <a:endParaRPr kumimoji="1" lang="en-US"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45000"/>
                        </a:lnSpc>
                        <a:spcBef>
                          <a:spcPct val="0"/>
                        </a:spcBef>
                        <a:spcAft>
                          <a:spcPct val="0"/>
                        </a:spcAft>
                        <a:buClr>
                          <a:schemeClr val="bg2"/>
                        </a:buClr>
                        <a:buSzTx/>
                        <a:buFont typeface="Monotype Sorts" pitchFamily="2" charset="2"/>
                        <a:buNone/>
                        <a:tabLst/>
                      </a:pPr>
                      <a:endParaRPr kumimoji="1" lang="zh-CN" altLang="zh-CN" sz="2000" b="1" i="0" u="none" strike="noStrike" cap="none" normalizeH="0" baseline="0">
                        <a:ln>
                          <a:noFill/>
                        </a:ln>
                        <a:solidFill>
                          <a:srgbClr val="0000CC"/>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45000"/>
                        </a:lnSpc>
                        <a:spcBef>
                          <a:spcPct val="0"/>
                        </a:spcBef>
                        <a:spcAft>
                          <a:spcPct val="0"/>
                        </a:spcAft>
                        <a:buClrTx/>
                        <a:buSzTx/>
                        <a:buFontTx/>
                        <a:buNone/>
                        <a:tabLst/>
                      </a:pPr>
                      <a:r>
                        <a:rPr kumimoji="1" lang="en-US" altLang="zh-CN" sz="2000" b="1" i="0" u="none" strike="noStrike" cap="none" normalizeH="0" baseline="0">
                          <a:ln>
                            <a:noFill/>
                          </a:ln>
                          <a:solidFill>
                            <a:schemeClr val="tx1"/>
                          </a:solidFill>
                          <a:effectLst/>
                          <a:latin typeface="Times New Roman" pitchFamily="18" charset="0"/>
                          <a:ea typeface="宋体" pitchFamily="2" charset="-122"/>
                          <a:cs typeface="Courier New" pitchFamily="49" charset="0"/>
                        </a:rPr>
                        <a:t>50</a:t>
                      </a:r>
                      <a:endParaRPr kumimoji="1" lang="en-US"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45000"/>
                        </a:lnSpc>
                        <a:spcBef>
                          <a:spcPct val="0"/>
                        </a:spcBef>
                        <a:spcAft>
                          <a:spcPct val="0"/>
                        </a:spcAft>
                        <a:buClr>
                          <a:schemeClr val="bg2"/>
                        </a:buClr>
                        <a:buSzTx/>
                        <a:buFont typeface="Monotype Sorts" pitchFamily="2" charset="2"/>
                        <a:buNone/>
                        <a:tabLst/>
                      </a:pPr>
                      <a:endParaRPr kumimoji="1" lang="zh-CN"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45000"/>
                        </a:lnSpc>
                        <a:spcBef>
                          <a:spcPct val="0"/>
                        </a:spcBef>
                        <a:spcAft>
                          <a:spcPct val="0"/>
                        </a:spcAft>
                        <a:buClr>
                          <a:schemeClr val="bg2"/>
                        </a:buClr>
                        <a:buSzTx/>
                        <a:buFont typeface="Monotype Sorts" pitchFamily="2" charset="2"/>
                        <a:buNone/>
                        <a:tabLst/>
                      </a:pPr>
                      <a:endParaRPr kumimoji="1" lang="zh-CN"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45000"/>
                        </a:lnSpc>
                        <a:spcBef>
                          <a:spcPct val="0"/>
                        </a:spcBef>
                        <a:spcAft>
                          <a:spcPct val="0"/>
                        </a:spcAft>
                        <a:buClr>
                          <a:schemeClr val="bg2"/>
                        </a:buClr>
                        <a:buSzTx/>
                        <a:buFont typeface="Monotype Sorts" pitchFamily="2" charset="2"/>
                        <a:buNone/>
                        <a:tabLst/>
                      </a:pPr>
                      <a:endParaRPr kumimoji="1" lang="zh-CN"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45000"/>
                        </a:lnSpc>
                        <a:spcBef>
                          <a:spcPct val="0"/>
                        </a:spcBef>
                        <a:spcAft>
                          <a:spcPct val="0"/>
                        </a:spcAft>
                        <a:buClr>
                          <a:schemeClr val="bg2"/>
                        </a:buClr>
                        <a:buSzTx/>
                        <a:buFont typeface="Monotype Sorts" pitchFamily="2" charset="2"/>
                        <a:buNone/>
                        <a:tabLst/>
                      </a:pPr>
                      <a:endParaRPr kumimoji="1" lang="zh-CN"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63499">
                <a:tc>
                  <a:txBody>
                    <a:bodyPr/>
                    <a:lstStyle/>
                    <a:p>
                      <a:pPr marL="0" marR="0" lvl="0" indent="0" algn="ctr" defTabSz="914400" rtl="0" eaLnBrk="0" fontAlgn="base" latinLnBrk="0" hangingPunct="0">
                        <a:lnSpc>
                          <a:spcPct val="45000"/>
                        </a:lnSpc>
                        <a:spcBef>
                          <a:spcPct val="0"/>
                        </a:spcBef>
                        <a:spcAft>
                          <a:spcPct val="0"/>
                        </a:spcAft>
                        <a:buClrTx/>
                        <a:buSzTx/>
                        <a:buFontTx/>
                        <a:buNone/>
                        <a:tabLst/>
                      </a:pPr>
                      <a:r>
                        <a:rPr kumimoji="1" lang="en-US" altLang="zh-CN" sz="2000" b="1" i="0" u="none" strike="noStrike" cap="none" normalizeH="0" baseline="0">
                          <a:ln>
                            <a:noFill/>
                          </a:ln>
                          <a:solidFill>
                            <a:schemeClr val="tx1"/>
                          </a:solidFill>
                          <a:effectLst/>
                          <a:latin typeface="Times New Roman" pitchFamily="18" charset="0"/>
                          <a:ea typeface="宋体" pitchFamily="2" charset="-122"/>
                          <a:cs typeface="Courier New" pitchFamily="49" charset="0"/>
                        </a:rPr>
                        <a:t>2</a:t>
                      </a:r>
                      <a:endParaRPr kumimoji="1" lang="en-US"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45000"/>
                        </a:lnSpc>
                        <a:spcBef>
                          <a:spcPct val="0"/>
                        </a:spcBef>
                        <a:spcAft>
                          <a:spcPct val="0"/>
                        </a:spcAft>
                        <a:buClrTx/>
                        <a:buSzTx/>
                        <a:buFontTx/>
                        <a:buNone/>
                        <a:tabLst/>
                      </a:pPr>
                      <a:r>
                        <a:rPr kumimoji="1" lang="en-US" altLang="zh-CN" sz="2000" b="1" i="0" u="none" strike="noStrike" cap="none" normalizeH="0" baseline="0">
                          <a:ln>
                            <a:noFill/>
                          </a:ln>
                          <a:solidFill>
                            <a:schemeClr val="tx1"/>
                          </a:solidFill>
                          <a:effectLst/>
                          <a:latin typeface="Times New Roman" pitchFamily="18" charset="0"/>
                          <a:ea typeface="宋体" pitchFamily="2" charset="-122"/>
                          <a:cs typeface="Courier New" pitchFamily="49" charset="0"/>
                        </a:rPr>
                        <a:t>20</a:t>
                      </a:r>
                      <a:endParaRPr kumimoji="1" lang="en-US"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45000"/>
                        </a:lnSpc>
                        <a:spcBef>
                          <a:spcPct val="0"/>
                        </a:spcBef>
                        <a:spcAft>
                          <a:spcPct val="0"/>
                        </a:spcAft>
                        <a:buClrTx/>
                        <a:buSzTx/>
                        <a:buFontTx/>
                        <a:buNone/>
                        <a:tabLst/>
                      </a:pPr>
                      <a:r>
                        <a:rPr kumimoji="1" lang="en-US" altLang="zh-CN" sz="2000" b="1" i="0" u="none" strike="noStrike" cap="none" normalizeH="0" baseline="0">
                          <a:ln>
                            <a:noFill/>
                          </a:ln>
                          <a:solidFill>
                            <a:schemeClr val="tx1"/>
                          </a:solidFill>
                          <a:effectLst/>
                          <a:latin typeface="Times New Roman" pitchFamily="18" charset="0"/>
                          <a:ea typeface="宋体" pitchFamily="2" charset="-122"/>
                          <a:cs typeface="Courier New" pitchFamily="49" charset="0"/>
                        </a:rPr>
                        <a:t>56</a:t>
                      </a:r>
                      <a:endParaRPr kumimoji="1" lang="en-US"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45000"/>
                        </a:lnSpc>
                        <a:spcBef>
                          <a:spcPct val="0"/>
                        </a:spcBef>
                        <a:spcAft>
                          <a:spcPct val="0"/>
                        </a:spcAft>
                        <a:buClr>
                          <a:schemeClr val="bg2"/>
                        </a:buClr>
                        <a:buSzTx/>
                        <a:buFont typeface="Monotype Sorts" pitchFamily="2" charset="2"/>
                        <a:buNone/>
                        <a:tabLst/>
                      </a:pPr>
                      <a:endParaRPr kumimoji="1" lang="zh-CN" altLang="zh-CN" sz="2000" b="1" i="0" u="none" strike="noStrike" cap="none" normalizeH="0" baseline="0">
                        <a:ln>
                          <a:noFill/>
                        </a:ln>
                        <a:solidFill>
                          <a:srgbClr val="0000CC"/>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45000"/>
                        </a:lnSpc>
                        <a:spcBef>
                          <a:spcPct val="0"/>
                        </a:spcBef>
                        <a:spcAft>
                          <a:spcPct val="0"/>
                        </a:spcAft>
                        <a:buClr>
                          <a:schemeClr val="bg2"/>
                        </a:buClr>
                        <a:buSzTx/>
                        <a:buFont typeface="Monotype Sorts" pitchFamily="2" charset="2"/>
                        <a:buNone/>
                        <a:tabLst/>
                      </a:pPr>
                      <a:endParaRPr kumimoji="1" lang="zh-CN"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45000"/>
                        </a:lnSpc>
                        <a:spcBef>
                          <a:spcPct val="0"/>
                        </a:spcBef>
                        <a:spcAft>
                          <a:spcPct val="0"/>
                        </a:spcAft>
                        <a:buClr>
                          <a:schemeClr val="bg2"/>
                        </a:buClr>
                        <a:buSzTx/>
                        <a:buFont typeface="Monotype Sorts" pitchFamily="2" charset="2"/>
                        <a:buNone/>
                        <a:tabLst/>
                      </a:pPr>
                      <a:endParaRPr kumimoji="1" lang="zh-CN"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45000"/>
                        </a:lnSpc>
                        <a:spcBef>
                          <a:spcPct val="0"/>
                        </a:spcBef>
                        <a:spcAft>
                          <a:spcPct val="0"/>
                        </a:spcAft>
                        <a:buClr>
                          <a:schemeClr val="bg2"/>
                        </a:buClr>
                        <a:buSzTx/>
                        <a:buFont typeface="Monotype Sorts" pitchFamily="2" charset="2"/>
                        <a:buNone/>
                        <a:tabLst/>
                      </a:pPr>
                      <a:endParaRPr kumimoji="1" lang="zh-CN"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45000"/>
                        </a:lnSpc>
                        <a:spcBef>
                          <a:spcPct val="0"/>
                        </a:spcBef>
                        <a:spcAft>
                          <a:spcPct val="0"/>
                        </a:spcAft>
                        <a:buClr>
                          <a:schemeClr val="bg2"/>
                        </a:buClr>
                        <a:buSzTx/>
                        <a:buFont typeface="Monotype Sorts" pitchFamily="2" charset="2"/>
                        <a:buNone/>
                        <a:tabLst/>
                      </a:pPr>
                      <a:endParaRPr kumimoji="1" lang="zh-CN"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563499">
                <a:tc>
                  <a:txBody>
                    <a:bodyPr/>
                    <a:lstStyle/>
                    <a:p>
                      <a:pPr marL="0" marR="0" lvl="0" indent="0" algn="ctr" defTabSz="914400" rtl="0" eaLnBrk="0" fontAlgn="base" latinLnBrk="0" hangingPunct="0">
                        <a:lnSpc>
                          <a:spcPct val="45000"/>
                        </a:lnSpc>
                        <a:spcBef>
                          <a:spcPct val="0"/>
                        </a:spcBef>
                        <a:spcAft>
                          <a:spcPct val="0"/>
                        </a:spcAft>
                        <a:buClrTx/>
                        <a:buSzTx/>
                        <a:buFontTx/>
                        <a:buNone/>
                        <a:tabLst/>
                      </a:pPr>
                      <a:r>
                        <a:rPr kumimoji="1" lang="en-US" altLang="zh-CN" sz="2000" b="1" i="0" u="none" strike="noStrike" cap="none" normalizeH="0" baseline="0">
                          <a:ln>
                            <a:noFill/>
                          </a:ln>
                          <a:solidFill>
                            <a:schemeClr val="tx1"/>
                          </a:solidFill>
                          <a:effectLst/>
                          <a:latin typeface="Times New Roman" pitchFamily="18" charset="0"/>
                          <a:ea typeface="宋体" pitchFamily="2" charset="-122"/>
                          <a:cs typeface="Courier New" pitchFamily="49" charset="0"/>
                        </a:rPr>
                        <a:t>3</a:t>
                      </a:r>
                      <a:endParaRPr kumimoji="1" lang="en-US"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45000"/>
                        </a:lnSpc>
                        <a:spcBef>
                          <a:spcPct val="0"/>
                        </a:spcBef>
                        <a:spcAft>
                          <a:spcPct val="0"/>
                        </a:spcAft>
                        <a:buClrTx/>
                        <a:buSzTx/>
                        <a:buFontTx/>
                        <a:buNone/>
                        <a:tabLst/>
                      </a:pPr>
                      <a:r>
                        <a:rPr kumimoji="1" lang="en-US" altLang="zh-CN" sz="2000" b="1" i="0" u="none" strike="noStrike" cap="none" normalizeH="0" baseline="0">
                          <a:ln>
                            <a:noFill/>
                          </a:ln>
                          <a:solidFill>
                            <a:schemeClr val="tx1"/>
                          </a:solidFill>
                          <a:effectLst/>
                          <a:latin typeface="Times New Roman" pitchFamily="18" charset="0"/>
                          <a:ea typeface="宋体" pitchFamily="2" charset="-122"/>
                          <a:cs typeface="Courier New" pitchFamily="49" charset="0"/>
                        </a:rPr>
                        <a:t>20</a:t>
                      </a:r>
                      <a:endParaRPr kumimoji="1" lang="en-US"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45000"/>
                        </a:lnSpc>
                        <a:spcBef>
                          <a:spcPct val="0"/>
                        </a:spcBef>
                        <a:spcAft>
                          <a:spcPct val="0"/>
                        </a:spcAft>
                        <a:buClr>
                          <a:schemeClr val="bg2"/>
                        </a:buClr>
                        <a:buSzTx/>
                        <a:buFont typeface="Monotype Sorts" pitchFamily="2" charset="2"/>
                        <a:buNone/>
                        <a:tabLst/>
                      </a:pPr>
                      <a:endParaRPr kumimoji="1" lang="zh-CN"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45000"/>
                        </a:lnSpc>
                        <a:spcBef>
                          <a:spcPct val="0"/>
                        </a:spcBef>
                        <a:spcAft>
                          <a:spcPct val="0"/>
                        </a:spcAft>
                        <a:buClrTx/>
                        <a:buSzTx/>
                        <a:buFontTx/>
                        <a:buNone/>
                        <a:tabLst/>
                      </a:pPr>
                      <a:r>
                        <a:rPr kumimoji="1" lang="en-US" altLang="zh-CN" sz="2000" b="1" i="0" u="none" strike="noStrike" cap="none" normalizeH="0" baseline="0">
                          <a:ln>
                            <a:noFill/>
                          </a:ln>
                          <a:solidFill>
                            <a:schemeClr val="tx1"/>
                          </a:solidFill>
                          <a:effectLst/>
                          <a:latin typeface="Times New Roman" pitchFamily="18" charset="0"/>
                          <a:ea typeface="宋体" pitchFamily="2" charset="-122"/>
                          <a:cs typeface="Courier New" pitchFamily="49" charset="0"/>
                        </a:rPr>
                        <a:t>95</a:t>
                      </a:r>
                      <a:endParaRPr kumimoji="1" lang="en-US"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45000"/>
                        </a:lnSpc>
                        <a:spcBef>
                          <a:spcPct val="0"/>
                        </a:spcBef>
                        <a:spcAft>
                          <a:spcPct val="0"/>
                        </a:spcAft>
                        <a:buClr>
                          <a:schemeClr val="bg2"/>
                        </a:buClr>
                        <a:buSzTx/>
                        <a:buFont typeface="Monotype Sorts" pitchFamily="2" charset="2"/>
                        <a:buNone/>
                        <a:tabLst/>
                      </a:pPr>
                      <a:endParaRPr kumimoji="1" lang="zh-CN"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45000"/>
                        </a:lnSpc>
                        <a:spcBef>
                          <a:spcPct val="0"/>
                        </a:spcBef>
                        <a:spcAft>
                          <a:spcPct val="0"/>
                        </a:spcAft>
                        <a:buClr>
                          <a:schemeClr val="bg2"/>
                        </a:buClr>
                        <a:buSzTx/>
                        <a:buFont typeface="Monotype Sorts" pitchFamily="2" charset="2"/>
                        <a:buNone/>
                        <a:tabLst/>
                      </a:pPr>
                      <a:endParaRPr kumimoji="1" lang="zh-CN"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45000"/>
                        </a:lnSpc>
                        <a:spcBef>
                          <a:spcPct val="0"/>
                        </a:spcBef>
                        <a:spcAft>
                          <a:spcPct val="0"/>
                        </a:spcAft>
                        <a:buClr>
                          <a:schemeClr val="bg2"/>
                        </a:buClr>
                        <a:buSzTx/>
                        <a:buFont typeface="Monotype Sorts" pitchFamily="2" charset="2"/>
                        <a:buNone/>
                        <a:tabLst/>
                      </a:pPr>
                      <a:endParaRPr kumimoji="1" lang="zh-CN"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45000"/>
                        </a:lnSpc>
                        <a:spcBef>
                          <a:spcPct val="0"/>
                        </a:spcBef>
                        <a:spcAft>
                          <a:spcPct val="0"/>
                        </a:spcAft>
                        <a:buClr>
                          <a:schemeClr val="bg2"/>
                        </a:buClr>
                        <a:buSzTx/>
                        <a:buFont typeface="Monotype Sorts" pitchFamily="2" charset="2"/>
                        <a:buNone/>
                        <a:tabLst/>
                      </a:pPr>
                      <a:endParaRPr kumimoji="1" lang="zh-CN"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563499">
                <a:tc>
                  <a:txBody>
                    <a:bodyPr/>
                    <a:lstStyle/>
                    <a:p>
                      <a:pPr marL="0" marR="0" lvl="0" indent="0" algn="ctr" defTabSz="914400" rtl="0" eaLnBrk="0" fontAlgn="base" latinLnBrk="0" hangingPunct="0">
                        <a:lnSpc>
                          <a:spcPct val="45000"/>
                        </a:lnSpc>
                        <a:spcBef>
                          <a:spcPct val="0"/>
                        </a:spcBef>
                        <a:spcAft>
                          <a:spcPct val="0"/>
                        </a:spcAft>
                        <a:buClrTx/>
                        <a:buSzTx/>
                        <a:buFontTx/>
                        <a:buNone/>
                        <a:tabLst/>
                      </a:pPr>
                      <a:r>
                        <a:rPr kumimoji="1" lang="en-US" altLang="zh-CN" sz="2000" b="1" i="0" u="none" strike="noStrike" cap="none" normalizeH="0" baseline="0">
                          <a:ln>
                            <a:noFill/>
                          </a:ln>
                          <a:solidFill>
                            <a:schemeClr val="tx1"/>
                          </a:solidFill>
                          <a:effectLst/>
                          <a:latin typeface="Times New Roman" pitchFamily="18" charset="0"/>
                          <a:ea typeface="宋体" pitchFamily="2" charset="-122"/>
                          <a:cs typeface="Courier New" pitchFamily="49" charset="0"/>
                        </a:rPr>
                        <a:t>4</a:t>
                      </a:r>
                      <a:endParaRPr kumimoji="1" lang="en-US"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45000"/>
                        </a:lnSpc>
                        <a:spcBef>
                          <a:spcPct val="0"/>
                        </a:spcBef>
                        <a:spcAft>
                          <a:spcPct val="0"/>
                        </a:spcAft>
                        <a:buClrTx/>
                        <a:buSzTx/>
                        <a:buFontTx/>
                        <a:buNone/>
                        <a:tabLst/>
                      </a:pPr>
                      <a:r>
                        <a:rPr kumimoji="1" lang="en-US" altLang="zh-CN" sz="2000" b="1" i="0" u="none" strike="noStrike" cap="none" normalizeH="0" baseline="0">
                          <a:ln>
                            <a:noFill/>
                          </a:ln>
                          <a:solidFill>
                            <a:schemeClr val="tx1"/>
                          </a:solidFill>
                          <a:effectLst/>
                          <a:latin typeface="Times New Roman" pitchFamily="18" charset="0"/>
                          <a:ea typeface="宋体" pitchFamily="2" charset="-122"/>
                          <a:cs typeface="Courier New" pitchFamily="49" charset="0"/>
                        </a:rPr>
                        <a:t>20</a:t>
                      </a:r>
                      <a:endParaRPr kumimoji="1" lang="en-US"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45000"/>
                        </a:lnSpc>
                        <a:spcBef>
                          <a:spcPct val="0"/>
                        </a:spcBef>
                        <a:spcAft>
                          <a:spcPct val="0"/>
                        </a:spcAft>
                        <a:buClrTx/>
                        <a:buSzTx/>
                        <a:buFontTx/>
                        <a:buNone/>
                        <a:tabLst/>
                      </a:pPr>
                      <a:r>
                        <a:rPr kumimoji="1" lang="en-US" altLang="zh-CN" sz="2000" b="1" i="0" u="none" strike="noStrike" cap="none" normalizeH="0" baseline="0">
                          <a:ln>
                            <a:noFill/>
                          </a:ln>
                          <a:solidFill>
                            <a:schemeClr val="tx1"/>
                          </a:solidFill>
                          <a:effectLst/>
                          <a:latin typeface="Times New Roman" pitchFamily="18" charset="0"/>
                          <a:ea typeface="宋体" pitchFamily="2" charset="-122"/>
                          <a:cs typeface="Courier New" pitchFamily="49" charset="0"/>
                        </a:rPr>
                        <a:t>80</a:t>
                      </a:r>
                      <a:endParaRPr kumimoji="1" lang="en-US"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45000"/>
                        </a:lnSpc>
                        <a:spcBef>
                          <a:spcPct val="0"/>
                        </a:spcBef>
                        <a:spcAft>
                          <a:spcPct val="0"/>
                        </a:spcAft>
                        <a:buClr>
                          <a:schemeClr val="bg2"/>
                        </a:buClr>
                        <a:buSzTx/>
                        <a:buFont typeface="Monotype Sorts" pitchFamily="2" charset="2"/>
                        <a:buNone/>
                        <a:tabLst/>
                      </a:pPr>
                      <a:endParaRPr kumimoji="1" lang="zh-CN"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45000"/>
                        </a:lnSpc>
                        <a:spcBef>
                          <a:spcPct val="0"/>
                        </a:spcBef>
                        <a:spcAft>
                          <a:spcPct val="0"/>
                        </a:spcAft>
                        <a:buClr>
                          <a:schemeClr val="bg2"/>
                        </a:buClr>
                        <a:buSzTx/>
                        <a:buFont typeface="Monotype Sorts" pitchFamily="2" charset="2"/>
                        <a:buNone/>
                        <a:tabLst/>
                      </a:pPr>
                      <a:endParaRPr kumimoji="1" lang="zh-CN"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45000"/>
                        </a:lnSpc>
                        <a:spcBef>
                          <a:spcPct val="0"/>
                        </a:spcBef>
                        <a:spcAft>
                          <a:spcPct val="0"/>
                        </a:spcAft>
                        <a:buClr>
                          <a:schemeClr val="bg2"/>
                        </a:buClr>
                        <a:buSzTx/>
                        <a:buFont typeface="Monotype Sorts" pitchFamily="2" charset="2"/>
                        <a:buNone/>
                        <a:tabLst/>
                      </a:pPr>
                      <a:endParaRPr kumimoji="1" lang="zh-CN"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45000"/>
                        </a:lnSpc>
                        <a:spcBef>
                          <a:spcPct val="0"/>
                        </a:spcBef>
                        <a:spcAft>
                          <a:spcPct val="0"/>
                        </a:spcAft>
                        <a:buClr>
                          <a:schemeClr val="bg2"/>
                        </a:buClr>
                        <a:buSzTx/>
                        <a:buFont typeface="Monotype Sorts" pitchFamily="2" charset="2"/>
                        <a:buNone/>
                        <a:tabLst/>
                      </a:pPr>
                      <a:endParaRPr kumimoji="1" lang="zh-CN"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45000"/>
                        </a:lnSpc>
                        <a:spcBef>
                          <a:spcPct val="0"/>
                        </a:spcBef>
                        <a:spcAft>
                          <a:spcPct val="0"/>
                        </a:spcAft>
                        <a:buClr>
                          <a:schemeClr val="bg2"/>
                        </a:buClr>
                        <a:buSzTx/>
                        <a:buFont typeface="Monotype Sorts" pitchFamily="2" charset="2"/>
                        <a:buNone/>
                        <a:tabLst/>
                      </a:pPr>
                      <a:endParaRPr kumimoji="1" lang="zh-CN"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563499">
                <a:tc>
                  <a:txBody>
                    <a:bodyPr/>
                    <a:lstStyle/>
                    <a:p>
                      <a:pPr marL="0" marR="0" lvl="0" indent="0" algn="ctr" defTabSz="914400" rtl="0" eaLnBrk="0" fontAlgn="base" latinLnBrk="0" hangingPunct="0">
                        <a:lnSpc>
                          <a:spcPct val="45000"/>
                        </a:lnSpc>
                        <a:spcBef>
                          <a:spcPct val="0"/>
                        </a:spcBef>
                        <a:spcAft>
                          <a:spcPct val="0"/>
                        </a:spcAft>
                        <a:buClrTx/>
                        <a:buSzTx/>
                        <a:buFontTx/>
                        <a:buNone/>
                        <a:tabLst/>
                      </a:pPr>
                      <a:r>
                        <a:rPr kumimoji="1" lang="en-US" altLang="zh-CN" sz="2000" b="1" i="0" u="none" strike="noStrike" cap="none" normalizeH="0" baseline="0">
                          <a:ln>
                            <a:noFill/>
                          </a:ln>
                          <a:solidFill>
                            <a:schemeClr val="tx1"/>
                          </a:solidFill>
                          <a:effectLst/>
                          <a:latin typeface="Times New Roman" pitchFamily="18" charset="0"/>
                          <a:ea typeface="宋体" pitchFamily="2" charset="-122"/>
                          <a:cs typeface="Courier New" pitchFamily="49" charset="0"/>
                        </a:rPr>
                        <a:t>5</a:t>
                      </a:r>
                      <a:endParaRPr kumimoji="1" lang="en-US"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45000"/>
                        </a:lnSpc>
                        <a:spcBef>
                          <a:spcPct val="0"/>
                        </a:spcBef>
                        <a:spcAft>
                          <a:spcPct val="0"/>
                        </a:spcAft>
                        <a:buClrTx/>
                        <a:buSzTx/>
                        <a:buFontTx/>
                        <a:buNone/>
                        <a:tabLst/>
                      </a:pPr>
                      <a:r>
                        <a:rPr kumimoji="1" lang="en-US" altLang="zh-CN" sz="2000" b="1" i="0" u="none" strike="noStrike" cap="none" normalizeH="0" baseline="0">
                          <a:ln>
                            <a:noFill/>
                          </a:ln>
                          <a:solidFill>
                            <a:schemeClr val="tx1"/>
                          </a:solidFill>
                          <a:effectLst/>
                          <a:latin typeface="Times New Roman" pitchFamily="18" charset="0"/>
                          <a:ea typeface="宋体" pitchFamily="2" charset="-122"/>
                          <a:cs typeface="Courier New" pitchFamily="49" charset="0"/>
                        </a:rPr>
                        <a:t>20</a:t>
                      </a:r>
                      <a:endParaRPr kumimoji="1" lang="en-US"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45000"/>
                        </a:lnSpc>
                        <a:spcBef>
                          <a:spcPct val="0"/>
                        </a:spcBef>
                        <a:spcAft>
                          <a:spcPct val="0"/>
                        </a:spcAft>
                        <a:buClr>
                          <a:schemeClr val="bg2"/>
                        </a:buClr>
                        <a:buSzTx/>
                        <a:buFont typeface="Monotype Sorts" pitchFamily="2" charset="2"/>
                        <a:buNone/>
                        <a:tabLst/>
                      </a:pPr>
                      <a:endParaRPr kumimoji="1" lang="zh-CN"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45000"/>
                        </a:lnSpc>
                        <a:spcBef>
                          <a:spcPct val="0"/>
                        </a:spcBef>
                        <a:spcAft>
                          <a:spcPct val="0"/>
                        </a:spcAft>
                        <a:buClrTx/>
                        <a:buSzTx/>
                        <a:buFontTx/>
                        <a:buNone/>
                        <a:tabLst/>
                      </a:pPr>
                      <a:r>
                        <a:rPr kumimoji="1" lang="en-US" altLang="zh-CN" sz="2000" b="1" i="0" u="none" strike="noStrike" cap="none" normalizeH="0" baseline="0">
                          <a:ln>
                            <a:noFill/>
                          </a:ln>
                          <a:solidFill>
                            <a:schemeClr val="tx1"/>
                          </a:solidFill>
                          <a:effectLst/>
                          <a:latin typeface="Times New Roman" pitchFamily="18" charset="0"/>
                          <a:ea typeface="宋体" pitchFamily="2" charset="-122"/>
                          <a:cs typeface="Courier New" pitchFamily="49" charset="0"/>
                        </a:rPr>
                        <a:t>125</a:t>
                      </a:r>
                      <a:endParaRPr kumimoji="1" lang="en-US"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45000"/>
                        </a:lnSpc>
                        <a:spcBef>
                          <a:spcPct val="0"/>
                        </a:spcBef>
                        <a:spcAft>
                          <a:spcPct val="0"/>
                        </a:spcAft>
                        <a:buClr>
                          <a:schemeClr val="bg2"/>
                        </a:buClr>
                        <a:buSzTx/>
                        <a:buFont typeface="Monotype Sorts" pitchFamily="2" charset="2"/>
                        <a:buNone/>
                        <a:tabLst/>
                      </a:pPr>
                      <a:endParaRPr kumimoji="1" lang="zh-CN"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45000"/>
                        </a:lnSpc>
                        <a:spcBef>
                          <a:spcPct val="0"/>
                        </a:spcBef>
                        <a:spcAft>
                          <a:spcPct val="0"/>
                        </a:spcAft>
                        <a:buClr>
                          <a:schemeClr val="bg2"/>
                        </a:buClr>
                        <a:buSzTx/>
                        <a:buFont typeface="Monotype Sorts" pitchFamily="2" charset="2"/>
                        <a:buNone/>
                        <a:tabLst/>
                      </a:pPr>
                      <a:endParaRPr kumimoji="1" lang="zh-CN"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45000"/>
                        </a:lnSpc>
                        <a:spcBef>
                          <a:spcPct val="0"/>
                        </a:spcBef>
                        <a:spcAft>
                          <a:spcPct val="0"/>
                        </a:spcAft>
                        <a:buClr>
                          <a:schemeClr val="bg2"/>
                        </a:buClr>
                        <a:buSzTx/>
                        <a:buFont typeface="Monotype Sorts" pitchFamily="2" charset="2"/>
                        <a:buNone/>
                        <a:tabLst/>
                      </a:pPr>
                      <a:endParaRPr kumimoji="1" lang="zh-CN"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45000"/>
                        </a:lnSpc>
                        <a:spcBef>
                          <a:spcPct val="0"/>
                        </a:spcBef>
                        <a:spcAft>
                          <a:spcPct val="0"/>
                        </a:spcAft>
                        <a:buClr>
                          <a:schemeClr val="bg2"/>
                        </a:buClr>
                        <a:buSzTx/>
                        <a:buFont typeface="Monotype Sorts" pitchFamily="2" charset="2"/>
                        <a:buNone/>
                        <a:tabLst/>
                      </a:pPr>
                      <a:endParaRPr kumimoji="1" lang="zh-CN"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553975">
                <a:tc>
                  <a:txBody>
                    <a:bodyPr/>
                    <a:lstStyle/>
                    <a:p>
                      <a:pPr marL="0" marR="0" lvl="0" indent="0" algn="ctr" defTabSz="914400" rtl="0" eaLnBrk="0" fontAlgn="base" latinLnBrk="0" hangingPunct="0">
                        <a:lnSpc>
                          <a:spcPct val="45000"/>
                        </a:lnSpc>
                        <a:spcBef>
                          <a:spcPct val="0"/>
                        </a:spcBef>
                        <a:spcAft>
                          <a:spcPct val="0"/>
                        </a:spcAft>
                        <a:buClrTx/>
                        <a:buSzTx/>
                        <a:buFontTx/>
                        <a:buNone/>
                        <a:tabLst/>
                      </a:pPr>
                      <a:r>
                        <a:rPr kumimoji="1" lang="en-US" altLang="zh-CN" sz="2000" b="1" i="0" u="none" strike="noStrike" cap="none" normalizeH="0" baseline="0">
                          <a:ln>
                            <a:noFill/>
                          </a:ln>
                          <a:solidFill>
                            <a:schemeClr val="tx1"/>
                          </a:solidFill>
                          <a:effectLst/>
                          <a:latin typeface="Times New Roman" pitchFamily="18" charset="0"/>
                          <a:ea typeface="宋体" pitchFamily="2" charset="-122"/>
                          <a:cs typeface="Courier New" pitchFamily="49" charset="0"/>
                        </a:rPr>
                        <a:t>6</a:t>
                      </a:r>
                      <a:endParaRPr kumimoji="1" lang="en-US"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45000"/>
                        </a:lnSpc>
                        <a:spcBef>
                          <a:spcPct val="0"/>
                        </a:spcBef>
                        <a:spcAft>
                          <a:spcPct val="0"/>
                        </a:spcAft>
                        <a:buClrTx/>
                        <a:buSzTx/>
                        <a:buFontTx/>
                        <a:buNone/>
                        <a:tabLst/>
                      </a:pPr>
                      <a:r>
                        <a:rPr kumimoji="1" lang="en-US" altLang="zh-CN" sz="2000" b="1" i="0" u="none" strike="noStrike" cap="none" normalizeH="0" baseline="0">
                          <a:ln>
                            <a:noFill/>
                          </a:ln>
                          <a:solidFill>
                            <a:schemeClr val="tx1"/>
                          </a:solidFill>
                          <a:effectLst/>
                          <a:latin typeface="Times New Roman" pitchFamily="18" charset="0"/>
                          <a:ea typeface="宋体" pitchFamily="2" charset="-122"/>
                          <a:cs typeface="Courier New" pitchFamily="49" charset="0"/>
                        </a:rPr>
                        <a:t>20</a:t>
                      </a:r>
                      <a:endParaRPr kumimoji="1" lang="en-US"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45000"/>
                        </a:lnSpc>
                        <a:spcBef>
                          <a:spcPct val="0"/>
                        </a:spcBef>
                        <a:spcAft>
                          <a:spcPct val="0"/>
                        </a:spcAft>
                        <a:buClrTx/>
                        <a:buSzTx/>
                        <a:buFontTx/>
                        <a:buNone/>
                        <a:tabLst/>
                      </a:pPr>
                      <a:r>
                        <a:rPr kumimoji="1" lang="en-US" altLang="zh-CN" sz="2000" b="1" i="0" u="none" strike="noStrike" cap="none" normalizeH="0" baseline="0">
                          <a:ln>
                            <a:noFill/>
                          </a:ln>
                          <a:solidFill>
                            <a:schemeClr val="tx1"/>
                          </a:solidFill>
                          <a:effectLst/>
                          <a:latin typeface="Times New Roman" pitchFamily="18" charset="0"/>
                          <a:ea typeface="宋体" pitchFamily="2" charset="-122"/>
                          <a:cs typeface="Courier New" pitchFamily="49" charset="0"/>
                        </a:rPr>
                        <a:t>132</a:t>
                      </a:r>
                      <a:endParaRPr kumimoji="1" lang="en-US"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45000"/>
                        </a:lnSpc>
                        <a:spcBef>
                          <a:spcPct val="0"/>
                        </a:spcBef>
                        <a:spcAft>
                          <a:spcPct val="0"/>
                        </a:spcAft>
                        <a:buClr>
                          <a:schemeClr val="bg2"/>
                        </a:buClr>
                        <a:buSzTx/>
                        <a:buFont typeface="Monotype Sorts" pitchFamily="2" charset="2"/>
                        <a:buNone/>
                        <a:tabLst/>
                      </a:pPr>
                      <a:endParaRPr kumimoji="1" lang="zh-CN"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45000"/>
                        </a:lnSpc>
                        <a:spcBef>
                          <a:spcPct val="0"/>
                        </a:spcBef>
                        <a:spcAft>
                          <a:spcPct val="0"/>
                        </a:spcAft>
                        <a:buClr>
                          <a:schemeClr val="bg2"/>
                        </a:buClr>
                        <a:buSzTx/>
                        <a:buFont typeface="Monotype Sorts" pitchFamily="2" charset="2"/>
                        <a:buNone/>
                        <a:tabLst/>
                      </a:pPr>
                      <a:endParaRPr kumimoji="1" lang="zh-CN"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45000"/>
                        </a:lnSpc>
                        <a:spcBef>
                          <a:spcPct val="0"/>
                        </a:spcBef>
                        <a:spcAft>
                          <a:spcPct val="0"/>
                        </a:spcAft>
                        <a:buClr>
                          <a:schemeClr val="bg2"/>
                        </a:buClr>
                        <a:buSzTx/>
                        <a:buFont typeface="Monotype Sorts" pitchFamily="2" charset="2"/>
                        <a:buNone/>
                        <a:tabLst/>
                      </a:pPr>
                      <a:endParaRPr kumimoji="1" lang="zh-CN"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45000"/>
                        </a:lnSpc>
                        <a:spcBef>
                          <a:spcPct val="0"/>
                        </a:spcBef>
                        <a:spcAft>
                          <a:spcPct val="0"/>
                        </a:spcAft>
                        <a:buClr>
                          <a:schemeClr val="bg2"/>
                        </a:buClr>
                        <a:buSzTx/>
                        <a:buFont typeface="Monotype Sorts" pitchFamily="2" charset="2"/>
                        <a:buNone/>
                        <a:tabLst/>
                      </a:pPr>
                      <a:endParaRPr kumimoji="1" lang="zh-CN"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45000"/>
                        </a:lnSpc>
                        <a:spcBef>
                          <a:spcPct val="0"/>
                        </a:spcBef>
                        <a:spcAft>
                          <a:spcPct val="0"/>
                        </a:spcAft>
                        <a:buClr>
                          <a:schemeClr val="bg2"/>
                        </a:buClr>
                        <a:buSzTx/>
                        <a:buFont typeface="Monotype Sorts" pitchFamily="2" charset="2"/>
                        <a:buNone/>
                        <a:tabLst/>
                      </a:pPr>
                      <a:endParaRPr kumimoji="1" lang="zh-CN"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563499">
                <a:tc>
                  <a:txBody>
                    <a:bodyPr/>
                    <a:lstStyle/>
                    <a:p>
                      <a:pPr marL="0" marR="0" lvl="0" indent="0" algn="ctr" defTabSz="914400" rtl="0" eaLnBrk="0" fontAlgn="base" latinLnBrk="0" hangingPunct="0">
                        <a:lnSpc>
                          <a:spcPct val="45000"/>
                        </a:lnSpc>
                        <a:spcBef>
                          <a:spcPct val="0"/>
                        </a:spcBef>
                        <a:spcAft>
                          <a:spcPct val="0"/>
                        </a:spcAft>
                        <a:buClrTx/>
                        <a:buSzTx/>
                        <a:buFontTx/>
                        <a:buNone/>
                        <a:tabLst/>
                      </a:pPr>
                      <a:r>
                        <a:rPr kumimoji="1" lang="en-US" altLang="zh-CN" sz="2000" b="1" i="0" u="none" strike="noStrike" cap="none" normalizeH="0" baseline="0">
                          <a:ln>
                            <a:noFill/>
                          </a:ln>
                          <a:solidFill>
                            <a:schemeClr val="tx1"/>
                          </a:solidFill>
                          <a:effectLst/>
                          <a:latin typeface="Times New Roman" pitchFamily="18" charset="0"/>
                          <a:ea typeface="宋体" pitchFamily="2" charset="-122"/>
                          <a:cs typeface="Courier New" pitchFamily="49" charset="0"/>
                        </a:rPr>
                        <a:t>7</a:t>
                      </a:r>
                      <a:endParaRPr kumimoji="1" lang="en-US"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45000"/>
                        </a:lnSpc>
                        <a:spcBef>
                          <a:spcPct val="0"/>
                        </a:spcBef>
                        <a:spcAft>
                          <a:spcPct val="0"/>
                        </a:spcAft>
                        <a:buClrTx/>
                        <a:buSzTx/>
                        <a:buFontTx/>
                        <a:buNone/>
                        <a:tabLst/>
                      </a:pPr>
                      <a:r>
                        <a:rPr kumimoji="1" lang="en-US" altLang="zh-CN" sz="2000" b="1" i="0" u="none" strike="noStrike" cap="none" normalizeH="0" baseline="0">
                          <a:ln>
                            <a:noFill/>
                          </a:ln>
                          <a:solidFill>
                            <a:schemeClr val="tx1"/>
                          </a:solidFill>
                          <a:effectLst/>
                          <a:latin typeface="Times New Roman" pitchFamily="18" charset="0"/>
                          <a:ea typeface="宋体" pitchFamily="2" charset="-122"/>
                          <a:cs typeface="Courier New" pitchFamily="49" charset="0"/>
                        </a:rPr>
                        <a:t>20</a:t>
                      </a:r>
                      <a:endParaRPr kumimoji="1" lang="en-US"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45000"/>
                        </a:lnSpc>
                        <a:spcBef>
                          <a:spcPct val="0"/>
                        </a:spcBef>
                        <a:spcAft>
                          <a:spcPct val="0"/>
                        </a:spcAft>
                        <a:buClr>
                          <a:schemeClr val="bg2"/>
                        </a:buClr>
                        <a:buSzTx/>
                        <a:buFont typeface="Monotype Sorts" pitchFamily="2" charset="2"/>
                        <a:buNone/>
                        <a:tabLst/>
                      </a:pPr>
                      <a:endParaRPr kumimoji="1" lang="zh-CN"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45000"/>
                        </a:lnSpc>
                        <a:spcBef>
                          <a:spcPct val="0"/>
                        </a:spcBef>
                        <a:spcAft>
                          <a:spcPct val="0"/>
                        </a:spcAft>
                        <a:buClrTx/>
                        <a:buSzTx/>
                        <a:buFontTx/>
                        <a:buNone/>
                        <a:tabLst/>
                      </a:pPr>
                      <a:r>
                        <a:rPr kumimoji="1" lang="en-US" altLang="zh-CN" sz="2000" b="1" i="0" u="none" strike="noStrike" cap="none" normalizeH="0" baseline="0">
                          <a:ln>
                            <a:noFill/>
                          </a:ln>
                          <a:solidFill>
                            <a:schemeClr val="tx1"/>
                          </a:solidFill>
                          <a:effectLst/>
                          <a:latin typeface="Times New Roman" pitchFamily="18" charset="0"/>
                          <a:ea typeface="宋体" pitchFamily="2" charset="-122"/>
                          <a:cs typeface="Courier New" pitchFamily="49" charset="0"/>
                        </a:rPr>
                        <a:t>202</a:t>
                      </a:r>
                      <a:endParaRPr kumimoji="1" lang="en-US"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45000"/>
                        </a:lnSpc>
                        <a:spcBef>
                          <a:spcPct val="0"/>
                        </a:spcBef>
                        <a:spcAft>
                          <a:spcPct val="0"/>
                        </a:spcAft>
                        <a:buClr>
                          <a:schemeClr val="bg2"/>
                        </a:buClr>
                        <a:buSzTx/>
                        <a:buFont typeface="Monotype Sorts" pitchFamily="2" charset="2"/>
                        <a:buNone/>
                        <a:tabLst/>
                      </a:pPr>
                      <a:endParaRPr kumimoji="1" lang="zh-CN"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45000"/>
                        </a:lnSpc>
                        <a:spcBef>
                          <a:spcPct val="0"/>
                        </a:spcBef>
                        <a:spcAft>
                          <a:spcPct val="0"/>
                        </a:spcAft>
                        <a:buClr>
                          <a:schemeClr val="bg2"/>
                        </a:buClr>
                        <a:buSzTx/>
                        <a:buFont typeface="Monotype Sorts" pitchFamily="2" charset="2"/>
                        <a:buNone/>
                        <a:tabLst/>
                      </a:pPr>
                      <a:endParaRPr kumimoji="1" lang="zh-CN"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45000"/>
                        </a:lnSpc>
                        <a:spcBef>
                          <a:spcPct val="0"/>
                        </a:spcBef>
                        <a:spcAft>
                          <a:spcPct val="0"/>
                        </a:spcAft>
                        <a:buClr>
                          <a:schemeClr val="bg2"/>
                        </a:buClr>
                        <a:buSzTx/>
                        <a:buFont typeface="Monotype Sorts" pitchFamily="2" charset="2"/>
                        <a:buNone/>
                        <a:tabLst/>
                      </a:pPr>
                      <a:endParaRPr kumimoji="1" lang="zh-CN"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45000"/>
                        </a:lnSpc>
                        <a:spcBef>
                          <a:spcPct val="0"/>
                        </a:spcBef>
                        <a:spcAft>
                          <a:spcPct val="0"/>
                        </a:spcAft>
                        <a:buClr>
                          <a:schemeClr val="bg2"/>
                        </a:buClr>
                        <a:buSzTx/>
                        <a:buFont typeface="Monotype Sorts" pitchFamily="2" charset="2"/>
                        <a:buNone/>
                        <a:tabLst/>
                      </a:pPr>
                      <a:endParaRPr kumimoji="1" lang="zh-CN"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563499">
                <a:tc>
                  <a:txBody>
                    <a:bodyPr/>
                    <a:lstStyle/>
                    <a:p>
                      <a:pPr marL="0" marR="0" lvl="0" indent="0" algn="ctr" defTabSz="914400" rtl="0" eaLnBrk="0" fontAlgn="base" latinLnBrk="0" hangingPunct="0">
                        <a:lnSpc>
                          <a:spcPct val="45000"/>
                        </a:lnSpc>
                        <a:spcBef>
                          <a:spcPct val="0"/>
                        </a:spcBef>
                        <a:spcAft>
                          <a:spcPct val="0"/>
                        </a:spcAft>
                        <a:buClrTx/>
                        <a:buSzTx/>
                        <a:buFontTx/>
                        <a:buNone/>
                        <a:tabLst/>
                      </a:pPr>
                      <a:r>
                        <a:rPr kumimoji="1" lang="en-US" altLang="zh-CN" sz="2000" b="1" i="0" u="none" strike="noStrike" cap="none" normalizeH="0" baseline="0">
                          <a:ln>
                            <a:noFill/>
                          </a:ln>
                          <a:solidFill>
                            <a:schemeClr val="tx1"/>
                          </a:solidFill>
                          <a:effectLst/>
                          <a:latin typeface="Times New Roman" pitchFamily="18" charset="0"/>
                          <a:ea typeface="宋体" pitchFamily="2" charset="-122"/>
                          <a:cs typeface="Courier New" pitchFamily="49" charset="0"/>
                        </a:rPr>
                        <a:t>8</a:t>
                      </a:r>
                      <a:endParaRPr kumimoji="1" lang="en-US"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45000"/>
                        </a:lnSpc>
                        <a:spcBef>
                          <a:spcPct val="0"/>
                        </a:spcBef>
                        <a:spcAft>
                          <a:spcPct val="0"/>
                        </a:spcAft>
                        <a:buClrTx/>
                        <a:buSzTx/>
                        <a:buFontTx/>
                        <a:buNone/>
                        <a:tabLst/>
                      </a:pPr>
                      <a:r>
                        <a:rPr kumimoji="1" lang="en-US" altLang="zh-CN" sz="2000" b="1" i="0" u="none" strike="noStrike" cap="none" normalizeH="0" baseline="0">
                          <a:ln>
                            <a:noFill/>
                          </a:ln>
                          <a:solidFill>
                            <a:schemeClr val="tx1"/>
                          </a:solidFill>
                          <a:effectLst/>
                          <a:latin typeface="Times New Roman" pitchFamily="18" charset="0"/>
                          <a:ea typeface="宋体" pitchFamily="2" charset="-122"/>
                          <a:cs typeface="Courier New" pitchFamily="49" charset="0"/>
                        </a:rPr>
                        <a:t>20</a:t>
                      </a:r>
                      <a:endParaRPr kumimoji="1" lang="en-US"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45000"/>
                        </a:lnSpc>
                        <a:spcBef>
                          <a:spcPct val="0"/>
                        </a:spcBef>
                        <a:spcAft>
                          <a:spcPct val="0"/>
                        </a:spcAft>
                        <a:buClrTx/>
                        <a:buSzTx/>
                        <a:buFontTx/>
                        <a:buNone/>
                        <a:tabLst/>
                      </a:pPr>
                      <a:r>
                        <a:rPr kumimoji="1" lang="en-US" altLang="zh-CN" sz="2000" b="1" i="0" u="none" strike="noStrike" cap="none" normalizeH="0" baseline="0">
                          <a:ln>
                            <a:noFill/>
                          </a:ln>
                          <a:solidFill>
                            <a:schemeClr val="tx1"/>
                          </a:solidFill>
                          <a:effectLst/>
                          <a:latin typeface="Times New Roman" pitchFamily="18" charset="0"/>
                          <a:ea typeface="宋体" pitchFamily="2" charset="-122"/>
                          <a:cs typeface="Courier New" pitchFamily="49" charset="0"/>
                        </a:rPr>
                        <a:t>320</a:t>
                      </a:r>
                      <a:endParaRPr kumimoji="1" lang="en-US"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45000"/>
                        </a:lnSpc>
                        <a:spcBef>
                          <a:spcPct val="0"/>
                        </a:spcBef>
                        <a:spcAft>
                          <a:spcPct val="0"/>
                        </a:spcAft>
                        <a:buClr>
                          <a:schemeClr val="bg2"/>
                        </a:buClr>
                        <a:buSzTx/>
                        <a:buFont typeface="Monotype Sorts" pitchFamily="2" charset="2"/>
                        <a:buNone/>
                        <a:tabLst/>
                      </a:pPr>
                      <a:endParaRPr kumimoji="1" lang="zh-CN"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45000"/>
                        </a:lnSpc>
                        <a:spcBef>
                          <a:spcPct val="0"/>
                        </a:spcBef>
                        <a:spcAft>
                          <a:spcPct val="0"/>
                        </a:spcAft>
                        <a:buClr>
                          <a:schemeClr val="bg2"/>
                        </a:buClr>
                        <a:buSzTx/>
                        <a:buFont typeface="Monotype Sorts" pitchFamily="2" charset="2"/>
                        <a:buNone/>
                        <a:tabLst/>
                      </a:pPr>
                      <a:endParaRPr kumimoji="1" lang="zh-CN"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45000"/>
                        </a:lnSpc>
                        <a:spcBef>
                          <a:spcPct val="0"/>
                        </a:spcBef>
                        <a:spcAft>
                          <a:spcPct val="0"/>
                        </a:spcAft>
                        <a:buClr>
                          <a:schemeClr val="bg2"/>
                        </a:buClr>
                        <a:buSzTx/>
                        <a:buFont typeface="Monotype Sorts" pitchFamily="2" charset="2"/>
                        <a:buNone/>
                        <a:tabLst/>
                      </a:pPr>
                      <a:endParaRPr kumimoji="1" lang="zh-CN"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45000"/>
                        </a:lnSpc>
                        <a:spcBef>
                          <a:spcPct val="0"/>
                        </a:spcBef>
                        <a:spcAft>
                          <a:spcPct val="0"/>
                        </a:spcAft>
                        <a:buClr>
                          <a:schemeClr val="bg2"/>
                        </a:buClr>
                        <a:buSzTx/>
                        <a:buFont typeface="Monotype Sorts" pitchFamily="2" charset="2"/>
                        <a:buNone/>
                        <a:tabLst/>
                      </a:pPr>
                      <a:endParaRPr kumimoji="1" lang="zh-CN"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45000"/>
                        </a:lnSpc>
                        <a:spcBef>
                          <a:spcPct val="0"/>
                        </a:spcBef>
                        <a:spcAft>
                          <a:spcPct val="0"/>
                        </a:spcAft>
                        <a:buClr>
                          <a:schemeClr val="bg2"/>
                        </a:buClr>
                        <a:buSzTx/>
                        <a:buFont typeface="Monotype Sorts" pitchFamily="2" charset="2"/>
                        <a:buNone/>
                        <a:tabLst/>
                      </a:pPr>
                      <a:endParaRPr kumimoji="1" lang="zh-CN"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563499">
                <a:tc>
                  <a:txBody>
                    <a:bodyPr/>
                    <a:lstStyle/>
                    <a:p>
                      <a:pPr marL="0" marR="0" lvl="0" indent="0" algn="ctr" defTabSz="914400" rtl="0" eaLnBrk="0" fontAlgn="base" latinLnBrk="0" hangingPunct="0">
                        <a:lnSpc>
                          <a:spcPct val="45000"/>
                        </a:lnSpc>
                        <a:spcBef>
                          <a:spcPct val="0"/>
                        </a:spcBef>
                        <a:spcAft>
                          <a:spcPct val="0"/>
                        </a:spcAft>
                        <a:buClrTx/>
                        <a:buSzTx/>
                        <a:buFontTx/>
                        <a:buNone/>
                        <a:tabLst/>
                      </a:pPr>
                      <a:r>
                        <a:rPr kumimoji="1" lang="en-US" altLang="zh-CN" sz="2000" b="1" i="0" u="none" strike="noStrike" cap="none" normalizeH="0" baseline="0">
                          <a:ln>
                            <a:noFill/>
                          </a:ln>
                          <a:solidFill>
                            <a:schemeClr val="tx1"/>
                          </a:solidFill>
                          <a:effectLst/>
                          <a:latin typeface="Times New Roman" pitchFamily="18" charset="0"/>
                          <a:ea typeface="宋体" pitchFamily="2" charset="-122"/>
                          <a:cs typeface="Courier New" pitchFamily="49" charset="0"/>
                        </a:rPr>
                        <a:t>9</a:t>
                      </a:r>
                      <a:endParaRPr kumimoji="1" lang="en-US"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45000"/>
                        </a:lnSpc>
                        <a:spcBef>
                          <a:spcPct val="0"/>
                        </a:spcBef>
                        <a:spcAft>
                          <a:spcPct val="0"/>
                        </a:spcAft>
                        <a:buClrTx/>
                        <a:buSzTx/>
                        <a:buFontTx/>
                        <a:buNone/>
                        <a:tabLst/>
                      </a:pPr>
                      <a:r>
                        <a:rPr kumimoji="1" lang="en-US" altLang="zh-CN" sz="2000" b="1" i="0" u="none" strike="noStrike" cap="none" normalizeH="0" baseline="0">
                          <a:ln>
                            <a:noFill/>
                          </a:ln>
                          <a:solidFill>
                            <a:schemeClr val="tx1"/>
                          </a:solidFill>
                          <a:effectLst/>
                          <a:latin typeface="Times New Roman" pitchFamily="18" charset="0"/>
                          <a:ea typeface="宋体" pitchFamily="2" charset="-122"/>
                          <a:cs typeface="Courier New" pitchFamily="49" charset="0"/>
                        </a:rPr>
                        <a:t>20</a:t>
                      </a:r>
                      <a:endParaRPr kumimoji="1" lang="en-US"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45000"/>
                        </a:lnSpc>
                        <a:spcBef>
                          <a:spcPct val="0"/>
                        </a:spcBef>
                        <a:spcAft>
                          <a:spcPct val="0"/>
                        </a:spcAft>
                        <a:buClr>
                          <a:schemeClr val="bg2"/>
                        </a:buClr>
                        <a:buSzTx/>
                        <a:buFont typeface="Monotype Sorts" pitchFamily="2" charset="2"/>
                        <a:buNone/>
                        <a:tabLst/>
                      </a:pPr>
                      <a:endParaRPr kumimoji="1" lang="zh-CN"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45000"/>
                        </a:lnSpc>
                        <a:spcBef>
                          <a:spcPct val="0"/>
                        </a:spcBef>
                        <a:spcAft>
                          <a:spcPct val="0"/>
                        </a:spcAft>
                        <a:buClrTx/>
                        <a:buSzTx/>
                        <a:buFontTx/>
                        <a:buNone/>
                        <a:tabLst/>
                      </a:pPr>
                      <a:r>
                        <a:rPr kumimoji="1" lang="en-US" altLang="zh-CN" sz="2000" b="1" i="0" u="none" strike="noStrike" cap="none" normalizeH="0" baseline="0">
                          <a:ln>
                            <a:noFill/>
                          </a:ln>
                          <a:solidFill>
                            <a:schemeClr val="tx1"/>
                          </a:solidFill>
                          <a:effectLst/>
                          <a:latin typeface="Times New Roman" pitchFamily="18" charset="0"/>
                          <a:ea typeface="宋体" pitchFamily="2" charset="-122"/>
                          <a:cs typeface="Courier New" pitchFamily="49" charset="0"/>
                        </a:rPr>
                        <a:t>740</a:t>
                      </a:r>
                      <a:endParaRPr kumimoji="1" lang="en-US"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45000"/>
                        </a:lnSpc>
                        <a:spcBef>
                          <a:spcPct val="0"/>
                        </a:spcBef>
                        <a:spcAft>
                          <a:spcPct val="0"/>
                        </a:spcAft>
                        <a:buClr>
                          <a:schemeClr val="bg2"/>
                        </a:buClr>
                        <a:buSzTx/>
                        <a:buFont typeface="Monotype Sorts" pitchFamily="2" charset="2"/>
                        <a:buNone/>
                        <a:tabLst/>
                      </a:pPr>
                      <a:endParaRPr kumimoji="1" lang="zh-CN"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45000"/>
                        </a:lnSpc>
                        <a:spcBef>
                          <a:spcPct val="0"/>
                        </a:spcBef>
                        <a:spcAft>
                          <a:spcPct val="0"/>
                        </a:spcAft>
                        <a:buClr>
                          <a:schemeClr val="bg2"/>
                        </a:buClr>
                        <a:buSzTx/>
                        <a:buFont typeface="Monotype Sorts" pitchFamily="2" charset="2"/>
                        <a:buNone/>
                        <a:tabLst/>
                      </a:pPr>
                      <a:endParaRPr kumimoji="1" lang="zh-CN"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45000"/>
                        </a:lnSpc>
                        <a:spcBef>
                          <a:spcPct val="0"/>
                        </a:spcBef>
                        <a:spcAft>
                          <a:spcPct val="0"/>
                        </a:spcAft>
                        <a:buClr>
                          <a:schemeClr val="bg2"/>
                        </a:buClr>
                        <a:buSzTx/>
                        <a:buFont typeface="Monotype Sorts" pitchFamily="2" charset="2"/>
                        <a:buNone/>
                        <a:tabLst/>
                      </a:pPr>
                      <a:endParaRPr kumimoji="1" lang="zh-CN"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45000"/>
                        </a:lnSpc>
                        <a:spcBef>
                          <a:spcPct val="0"/>
                        </a:spcBef>
                        <a:spcAft>
                          <a:spcPct val="0"/>
                        </a:spcAft>
                        <a:buClr>
                          <a:schemeClr val="bg2"/>
                        </a:buClr>
                        <a:buSzTx/>
                        <a:buFont typeface="Monotype Sorts" pitchFamily="2" charset="2"/>
                        <a:buNone/>
                        <a:tabLst/>
                      </a:pPr>
                      <a:endParaRPr kumimoji="1" lang="zh-CN" altLang="zh-CN" sz="2000" b="1" i="0" u="none" strike="noStrike" cap="none" normalizeH="0" baseline="0">
                        <a:ln>
                          <a:noFill/>
                        </a:ln>
                        <a:solidFill>
                          <a:schemeClr val="tx1"/>
                        </a:solidFill>
                        <a:effectLst/>
                        <a:latin typeface="Times New Roman" pitchFamily="18" charset="0"/>
                        <a:ea typeface="宋体" pitchFamily="2" charset="-122"/>
                      </a:endParaRPr>
                    </a:p>
                  </a:txBody>
                  <a:tcPr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3363">
                                            <p:bg/>
                                          </p:spTgt>
                                        </p:tgtEl>
                                        <p:attrNameLst>
                                          <p:attrName>style.visibility</p:attrName>
                                        </p:attrNameLst>
                                      </p:cBhvr>
                                      <p:to>
                                        <p:strVal val="visible"/>
                                      </p:to>
                                    </p:set>
                                    <p:anim calcmode="lin" valueType="num">
                                      <p:cBhvr additive="base">
                                        <p:cTn id="7" dur="500" fill="hold"/>
                                        <p:tgtEl>
                                          <p:spTgt spid="14336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143363">
                                            <p:bg/>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3363">
                                            <p:txEl>
                                              <p:pRg st="0" end="0"/>
                                            </p:txEl>
                                          </p:spTgt>
                                        </p:tgtEl>
                                        <p:attrNameLst>
                                          <p:attrName>style.visibility</p:attrName>
                                        </p:attrNameLst>
                                      </p:cBhvr>
                                      <p:to>
                                        <p:strVal val="visible"/>
                                      </p:to>
                                    </p:set>
                                    <p:anim calcmode="lin" valueType="num">
                                      <p:cBhvr additive="base">
                                        <p:cTn id="13" dur="500" fill="hold"/>
                                        <p:tgtEl>
                                          <p:spTgt spid="14336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4336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43363">
                                            <p:txEl>
                                              <p:pRg st="1" end="1"/>
                                            </p:txEl>
                                          </p:spTgt>
                                        </p:tgtEl>
                                        <p:attrNameLst>
                                          <p:attrName>style.visibility</p:attrName>
                                        </p:attrNameLst>
                                      </p:cBhvr>
                                      <p:to>
                                        <p:strVal val="visible"/>
                                      </p:to>
                                    </p:set>
                                    <p:anim calcmode="lin" valueType="num">
                                      <p:cBhvr additive="base">
                                        <p:cTn id="19" dur="500" fill="hold"/>
                                        <p:tgtEl>
                                          <p:spTgt spid="14336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4336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43363">
                                            <p:txEl>
                                              <p:pRg st="2" end="2"/>
                                            </p:txEl>
                                          </p:spTgt>
                                        </p:tgtEl>
                                        <p:attrNameLst>
                                          <p:attrName>style.visibility</p:attrName>
                                        </p:attrNameLst>
                                      </p:cBhvr>
                                      <p:to>
                                        <p:strVal val="visible"/>
                                      </p:to>
                                    </p:set>
                                    <p:anim calcmode="lin" valueType="num">
                                      <p:cBhvr additive="base">
                                        <p:cTn id="25" dur="500" fill="hold"/>
                                        <p:tgtEl>
                                          <p:spTgt spid="14336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4336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143367">
                                            <p:bg/>
                                          </p:spTgt>
                                        </p:tgtEl>
                                        <p:attrNameLst>
                                          <p:attrName>style.visibility</p:attrName>
                                        </p:attrNameLst>
                                      </p:cBhvr>
                                      <p:to>
                                        <p:strVal val="visible"/>
                                      </p:to>
                                    </p:set>
                                    <p:animEffect transition="in" filter="blinds(horizontal)">
                                      <p:cBhvr>
                                        <p:cTn id="31" dur="500"/>
                                        <p:tgtEl>
                                          <p:spTgt spid="143367">
                                            <p:bg/>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3" presetClass="entr" presetSubtype="10" fill="hold" grpId="0" nodeType="clickEffect">
                                  <p:stCondLst>
                                    <p:cond delay="0"/>
                                  </p:stCondLst>
                                  <p:childTnLst>
                                    <p:set>
                                      <p:cBhvr>
                                        <p:cTn id="35" dur="1" fill="hold">
                                          <p:stCondLst>
                                            <p:cond delay="0"/>
                                          </p:stCondLst>
                                        </p:cTn>
                                        <p:tgtEl>
                                          <p:spTgt spid="143367">
                                            <p:txEl>
                                              <p:pRg st="0" end="0"/>
                                            </p:txEl>
                                          </p:spTgt>
                                        </p:tgtEl>
                                        <p:attrNameLst>
                                          <p:attrName>style.visibility</p:attrName>
                                        </p:attrNameLst>
                                      </p:cBhvr>
                                      <p:to>
                                        <p:strVal val="visible"/>
                                      </p:to>
                                    </p:set>
                                    <p:animEffect transition="in" filter="blinds(horizontal)">
                                      <p:cBhvr>
                                        <p:cTn id="36" dur="500"/>
                                        <p:tgtEl>
                                          <p:spTgt spid="143367">
                                            <p:txEl>
                                              <p:pRg st="0" end="0"/>
                                            </p:txEl>
                                          </p:spTgt>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3" presetClass="entr" presetSubtype="10" fill="hold" grpId="0" nodeType="clickEffect">
                                  <p:stCondLst>
                                    <p:cond delay="0"/>
                                  </p:stCondLst>
                                  <p:childTnLst>
                                    <p:set>
                                      <p:cBhvr>
                                        <p:cTn id="40" dur="1" fill="hold">
                                          <p:stCondLst>
                                            <p:cond delay="0"/>
                                          </p:stCondLst>
                                        </p:cTn>
                                        <p:tgtEl>
                                          <p:spTgt spid="143367">
                                            <p:txEl>
                                              <p:pRg st="1" end="1"/>
                                            </p:txEl>
                                          </p:spTgt>
                                        </p:tgtEl>
                                        <p:attrNameLst>
                                          <p:attrName>style.visibility</p:attrName>
                                        </p:attrNameLst>
                                      </p:cBhvr>
                                      <p:to>
                                        <p:strVal val="visible"/>
                                      </p:to>
                                    </p:set>
                                    <p:animEffect transition="in" filter="blinds(horizontal)">
                                      <p:cBhvr>
                                        <p:cTn id="41" dur="500"/>
                                        <p:tgtEl>
                                          <p:spTgt spid="143367">
                                            <p:txEl>
                                              <p:pRg st="1" end="1"/>
                                            </p:txEl>
                                          </p:spTgt>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3" presetClass="entr" presetSubtype="10" fill="hold" nodeType="clickEffect">
                                  <p:stCondLst>
                                    <p:cond delay="0"/>
                                  </p:stCondLst>
                                  <p:childTnLst>
                                    <p:set>
                                      <p:cBhvr>
                                        <p:cTn id="45" dur="1" fill="hold">
                                          <p:stCondLst>
                                            <p:cond delay="0"/>
                                          </p:stCondLst>
                                        </p:cTn>
                                        <p:tgtEl>
                                          <p:spTgt spid="143987"/>
                                        </p:tgtEl>
                                        <p:attrNameLst>
                                          <p:attrName>style.visibility</p:attrName>
                                        </p:attrNameLst>
                                      </p:cBhvr>
                                      <p:to>
                                        <p:strVal val="visible"/>
                                      </p:to>
                                    </p:set>
                                    <p:animEffect transition="in" filter="blinds(horizontal)">
                                      <p:cBhvr>
                                        <p:cTn id="46" dur="500"/>
                                        <p:tgtEl>
                                          <p:spTgt spid="1439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63" grpId="0" build="p" animBg="1" autoUpdateAnimBg="0"/>
      <p:bldP spid="143367" grpId="0" build="p" animBg="1"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灯片编号占位符 5">
            <a:extLst>
              <a:ext uri="{FF2B5EF4-FFF2-40B4-BE49-F238E27FC236}">
                <a16:creationId xmlns:a16="http://schemas.microsoft.com/office/drawing/2014/main" id="{AA3388E6-C6C7-4FDB-AA16-3D31CB1B6D08}"/>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CDC5C737-8CD0-45F4-8402-C1CB40E6B54F}" type="slidenum">
              <a:rPr lang="en-US" altLang="zh-CN" sz="2400" smtClean="0">
                <a:solidFill>
                  <a:srgbClr val="0000CC"/>
                </a:solidFill>
              </a:rPr>
              <a:pPr>
                <a:spcBef>
                  <a:spcPct val="50000"/>
                </a:spcBef>
                <a:buClrTx/>
                <a:buFontTx/>
                <a:buNone/>
              </a:pPr>
              <a:t>25</a:t>
            </a:fld>
            <a:endParaRPr lang="en-US" altLang="zh-CN" sz="2400">
              <a:solidFill>
                <a:srgbClr val="0000CC"/>
              </a:solidFill>
            </a:endParaRPr>
          </a:p>
        </p:txBody>
      </p:sp>
      <p:sp>
        <p:nvSpPr>
          <p:cNvPr id="310276" name="Rectangle 4">
            <a:extLst>
              <a:ext uri="{FF2B5EF4-FFF2-40B4-BE49-F238E27FC236}">
                <a16:creationId xmlns:a16="http://schemas.microsoft.com/office/drawing/2014/main" id="{638C6C6B-240B-478C-95C2-CFCB4F5CD478}"/>
              </a:ext>
            </a:extLst>
          </p:cNvPr>
          <p:cNvSpPr>
            <a:spLocks noChangeArrowheads="1"/>
          </p:cNvSpPr>
          <p:nvPr/>
        </p:nvSpPr>
        <p:spPr bwMode="auto">
          <a:xfrm>
            <a:off x="684213" y="1341438"/>
            <a:ext cx="4679950" cy="1655762"/>
          </a:xfrm>
          <a:prstGeom prst="rect">
            <a:avLst/>
          </a:prstGeom>
          <a:solidFill>
            <a:srgbClr val="FFFF00"/>
          </a:solidFill>
          <a:ln w="76200">
            <a:solidFill>
              <a:srgbClr val="006600"/>
            </a:solidFill>
            <a:miter lim="800000"/>
            <a:headEnd/>
            <a:tailEnd/>
          </a:ln>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lgn="just" eaLnBrk="1" hangingPunct="1">
              <a:lnSpc>
                <a:spcPct val="90000"/>
              </a:lnSpc>
              <a:buClr>
                <a:schemeClr val="accent2"/>
              </a:buClr>
              <a:buSzPct val="95000"/>
              <a:buFont typeface="Wingdings" panose="05000000000000000000" pitchFamily="2" charset="2"/>
              <a:buNone/>
            </a:pPr>
            <a:r>
              <a:rPr lang="en-US" altLang="zh-CN" sz="2400"/>
              <a:t>1</a:t>
            </a:r>
            <a:r>
              <a:rPr lang="zh-CN" altLang="en-US" sz="2400"/>
              <a:t>、长期总成本 </a:t>
            </a:r>
            <a:r>
              <a:rPr lang="en-US" altLang="zh-CN" sz="2400">
                <a:ea typeface="华文细黑" panose="02010600040101010101" pitchFamily="2" charset="-122"/>
              </a:rPr>
              <a:t>LTC</a:t>
            </a:r>
            <a:r>
              <a:rPr lang="zh-CN" altLang="en-US" sz="2400">
                <a:ea typeface="华文细黑" panose="02010600040101010101" pitchFamily="2" charset="-122"/>
              </a:rPr>
              <a:t>：</a:t>
            </a:r>
            <a:endParaRPr lang="zh-CN" altLang="en-US" sz="2400"/>
          </a:p>
          <a:p>
            <a:pPr algn="just" eaLnBrk="1" hangingPunct="1">
              <a:lnSpc>
                <a:spcPct val="90000"/>
              </a:lnSpc>
              <a:buClr>
                <a:schemeClr val="accent2"/>
              </a:buClr>
              <a:buSzPct val="95000"/>
              <a:buFont typeface="Wingdings" panose="05000000000000000000" pitchFamily="2" charset="2"/>
              <a:buNone/>
            </a:pPr>
            <a:r>
              <a:rPr lang="zh-CN" altLang="en-US" sz="2400" b="0"/>
              <a:t>长期中生产一定量产品所需要的成本总和，</a:t>
            </a:r>
            <a:r>
              <a:rPr lang="zh-CN" altLang="en-US" sz="2400"/>
              <a:t>是厂商长期中在各种产量水平上的最低总成本。</a:t>
            </a:r>
            <a:endParaRPr lang="zh-CN" altLang="en-US" sz="2400">
              <a:latin typeface="宋体" panose="02010600030101010101" pitchFamily="2" charset="-122"/>
            </a:endParaRPr>
          </a:p>
        </p:txBody>
      </p:sp>
      <p:sp>
        <p:nvSpPr>
          <p:cNvPr id="29700" name="Rectangle 6">
            <a:extLst>
              <a:ext uri="{FF2B5EF4-FFF2-40B4-BE49-F238E27FC236}">
                <a16:creationId xmlns:a16="http://schemas.microsoft.com/office/drawing/2014/main" id="{B4D4D03C-FA22-499E-A982-412DA3E70A76}"/>
              </a:ext>
            </a:extLst>
          </p:cNvPr>
          <p:cNvSpPr>
            <a:spLocks noGrp="1" noChangeArrowheads="1"/>
          </p:cNvSpPr>
          <p:nvPr>
            <p:ph type="title"/>
          </p:nvPr>
        </p:nvSpPr>
        <p:spPr>
          <a:xfrm>
            <a:off x="685800" y="404813"/>
            <a:ext cx="5110163" cy="647700"/>
          </a:xfrm>
          <a:noFill/>
        </p:spPr>
        <p:txBody>
          <a:bodyPr/>
          <a:lstStyle/>
          <a:p>
            <a:pPr eaLnBrk="1" hangingPunct="1"/>
            <a:r>
              <a:rPr lang="zh-CN" altLang="en-US" sz="3200" b="1">
                <a:latin typeface="黑体" panose="02010609060101010101" pitchFamily="49" charset="-122"/>
                <a:ea typeface="黑体" panose="02010609060101010101" pitchFamily="49" charset="-122"/>
              </a:rPr>
              <a:t>第三节 长期成本</a:t>
            </a:r>
            <a:r>
              <a:rPr lang="zh-CN" altLang="en-US" b="1"/>
              <a:t> </a:t>
            </a:r>
            <a:r>
              <a:rPr lang="en-US" altLang="zh-CN" sz="2400" b="1"/>
              <a:t>long-run cost</a:t>
            </a:r>
          </a:p>
        </p:txBody>
      </p:sp>
      <p:sp>
        <p:nvSpPr>
          <p:cNvPr id="310279" name="Rectangle 7">
            <a:extLst>
              <a:ext uri="{FF2B5EF4-FFF2-40B4-BE49-F238E27FC236}">
                <a16:creationId xmlns:a16="http://schemas.microsoft.com/office/drawing/2014/main" id="{F620155E-5169-48A8-8A20-F3BA2D343BDB}"/>
              </a:ext>
            </a:extLst>
          </p:cNvPr>
          <p:cNvSpPr>
            <a:spLocks noChangeArrowheads="1"/>
          </p:cNvSpPr>
          <p:nvPr/>
        </p:nvSpPr>
        <p:spPr bwMode="auto">
          <a:xfrm>
            <a:off x="684213" y="3213100"/>
            <a:ext cx="4608512" cy="1225550"/>
          </a:xfrm>
          <a:prstGeom prst="rect">
            <a:avLst/>
          </a:prstGeom>
          <a:solidFill>
            <a:srgbClr val="FFFF00"/>
          </a:solidFill>
          <a:ln w="76200" algn="ctr">
            <a:solidFill>
              <a:srgbClr val="00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lgn="just" eaLnBrk="1" hangingPunct="1">
              <a:lnSpc>
                <a:spcPct val="90000"/>
              </a:lnSpc>
              <a:buClr>
                <a:schemeClr val="accent2"/>
              </a:buClr>
              <a:buSzPct val="95000"/>
              <a:buFont typeface="Wingdings" panose="05000000000000000000" pitchFamily="2" charset="2"/>
              <a:buChar char="u"/>
            </a:pPr>
            <a:r>
              <a:rPr lang="zh-CN" altLang="en-US" sz="2400"/>
              <a:t>长期：厂商能根据产量调整全部要素。在每一个产量水平上总可以选择最优规模进行生产。</a:t>
            </a:r>
          </a:p>
        </p:txBody>
      </p:sp>
      <p:sp>
        <p:nvSpPr>
          <p:cNvPr id="310281" name="Line 9">
            <a:extLst>
              <a:ext uri="{FF2B5EF4-FFF2-40B4-BE49-F238E27FC236}">
                <a16:creationId xmlns:a16="http://schemas.microsoft.com/office/drawing/2014/main" id="{EAAFB1F6-24AC-4697-8C8C-24ED92BF7A62}"/>
              </a:ext>
            </a:extLst>
          </p:cNvPr>
          <p:cNvSpPr>
            <a:spLocks noChangeShapeType="1"/>
          </p:cNvSpPr>
          <p:nvPr/>
        </p:nvSpPr>
        <p:spPr bwMode="auto">
          <a:xfrm flipV="1">
            <a:off x="5940425" y="1484313"/>
            <a:ext cx="0" cy="24384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10282" name="Line 10">
            <a:extLst>
              <a:ext uri="{FF2B5EF4-FFF2-40B4-BE49-F238E27FC236}">
                <a16:creationId xmlns:a16="http://schemas.microsoft.com/office/drawing/2014/main" id="{B6DAD99E-CE90-47CF-BE5C-CECB64A3E682}"/>
              </a:ext>
            </a:extLst>
          </p:cNvPr>
          <p:cNvSpPr>
            <a:spLocks noChangeShapeType="1"/>
          </p:cNvSpPr>
          <p:nvPr/>
        </p:nvSpPr>
        <p:spPr bwMode="auto">
          <a:xfrm>
            <a:off x="5940425" y="3922713"/>
            <a:ext cx="25908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10283" name="Text Box 11">
            <a:extLst>
              <a:ext uri="{FF2B5EF4-FFF2-40B4-BE49-F238E27FC236}">
                <a16:creationId xmlns:a16="http://schemas.microsoft.com/office/drawing/2014/main" id="{B792E056-1B5E-4C2D-937A-851510723267}"/>
              </a:ext>
            </a:extLst>
          </p:cNvPr>
          <p:cNvSpPr txBox="1">
            <a:spLocks noChangeArrowheads="1"/>
          </p:cNvSpPr>
          <p:nvPr/>
        </p:nvSpPr>
        <p:spPr bwMode="auto">
          <a:xfrm>
            <a:off x="8243888" y="3957638"/>
            <a:ext cx="4048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0"/>
              <a:t>Q</a:t>
            </a:r>
          </a:p>
        </p:txBody>
      </p:sp>
      <p:sp>
        <p:nvSpPr>
          <p:cNvPr id="310284" name="Text Box 12">
            <a:extLst>
              <a:ext uri="{FF2B5EF4-FFF2-40B4-BE49-F238E27FC236}">
                <a16:creationId xmlns:a16="http://schemas.microsoft.com/office/drawing/2014/main" id="{3593BD0E-B797-4642-8394-02364603F2D1}"/>
              </a:ext>
            </a:extLst>
          </p:cNvPr>
          <p:cNvSpPr txBox="1">
            <a:spLocks noChangeArrowheads="1"/>
          </p:cNvSpPr>
          <p:nvPr/>
        </p:nvSpPr>
        <p:spPr bwMode="auto">
          <a:xfrm>
            <a:off x="5507038" y="1365250"/>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0"/>
              <a:t>C</a:t>
            </a:r>
          </a:p>
        </p:txBody>
      </p:sp>
      <p:sp>
        <p:nvSpPr>
          <p:cNvPr id="310285" name="Text Box 13">
            <a:extLst>
              <a:ext uri="{FF2B5EF4-FFF2-40B4-BE49-F238E27FC236}">
                <a16:creationId xmlns:a16="http://schemas.microsoft.com/office/drawing/2014/main" id="{2D1FEE95-5CBF-4C47-B6A6-C39BEB3663B4}"/>
              </a:ext>
            </a:extLst>
          </p:cNvPr>
          <p:cNvSpPr txBox="1">
            <a:spLocks noChangeArrowheads="1"/>
          </p:cNvSpPr>
          <p:nvPr/>
        </p:nvSpPr>
        <p:spPr bwMode="auto">
          <a:xfrm>
            <a:off x="5580063" y="3884613"/>
            <a:ext cx="4048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0"/>
              <a:t>O</a:t>
            </a:r>
          </a:p>
        </p:txBody>
      </p:sp>
      <p:sp>
        <p:nvSpPr>
          <p:cNvPr id="310286" name="Freeform 14">
            <a:extLst>
              <a:ext uri="{FF2B5EF4-FFF2-40B4-BE49-F238E27FC236}">
                <a16:creationId xmlns:a16="http://schemas.microsoft.com/office/drawing/2014/main" id="{48DBEC28-9D5A-4137-B628-6ADB5A1DDF1B}"/>
              </a:ext>
            </a:extLst>
          </p:cNvPr>
          <p:cNvSpPr>
            <a:spLocks/>
          </p:cNvSpPr>
          <p:nvPr/>
        </p:nvSpPr>
        <p:spPr bwMode="auto">
          <a:xfrm>
            <a:off x="5940425" y="1941513"/>
            <a:ext cx="1828800" cy="1981200"/>
          </a:xfrm>
          <a:custGeom>
            <a:avLst/>
            <a:gdLst>
              <a:gd name="T0" fmla="*/ 0 w 1152"/>
              <a:gd name="T1" fmla="*/ 2147483646 h 1248"/>
              <a:gd name="T2" fmla="*/ 2147483646 w 1152"/>
              <a:gd name="T3" fmla="*/ 2147483646 h 1248"/>
              <a:gd name="T4" fmla="*/ 2147483646 w 1152"/>
              <a:gd name="T5" fmla="*/ 2147483646 h 1248"/>
              <a:gd name="T6" fmla="*/ 2147483646 w 1152"/>
              <a:gd name="T7" fmla="*/ 0 h 124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52" h="1248">
                <a:moveTo>
                  <a:pt x="0" y="1248"/>
                </a:moveTo>
                <a:cubicBezTo>
                  <a:pt x="124" y="1040"/>
                  <a:pt x="248" y="832"/>
                  <a:pt x="384" y="720"/>
                </a:cubicBezTo>
                <a:cubicBezTo>
                  <a:pt x="520" y="608"/>
                  <a:pt x="688" y="696"/>
                  <a:pt x="816" y="576"/>
                </a:cubicBezTo>
                <a:cubicBezTo>
                  <a:pt x="944" y="456"/>
                  <a:pt x="1096" y="96"/>
                  <a:pt x="1152" y="0"/>
                </a:cubicBezTo>
              </a:path>
            </a:pathLst>
          </a:custGeom>
          <a:noFill/>
          <a:ln w="5715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10287" name="Text Box 15">
            <a:extLst>
              <a:ext uri="{FF2B5EF4-FFF2-40B4-BE49-F238E27FC236}">
                <a16:creationId xmlns:a16="http://schemas.microsoft.com/office/drawing/2014/main" id="{81E0D2D9-5067-48A7-9101-026838573B3E}"/>
              </a:ext>
            </a:extLst>
          </p:cNvPr>
          <p:cNvSpPr txBox="1">
            <a:spLocks noChangeArrowheads="1"/>
          </p:cNvSpPr>
          <p:nvPr/>
        </p:nvSpPr>
        <p:spPr bwMode="auto">
          <a:xfrm>
            <a:off x="6659563" y="2060575"/>
            <a:ext cx="7588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0"/>
              <a:t>LTC</a:t>
            </a:r>
          </a:p>
        </p:txBody>
      </p:sp>
      <p:sp>
        <p:nvSpPr>
          <p:cNvPr id="310288" name="Line 16">
            <a:extLst>
              <a:ext uri="{FF2B5EF4-FFF2-40B4-BE49-F238E27FC236}">
                <a16:creationId xmlns:a16="http://schemas.microsoft.com/office/drawing/2014/main" id="{EA923EDD-78D8-451F-BCDB-85B7C28CD961}"/>
              </a:ext>
            </a:extLst>
          </p:cNvPr>
          <p:cNvSpPr>
            <a:spLocks noChangeShapeType="1"/>
          </p:cNvSpPr>
          <p:nvPr/>
        </p:nvSpPr>
        <p:spPr bwMode="auto">
          <a:xfrm>
            <a:off x="6626225" y="3008313"/>
            <a:ext cx="0" cy="91440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10289" name="Text Box 17">
            <a:extLst>
              <a:ext uri="{FF2B5EF4-FFF2-40B4-BE49-F238E27FC236}">
                <a16:creationId xmlns:a16="http://schemas.microsoft.com/office/drawing/2014/main" id="{EA0ED0D4-A87F-455B-AD20-4AD2F4FC6361}"/>
              </a:ext>
            </a:extLst>
          </p:cNvPr>
          <p:cNvSpPr txBox="1">
            <a:spLocks noChangeArrowheads="1"/>
          </p:cNvSpPr>
          <p:nvPr/>
        </p:nvSpPr>
        <p:spPr bwMode="auto">
          <a:xfrm>
            <a:off x="6397625" y="3922713"/>
            <a:ext cx="557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0"/>
              <a:t>Q1</a:t>
            </a:r>
          </a:p>
        </p:txBody>
      </p:sp>
      <p:sp>
        <p:nvSpPr>
          <p:cNvPr id="310290" name="Line 18">
            <a:extLst>
              <a:ext uri="{FF2B5EF4-FFF2-40B4-BE49-F238E27FC236}">
                <a16:creationId xmlns:a16="http://schemas.microsoft.com/office/drawing/2014/main" id="{59057DDC-21BE-4CEC-9805-04A6B8FBF9EC}"/>
              </a:ext>
            </a:extLst>
          </p:cNvPr>
          <p:cNvSpPr>
            <a:spLocks noChangeShapeType="1"/>
          </p:cNvSpPr>
          <p:nvPr/>
        </p:nvSpPr>
        <p:spPr bwMode="auto">
          <a:xfrm>
            <a:off x="7235825" y="2852738"/>
            <a:ext cx="0" cy="1071562"/>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10291" name="Text Box 19">
            <a:extLst>
              <a:ext uri="{FF2B5EF4-FFF2-40B4-BE49-F238E27FC236}">
                <a16:creationId xmlns:a16="http://schemas.microsoft.com/office/drawing/2014/main" id="{35BC7627-CAE3-4CA9-BB01-4CAEE12C5D5D}"/>
              </a:ext>
            </a:extLst>
          </p:cNvPr>
          <p:cNvSpPr txBox="1">
            <a:spLocks noChangeArrowheads="1"/>
          </p:cNvSpPr>
          <p:nvPr/>
        </p:nvSpPr>
        <p:spPr bwMode="auto">
          <a:xfrm>
            <a:off x="7083425" y="3922713"/>
            <a:ext cx="557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0"/>
              <a:t>Q2</a:t>
            </a:r>
          </a:p>
        </p:txBody>
      </p:sp>
      <p:sp>
        <p:nvSpPr>
          <p:cNvPr id="310292" name="Rectangle 20">
            <a:extLst>
              <a:ext uri="{FF2B5EF4-FFF2-40B4-BE49-F238E27FC236}">
                <a16:creationId xmlns:a16="http://schemas.microsoft.com/office/drawing/2014/main" id="{6FCDD2FC-B027-4FDD-8020-DD8D042E4D00}"/>
              </a:ext>
            </a:extLst>
          </p:cNvPr>
          <p:cNvSpPr>
            <a:spLocks noChangeArrowheads="1"/>
          </p:cNvSpPr>
          <p:nvPr/>
        </p:nvSpPr>
        <p:spPr bwMode="auto">
          <a:xfrm>
            <a:off x="6227763" y="1268413"/>
            <a:ext cx="2433637" cy="434975"/>
          </a:xfrm>
          <a:prstGeom prst="rect">
            <a:avLst/>
          </a:prstGeom>
          <a:solidFill>
            <a:srgbClr val="FFFF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rgbClr val="3366FF"/>
              </a:buClr>
              <a:buSzPct val="95000"/>
              <a:buFont typeface="Wingdings" panose="05000000000000000000" pitchFamily="2" charset="2"/>
              <a:buChar char="n"/>
            </a:pPr>
            <a:r>
              <a:rPr lang="zh-CN" altLang="en-US" sz="2000"/>
              <a:t>陡峭</a:t>
            </a:r>
            <a:r>
              <a:rPr lang="en-US" altLang="zh-CN" sz="2000"/>
              <a:t>—</a:t>
            </a:r>
            <a:r>
              <a:rPr lang="zh-CN" altLang="en-US" sz="2000"/>
              <a:t>平坦</a:t>
            </a:r>
            <a:r>
              <a:rPr lang="en-US" altLang="zh-CN" sz="2000"/>
              <a:t>—</a:t>
            </a:r>
            <a:r>
              <a:rPr lang="zh-CN" altLang="en-US" sz="2000"/>
              <a:t>陡峭</a:t>
            </a:r>
          </a:p>
        </p:txBody>
      </p:sp>
      <p:sp>
        <p:nvSpPr>
          <p:cNvPr id="310293" name="Rectangle 21">
            <a:extLst>
              <a:ext uri="{FF2B5EF4-FFF2-40B4-BE49-F238E27FC236}">
                <a16:creationId xmlns:a16="http://schemas.microsoft.com/office/drawing/2014/main" id="{E2CFFE03-304F-4000-BE3A-EC1DA33EB73F}"/>
              </a:ext>
            </a:extLst>
          </p:cNvPr>
          <p:cNvSpPr>
            <a:spLocks noChangeArrowheads="1"/>
          </p:cNvSpPr>
          <p:nvPr/>
        </p:nvSpPr>
        <p:spPr bwMode="auto">
          <a:xfrm>
            <a:off x="684213" y="4652963"/>
            <a:ext cx="7920037" cy="1654175"/>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rgbClr val="0000CC"/>
              </a:buClr>
              <a:buSzPct val="95000"/>
              <a:buFont typeface="Wingdings" panose="05000000000000000000" pitchFamily="2" charset="2"/>
              <a:buChar char="l"/>
            </a:pPr>
            <a:r>
              <a:rPr lang="zh-CN" altLang="en-US" sz="2000"/>
              <a:t>开始阶段</a:t>
            </a:r>
            <a:r>
              <a:rPr lang="en-US" altLang="zh-CN" sz="2000"/>
              <a:t>OQ</a:t>
            </a:r>
            <a:r>
              <a:rPr lang="en-US" altLang="zh-CN" sz="2000" baseline="-25000"/>
              <a:t>1</a:t>
            </a:r>
            <a:r>
              <a:rPr lang="zh-CN" altLang="en-US" sz="2000"/>
              <a:t>，要素无法充分利用，成本增加幅度大于产量增加幅度，</a:t>
            </a:r>
            <a:r>
              <a:rPr lang="en-US" altLang="zh-CN" sz="2000"/>
              <a:t>LTC</a:t>
            </a:r>
            <a:r>
              <a:rPr lang="zh-CN" altLang="en-US" sz="2000"/>
              <a:t>曲线较陡。</a:t>
            </a:r>
          </a:p>
          <a:p>
            <a:pPr>
              <a:spcBef>
                <a:spcPct val="0"/>
              </a:spcBef>
              <a:buClr>
                <a:srgbClr val="0000CC"/>
              </a:buClr>
              <a:buSzPct val="95000"/>
              <a:buFont typeface="Wingdings" panose="05000000000000000000" pitchFamily="2" charset="2"/>
              <a:buChar char="l"/>
            </a:pPr>
            <a:r>
              <a:rPr lang="en-US" altLang="zh-CN" sz="2000"/>
              <a:t>Q</a:t>
            </a:r>
            <a:r>
              <a:rPr lang="en-US" altLang="zh-CN" sz="2000" baseline="-25000"/>
              <a:t>1</a:t>
            </a:r>
            <a:r>
              <a:rPr lang="en-US" altLang="zh-CN" sz="2000"/>
              <a:t>Q</a:t>
            </a:r>
            <a:r>
              <a:rPr lang="en-US" altLang="zh-CN" sz="2000" baseline="-25000"/>
              <a:t>2</a:t>
            </a:r>
            <a:r>
              <a:rPr lang="zh-CN" altLang="en-US" sz="2000"/>
              <a:t>阶段，要素充分利用，属于规模经济，</a:t>
            </a:r>
            <a:r>
              <a:rPr lang="en-US" altLang="zh-CN" sz="2000"/>
              <a:t>LTC</a:t>
            </a:r>
            <a:r>
              <a:rPr lang="zh-CN" altLang="en-US" sz="2000"/>
              <a:t>曲线平坦。</a:t>
            </a:r>
          </a:p>
          <a:p>
            <a:pPr>
              <a:spcBef>
                <a:spcPct val="0"/>
              </a:spcBef>
              <a:buClr>
                <a:srgbClr val="0000CC"/>
              </a:buClr>
              <a:buSzPct val="95000"/>
              <a:buFont typeface="Wingdings" panose="05000000000000000000" pitchFamily="2" charset="2"/>
              <a:buChar char="l"/>
            </a:pPr>
            <a:r>
              <a:rPr lang="en-US" altLang="zh-CN" sz="2000"/>
              <a:t>Q</a:t>
            </a:r>
            <a:r>
              <a:rPr lang="en-US" altLang="zh-CN" sz="2000" baseline="-25000"/>
              <a:t>2</a:t>
            </a:r>
            <a:r>
              <a:rPr lang="zh-CN" altLang="en-US" sz="2000"/>
              <a:t>以后阶段，规模产量递减，成本增加幅度又大于产量增加幅度，</a:t>
            </a:r>
            <a:r>
              <a:rPr lang="en-US" altLang="zh-CN" sz="2000"/>
              <a:t>LTC</a:t>
            </a:r>
            <a:r>
              <a:rPr lang="zh-CN" altLang="en-US" sz="2000"/>
              <a:t>曲线较陡。 </a:t>
            </a:r>
          </a:p>
        </p:txBody>
      </p:sp>
      <p:sp>
        <p:nvSpPr>
          <p:cNvPr id="29715" name="AutoShape 22">
            <a:extLst>
              <a:ext uri="{FF2B5EF4-FFF2-40B4-BE49-F238E27FC236}">
                <a16:creationId xmlns:a16="http://schemas.microsoft.com/office/drawing/2014/main" id="{4BD50BCF-83C7-42BB-82FD-D17915915270}"/>
              </a:ext>
            </a:extLst>
          </p:cNvPr>
          <p:cNvSpPr>
            <a:spLocks noChangeArrowheads="1"/>
          </p:cNvSpPr>
          <p:nvPr/>
        </p:nvSpPr>
        <p:spPr bwMode="auto">
          <a:xfrm>
            <a:off x="7740650" y="2349500"/>
            <a:ext cx="1008063" cy="1223963"/>
          </a:xfrm>
          <a:prstGeom prst="wedgeRoundRectCallout">
            <a:avLst>
              <a:gd name="adj1" fmla="val -83542"/>
              <a:gd name="adj2" fmla="val -18870"/>
              <a:gd name="adj3" fmla="val 16667"/>
            </a:avLst>
          </a:prstGeom>
          <a:solidFill>
            <a:srgbClr val="FFFF99"/>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zh-CN" altLang="en-US" sz="1800">
                <a:solidFill>
                  <a:srgbClr val="000066"/>
                </a:solidFill>
              </a:rPr>
              <a:t>无固定成本，</a:t>
            </a:r>
            <a:r>
              <a:rPr lang="en-US" altLang="zh-CN" sz="1800">
                <a:solidFill>
                  <a:srgbClr val="000066"/>
                </a:solidFill>
              </a:rPr>
              <a:t>LTC</a:t>
            </a:r>
            <a:r>
              <a:rPr lang="zh-CN" altLang="en-US" sz="1800">
                <a:solidFill>
                  <a:srgbClr val="000066"/>
                </a:solidFill>
              </a:rPr>
              <a:t>从原点开始</a:t>
            </a:r>
          </a:p>
        </p:txBody>
      </p:sp>
      <p:pic>
        <p:nvPicPr>
          <p:cNvPr id="29716" name="Picture 23">
            <a:extLst>
              <a:ext uri="{FF2B5EF4-FFF2-40B4-BE49-F238E27FC236}">
                <a16:creationId xmlns:a16="http://schemas.microsoft.com/office/drawing/2014/main" id="{4A5E5DAC-F94F-43EE-A7E6-865C82331A5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7400" y="549275"/>
            <a:ext cx="2592388"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10276">
                                            <p:bg/>
                                          </p:spTgt>
                                        </p:tgtEl>
                                        <p:attrNameLst>
                                          <p:attrName>style.visibility</p:attrName>
                                        </p:attrNameLst>
                                      </p:cBhvr>
                                      <p:to>
                                        <p:strVal val="visible"/>
                                      </p:to>
                                    </p:set>
                                    <p:animEffect transition="in" filter="blinds(horizontal)">
                                      <p:cBhvr>
                                        <p:cTn id="7" dur="500"/>
                                        <p:tgtEl>
                                          <p:spTgt spid="310276">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10276">
                                            <p:txEl>
                                              <p:pRg st="0" end="0"/>
                                            </p:txEl>
                                          </p:spTgt>
                                        </p:tgtEl>
                                        <p:attrNameLst>
                                          <p:attrName>style.visibility</p:attrName>
                                        </p:attrNameLst>
                                      </p:cBhvr>
                                      <p:to>
                                        <p:strVal val="visible"/>
                                      </p:to>
                                    </p:set>
                                    <p:animEffect transition="in" filter="blinds(horizontal)">
                                      <p:cBhvr>
                                        <p:cTn id="12" dur="500"/>
                                        <p:tgtEl>
                                          <p:spTgt spid="310276">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10276">
                                            <p:txEl>
                                              <p:pRg st="1" end="1"/>
                                            </p:txEl>
                                          </p:spTgt>
                                        </p:tgtEl>
                                        <p:attrNameLst>
                                          <p:attrName>style.visibility</p:attrName>
                                        </p:attrNameLst>
                                      </p:cBhvr>
                                      <p:to>
                                        <p:strVal val="visible"/>
                                      </p:to>
                                    </p:set>
                                    <p:animEffect transition="in" filter="blinds(horizontal)">
                                      <p:cBhvr>
                                        <p:cTn id="17" dur="500"/>
                                        <p:tgtEl>
                                          <p:spTgt spid="310276">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10279"/>
                                        </p:tgtEl>
                                        <p:attrNameLst>
                                          <p:attrName>style.visibility</p:attrName>
                                        </p:attrNameLst>
                                      </p:cBhvr>
                                      <p:to>
                                        <p:strVal val="visible"/>
                                      </p:to>
                                    </p:set>
                                    <p:animEffect transition="in" filter="blinds(horizontal)">
                                      <p:cBhvr>
                                        <p:cTn id="22" dur="500"/>
                                        <p:tgtEl>
                                          <p:spTgt spid="310279"/>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8" fill="hold" nodeType="clickEffect">
                                  <p:stCondLst>
                                    <p:cond delay="0"/>
                                  </p:stCondLst>
                                  <p:childTnLst>
                                    <p:set>
                                      <p:cBhvr>
                                        <p:cTn id="26" dur="1" fill="hold">
                                          <p:stCondLst>
                                            <p:cond delay="0"/>
                                          </p:stCondLst>
                                        </p:cTn>
                                        <p:tgtEl>
                                          <p:spTgt spid="310281"/>
                                        </p:tgtEl>
                                        <p:attrNameLst>
                                          <p:attrName>style.visibility</p:attrName>
                                        </p:attrNameLst>
                                      </p:cBhvr>
                                      <p:to>
                                        <p:strVal val="visible"/>
                                      </p:to>
                                    </p:set>
                                    <p:anim calcmode="lin" valueType="num">
                                      <p:cBhvr additive="base">
                                        <p:cTn id="27" dur="500" fill="hold"/>
                                        <p:tgtEl>
                                          <p:spTgt spid="310281"/>
                                        </p:tgtEl>
                                        <p:attrNameLst>
                                          <p:attrName>ppt_x</p:attrName>
                                        </p:attrNameLst>
                                      </p:cBhvr>
                                      <p:tavLst>
                                        <p:tav tm="0">
                                          <p:val>
                                            <p:strVal val="0-#ppt_w/2"/>
                                          </p:val>
                                        </p:tav>
                                        <p:tav tm="100000">
                                          <p:val>
                                            <p:strVal val="#ppt_x"/>
                                          </p:val>
                                        </p:tav>
                                      </p:tavLst>
                                    </p:anim>
                                    <p:anim calcmode="lin" valueType="num">
                                      <p:cBhvr additive="base">
                                        <p:cTn id="28" dur="500" fill="hold"/>
                                        <p:tgtEl>
                                          <p:spTgt spid="310281"/>
                                        </p:tgtEl>
                                        <p:attrNameLst>
                                          <p:attrName>ppt_y</p:attrName>
                                        </p:attrNameLst>
                                      </p:cBhvr>
                                      <p:tavLst>
                                        <p:tav tm="0">
                                          <p:val>
                                            <p:strVal val="#ppt_y"/>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 presetClass="entr" presetSubtype="4" fill="hold" nodeType="clickEffect">
                                  <p:stCondLst>
                                    <p:cond delay="0"/>
                                  </p:stCondLst>
                                  <p:childTnLst>
                                    <p:set>
                                      <p:cBhvr>
                                        <p:cTn id="32" dur="1" fill="hold">
                                          <p:stCondLst>
                                            <p:cond delay="0"/>
                                          </p:stCondLst>
                                        </p:cTn>
                                        <p:tgtEl>
                                          <p:spTgt spid="310282"/>
                                        </p:tgtEl>
                                        <p:attrNameLst>
                                          <p:attrName>style.visibility</p:attrName>
                                        </p:attrNameLst>
                                      </p:cBhvr>
                                      <p:to>
                                        <p:strVal val="visible"/>
                                      </p:to>
                                    </p:set>
                                    <p:anim calcmode="lin" valueType="num">
                                      <p:cBhvr additive="base">
                                        <p:cTn id="33" dur="500" fill="hold"/>
                                        <p:tgtEl>
                                          <p:spTgt spid="310282"/>
                                        </p:tgtEl>
                                        <p:attrNameLst>
                                          <p:attrName>ppt_x</p:attrName>
                                        </p:attrNameLst>
                                      </p:cBhvr>
                                      <p:tavLst>
                                        <p:tav tm="0">
                                          <p:val>
                                            <p:strVal val="#ppt_x"/>
                                          </p:val>
                                        </p:tav>
                                        <p:tav tm="100000">
                                          <p:val>
                                            <p:strVal val="#ppt_x"/>
                                          </p:val>
                                        </p:tav>
                                      </p:tavLst>
                                    </p:anim>
                                    <p:anim calcmode="lin" valueType="num">
                                      <p:cBhvr additive="base">
                                        <p:cTn id="34" dur="500" fill="hold"/>
                                        <p:tgtEl>
                                          <p:spTgt spid="310282"/>
                                        </p:tgtEl>
                                        <p:attrNameLst>
                                          <p:attrName>ppt_y</p:attrName>
                                        </p:attrNameLst>
                                      </p:cBhvr>
                                      <p:tavLst>
                                        <p:tav tm="0">
                                          <p:val>
                                            <p:strVal val="1+#ppt_h/2"/>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2" presetClass="entr" presetSubtype="8" fill="hold" grpId="0" nodeType="clickEffect">
                                  <p:stCondLst>
                                    <p:cond delay="0"/>
                                  </p:stCondLst>
                                  <p:childTnLst>
                                    <p:set>
                                      <p:cBhvr>
                                        <p:cTn id="38" dur="1" fill="hold">
                                          <p:stCondLst>
                                            <p:cond delay="0"/>
                                          </p:stCondLst>
                                        </p:cTn>
                                        <p:tgtEl>
                                          <p:spTgt spid="310284">
                                            <p:txEl>
                                              <p:pRg st="0" end="0"/>
                                            </p:txEl>
                                          </p:spTgt>
                                        </p:tgtEl>
                                        <p:attrNameLst>
                                          <p:attrName>style.visibility</p:attrName>
                                        </p:attrNameLst>
                                      </p:cBhvr>
                                      <p:to>
                                        <p:strVal val="visible"/>
                                      </p:to>
                                    </p:set>
                                    <p:anim calcmode="lin" valueType="num">
                                      <p:cBhvr additive="base">
                                        <p:cTn id="39" dur="500" fill="hold"/>
                                        <p:tgtEl>
                                          <p:spTgt spid="310284">
                                            <p:txEl>
                                              <p:pRg st="0" end="0"/>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31028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41" fill="hold" nodeType="clickPar">
                      <p:stCondLst>
                        <p:cond delay="indefinite"/>
                      </p:stCondLst>
                      <p:childTnLst>
                        <p:par>
                          <p:cTn id="42" fill="hold" nodeType="withGroup">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310283">
                                            <p:txEl>
                                              <p:pRg st="0" end="0"/>
                                            </p:txEl>
                                          </p:spTgt>
                                        </p:tgtEl>
                                        <p:attrNameLst>
                                          <p:attrName>style.visibility</p:attrName>
                                        </p:attrNameLst>
                                      </p:cBhvr>
                                      <p:to>
                                        <p:strVal val="visible"/>
                                      </p:to>
                                    </p:set>
                                    <p:anim calcmode="lin" valueType="num">
                                      <p:cBhvr additive="base">
                                        <p:cTn id="45" dur="500" fill="hold"/>
                                        <p:tgtEl>
                                          <p:spTgt spid="310283">
                                            <p:txEl>
                                              <p:pRg st="0" end="0"/>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31028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47" fill="hold" nodeType="clickPar">
                      <p:stCondLst>
                        <p:cond delay="indefinite"/>
                      </p:stCondLst>
                      <p:childTnLst>
                        <p:par>
                          <p:cTn id="48" fill="hold" nodeType="withGroup">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310285">
                                            <p:txEl>
                                              <p:pRg st="0" end="0"/>
                                            </p:txEl>
                                          </p:spTgt>
                                        </p:tgtEl>
                                        <p:attrNameLst>
                                          <p:attrName>style.visibility</p:attrName>
                                        </p:attrNameLst>
                                      </p:cBhvr>
                                      <p:to>
                                        <p:strVal val="visible"/>
                                      </p:to>
                                    </p:set>
                                    <p:anim calcmode="lin" valueType="num">
                                      <p:cBhvr additive="base">
                                        <p:cTn id="51" dur="500" fill="hold"/>
                                        <p:tgtEl>
                                          <p:spTgt spid="310285">
                                            <p:txEl>
                                              <p:pRg st="0" end="0"/>
                                            </p:txEl>
                                          </p:spTgt>
                                        </p:tgtEl>
                                        <p:attrNameLst>
                                          <p:attrName>ppt_x</p:attrName>
                                        </p:attrNameLst>
                                      </p:cBhvr>
                                      <p:tavLst>
                                        <p:tav tm="0">
                                          <p:val>
                                            <p:strVal val="0-#ppt_w/2"/>
                                          </p:val>
                                        </p:tav>
                                        <p:tav tm="100000">
                                          <p:val>
                                            <p:strVal val="#ppt_x"/>
                                          </p:val>
                                        </p:tav>
                                      </p:tavLst>
                                    </p:anim>
                                    <p:anim calcmode="lin" valueType="num">
                                      <p:cBhvr additive="base">
                                        <p:cTn id="52" dur="500" fill="hold"/>
                                        <p:tgtEl>
                                          <p:spTgt spid="31028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53" fill="hold" nodeType="clickPar">
                      <p:stCondLst>
                        <p:cond delay="indefinite"/>
                      </p:stCondLst>
                      <p:childTnLst>
                        <p:par>
                          <p:cTn id="54" fill="hold" nodeType="withGroup">
                            <p:stCondLst>
                              <p:cond delay="0"/>
                            </p:stCondLst>
                            <p:childTnLst>
                              <p:par>
                                <p:cTn id="55" presetID="2" presetClass="entr" presetSubtype="8" fill="hold" nodeType="clickEffect">
                                  <p:stCondLst>
                                    <p:cond delay="0"/>
                                  </p:stCondLst>
                                  <p:childTnLst>
                                    <p:set>
                                      <p:cBhvr>
                                        <p:cTn id="56" dur="1" fill="hold">
                                          <p:stCondLst>
                                            <p:cond delay="0"/>
                                          </p:stCondLst>
                                        </p:cTn>
                                        <p:tgtEl>
                                          <p:spTgt spid="310286"/>
                                        </p:tgtEl>
                                        <p:attrNameLst>
                                          <p:attrName>style.visibility</p:attrName>
                                        </p:attrNameLst>
                                      </p:cBhvr>
                                      <p:to>
                                        <p:strVal val="visible"/>
                                      </p:to>
                                    </p:set>
                                    <p:anim calcmode="lin" valueType="num">
                                      <p:cBhvr additive="base">
                                        <p:cTn id="57" dur="500" fill="hold"/>
                                        <p:tgtEl>
                                          <p:spTgt spid="310286"/>
                                        </p:tgtEl>
                                        <p:attrNameLst>
                                          <p:attrName>ppt_x</p:attrName>
                                        </p:attrNameLst>
                                      </p:cBhvr>
                                      <p:tavLst>
                                        <p:tav tm="0">
                                          <p:val>
                                            <p:strVal val="0-#ppt_w/2"/>
                                          </p:val>
                                        </p:tav>
                                        <p:tav tm="100000">
                                          <p:val>
                                            <p:strVal val="#ppt_x"/>
                                          </p:val>
                                        </p:tav>
                                      </p:tavLst>
                                    </p:anim>
                                    <p:anim calcmode="lin" valueType="num">
                                      <p:cBhvr additive="base">
                                        <p:cTn id="58" dur="500" fill="hold"/>
                                        <p:tgtEl>
                                          <p:spTgt spid="310286"/>
                                        </p:tgtEl>
                                        <p:attrNameLst>
                                          <p:attrName>ppt_y</p:attrName>
                                        </p:attrNameLst>
                                      </p:cBhvr>
                                      <p:tavLst>
                                        <p:tav tm="0">
                                          <p:val>
                                            <p:strVal val="#ppt_y"/>
                                          </p:val>
                                        </p:tav>
                                        <p:tav tm="100000">
                                          <p:val>
                                            <p:strVal val="#ppt_y"/>
                                          </p:val>
                                        </p:tav>
                                      </p:tavLst>
                                    </p:anim>
                                  </p:childTnLst>
                                </p:cTn>
                              </p:par>
                            </p:childTnLst>
                          </p:cTn>
                        </p:par>
                      </p:childTnLst>
                    </p:cTn>
                  </p:par>
                  <p:par>
                    <p:cTn id="59" fill="hold" nodeType="clickPar">
                      <p:stCondLst>
                        <p:cond delay="indefinite"/>
                      </p:stCondLst>
                      <p:childTnLst>
                        <p:par>
                          <p:cTn id="60" fill="hold" nodeType="withGroup">
                            <p:stCondLst>
                              <p:cond delay="0"/>
                            </p:stCondLst>
                            <p:childTnLst>
                              <p:par>
                                <p:cTn id="61" presetID="2" presetClass="entr" presetSubtype="8" fill="hold" grpId="0" nodeType="clickEffect">
                                  <p:stCondLst>
                                    <p:cond delay="0"/>
                                  </p:stCondLst>
                                  <p:childTnLst>
                                    <p:set>
                                      <p:cBhvr>
                                        <p:cTn id="62" dur="1" fill="hold">
                                          <p:stCondLst>
                                            <p:cond delay="0"/>
                                          </p:stCondLst>
                                        </p:cTn>
                                        <p:tgtEl>
                                          <p:spTgt spid="310287">
                                            <p:txEl>
                                              <p:pRg st="0" end="0"/>
                                            </p:txEl>
                                          </p:spTgt>
                                        </p:tgtEl>
                                        <p:attrNameLst>
                                          <p:attrName>style.visibility</p:attrName>
                                        </p:attrNameLst>
                                      </p:cBhvr>
                                      <p:to>
                                        <p:strVal val="visible"/>
                                      </p:to>
                                    </p:set>
                                    <p:anim calcmode="lin" valueType="num">
                                      <p:cBhvr additive="base">
                                        <p:cTn id="63" dur="500" fill="hold"/>
                                        <p:tgtEl>
                                          <p:spTgt spid="310287">
                                            <p:txEl>
                                              <p:pRg st="0" end="0"/>
                                            </p:txEl>
                                          </p:spTgt>
                                        </p:tgtEl>
                                        <p:attrNameLst>
                                          <p:attrName>ppt_x</p:attrName>
                                        </p:attrNameLst>
                                      </p:cBhvr>
                                      <p:tavLst>
                                        <p:tav tm="0">
                                          <p:val>
                                            <p:strVal val="0-#ppt_w/2"/>
                                          </p:val>
                                        </p:tav>
                                        <p:tav tm="100000">
                                          <p:val>
                                            <p:strVal val="#ppt_x"/>
                                          </p:val>
                                        </p:tav>
                                      </p:tavLst>
                                    </p:anim>
                                    <p:anim calcmode="lin" valueType="num">
                                      <p:cBhvr additive="base">
                                        <p:cTn id="64" dur="500" fill="hold"/>
                                        <p:tgtEl>
                                          <p:spTgt spid="31028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65" fill="hold" nodeType="clickPar">
                      <p:stCondLst>
                        <p:cond delay="indefinite"/>
                      </p:stCondLst>
                      <p:childTnLst>
                        <p:par>
                          <p:cTn id="66" fill="hold" nodeType="withGroup">
                            <p:stCondLst>
                              <p:cond delay="0"/>
                            </p:stCondLst>
                            <p:childTnLst>
                              <p:par>
                                <p:cTn id="67" presetID="2" presetClass="entr" presetSubtype="8" fill="hold" grpId="0" nodeType="clickEffect">
                                  <p:stCondLst>
                                    <p:cond delay="0"/>
                                  </p:stCondLst>
                                  <p:childTnLst>
                                    <p:set>
                                      <p:cBhvr>
                                        <p:cTn id="68" dur="1" fill="hold">
                                          <p:stCondLst>
                                            <p:cond delay="0"/>
                                          </p:stCondLst>
                                        </p:cTn>
                                        <p:tgtEl>
                                          <p:spTgt spid="310289">
                                            <p:txEl>
                                              <p:pRg st="0" end="0"/>
                                            </p:txEl>
                                          </p:spTgt>
                                        </p:tgtEl>
                                        <p:attrNameLst>
                                          <p:attrName>style.visibility</p:attrName>
                                        </p:attrNameLst>
                                      </p:cBhvr>
                                      <p:to>
                                        <p:strVal val="visible"/>
                                      </p:to>
                                    </p:set>
                                    <p:anim calcmode="lin" valueType="num">
                                      <p:cBhvr additive="base">
                                        <p:cTn id="69" dur="500" fill="hold"/>
                                        <p:tgtEl>
                                          <p:spTgt spid="310289">
                                            <p:txEl>
                                              <p:pRg st="0" end="0"/>
                                            </p:txEl>
                                          </p:spTgt>
                                        </p:tgtEl>
                                        <p:attrNameLst>
                                          <p:attrName>ppt_x</p:attrName>
                                        </p:attrNameLst>
                                      </p:cBhvr>
                                      <p:tavLst>
                                        <p:tav tm="0">
                                          <p:val>
                                            <p:strVal val="0-#ppt_w/2"/>
                                          </p:val>
                                        </p:tav>
                                        <p:tav tm="100000">
                                          <p:val>
                                            <p:strVal val="#ppt_x"/>
                                          </p:val>
                                        </p:tav>
                                      </p:tavLst>
                                    </p:anim>
                                    <p:anim calcmode="lin" valueType="num">
                                      <p:cBhvr additive="base">
                                        <p:cTn id="70" dur="500" fill="hold"/>
                                        <p:tgtEl>
                                          <p:spTgt spid="31028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71" fill="hold" nodeType="clickPar">
                      <p:stCondLst>
                        <p:cond delay="indefinite"/>
                      </p:stCondLst>
                      <p:childTnLst>
                        <p:par>
                          <p:cTn id="72" fill="hold" nodeType="withGroup">
                            <p:stCondLst>
                              <p:cond delay="0"/>
                            </p:stCondLst>
                            <p:childTnLst>
                              <p:par>
                                <p:cTn id="73" presetID="2" presetClass="entr" presetSubtype="8" fill="hold" nodeType="clickEffect">
                                  <p:stCondLst>
                                    <p:cond delay="0"/>
                                  </p:stCondLst>
                                  <p:childTnLst>
                                    <p:set>
                                      <p:cBhvr>
                                        <p:cTn id="74" dur="1" fill="hold">
                                          <p:stCondLst>
                                            <p:cond delay="0"/>
                                          </p:stCondLst>
                                        </p:cTn>
                                        <p:tgtEl>
                                          <p:spTgt spid="310288"/>
                                        </p:tgtEl>
                                        <p:attrNameLst>
                                          <p:attrName>style.visibility</p:attrName>
                                        </p:attrNameLst>
                                      </p:cBhvr>
                                      <p:to>
                                        <p:strVal val="visible"/>
                                      </p:to>
                                    </p:set>
                                    <p:anim calcmode="lin" valueType="num">
                                      <p:cBhvr additive="base">
                                        <p:cTn id="75" dur="500" fill="hold"/>
                                        <p:tgtEl>
                                          <p:spTgt spid="310288"/>
                                        </p:tgtEl>
                                        <p:attrNameLst>
                                          <p:attrName>ppt_x</p:attrName>
                                        </p:attrNameLst>
                                      </p:cBhvr>
                                      <p:tavLst>
                                        <p:tav tm="0">
                                          <p:val>
                                            <p:strVal val="0-#ppt_w/2"/>
                                          </p:val>
                                        </p:tav>
                                        <p:tav tm="100000">
                                          <p:val>
                                            <p:strVal val="#ppt_x"/>
                                          </p:val>
                                        </p:tav>
                                      </p:tavLst>
                                    </p:anim>
                                    <p:anim calcmode="lin" valueType="num">
                                      <p:cBhvr additive="base">
                                        <p:cTn id="76" dur="500" fill="hold"/>
                                        <p:tgtEl>
                                          <p:spTgt spid="310288"/>
                                        </p:tgtEl>
                                        <p:attrNameLst>
                                          <p:attrName>ppt_y</p:attrName>
                                        </p:attrNameLst>
                                      </p:cBhvr>
                                      <p:tavLst>
                                        <p:tav tm="0">
                                          <p:val>
                                            <p:strVal val="#ppt_y"/>
                                          </p:val>
                                        </p:tav>
                                        <p:tav tm="100000">
                                          <p:val>
                                            <p:strVal val="#ppt_y"/>
                                          </p:val>
                                        </p:tav>
                                      </p:tavLst>
                                    </p:anim>
                                  </p:childTnLst>
                                </p:cTn>
                              </p:par>
                            </p:childTnLst>
                          </p:cTn>
                        </p:par>
                      </p:childTnLst>
                    </p:cTn>
                  </p:par>
                  <p:par>
                    <p:cTn id="77" fill="hold" nodeType="clickPar">
                      <p:stCondLst>
                        <p:cond delay="indefinite"/>
                      </p:stCondLst>
                      <p:childTnLst>
                        <p:par>
                          <p:cTn id="78" fill="hold" nodeType="withGroup">
                            <p:stCondLst>
                              <p:cond delay="0"/>
                            </p:stCondLst>
                            <p:childTnLst>
                              <p:par>
                                <p:cTn id="79" presetID="2" presetClass="entr" presetSubtype="8" fill="hold" grpId="0" nodeType="clickEffect">
                                  <p:stCondLst>
                                    <p:cond delay="0"/>
                                  </p:stCondLst>
                                  <p:childTnLst>
                                    <p:set>
                                      <p:cBhvr>
                                        <p:cTn id="80" dur="1" fill="hold">
                                          <p:stCondLst>
                                            <p:cond delay="0"/>
                                          </p:stCondLst>
                                        </p:cTn>
                                        <p:tgtEl>
                                          <p:spTgt spid="310291">
                                            <p:txEl>
                                              <p:pRg st="0" end="0"/>
                                            </p:txEl>
                                          </p:spTgt>
                                        </p:tgtEl>
                                        <p:attrNameLst>
                                          <p:attrName>style.visibility</p:attrName>
                                        </p:attrNameLst>
                                      </p:cBhvr>
                                      <p:to>
                                        <p:strVal val="visible"/>
                                      </p:to>
                                    </p:set>
                                    <p:anim calcmode="lin" valueType="num">
                                      <p:cBhvr additive="base">
                                        <p:cTn id="81" dur="500" fill="hold"/>
                                        <p:tgtEl>
                                          <p:spTgt spid="310291">
                                            <p:txEl>
                                              <p:pRg st="0" end="0"/>
                                            </p:txEl>
                                          </p:spTgt>
                                        </p:tgtEl>
                                        <p:attrNameLst>
                                          <p:attrName>ppt_x</p:attrName>
                                        </p:attrNameLst>
                                      </p:cBhvr>
                                      <p:tavLst>
                                        <p:tav tm="0">
                                          <p:val>
                                            <p:strVal val="0-#ppt_w/2"/>
                                          </p:val>
                                        </p:tav>
                                        <p:tav tm="100000">
                                          <p:val>
                                            <p:strVal val="#ppt_x"/>
                                          </p:val>
                                        </p:tav>
                                      </p:tavLst>
                                    </p:anim>
                                    <p:anim calcmode="lin" valueType="num">
                                      <p:cBhvr additive="base">
                                        <p:cTn id="82" dur="500" fill="hold"/>
                                        <p:tgtEl>
                                          <p:spTgt spid="31029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83" fill="hold" nodeType="clickPar">
                      <p:stCondLst>
                        <p:cond delay="indefinite"/>
                      </p:stCondLst>
                      <p:childTnLst>
                        <p:par>
                          <p:cTn id="84" fill="hold" nodeType="withGroup">
                            <p:stCondLst>
                              <p:cond delay="0"/>
                            </p:stCondLst>
                            <p:childTnLst>
                              <p:par>
                                <p:cTn id="85" presetID="2" presetClass="entr" presetSubtype="8" fill="hold" nodeType="clickEffect">
                                  <p:stCondLst>
                                    <p:cond delay="0"/>
                                  </p:stCondLst>
                                  <p:childTnLst>
                                    <p:set>
                                      <p:cBhvr>
                                        <p:cTn id="86" dur="1" fill="hold">
                                          <p:stCondLst>
                                            <p:cond delay="0"/>
                                          </p:stCondLst>
                                        </p:cTn>
                                        <p:tgtEl>
                                          <p:spTgt spid="310290"/>
                                        </p:tgtEl>
                                        <p:attrNameLst>
                                          <p:attrName>style.visibility</p:attrName>
                                        </p:attrNameLst>
                                      </p:cBhvr>
                                      <p:to>
                                        <p:strVal val="visible"/>
                                      </p:to>
                                    </p:set>
                                    <p:anim calcmode="lin" valueType="num">
                                      <p:cBhvr additive="base">
                                        <p:cTn id="87" dur="500" fill="hold"/>
                                        <p:tgtEl>
                                          <p:spTgt spid="310290"/>
                                        </p:tgtEl>
                                        <p:attrNameLst>
                                          <p:attrName>ppt_x</p:attrName>
                                        </p:attrNameLst>
                                      </p:cBhvr>
                                      <p:tavLst>
                                        <p:tav tm="0">
                                          <p:val>
                                            <p:strVal val="0-#ppt_w/2"/>
                                          </p:val>
                                        </p:tav>
                                        <p:tav tm="100000">
                                          <p:val>
                                            <p:strVal val="#ppt_x"/>
                                          </p:val>
                                        </p:tav>
                                      </p:tavLst>
                                    </p:anim>
                                    <p:anim calcmode="lin" valueType="num">
                                      <p:cBhvr additive="base">
                                        <p:cTn id="88" dur="500" fill="hold"/>
                                        <p:tgtEl>
                                          <p:spTgt spid="310290"/>
                                        </p:tgtEl>
                                        <p:attrNameLst>
                                          <p:attrName>ppt_y</p:attrName>
                                        </p:attrNameLst>
                                      </p:cBhvr>
                                      <p:tavLst>
                                        <p:tav tm="0">
                                          <p:val>
                                            <p:strVal val="#ppt_y"/>
                                          </p:val>
                                        </p:tav>
                                        <p:tav tm="100000">
                                          <p:val>
                                            <p:strVal val="#ppt_y"/>
                                          </p:val>
                                        </p:tav>
                                      </p:tavLst>
                                    </p:anim>
                                  </p:childTnLst>
                                </p:cTn>
                              </p:par>
                            </p:childTnLst>
                          </p:cTn>
                        </p:par>
                      </p:childTnLst>
                    </p:cTn>
                  </p:par>
                  <p:par>
                    <p:cTn id="89" fill="hold" nodeType="clickPar">
                      <p:stCondLst>
                        <p:cond delay="indefinite"/>
                      </p:stCondLst>
                      <p:childTnLst>
                        <p:par>
                          <p:cTn id="90" fill="hold" nodeType="withGroup">
                            <p:stCondLst>
                              <p:cond delay="0"/>
                            </p:stCondLst>
                            <p:childTnLst>
                              <p:par>
                                <p:cTn id="91" presetID="3" presetClass="entr" presetSubtype="10" fill="hold" grpId="0" nodeType="clickEffect">
                                  <p:stCondLst>
                                    <p:cond delay="0"/>
                                  </p:stCondLst>
                                  <p:childTnLst>
                                    <p:set>
                                      <p:cBhvr>
                                        <p:cTn id="92" dur="1" fill="hold">
                                          <p:stCondLst>
                                            <p:cond delay="0"/>
                                          </p:stCondLst>
                                        </p:cTn>
                                        <p:tgtEl>
                                          <p:spTgt spid="310292"/>
                                        </p:tgtEl>
                                        <p:attrNameLst>
                                          <p:attrName>style.visibility</p:attrName>
                                        </p:attrNameLst>
                                      </p:cBhvr>
                                      <p:to>
                                        <p:strVal val="visible"/>
                                      </p:to>
                                    </p:set>
                                    <p:animEffect transition="in" filter="blinds(horizontal)">
                                      <p:cBhvr>
                                        <p:cTn id="93" dur="500"/>
                                        <p:tgtEl>
                                          <p:spTgt spid="310292"/>
                                        </p:tgtEl>
                                      </p:cBhvr>
                                    </p:animEffect>
                                  </p:childTnLst>
                                </p:cTn>
                              </p:par>
                            </p:childTnLst>
                          </p:cTn>
                        </p:par>
                      </p:childTnLst>
                    </p:cTn>
                  </p:par>
                  <p:par>
                    <p:cTn id="94" fill="hold" nodeType="clickPar">
                      <p:stCondLst>
                        <p:cond delay="indefinite"/>
                      </p:stCondLst>
                      <p:childTnLst>
                        <p:par>
                          <p:cTn id="95" fill="hold" nodeType="withGroup">
                            <p:stCondLst>
                              <p:cond delay="0"/>
                            </p:stCondLst>
                            <p:childTnLst>
                              <p:par>
                                <p:cTn id="96" presetID="3" presetClass="entr" presetSubtype="10" fill="hold" grpId="0" nodeType="clickEffect">
                                  <p:stCondLst>
                                    <p:cond delay="0"/>
                                  </p:stCondLst>
                                  <p:childTnLst>
                                    <p:set>
                                      <p:cBhvr>
                                        <p:cTn id="97" dur="1" fill="hold">
                                          <p:stCondLst>
                                            <p:cond delay="0"/>
                                          </p:stCondLst>
                                        </p:cTn>
                                        <p:tgtEl>
                                          <p:spTgt spid="310293"/>
                                        </p:tgtEl>
                                        <p:attrNameLst>
                                          <p:attrName>style.visibility</p:attrName>
                                        </p:attrNameLst>
                                      </p:cBhvr>
                                      <p:to>
                                        <p:strVal val="visible"/>
                                      </p:to>
                                    </p:set>
                                    <p:animEffect transition="in" filter="blinds(horizontal)">
                                      <p:cBhvr>
                                        <p:cTn id="98" dur="500"/>
                                        <p:tgtEl>
                                          <p:spTgt spid="3102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0276" grpId="0" build="p" animBg="1"/>
      <p:bldP spid="310279" grpId="0" animBg="1"/>
      <p:bldP spid="310283" grpId="0" build="p" autoUpdateAnimBg="0"/>
      <p:bldP spid="310284" grpId="0" build="p" autoUpdateAnimBg="0"/>
      <p:bldP spid="310285" grpId="0" build="p" autoUpdateAnimBg="0"/>
      <p:bldP spid="310287" grpId="0" build="p" autoUpdateAnimBg="0"/>
      <p:bldP spid="310289" grpId="0" build="p" autoUpdateAnimBg="0"/>
      <p:bldP spid="310291" grpId="0" build="p" autoUpdateAnimBg="0"/>
      <p:bldP spid="310292" grpId="0" animBg="1"/>
      <p:bldP spid="310293" grpId="0" animBg="1"/>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灯片编号占位符 6">
            <a:extLst>
              <a:ext uri="{FF2B5EF4-FFF2-40B4-BE49-F238E27FC236}">
                <a16:creationId xmlns:a16="http://schemas.microsoft.com/office/drawing/2014/main" id="{BB498C03-2B9C-4120-BF4A-C1E95BA42732}"/>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3A59E007-6DFC-4A23-BE6A-E0664AE88C2D}" type="slidenum">
              <a:rPr lang="en-US" altLang="zh-CN" sz="2400" smtClean="0">
                <a:solidFill>
                  <a:srgbClr val="0000CC"/>
                </a:solidFill>
              </a:rPr>
              <a:pPr>
                <a:spcBef>
                  <a:spcPct val="50000"/>
                </a:spcBef>
                <a:buClrTx/>
                <a:buFontTx/>
                <a:buNone/>
              </a:pPr>
              <a:t>26</a:t>
            </a:fld>
            <a:endParaRPr lang="en-US" altLang="zh-CN" sz="2400">
              <a:solidFill>
                <a:srgbClr val="0000CC"/>
              </a:solidFill>
            </a:endParaRPr>
          </a:p>
        </p:txBody>
      </p:sp>
      <p:sp>
        <p:nvSpPr>
          <p:cNvPr id="30723" name="Rectangle 21">
            <a:extLst>
              <a:ext uri="{FF2B5EF4-FFF2-40B4-BE49-F238E27FC236}">
                <a16:creationId xmlns:a16="http://schemas.microsoft.com/office/drawing/2014/main" id="{3794E0B5-78CF-4D4D-89DE-619A3792B506}"/>
              </a:ext>
            </a:extLst>
          </p:cNvPr>
          <p:cNvSpPr>
            <a:spLocks noGrp="1" noChangeArrowheads="1"/>
          </p:cNvSpPr>
          <p:nvPr>
            <p:ph type="title"/>
          </p:nvPr>
        </p:nvSpPr>
        <p:spPr>
          <a:xfrm>
            <a:off x="685800" y="333375"/>
            <a:ext cx="4822825" cy="719138"/>
          </a:xfrm>
        </p:spPr>
        <p:txBody>
          <a:bodyPr/>
          <a:lstStyle/>
          <a:p>
            <a:pPr eaLnBrk="1" hangingPunct="1"/>
            <a:r>
              <a:rPr lang="en-US" altLang="zh-CN" sz="2800"/>
              <a:t>LTC</a:t>
            </a:r>
            <a:r>
              <a:rPr lang="zh-CN" altLang="en-US" sz="3200"/>
              <a:t>可以由</a:t>
            </a:r>
            <a:r>
              <a:rPr lang="en-US" altLang="zh-CN" sz="2800"/>
              <a:t>STC</a:t>
            </a:r>
            <a:r>
              <a:rPr lang="zh-CN" altLang="en-US" sz="3200"/>
              <a:t>线推导出。 </a:t>
            </a:r>
          </a:p>
        </p:txBody>
      </p:sp>
      <p:sp>
        <p:nvSpPr>
          <p:cNvPr id="89110" name="Rectangle 22">
            <a:extLst>
              <a:ext uri="{FF2B5EF4-FFF2-40B4-BE49-F238E27FC236}">
                <a16:creationId xmlns:a16="http://schemas.microsoft.com/office/drawing/2014/main" id="{6FEBE235-55F8-4BE6-8581-4A861C206DE9}"/>
              </a:ext>
            </a:extLst>
          </p:cNvPr>
          <p:cNvSpPr>
            <a:spLocks noChangeArrowheads="1"/>
          </p:cNvSpPr>
          <p:nvPr/>
        </p:nvSpPr>
        <p:spPr bwMode="auto">
          <a:xfrm>
            <a:off x="684213" y="1341438"/>
            <a:ext cx="3455987" cy="2663825"/>
          </a:xfrm>
          <a:prstGeom prst="rect">
            <a:avLst/>
          </a:prstGeom>
          <a:solidFill>
            <a:srgbClr val="FFCC00"/>
          </a:solidFill>
          <a:ln w="38100">
            <a:solidFill>
              <a:schemeClr val="folHlink"/>
            </a:solidFill>
            <a:miter lim="800000"/>
            <a:headEnd/>
            <a:tailEnd/>
          </a:ln>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lnSpc>
                <a:spcPct val="90000"/>
              </a:lnSpc>
              <a:buClr>
                <a:srgbClr val="006600"/>
              </a:buClr>
              <a:buSzPct val="90000"/>
              <a:buFont typeface="Wingdings" panose="05000000000000000000" pitchFamily="2" charset="2"/>
              <a:buNone/>
            </a:pPr>
            <a:r>
              <a:rPr lang="zh-CN" altLang="en-US" sz="2400"/>
              <a:t>假设长期中只有三种可供选择的生产规模，分别由三条</a:t>
            </a:r>
            <a:r>
              <a:rPr lang="en-US" altLang="zh-CN" sz="2400"/>
              <a:t>STC</a:t>
            </a:r>
            <a:r>
              <a:rPr lang="zh-CN" altLang="en-US" sz="2400"/>
              <a:t>表示。</a:t>
            </a:r>
          </a:p>
          <a:p>
            <a:pPr eaLnBrk="1" hangingPunct="1">
              <a:lnSpc>
                <a:spcPct val="90000"/>
              </a:lnSpc>
              <a:buClr>
                <a:srgbClr val="006600"/>
              </a:buClr>
              <a:buSzPct val="90000"/>
              <a:buFont typeface="Wingdings" panose="05000000000000000000" pitchFamily="2" charset="2"/>
              <a:buNone/>
            </a:pPr>
            <a:r>
              <a:rPr lang="zh-CN" altLang="en-US" sz="2400"/>
              <a:t>三条</a:t>
            </a:r>
            <a:r>
              <a:rPr lang="en-US" altLang="zh-CN" sz="2400"/>
              <a:t>STC</a:t>
            </a:r>
            <a:r>
              <a:rPr lang="zh-CN" altLang="en-US" sz="2400"/>
              <a:t>截距不同。</a:t>
            </a:r>
          </a:p>
          <a:p>
            <a:pPr eaLnBrk="1" hangingPunct="1">
              <a:lnSpc>
                <a:spcPct val="90000"/>
              </a:lnSpc>
              <a:buClr>
                <a:srgbClr val="006600"/>
              </a:buClr>
              <a:buSzPct val="90000"/>
              <a:buFont typeface="Wingdings" panose="05000000000000000000" pitchFamily="2" charset="2"/>
              <a:buNone/>
            </a:pPr>
            <a:r>
              <a:rPr lang="zh-CN" altLang="en-US" sz="2400"/>
              <a:t>生产规模由小到大依次为</a:t>
            </a:r>
            <a:r>
              <a:rPr lang="en-US" altLang="zh-CN" sz="2400"/>
              <a:t>STC1</a:t>
            </a:r>
            <a:r>
              <a:rPr lang="zh-CN" altLang="en-US" sz="2400"/>
              <a:t>、</a:t>
            </a:r>
            <a:r>
              <a:rPr lang="en-US" altLang="zh-CN" sz="2400"/>
              <a:t>STC2</a:t>
            </a:r>
            <a:r>
              <a:rPr lang="zh-CN" altLang="en-US" sz="2400"/>
              <a:t>、</a:t>
            </a:r>
            <a:r>
              <a:rPr lang="en-US" altLang="zh-CN" sz="2400"/>
              <a:t>STC3</a:t>
            </a:r>
            <a:r>
              <a:rPr lang="zh-CN" altLang="en-US" sz="2400"/>
              <a:t>。</a:t>
            </a:r>
          </a:p>
        </p:txBody>
      </p:sp>
      <p:sp>
        <p:nvSpPr>
          <p:cNvPr id="89140" name="Text Box 52">
            <a:extLst>
              <a:ext uri="{FF2B5EF4-FFF2-40B4-BE49-F238E27FC236}">
                <a16:creationId xmlns:a16="http://schemas.microsoft.com/office/drawing/2014/main" id="{5EDFEF4B-45E7-448F-96F6-8C07A7F6BB1B}"/>
              </a:ext>
            </a:extLst>
          </p:cNvPr>
          <p:cNvSpPr txBox="1">
            <a:spLocks noChangeArrowheads="1"/>
          </p:cNvSpPr>
          <p:nvPr/>
        </p:nvSpPr>
        <p:spPr bwMode="auto">
          <a:xfrm>
            <a:off x="4486275" y="4365625"/>
            <a:ext cx="412750" cy="342900"/>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O</a:t>
            </a:r>
            <a:endParaRPr lang="en-US" altLang="zh-CN" sz="2000"/>
          </a:p>
        </p:txBody>
      </p:sp>
      <p:sp>
        <p:nvSpPr>
          <p:cNvPr id="89141" name="Text Box 53">
            <a:extLst>
              <a:ext uri="{FF2B5EF4-FFF2-40B4-BE49-F238E27FC236}">
                <a16:creationId xmlns:a16="http://schemas.microsoft.com/office/drawing/2014/main" id="{0AE248A2-5091-486A-B77E-EAE6E4F610AA}"/>
              </a:ext>
            </a:extLst>
          </p:cNvPr>
          <p:cNvSpPr txBox="1">
            <a:spLocks noChangeArrowheads="1"/>
          </p:cNvSpPr>
          <p:nvPr/>
        </p:nvSpPr>
        <p:spPr bwMode="auto">
          <a:xfrm>
            <a:off x="4630738" y="1196975"/>
            <a:ext cx="341312" cy="371475"/>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C</a:t>
            </a:r>
            <a:endParaRPr lang="en-US" altLang="zh-CN" sz="2000"/>
          </a:p>
        </p:txBody>
      </p:sp>
      <p:sp>
        <p:nvSpPr>
          <p:cNvPr id="89142" name="Line 54">
            <a:extLst>
              <a:ext uri="{FF2B5EF4-FFF2-40B4-BE49-F238E27FC236}">
                <a16:creationId xmlns:a16="http://schemas.microsoft.com/office/drawing/2014/main" id="{E4FB2401-1F9C-4673-9E60-7C12916EE0DF}"/>
              </a:ext>
            </a:extLst>
          </p:cNvPr>
          <p:cNvSpPr>
            <a:spLocks noChangeShapeType="1"/>
          </p:cNvSpPr>
          <p:nvPr/>
        </p:nvSpPr>
        <p:spPr bwMode="auto">
          <a:xfrm>
            <a:off x="4564063" y="1268413"/>
            <a:ext cx="0" cy="30241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9143" name="Line 55">
            <a:extLst>
              <a:ext uri="{FF2B5EF4-FFF2-40B4-BE49-F238E27FC236}">
                <a16:creationId xmlns:a16="http://schemas.microsoft.com/office/drawing/2014/main" id="{170BC588-88D7-4607-BD5F-050FD2293008}"/>
              </a:ext>
            </a:extLst>
          </p:cNvPr>
          <p:cNvSpPr>
            <a:spLocks noChangeShapeType="1"/>
          </p:cNvSpPr>
          <p:nvPr/>
        </p:nvSpPr>
        <p:spPr bwMode="auto">
          <a:xfrm flipV="1">
            <a:off x="4564063" y="4292600"/>
            <a:ext cx="3883025" cy="1111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9144" name="Text Box 56">
            <a:extLst>
              <a:ext uri="{FF2B5EF4-FFF2-40B4-BE49-F238E27FC236}">
                <a16:creationId xmlns:a16="http://schemas.microsoft.com/office/drawing/2014/main" id="{0E257BFC-5E01-4449-9DFB-330BD4A52B84}"/>
              </a:ext>
            </a:extLst>
          </p:cNvPr>
          <p:cNvSpPr txBox="1">
            <a:spLocks noChangeArrowheads="1"/>
          </p:cNvSpPr>
          <p:nvPr/>
        </p:nvSpPr>
        <p:spPr bwMode="auto">
          <a:xfrm>
            <a:off x="8015288" y="4365625"/>
            <a:ext cx="357187" cy="379413"/>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Q</a:t>
            </a:r>
            <a:endParaRPr lang="en-US" altLang="zh-CN" sz="2000"/>
          </a:p>
        </p:txBody>
      </p:sp>
      <p:sp>
        <p:nvSpPr>
          <p:cNvPr id="89145" name="Text Box 57">
            <a:extLst>
              <a:ext uri="{FF2B5EF4-FFF2-40B4-BE49-F238E27FC236}">
                <a16:creationId xmlns:a16="http://schemas.microsoft.com/office/drawing/2014/main" id="{7086BE20-0FF0-4C88-884B-DA68CF827B26}"/>
              </a:ext>
            </a:extLst>
          </p:cNvPr>
          <p:cNvSpPr txBox="1">
            <a:spLocks noChangeArrowheads="1"/>
          </p:cNvSpPr>
          <p:nvPr/>
        </p:nvSpPr>
        <p:spPr bwMode="auto">
          <a:xfrm>
            <a:off x="5638800" y="1844675"/>
            <a:ext cx="785813"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i="1">
                <a:solidFill>
                  <a:srgbClr val="0000CC"/>
                </a:solidFill>
              </a:rPr>
              <a:t>STC</a:t>
            </a:r>
            <a:r>
              <a:rPr lang="en-US" altLang="zh-CN" sz="2000" i="1" baseline="-25000">
                <a:solidFill>
                  <a:srgbClr val="0000CC"/>
                </a:solidFill>
              </a:rPr>
              <a:t>1</a:t>
            </a:r>
            <a:endParaRPr lang="en-US" altLang="zh-CN" sz="2000">
              <a:solidFill>
                <a:srgbClr val="0000CC"/>
              </a:solidFill>
            </a:endParaRPr>
          </a:p>
        </p:txBody>
      </p:sp>
      <p:sp>
        <p:nvSpPr>
          <p:cNvPr id="89147" name="Text Box 59">
            <a:extLst>
              <a:ext uri="{FF2B5EF4-FFF2-40B4-BE49-F238E27FC236}">
                <a16:creationId xmlns:a16="http://schemas.microsoft.com/office/drawing/2014/main" id="{AB10175B-3BD4-4ED1-AA72-E616A826366E}"/>
              </a:ext>
            </a:extLst>
          </p:cNvPr>
          <p:cNvSpPr txBox="1">
            <a:spLocks noChangeArrowheads="1"/>
          </p:cNvSpPr>
          <p:nvPr/>
        </p:nvSpPr>
        <p:spPr bwMode="auto">
          <a:xfrm>
            <a:off x="6791325" y="1773238"/>
            <a:ext cx="739775"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i="1">
                <a:solidFill>
                  <a:srgbClr val="008000"/>
                </a:solidFill>
              </a:rPr>
              <a:t>STC</a:t>
            </a:r>
            <a:r>
              <a:rPr lang="en-US" altLang="zh-CN" sz="2000" i="1" baseline="-25000">
                <a:solidFill>
                  <a:srgbClr val="008000"/>
                </a:solidFill>
              </a:rPr>
              <a:t>2</a:t>
            </a:r>
            <a:endParaRPr lang="en-US" altLang="zh-CN" sz="2000">
              <a:solidFill>
                <a:srgbClr val="008000"/>
              </a:solidFill>
            </a:endParaRPr>
          </a:p>
        </p:txBody>
      </p:sp>
      <p:sp>
        <p:nvSpPr>
          <p:cNvPr id="89148" name="Text Box 60">
            <a:extLst>
              <a:ext uri="{FF2B5EF4-FFF2-40B4-BE49-F238E27FC236}">
                <a16:creationId xmlns:a16="http://schemas.microsoft.com/office/drawing/2014/main" id="{BB52328A-3542-4061-8CF2-AB810F2373F3}"/>
              </a:ext>
            </a:extLst>
          </p:cNvPr>
          <p:cNvSpPr txBox="1">
            <a:spLocks noChangeArrowheads="1"/>
          </p:cNvSpPr>
          <p:nvPr/>
        </p:nvSpPr>
        <p:spPr bwMode="auto">
          <a:xfrm>
            <a:off x="7150100" y="1123950"/>
            <a:ext cx="925513" cy="4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i="1">
                <a:solidFill>
                  <a:srgbClr val="CC0066"/>
                </a:solidFill>
              </a:rPr>
              <a:t>STC</a:t>
            </a:r>
            <a:r>
              <a:rPr lang="en-US" altLang="zh-CN" sz="2000" i="1" baseline="-25000">
                <a:solidFill>
                  <a:srgbClr val="CC0066"/>
                </a:solidFill>
              </a:rPr>
              <a:t>3</a:t>
            </a:r>
            <a:endParaRPr lang="en-US" altLang="zh-CN" sz="2000">
              <a:solidFill>
                <a:srgbClr val="CC0066"/>
              </a:solidFill>
            </a:endParaRPr>
          </a:p>
        </p:txBody>
      </p:sp>
      <p:sp>
        <p:nvSpPr>
          <p:cNvPr id="89150" name="Text Box 62">
            <a:extLst>
              <a:ext uri="{FF2B5EF4-FFF2-40B4-BE49-F238E27FC236}">
                <a16:creationId xmlns:a16="http://schemas.microsoft.com/office/drawing/2014/main" id="{4625375E-EE6B-4C5C-AB5D-08FEA2051F7E}"/>
              </a:ext>
            </a:extLst>
          </p:cNvPr>
          <p:cNvSpPr txBox="1">
            <a:spLocks noChangeArrowheads="1"/>
          </p:cNvSpPr>
          <p:nvPr/>
        </p:nvSpPr>
        <p:spPr bwMode="auto">
          <a:xfrm>
            <a:off x="6372225" y="4365625"/>
            <a:ext cx="511175"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i="1">
                <a:solidFill>
                  <a:srgbClr val="006600"/>
                </a:solidFill>
              </a:rPr>
              <a:t>Q</a:t>
            </a:r>
            <a:r>
              <a:rPr lang="en-US" altLang="zh-CN" sz="2000" i="1" baseline="-25000">
                <a:solidFill>
                  <a:srgbClr val="006600"/>
                </a:solidFill>
              </a:rPr>
              <a:t>2</a:t>
            </a:r>
            <a:endParaRPr lang="en-US" altLang="zh-CN" sz="2000">
              <a:solidFill>
                <a:srgbClr val="006600"/>
              </a:solidFill>
            </a:endParaRPr>
          </a:p>
        </p:txBody>
      </p:sp>
      <p:sp>
        <p:nvSpPr>
          <p:cNvPr id="89151" name="Text Box 63">
            <a:extLst>
              <a:ext uri="{FF2B5EF4-FFF2-40B4-BE49-F238E27FC236}">
                <a16:creationId xmlns:a16="http://schemas.microsoft.com/office/drawing/2014/main" id="{7B860BAC-7FC0-481C-BD8F-AF90A6ED4207}"/>
              </a:ext>
            </a:extLst>
          </p:cNvPr>
          <p:cNvSpPr txBox="1">
            <a:spLocks noChangeArrowheads="1"/>
          </p:cNvSpPr>
          <p:nvPr/>
        </p:nvSpPr>
        <p:spPr bwMode="auto">
          <a:xfrm>
            <a:off x="5651500" y="4365625"/>
            <a:ext cx="525463"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Q</a:t>
            </a:r>
            <a:r>
              <a:rPr lang="en-US" altLang="zh-CN" sz="2000" b="0" i="1" baseline="-25000"/>
              <a:t>1</a:t>
            </a:r>
            <a:endParaRPr lang="en-US" altLang="zh-CN" sz="2000"/>
          </a:p>
        </p:txBody>
      </p:sp>
      <p:sp>
        <p:nvSpPr>
          <p:cNvPr id="89152" name="Text Box 64">
            <a:extLst>
              <a:ext uri="{FF2B5EF4-FFF2-40B4-BE49-F238E27FC236}">
                <a16:creationId xmlns:a16="http://schemas.microsoft.com/office/drawing/2014/main" id="{64A021B8-D6ED-4C65-8B40-1E8D37BF7A60}"/>
              </a:ext>
            </a:extLst>
          </p:cNvPr>
          <p:cNvSpPr txBox="1">
            <a:spLocks noChangeArrowheads="1"/>
          </p:cNvSpPr>
          <p:nvPr/>
        </p:nvSpPr>
        <p:spPr bwMode="auto">
          <a:xfrm>
            <a:off x="7281863" y="4365625"/>
            <a:ext cx="465137" cy="48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Q</a:t>
            </a:r>
            <a:r>
              <a:rPr lang="en-US" altLang="zh-CN" sz="2000" b="0" i="1" baseline="-25000"/>
              <a:t>3</a:t>
            </a:r>
            <a:endParaRPr lang="en-US" altLang="zh-CN" sz="2000"/>
          </a:p>
        </p:txBody>
      </p:sp>
      <p:sp>
        <p:nvSpPr>
          <p:cNvPr id="89154" name="Freeform 66">
            <a:extLst>
              <a:ext uri="{FF2B5EF4-FFF2-40B4-BE49-F238E27FC236}">
                <a16:creationId xmlns:a16="http://schemas.microsoft.com/office/drawing/2014/main" id="{184E51C0-8E53-46FA-83C2-65644A4A0686}"/>
              </a:ext>
            </a:extLst>
          </p:cNvPr>
          <p:cNvSpPr>
            <a:spLocks/>
          </p:cNvSpPr>
          <p:nvPr/>
        </p:nvSpPr>
        <p:spPr bwMode="auto">
          <a:xfrm>
            <a:off x="4564063" y="2174875"/>
            <a:ext cx="2452687" cy="1257300"/>
          </a:xfrm>
          <a:custGeom>
            <a:avLst/>
            <a:gdLst>
              <a:gd name="T0" fmla="*/ 0 w 2160"/>
              <a:gd name="T1" fmla="*/ 2147483646 h 936"/>
              <a:gd name="T2" fmla="*/ 2147483646 w 2160"/>
              <a:gd name="T3" fmla="*/ 2147483646 h 936"/>
              <a:gd name="T4" fmla="*/ 2147483646 w 2160"/>
              <a:gd name="T5" fmla="*/ 2147483646 h 936"/>
              <a:gd name="T6" fmla="*/ 2147483646 w 2160"/>
              <a:gd name="T7" fmla="*/ 0 h 93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 h="936">
                <a:moveTo>
                  <a:pt x="0" y="936"/>
                </a:moveTo>
                <a:cubicBezTo>
                  <a:pt x="300" y="819"/>
                  <a:pt x="600" y="702"/>
                  <a:pt x="900" y="624"/>
                </a:cubicBezTo>
                <a:cubicBezTo>
                  <a:pt x="1200" y="546"/>
                  <a:pt x="1590" y="572"/>
                  <a:pt x="1800" y="468"/>
                </a:cubicBezTo>
                <a:cubicBezTo>
                  <a:pt x="2010" y="364"/>
                  <a:pt x="2085" y="182"/>
                  <a:pt x="2160" y="0"/>
                </a:cubicBezTo>
              </a:path>
            </a:pathLst>
          </a:custGeom>
          <a:noFill/>
          <a:ln w="38100" cmpd="sng">
            <a:solidFill>
              <a:srgbClr val="008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89155" name="Freeform 67">
            <a:extLst>
              <a:ext uri="{FF2B5EF4-FFF2-40B4-BE49-F238E27FC236}">
                <a16:creationId xmlns:a16="http://schemas.microsoft.com/office/drawing/2014/main" id="{40858F52-7E2C-48F6-97D0-984EB9B6A16E}"/>
              </a:ext>
            </a:extLst>
          </p:cNvPr>
          <p:cNvSpPr>
            <a:spLocks noChangeAspect="1"/>
          </p:cNvSpPr>
          <p:nvPr/>
        </p:nvSpPr>
        <p:spPr bwMode="auto">
          <a:xfrm>
            <a:off x="4557713" y="1557338"/>
            <a:ext cx="3205162" cy="1516062"/>
          </a:xfrm>
          <a:custGeom>
            <a:avLst/>
            <a:gdLst>
              <a:gd name="T0" fmla="*/ 0 w 2340"/>
              <a:gd name="T1" fmla="*/ 2147483646 h 936"/>
              <a:gd name="T2" fmla="*/ 2147483646 w 2340"/>
              <a:gd name="T3" fmla="*/ 2147483646 h 936"/>
              <a:gd name="T4" fmla="*/ 2147483646 w 2340"/>
              <a:gd name="T5" fmla="*/ 2147483646 h 936"/>
              <a:gd name="T6" fmla="*/ 2147483646 w 2340"/>
              <a:gd name="T7" fmla="*/ 2147483646 h 936"/>
              <a:gd name="T8" fmla="*/ 2147483646 w 2340"/>
              <a:gd name="T9" fmla="*/ 0 h 9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40" h="936">
                <a:moveTo>
                  <a:pt x="0" y="936"/>
                </a:moveTo>
                <a:cubicBezTo>
                  <a:pt x="210" y="819"/>
                  <a:pt x="420" y="702"/>
                  <a:pt x="720" y="624"/>
                </a:cubicBezTo>
                <a:cubicBezTo>
                  <a:pt x="1020" y="546"/>
                  <a:pt x="1560" y="520"/>
                  <a:pt x="1800" y="468"/>
                </a:cubicBezTo>
                <a:cubicBezTo>
                  <a:pt x="2040" y="416"/>
                  <a:pt x="2070" y="390"/>
                  <a:pt x="2160" y="312"/>
                </a:cubicBezTo>
                <a:cubicBezTo>
                  <a:pt x="2250" y="234"/>
                  <a:pt x="2295" y="117"/>
                  <a:pt x="2340" y="0"/>
                </a:cubicBezTo>
              </a:path>
            </a:pathLst>
          </a:custGeom>
          <a:noFill/>
          <a:ln w="28575" cmpd="sng">
            <a:solidFill>
              <a:srgbClr val="CC0066"/>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89156" name="Freeform 68">
            <a:extLst>
              <a:ext uri="{FF2B5EF4-FFF2-40B4-BE49-F238E27FC236}">
                <a16:creationId xmlns:a16="http://schemas.microsoft.com/office/drawing/2014/main" id="{476F754D-FC44-477F-8ED4-D77B4652EFBA}"/>
              </a:ext>
            </a:extLst>
          </p:cNvPr>
          <p:cNvSpPr>
            <a:spLocks/>
          </p:cNvSpPr>
          <p:nvPr/>
        </p:nvSpPr>
        <p:spPr bwMode="auto">
          <a:xfrm>
            <a:off x="4564063" y="2174875"/>
            <a:ext cx="1962150" cy="1666875"/>
          </a:xfrm>
          <a:custGeom>
            <a:avLst/>
            <a:gdLst>
              <a:gd name="T0" fmla="*/ 0 w 1440"/>
              <a:gd name="T1" fmla="*/ 2147483646 h 936"/>
              <a:gd name="T2" fmla="*/ 2147483646 w 1440"/>
              <a:gd name="T3" fmla="*/ 2147483646 h 936"/>
              <a:gd name="T4" fmla="*/ 2147483646 w 1440"/>
              <a:gd name="T5" fmla="*/ 2147483646 h 936"/>
              <a:gd name="T6" fmla="*/ 2147483646 w 1440"/>
              <a:gd name="T7" fmla="*/ 0 h 93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40" h="936">
                <a:moveTo>
                  <a:pt x="0" y="936"/>
                </a:moveTo>
                <a:cubicBezTo>
                  <a:pt x="180" y="819"/>
                  <a:pt x="360" y="702"/>
                  <a:pt x="540" y="624"/>
                </a:cubicBezTo>
                <a:cubicBezTo>
                  <a:pt x="720" y="546"/>
                  <a:pt x="930" y="572"/>
                  <a:pt x="1080" y="468"/>
                </a:cubicBezTo>
                <a:cubicBezTo>
                  <a:pt x="1230" y="364"/>
                  <a:pt x="1335" y="182"/>
                  <a:pt x="1440" y="0"/>
                </a:cubicBezTo>
              </a:path>
            </a:pathLst>
          </a:custGeom>
          <a:noFill/>
          <a:ln w="28575" cmpd="sng">
            <a:solidFill>
              <a:srgbClr val="0000CC"/>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89157" name="Line 69">
            <a:extLst>
              <a:ext uri="{FF2B5EF4-FFF2-40B4-BE49-F238E27FC236}">
                <a16:creationId xmlns:a16="http://schemas.microsoft.com/office/drawing/2014/main" id="{94C4EEE4-7680-466B-8186-3E3B7A51823E}"/>
              </a:ext>
            </a:extLst>
          </p:cNvPr>
          <p:cNvSpPr>
            <a:spLocks noChangeShapeType="1"/>
          </p:cNvSpPr>
          <p:nvPr/>
        </p:nvSpPr>
        <p:spPr bwMode="auto">
          <a:xfrm>
            <a:off x="5940425" y="3141663"/>
            <a:ext cx="6350" cy="1204912"/>
          </a:xfrm>
          <a:prstGeom prst="line">
            <a:avLst/>
          </a:prstGeom>
          <a:noFill/>
          <a:ln w="9525" cap="rnd">
            <a:solidFill>
              <a:srgbClr val="0000CC"/>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9158" name="Line 70">
            <a:extLst>
              <a:ext uri="{FF2B5EF4-FFF2-40B4-BE49-F238E27FC236}">
                <a16:creationId xmlns:a16="http://schemas.microsoft.com/office/drawing/2014/main" id="{D20C9758-361D-4C4C-A303-95E6774EA4B7}"/>
              </a:ext>
            </a:extLst>
          </p:cNvPr>
          <p:cNvSpPr>
            <a:spLocks noChangeShapeType="1"/>
          </p:cNvSpPr>
          <p:nvPr/>
        </p:nvSpPr>
        <p:spPr bwMode="auto">
          <a:xfrm>
            <a:off x="6570663" y="1700213"/>
            <a:ext cx="39687" cy="2644775"/>
          </a:xfrm>
          <a:prstGeom prst="line">
            <a:avLst/>
          </a:prstGeom>
          <a:noFill/>
          <a:ln w="57150" cmpd="thickThin">
            <a:solidFill>
              <a:srgbClr val="00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9159" name="Text Box 71">
            <a:extLst>
              <a:ext uri="{FF2B5EF4-FFF2-40B4-BE49-F238E27FC236}">
                <a16:creationId xmlns:a16="http://schemas.microsoft.com/office/drawing/2014/main" id="{042E5283-A1D2-4D3D-8602-495AC37B5D91}"/>
              </a:ext>
            </a:extLst>
          </p:cNvPr>
          <p:cNvSpPr txBox="1">
            <a:spLocks noChangeArrowheads="1"/>
          </p:cNvSpPr>
          <p:nvPr/>
        </p:nvSpPr>
        <p:spPr bwMode="auto">
          <a:xfrm>
            <a:off x="7596188" y="1773238"/>
            <a:ext cx="3302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i="1">
                <a:solidFill>
                  <a:srgbClr val="CC0066"/>
                </a:solidFill>
              </a:rPr>
              <a:t>c</a:t>
            </a:r>
            <a:endParaRPr lang="en-US" altLang="zh-CN" sz="2000">
              <a:solidFill>
                <a:srgbClr val="CC0066"/>
              </a:solidFill>
            </a:endParaRPr>
          </a:p>
        </p:txBody>
      </p:sp>
      <p:sp>
        <p:nvSpPr>
          <p:cNvPr id="89160" name="Text Box 72">
            <a:extLst>
              <a:ext uri="{FF2B5EF4-FFF2-40B4-BE49-F238E27FC236}">
                <a16:creationId xmlns:a16="http://schemas.microsoft.com/office/drawing/2014/main" id="{8BB7356D-EE25-43C0-AEF4-464F3748E4C1}"/>
              </a:ext>
            </a:extLst>
          </p:cNvPr>
          <p:cNvSpPr txBox="1">
            <a:spLocks noChangeArrowheads="1"/>
          </p:cNvSpPr>
          <p:nvPr/>
        </p:nvSpPr>
        <p:spPr bwMode="auto">
          <a:xfrm>
            <a:off x="5940425" y="2997200"/>
            <a:ext cx="287338"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i="1">
                <a:solidFill>
                  <a:srgbClr val="0000CC"/>
                </a:solidFill>
              </a:rPr>
              <a:t>a</a:t>
            </a:r>
            <a:endParaRPr lang="en-US" altLang="zh-CN" sz="2000">
              <a:solidFill>
                <a:srgbClr val="0000CC"/>
              </a:solidFill>
            </a:endParaRPr>
          </a:p>
        </p:txBody>
      </p:sp>
      <p:sp>
        <p:nvSpPr>
          <p:cNvPr id="89161" name="Freeform 73">
            <a:extLst>
              <a:ext uri="{FF2B5EF4-FFF2-40B4-BE49-F238E27FC236}">
                <a16:creationId xmlns:a16="http://schemas.microsoft.com/office/drawing/2014/main" id="{5A0EFB38-8DC5-4E39-A76D-0A85D2EDADD1}"/>
              </a:ext>
            </a:extLst>
          </p:cNvPr>
          <p:cNvSpPr>
            <a:spLocks/>
          </p:cNvSpPr>
          <p:nvPr/>
        </p:nvSpPr>
        <p:spPr bwMode="auto">
          <a:xfrm>
            <a:off x="7596188" y="1989138"/>
            <a:ext cx="0" cy="2344737"/>
          </a:xfrm>
          <a:custGeom>
            <a:avLst/>
            <a:gdLst>
              <a:gd name="T0" fmla="*/ 0 w 19"/>
              <a:gd name="T1" fmla="*/ 0 h 1455"/>
              <a:gd name="T2" fmla="*/ 0 w 19"/>
              <a:gd name="T3" fmla="*/ 2147483646 h 1455"/>
              <a:gd name="T4" fmla="*/ 0 60000 65536"/>
              <a:gd name="T5" fmla="*/ 0 60000 65536"/>
            </a:gdLst>
            <a:ahLst/>
            <a:cxnLst>
              <a:cxn ang="T4">
                <a:pos x="T0" y="T1"/>
              </a:cxn>
              <a:cxn ang="T5">
                <a:pos x="T2" y="T3"/>
              </a:cxn>
            </a:cxnLst>
            <a:rect l="0" t="0" r="r" b="b"/>
            <a:pathLst>
              <a:path w="19" h="1455">
                <a:moveTo>
                  <a:pt x="19" y="0"/>
                </a:moveTo>
                <a:cubicBezTo>
                  <a:pt x="0" y="485"/>
                  <a:pt x="19" y="969"/>
                  <a:pt x="19" y="1455"/>
                </a:cubicBezTo>
              </a:path>
            </a:pathLst>
          </a:custGeom>
          <a:noFill/>
          <a:ln w="9525" cap="rnd">
            <a:solidFill>
              <a:srgbClr val="CC0066"/>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89162" name="Text Box 74">
            <a:extLst>
              <a:ext uri="{FF2B5EF4-FFF2-40B4-BE49-F238E27FC236}">
                <a16:creationId xmlns:a16="http://schemas.microsoft.com/office/drawing/2014/main" id="{D6B37B04-C7EA-4A25-972D-F11FCF0FF996}"/>
              </a:ext>
            </a:extLst>
          </p:cNvPr>
          <p:cNvSpPr txBox="1">
            <a:spLocks noChangeArrowheads="1"/>
          </p:cNvSpPr>
          <p:nvPr/>
        </p:nvSpPr>
        <p:spPr bwMode="auto">
          <a:xfrm>
            <a:off x="6516688" y="2708275"/>
            <a:ext cx="28098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i="1">
                <a:solidFill>
                  <a:srgbClr val="008000"/>
                </a:solidFill>
              </a:rPr>
              <a:t>b</a:t>
            </a:r>
            <a:endParaRPr lang="en-US" altLang="zh-CN" sz="2000">
              <a:solidFill>
                <a:srgbClr val="008000"/>
              </a:solidFill>
            </a:endParaRPr>
          </a:p>
        </p:txBody>
      </p:sp>
      <p:sp>
        <p:nvSpPr>
          <p:cNvPr id="89163" name="Text Box 75">
            <a:extLst>
              <a:ext uri="{FF2B5EF4-FFF2-40B4-BE49-F238E27FC236}">
                <a16:creationId xmlns:a16="http://schemas.microsoft.com/office/drawing/2014/main" id="{3A79E559-1CBE-4A79-AA6D-0EF2A17ADE41}"/>
              </a:ext>
            </a:extLst>
          </p:cNvPr>
          <p:cNvSpPr txBox="1">
            <a:spLocks noChangeArrowheads="1"/>
          </p:cNvSpPr>
          <p:nvPr/>
        </p:nvSpPr>
        <p:spPr bwMode="auto">
          <a:xfrm>
            <a:off x="4787900" y="4724400"/>
            <a:ext cx="2663825" cy="431800"/>
          </a:xfrm>
          <a:prstGeom prst="rect">
            <a:avLst/>
          </a:prstGeom>
          <a:solidFill>
            <a:srgbClr val="FFFF00"/>
          </a:solidFill>
          <a:ln w="9525">
            <a:solidFill>
              <a:srgbClr val="FFFFFF"/>
            </a:solidFill>
            <a:miter lim="800000"/>
            <a:headEnd/>
            <a:tailEnd/>
          </a:ln>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zh-CN" altLang="en-US" sz="2000" b="0"/>
              <a:t>最优生产规模的选择</a:t>
            </a:r>
            <a:endParaRPr lang="zh-CN" altLang="en-US" sz="2000"/>
          </a:p>
        </p:txBody>
      </p:sp>
      <p:sp>
        <p:nvSpPr>
          <p:cNvPr id="89166" name="Rectangle 78">
            <a:extLst>
              <a:ext uri="{FF2B5EF4-FFF2-40B4-BE49-F238E27FC236}">
                <a16:creationId xmlns:a16="http://schemas.microsoft.com/office/drawing/2014/main" id="{1EB238A3-7BA2-40AA-B3EE-16298BF00CF1}"/>
              </a:ext>
            </a:extLst>
          </p:cNvPr>
          <p:cNvSpPr>
            <a:spLocks noChangeArrowheads="1"/>
          </p:cNvSpPr>
          <p:nvPr/>
        </p:nvSpPr>
        <p:spPr bwMode="auto">
          <a:xfrm>
            <a:off x="684213" y="5300663"/>
            <a:ext cx="7848600" cy="1044575"/>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chemeClr val="accent2"/>
              </a:buClr>
              <a:buSzPct val="95000"/>
              <a:buFont typeface="Wingdings" panose="05000000000000000000" pitchFamily="2" charset="2"/>
              <a:buChar char="l"/>
            </a:pPr>
            <a:r>
              <a:rPr lang="en-US" altLang="zh-CN" sz="2000" b="0"/>
              <a:t>STC1</a:t>
            </a:r>
            <a:r>
              <a:rPr lang="zh-CN" altLang="en-US" sz="2000" b="0"/>
              <a:t>是较小规模：最低总成本在</a:t>
            </a:r>
            <a:r>
              <a:rPr lang="en-US" altLang="zh-CN" sz="2000" b="0"/>
              <a:t>d</a:t>
            </a:r>
            <a:r>
              <a:rPr lang="zh-CN" altLang="en-US" sz="2000" b="0"/>
              <a:t>点；</a:t>
            </a:r>
          </a:p>
          <a:p>
            <a:pPr>
              <a:spcBef>
                <a:spcPct val="0"/>
              </a:spcBef>
              <a:buClr>
                <a:schemeClr val="accent2"/>
              </a:buClr>
              <a:buSzPct val="95000"/>
              <a:buFont typeface="Wingdings" panose="05000000000000000000" pitchFamily="2" charset="2"/>
              <a:buChar char="l"/>
            </a:pPr>
            <a:r>
              <a:rPr lang="en-US" altLang="zh-CN" sz="2000" b="0"/>
              <a:t>STC2</a:t>
            </a:r>
            <a:r>
              <a:rPr lang="zh-CN" altLang="en-US" sz="2000" b="0"/>
              <a:t>是中等规模：最低总成本在</a:t>
            </a:r>
            <a:r>
              <a:rPr lang="en-US" altLang="zh-CN" sz="2000" b="0"/>
              <a:t>b</a:t>
            </a:r>
            <a:r>
              <a:rPr lang="zh-CN" altLang="en-US" sz="2000" b="0"/>
              <a:t>点；</a:t>
            </a:r>
          </a:p>
          <a:p>
            <a:pPr>
              <a:spcBef>
                <a:spcPct val="0"/>
              </a:spcBef>
              <a:buClr>
                <a:schemeClr val="accent2"/>
              </a:buClr>
              <a:buSzPct val="95000"/>
              <a:buFont typeface="Wingdings" panose="05000000000000000000" pitchFamily="2" charset="2"/>
              <a:buChar char="l"/>
            </a:pPr>
            <a:r>
              <a:rPr lang="en-US" altLang="zh-CN" sz="2000" b="0"/>
              <a:t>STC3</a:t>
            </a:r>
            <a:r>
              <a:rPr lang="zh-CN" altLang="en-US" sz="2000" b="0"/>
              <a:t>是较大规模，最低总成本在</a:t>
            </a:r>
            <a:r>
              <a:rPr lang="en-US" altLang="zh-CN" sz="2000" b="0"/>
              <a:t>e</a:t>
            </a:r>
            <a:r>
              <a:rPr lang="zh-CN" altLang="en-US" sz="2000" b="0"/>
              <a:t>点。</a:t>
            </a:r>
          </a:p>
        </p:txBody>
      </p:sp>
      <p:sp>
        <p:nvSpPr>
          <p:cNvPr id="89167" name="Rectangle 79">
            <a:extLst>
              <a:ext uri="{FF2B5EF4-FFF2-40B4-BE49-F238E27FC236}">
                <a16:creationId xmlns:a16="http://schemas.microsoft.com/office/drawing/2014/main" id="{A4BB3531-4B7A-4FA6-AD58-F473D1807900}"/>
              </a:ext>
            </a:extLst>
          </p:cNvPr>
          <p:cNvSpPr>
            <a:spLocks noChangeArrowheads="1"/>
          </p:cNvSpPr>
          <p:nvPr/>
        </p:nvSpPr>
        <p:spPr bwMode="auto">
          <a:xfrm>
            <a:off x="684213" y="4149725"/>
            <a:ext cx="3455987" cy="860425"/>
          </a:xfrm>
          <a:prstGeom prst="rect">
            <a:avLst/>
          </a:prstGeom>
          <a:solidFill>
            <a:srgbClr val="FFCC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rgbClr val="3366FF"/>
              </a:buClr>
              <a:buSzPct val="95000"/>
              <a:buFont typeface="Wingdings" panose="05000000000000000000" pitchFamily="2" charset="2"/>
              <a:buChar char="n"/>
            </a:pPr>
            <a:r>
              <a:rPr lang="zh-CN" altLang="en-US" sz="2400" b="0"/>
              <a:t>假定生产</a:t>
            </a:r>
            <a:r>
              <a:rPr lang="en-US" altLang="zh-CN" sz="2400" b="0"/>
              <a:t>Q2</a:t>
            </a:r>
            <a:r>
              <a:rPr lang="zh-CN" altLang="en-US" sz="2400" b="0"/>
              <a:t>的产量。</a:t>
            </a:r>
          </a:p>
          <a:p>
            <a:pPr>
              <a:spcBef>
                <a:spcPct val="0"/>
              </a:spcBef>
              <a:buClr>
                <a:srgbClr val="3366FF"/>
              </a:buClr>
              <a:buSzPct val="95000"/>
              <a:buFont typeface="Wingdings" panose="05000000000000000000" pitchFamily="2" charset="2"/>
              <a:buChar char="n"/>
            </a:pPr>
            <a:r>
              <a:rPr lang="zh-CN" altLang="en-US" sz="2400" b="0"/>
              <a:t>厂商面临三种选择：</a:t>
            </a:r>
          </a:p>
        </p:txBody>
      </p:sp>
      <p:sp>
        <p:nvSpPr>
          <p:cNvPr id="89171" name="Text Box 83">
            <a:extLst>
              <a:ext uri="{FF2B5EF4-FFF2-40B4-BE49-F238E27FC236}">
                <a16:creationId xmlns:a16="http://schemas.microsoft.com/office/drawing/2014/main" id="{CA11915D-95F5-48D0-BFC0-CBDA12DCDC9D}"/>
              </a:ext>
            </a:extLst>
          </p:cNvPr>
          <p:cNvSpPr txBox="1">
            <a:spLocks noChangeArrowheads="1"/>
          </p:cNvSpPr>
          <p:nvPr/>
        </p:nvSpPr>
        <p:spPr bwMode="auto">
          <a:xfrm>
            <a:off x="6516688" y="1916113"/>
            <a:ext cx="2873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i="1">
                <a:solidFill>
                  <a:srgbClr val="0000CC"/>
                </a:solidFill>
              </a:rPr>
              <a:t>d</a:t>
            </a:r>
            <a:endParaRPr lang="en-US" altLang="zh-CN" sz="2000">
              <a:solidFill>
                <a:srgbClr val="0000CC"/>
              </a:solidFill>
            </a:endParaRPr>
          </a:p>
        </p:txBody>
      </p:sp>
      <p:sp>
        <p:nvSpPr>
          <p:cNvPr id="89172" name="Text Box 84">
            <a:extLst>
              <a:ext uri="{FF2B5EF4-FFF2-40B4-BE49-F238E27FC236}">
                <a16:creationId xmlns:a16="http://schemas.microsoft.com/office/drawing/2014/main" id="{C460A96B-978D-4B93-AD2C-FB37653E0DA9}"/>
              </a:ext>
            </a:extLst>
          </p:cNvPr>
          <p:cNvSpPr txBox="1">
            <a:spLocks noChangeArrowheads="1"/>
          </p:cNvSpPr>
          <p:nvPr/>
        </p:nvSpPr>
        <p:spPr bwMode="auto">
          <a:xfrm>
            <a:off x="6516688" y="2276475"/>
            <a:ext cx="280987"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i="1">
                <a:solidFill>
                  <a:srgbClr val="CC0066"/>
                </a:solidFill>
              </a:rPr>
              <a:t>e</a:t>
            </a:r>
            <a:endParaRPr lang="en-US" altLang="zh-CN" sz="2000">
              <a:solidFill>
                <a:srgbClr val="CC0066"/>
              </a:solidFill>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9110"/>
                                        </p:tgtEl>
                                        <p:attrNameLst>
                                          <p:attrName>style.visibility</p:attrName>
                                        </p:attrNameLst>
                                      </p:cBhvr>
                                      <p:to>
                                        <p:strVal val="visible"/>
                                      </p:to>
                                    </p:set>
                                    <p:animEffect transition="in" filter="blinds(horizontal)">
                                      <p:cBhvr>
                                        <p:cTn id="7" dur="500"/>
                                        <p:tgtEl>
                                          <p:spTgt spid="8911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9163"/>
                                        </p:tgtEl>
                                        <p:attrNameLst>
                                          <p:attrName>style.visibility</p:attrName>
                                        </p:attrNameLst>
                                      </p:cBhvr>
                                      <p:to>
                                        <p:strVal val="visible"/>
                                      </p:to>
                                    </p:set>
                                    <p:animEffect transition="in" filter="blinds(horizontal)">
                                      <p:cBhvr>
                                        <p:cTn id="12" dur="500"/>
                                        <p:tgtEl>
                                          <p:spTgt spid="8916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9141"/>
                                        </p:tgtEl>
                                        <p:attrNameLst>
                                          <p:attrName>style.visibility</p:attrName>
                                        </p:attrNameLst>
                                      </p:cBhvr>
                                      <p:to>
                                        <p:strVal val="visible"/>
                                      </p:to>
                                    </p:set>
                                    <p:animEffect transition="in" filter="blinds(horizontal)">
                                      <p:cBhvr>
                                        <p:cTn id="17" dur="500"/>
                                        <p:tgtEl>
                                          <p:spTgt spid="89141"/>
                                        </p:tgtEl>
                                      </p:cBhvr>
                                    </p:animEffect>
                                  </p:childTnLst>
                                </p:cTn>
                              </p:par>
                              <p:par>
                                <p:cTn id="18" presetID="3" presetClass="entr" presetSubtype="10" fill="hold" nodeType="withEffect">
                                  <p:stCondLst>
                                    <p:cond delay="0"/>
                                  </p:stCondLst>
                                  <p:childTnLst>
                                    <p:set>
                                      <p:cBhvr>
                                        <p:cTn id="19" dur="1" fill="hold">
                                          <p:stCondLst>
                                            <p:cond delay="0"/>
                                          </p:stCondLst>
                                        </p:cTn>
                                        <p:tgtEl>
                                          <p:spTgt spid="89142"/>
                                        </p:tgtEl>
                                        <p:attrNameLst>
                                          <p:attrName>style.visibility</p:attrName>
                                        </p:attrNameLst>
                                      </p:cBhvr>
                                      <p:to>
                                        <p:strVal val="visible"/>
                                      </p:to>
                                    </p:set>
                                    <p:animEffect transition="in" filter="blinds(horizontal)">
                                      <p:cBhvr>
                                        <p:cTn id="20" dur="500"/>
                                        <p:tgtEl>
                                          <p:spTgt spid="89142"/>
                                        </p:tgtEl>
                                      </p:cBhvr>
                                    </p:animEffect>
                                  </p:childTnLst>
                                </p:cTn>
                              </p:par>
                              <p:par>
                                <p:cTn id="21" presetID="3" presetClass="entr" presetSubtype="10" fill="hold" grpId="0" nodeType="withEffect">
                                  <p:stCondLst>
                                    <p:cond delay="0"/>
                                  </p:stCondLst>
                                  <p:childTnLst>
                                    <p:set>
                                      <p:cBhvr>
                                        <p:cTn id="22" dur="1" fill="hold">
                                          <p:stCondLst>
                                            <p:cond delay="0"/>
                                          </p:stCondLst>
                                        </p:cTn>
                                        <p:tgtEl>
                                          <p:spTgt spid="89140"/>
                                        </p:tgtEl>
                                        <p:attrNameLst>
                                          <p:attrName>style.visibility</p:attrName>
                                        </p:attrNameLst>
                                      </p:cBhvr>
                                      <p:to>
                                        <p:strVal val="visible"/>
                                      </p:to>
                                    </p:set>
                                    <p:animEffect transition="in" filter="blinds(horizontal)">
                                      <p:cBhvr>
                                        <p:cTn id="23" dur="500"/>
                                        <p:tgtEl>
                                          <p:spTgt spid="89140"/>
                                        </p:tgtEl>
                                      </p:cBhvr>
                                    </p:animEffect>
                                  </p:childTnLst>
                                </p:cTn>
                              </p:par>
                              <p:par>
                                <p:cTn id="24" presetID="3" presetClass="entr" presetSubtype="10" fill="hold" nodeType="withEffect">
                                  <p:stCondLst>
                                    <p:cond delay="0"/>
                                  </p:stCondLst>
                                  <p:childTnLst>
                                    <p:set>
                                      <p:cBhvr>
                                        <p:cTn id="25" dur="1" fill="hold">
                                          <p:stCondLst>
                                            <p:cond delay="0"/>
                                          </p:stCondLst>
                                        </p:cTn>
                                        <p:tgtEl>
                                          <p:spTgt spid="89143"/>
                                        </p:tgtEl>
                                        <p:attrNameLst>
                                          <p:attrName>style.visibility</p:attrName>
                                        </p:attrNameLst>
                                      </p:cBhvr>
                                      <p:to>
                                        <p:strVal val="visible"/>
                                      </p:to>
                                    </p:set>
                                    <p:animEffect transition="in" filter="blinds(horizontal)">
                                      <p:cBhvr>
                                        <p:cTn id="26" dur="500"/>
                                        <p:tgtEl>
                                          <p:spTgt spid="89143"/>
                                        </p:tgtEl>
                                      </p:cBhvr>
                                    </p:animEffect>
                                  </p:childTnLst>
                                </p:cTn>
                              </p:par>
                              <p:par>
                                <p:cTn id="27" presetID="3" presetClass="entr" presetSubtype="10" fill="hold" grpId="0" nodeType="withEffect">
                                  <p:stCondLst>
                                    <p:cond delay="0"/>
                                  </p:stCondLst>
                                  <p:childTnLst>
                                    <p:set>
                                      <p:cBhvr>
                                        <p:cTn id="28" dur="1" fill="hold">
                                          <p:stCondLst>
                                            <p:cond delay="0"/>
                                          </p:stCondLst>
                                        </p:cTn>
                                        <p:tgtEl>
                                          <p:spTgt spid="89144"/>
                                        </p:tgtEl>
                                        <p:attrNameLst>
                                          <p:attrName>style.visibility</p:attrName>
                                        </p:attrNameLst>
                                      </p:cBhvr>
                                      <p:to>
                                        <p:strVal val="visible"/>
                                      </p:to>
                                    </p:set>
                                    <p:animEffect transition="in" filter="blinds(horizontal)">
                                      <p:cBhvr>
                                        <p:cTn id="29" dur="500"/>
                                        <p:tgtEl>
                                          <p:spTgt spid="89144"/>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3" presetClass="entr" presetSubtype="10" fill="hold" nodeType="clickEffect">
                                  <p:stCondLst>
                                    <p:cond delay="0"/>
                                  </p:stCondLst>
                                  <p:childTnLst>
                                    <p:set>
                                      <p:cBhvr>
                                        <p:cTn id="33" dur="1" fill="hold">
                                          <p:stCondLst>
                                            <p:cond delay="0"/>
                                          </p:stCondLst>
                                        </p:cTn>
                                        <p:tgtEl>
                                          <p:spTgt spid="89156"/>
                                        </p:tgtEl>
                                        <p:attrNameLst>
                                          <p:attrName>style.visibility</p:attrName>
                                        </p:attrNameLst>
                                      </p:cBhvr>
                                      <p:to>
                                        <p:strVal val="visible"/>
                                      </p:to>
                                    </p:set>
                                    <p:animEffect transition="in" filter="blinds(horizontal)">
                                      <p:cBhvr>
                                        <p:cTn id="34" dur="500"/>
                                        <p:tgtEl>
                                          <p:spTgt spid="89156"/>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89145"/>
                                        </p:tgtEl>
                                        <p:attrNameLst>
                                          <p:attrName>style.visibility</p:attrName>
                                        </p:attrNameLst>
                                      </p:cBhvr>
                                      <p:to>
                                        <p:strVal val="visible"/>
                                      </p:to>
                                    </p:set>
                                    <p:animEffect transition="in" filter="blinds(horizontal)">
                                      <p:cBhvr>
                                        <p:cTn id="37" dur="500"/>
                                        <p:tgtEl>
                                          <p:spTgt spid="89145"/>
                                        </p:tgtEl>
                                      </p:cBhvr>
                                    </p:animEffect>
                                  </p:childTnLst>
                                </p:cTn>
                              </p:par>
                              <p:par>
                                <p:cTn id="38" presetID="3" presetClass="entr" presetSubtype="10" fill="hold" nodeType="withEffect">
                                  <p:stCondLst>
                                    <p:cond delay="0"/>
                                  </p:stCondLst>
                                  <p:childTnLst>
                                    <p:set>
                                      <p:cBhvr>
                                        <p:cTn id="39" dur="1" fill="hold">
                                          <p:stCondLst>
                                            <p:cond delay="0"/>
                                          </p:stCondLst>
                                        </p:cTn>
                                        <p:tgtEl>
                                          <p:spTgt spid="89157"/>
                                        </p:tgtEl>
                                        <p:attrNameLst>
                                          <p:attrName>style.visibility</p:attrName>
                                        </p:attrNameLst>
                                      </p:cBhvr>
                                      <p:to>
                                        <p:strVal val="visible"/>
                                      </p:to>
                                    </p:set>
                                    <p:animEffect transition="in" filter="blinds(horizontal)">
                                      <p:cBhvr>
                                        <p:cTn id="40" dur="500"/>
                                        <p:tgtEl>
                                          <p:spTgt spid="89157"/>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89160"/>
                                        </p:tgtEl>
                                        <p:attrNameLst>
                                          <p:attrName>style.visibility</p:attrName>
                                        </p:attrNameLst>
                                      </p:cBhvr>
                                      <p:to>
                                        <p:strVal val="visible"/>
                                      </p:to>
                                    </p:set>
                                    <p:animEffect transition="in" filter="blinds(horizontal)">
                                      <p:cBhvr>
                                        <p:cTn id="43" dur="500"/>
                                        <p:tgtEl>
                                          <p:spTgt spid="89160"/>
                                        </p:tgtEl>
                                      </p:cBhvr>
                                    </p:animEffect>
                                  </p:childTnLst>
                                </p:cTn>
                              </p:par>
                              <p:par>
                                <p:cTn id="44" presetID="3" presetClass="entr" presetSubtype="10" fill="hold" grpId="0" nodeType="withEffect">
                                  <p:stCondLst>
                                    <p:cond delay="0"/>
                                  </p:stCondLst>
                                  <p:childTnLst>
                                    <p:set>
                                      <p:cBhvr>
                                        <p:cTn id="45" dur="1" fill="hold">
                                          <p:stCondLst>
                                            <p:cond delay="0"/>
                                          </p:stCondLst>
                                        </p:cTn>
                                        <p:tgtEl>
                                          <p:spTgt spid="89151"/>
                                        </p:tgtEl>
                                        <p:attrNameLst>
                                          <p:attrName>style.visibility</p:attrName>
                                        </p:attrNameLst>
                                      </p:cBhvr>
                                      <p:to>
                                        <p:strVal val="visible"/>
                                      </p:to>
                                    </p:set>
                                    <p:animEffect transition="in" filter="blinds(horizontal)">
                                      <p:cBhvr>
                                        <p:cTn id="46" dur="500"/>
                                        <p:tgtEl>
                                          <p:spTgt spid="89151"/>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3" presetClass="entr" presetSubtype="10" fill="hold" nodeType="clickEffect">
                                  <p:stCondLst>
                                    <p:cond delay="0"/>
                                  </p:stCondLst>
                                  <p:childTnLst>
                                    <p:set>
                                      <p:cBhvr>
                                        <p:cTn id="50" dur="1" fill="hold">
                                          <p:stCondLst>
                                            <p:cond delay="0"/>
                                          </p:stCondLst>
                                        </p:cTn>
                                        <p:tgtEl>
                                          <p:spTgt spid="89154"/>
                                        </p:tgtEl>
                                        <p:attrNameLst>
                                          <p:attrName>style.visibility</p:attrName>
                                        </p:attrNameLst>
                                      </p:cBhvr>
                                      <p:to>
                                        <p:strVal val="visible"/>
                                      </p:to>
                                    </p:set>
                                    <p:animEffect transition="in" filter="blinds(horizontal)">
                                      <p:cBhvr>
                                        <p:cTn id="51" dur="500"/>
                                        <p:tgtEl>
                                          <p:spTgt spid="89154"/>
                                        </p:tgtEl>
                                      </p:cBhvr>
                                    </p:animEffect>
                                  </p:childTnLst>
                                </p:cTn>
                              </p:par>
                              <p:par>
                                <p:cTn id="52" presetID="3" presetClass="entr" presetSubtype="10" fill="hold" grpId="0" nodeType="withEffect">
                                  <p:stCondLst>
                                    <p:cond delay="0"/>
                                  </p:stCondLst>
                                  <p:childTnLst>
                                    <p:set>
                                      <p:cBhvr>
                                        <p:cTn id="53" dur="1" fill="hold">
                                          <p:stCondLst>
                                            <p:cond delay="0"/>
                                          </p:stCondLst>
                                        </p:cTn>
                                        <p:tgtEl>
                                          <p:spTgt spid="89147"/>
                                        </p:tgtEl>
                                        <p:attrNameLst>
                                          <p:attrName>style.visibility</p:attrName>
                                        </p:attrNameLst>
                                      </p:cBhvr>
                                      <p:to>
                                        <p:strVal val="visible"/>
                                      </p:to>
                                    </p:set>
                                    <p:animEffect transition="in" filter="blinds(horizontal)">
                                      <p:cBhvr>
                                        <p:cTn id="54" dur="500"/>
                                        <p:tgtEl>
                                          <p:spTgt spid="89147"/>
                                        </p:tgtEl>
                                      </p:cBhvr>
                                    </p:animEffect>
                                  </p:childTnLst>
                                </p:cTn>
                              </p:par>
                              <p:par>
                                <p:cTn id="55" presetID="3" presetClass="entr" presetSubtype="10" fill="hold" grpId="0" nodeType="withEffect">
                                  <p:stCondLst>
                                    <p:cond delay="0"/>
                                  </p:stCondLst>
                                  <p:childTnLst>
                                    <p:set>
                                      <p:cBhvr>
                                        <p:cTn id="56" dur="1" fill="hold">
                                          <p:stCondLst>
                                            <p:cond delay="0"/>
                                          </p:stCondLst>
                                        </p:cTn>
                                        <p:tgtEl>
                                          <p:spTgt spid="89162"/>
                                        </p:tgtEl>
                                        <p:attrNameLst>
                                          <p:attrName>style.visibility</p:attrName>
                                        </p:attrNameLst>
                                      </p:cBhvr>
                                      <p:to>
                                        <p:strVal val="visible"/>
                                      </p:to>
                                    </p:set>
                                    <p:animEffect transition="in" filter="blinds(horizontal)">
                                      <p:cBhvr>
                                        <p:cTn id="57" dur="500"/>
                                        <p:tgtEl>
                                          <p:spTgt spid="89162"/>
                                        </p:tgtEl>
                                      </p:cBhvr>
                                    </p:animEffect>
                                  </p:childTnLst>
                                </p:cTn>
                              </p:par>
                              <p:par>
                                <p:cTn id="58" presetID="3" presetClass="entr" presetSubtype="10" fill="hold" nodeType="withEffect">
                                  <p:stCondLst>
                                    <p:cond delay="0"/>
                                  </p:stCondLst>
                                  <p:childTnLst>
                                    <p:set>
                                      <p:cBhvr>
                                        <p:cTn id="59" dur="1" fill="hold">
                                          <p:stCondLst>
                                            <p:cond delay="0"/>
                                          </p:stCondLst>
                                        </p:cTn>
                                        <p:tgtEl>
                                          <p:spTgt spid="89158"/>
                                        </p:tgtEl>
                                        <p:attrNameLst>
                                          <p:attrName>style.visibility</p:attrName>
                                        </p:attrNameLst>
                                      </p:cBhvr>
                                      <p:to>
                                        <p:strVal val="visible"/>
                                      </p:to>
                                    </p:set>
                                    <p:animEffect transition="in" filter="blinds(horizontal)">
                                      <p:cBhvr>
                                        <p:cTn id="60" dur="500"/>
                                        <p:tgtEl>
                                          <p:spTgt spid="89158"/>
                                        </p:tgtEl>
                                      </p:cBhvr>
                                    </p:animEffect>
                                  </p:childTnLst>
                                </p:cTn>
                              </p:par>
                              <p:par>
                                <p:cTn id="61" presetID="3" presetClass="entr" presetSubtype="10" fill="hold" grpId="0" nodeType="withEffect">
                                  <p:stCondLst>
                                    <p:cond delay="0"/>
                                  </p:stCondLst>
                                  <p:childTnLst>
                                    <p:set>
                                      <p:cBhvr>
                                        <p:cTn id="62" dur="1" fill="hold">
                                          <p:stCondLst>
                                            <p:cond delay="0"/>
                                          </p:stCondLst>
                                        </p:cTn>
                                        <p:tgtEl>
                                          <p:spTgt spid="89150"/>
                                        </p:tgtEl>
                                        <p:attrNameLst>
                                          <p:attrName>style.visibility</p:attrName>
                                        </p:attrNameLst>
                                      </p:cBhvr>
                                      <p:to>
                                        <p:strVal val="visible"/>
                                      </p:to>
                                    </p:set>
                                    <p:animEffect transition="in" filter="blinds(horizontal)">
                                      <p:cBhvr>
                                        <p:cTn id="63" dur="500"/>
                                        <p:tgtEl>
                                          <p:spTgt spid="89150"/>
                                        </p:tgtEl>
                                      </p:cBhvr>
                                    </p:animEffect>
                                  </p:childTnLst>
                                </p:cTn>
                              </p:par>
                            </p:childTnLst>
                          </p:cTn>
                        </p:par>
                      </p:childTnLst>
                    </p:cTn>
                  </p:par>
                  <p:par>
                    <p:cTn id="64" fill="hold" nodeType="clickPar">
                      <p:stCondLst>
                        <p:cond delay="indefinite"/>
                      </p:stCondLst>
                      <p:childTnLst>
                        <p:par>
                          <p:cTn id="65" fill="hold" nodeType="withGroup">
                            <p:stCondLst>
                              <p:cond delay="0"/>
                            </p:stCondLst>
                            <p:childTnLst>
                              <p:par>
                                <p:cTn id="66" presetID="5" presetClass="entr" presetSubtype="10" fill="hold" nodeType="clickEffect">
                                  <p:stCondLst>
                                    <p:cond delay="0"/>
                                  </p:stCondLst>
                                  <p:childTnLst>
                                    <p:set>
                                      <p:cBhvr>
                                        <p:cTn id="67" dur="1" fill="hold">
                                          <p:stCondLst>
                                            <p:cond delay="0"/>
                                          </p:stCondLst>
                                        </p:cTn>
                                        <p:tgtEl>
                                          <p:spTgt spid="89155"/>
                                        </p:tgtEl>
                                        <p:attrNameLst>
                                          <p:attrName>style.visibility</p:attrName>
                                        </p:attrNameLst>
                                      </p:cBhvr>
                                      <p:to>
                                        <p:strVal val="visible"/>
                                      </p:to>
                                    </p:set>
                                    <p:animEffect transition="in" filter="checkerboard(across)">
                                      <p:cBhvr>
                                        <p:cTn id="68" dur="500"/>
                                        <p:tgtEl>
                                          <p:spTgt spid="89155"/>
                                        </p:tgtEl>
                                      </p:cBhvr>
                                    </p:animEffect>
                                  </p:childTnLst>
                                </p:cTn>
                              </p:par>
                              <p:par>
                                <p:cTn id="69" presetID="5" presetClass="entr" presetSubtype="10" fill="hold" grpId="0" nodeType="withEffect">
                                  <p:stCondLst>
                                    <p:cond delay="0"/>
                                  </p:stCondLst>
                                  <p:childTnLst>
                                    <p:set>
                                      <p:cBhvr>
                                        <p:cTn id="70" dur="1" fill="hold">
                                          <p:stCondLst>
                                            <p:cond delay="0"/>
                                          </p:stCondLst>
                                        </p:cTn>
                                        <p:tgtEl>
                                          <p:spTgt spid="89148"/>
                                        </p:tgtEl>
                                        <p:attrNameLst>
                                          <p:attrName>style.visibility</p:attrName>
                                        </p:attrNameLst>
                                      </p:cBhvr>
                                      <p:to>
                                        <p:strVal val="visible"/>
                                      </p:to>
                                    </p:set>
                                    <p:animEffect transition="in" filter="checkerboard(across)">
                                      <p:cBhvr>
                                        <p:cTn id="71" dur="500"/>
                                        <p:tgtEl>
                                          <p:spTgt spid="89148"/>
                                        </p:tgtEl>
                                      </p:cBhvr>
                                    </p:animEffect>
                                  </p:childTnLst>
                                </p:cTn>
                              </p:par>
                              <p:par>
                                <p:cTn id="72" presetID="5" presetClass="entr" presetSubtype="10" fill="hold" nodeType="withEffect">
                                  <p:stCondLst>
                                    <p:cond delay="0"/>
                                  </p:stCondLst>
                                  <p:childTnLst>
                                    <p:set>
                                      <p:cBhvr>
                                        <p:cTn id="73" dur="1" fill="hold">
                                          <p:stCondLst>
                                            <p:cond delay="0"/>
                                          </p:stCondLst>
                                        </p:cTn>
                                        <p:tgtEl>
                                          <p:spTgt spid="89161"/>
                                        </p:tgtEl>
                                        <p:attrNameLst>
                                          <p:attrName>style.visibility</p:attrName>
                                        </p:attrNameLst>
                                      </p:cBhvr>
                                      <p:to>
                                        <p:strVal val="visible"/>
                                      </p:to>
                                    </p:set>
                                    <p:animEffect transition="in" filter="checkerboard(across)">
                                      <p:cBhvr>
                                        <p:cTn id="74" dur="500"/>
                                        <p:tgtEl>
                                          <p:spTgt spid="89161"/>
                                        </p:tgtEl>
                                      </p:cBhvr>
                                    </p:animEffect>
                                  </p:childTnLst>
                                </p:cTn>
                              </p:par>
                              <p:par>
                                <p:cTn id="75" presetID="5" presetClass="entr" presetSubtype="10" fill="hold" grpId="0" nodeType="withEffect">
                                  <p:stCondLst>
                                    <p:cond delay="0"/>
                                  </p:stCondLst>
                                  <p:childTnLst>
                                    <p:set>
                                      <p:cBhvr>
                                        <p:cTn id="76" dur="1" fill="hold">
                                          <p:stCondLst>
                                            <p:cond delay="0"/>
                                          </p:stCondLst>
                                        </p:cTn>
                                        <p:tgtEl>
                                          <p:spTgt spid="89159"/>
                                        </p:tgtEl>
                                        <p:attrNameLst>
                                          <p:attrName>style.visibility</p:attrName>
                                        </p:attrNameLst>
                                      </p:cBhvr>
                                      <p:to>
                                        <p:strVal val="visible"/>
                                      </p:to>
                                    </p:set>
                                    <p:animEffect transition="in" filter="checkerboard(across)">
                                      <p:cBhvr>
                                        <p:cTn id="77" dur="500"/>
                                        <p:tgtEl>
                                          <p:spTgt spid="89159"/>
                                        </p:tgtEl>
                                      </p:cBhvr>
                                    </p:animEffect>
                                  </p:childTnLst>
                                </p:cTn>
                              </p:par>
                              <p:par>
                                <p:cTn id="78" presetID="5" presetClass="entr" presetSubtype="10" fill="hold" grpId="0" nodeType="withEffect">
                                  <p:stCondLst>
                                    <p:cond delay="0"/>
                                  </p:stCondLst>
                                  <p:childTnLst>
                                    <p:set>
                                      <p:cBhvr>
                                        <p:cTn id="79" dur="1" fill="hold">
                                          <p:stCondLst>
                                            <p:cond delay="0"/>
                                          </p:stCondLst>
                                        </p:cTn>
                                        <p:tgtEl>
                                          <p:spTgt spid="89152"/>
                                        </p:tgtEl>
                                        <p:attrNameLst>
                                          <p:attrName>style.visibility</p:attrName>
                                        </p:attrNameLst>
                                      </p:cBhvr>
                                      <p:to>
                                        <p:strVal val="visible"/>
                                      </p:to>
                                    </p:set>
                                    <p:animEffect transition="in" filter="checkerboard(across)">
                                      <p:cBhvr>
                                        <p:cTn id="80" dur="500"/>
                                        <p:tgtEl>
                                          <p:spTgt spid="89152"/>
                                        </p:tgtEl>
                                      </p:cBhvr>
                                    </p:animEffect>
                                  </p:childTnLst>
                                </p:cTn>
                              </p:par>
                            </p:childTnLst>
                          </p:cTn>
                        </p:par>
                      </p:childTnLst>
                    </p:cTn>
                  </p:par>
                  <p:par>
                    <p:cTn id="81" fill="hold" nodeType="clickPar">
                      <p:stCondLst>
                        <p:cond delay="indefinite"/>
                      </p:stCondLst>
                      <p:childTnLst>
                        <p:par>
                          <p:cTn id="82" fill="hold" nodeType="withGroup">
                            <p:stCondLst>
                              <p:cond delay="0"/>
                            </p:stCondLst>
                            <p:childTnLst>
                              <p:par>
                                <p:cTn id="83" presetID="3" presetClass="entr" presetSubtype="10" fill="hold" grpId="0" nodeType="clickEffect">
                                  <p:stCondLst>
                                    <p:cond delay="0"/>
                                  </p:stCondLst>
                                  <p:childTnLst>
                                    <p:set>
                                      <p:cBhvr>
                                        <p:cTn id="84" dur="1" fill="hold">
                                          <p:stCondLst>
                                            <p:cond delay="0"/>
                                          </p:stCondLst>
                                        </p:cTn>
                                        <p:tgtEl>
                                          <p:spTgt spid="89167"/>
                                        </p:tgtEl>
                                        <p:attrNameLst>
                                          <p:attrName>style.visibility</p:attrName>
                                        </p:attrNameLst>
                                      </p:cBhvr>
                                      <p:to>
                                        <p:strVal val="visible"/>
                                      </p:to>
                                    </p:set>
                                    <p:animEffect transition="in" filter="blinds(horizontal)">
                                      <p:cBhvr>
                                        <p:cTn id="85" dur="500"/>
                                        <p:tgtEl>
                                          <p:spTgt spid="89167"/>
                                        </p:tgtEl>
                                      </p:cBhvr>
                                    </p:animEffect>
                                  </p:childTnLst>
                                </p:cTn>
                              </p:par>
                            </p:childTnLst>
                          </p:cTn>
                        </p:par>
                      </p:childTnLst>
                    </p:cTn>
                  </p:par>
                  <p:par>
                    <p:cTn id="86" fill="hold" nodeType="clickPar">
                      <p:stCondLst>
                        <p:cond delay="indefinite"/>
                      </p:stCondLst>
                      <p:childTnLst>
                        <p:par>
                          <p:cTn id="87" fill="hold" nodeType="withGroup">
                            <p:stCondLst>
                              <p:cond delay="0"/>
                            </p:stCondLst>
                            <p:childTnLst>
                              <p:par>
                                <p:cTn id="88" presetID="3" presetClass="entr" presetSubtype="10" fill="hold" grpId="0" nodeType="clickEffect">
                                  <p:stCondLst>
                                    <p:cond delay="0"/>
                                  </p:stCondLst>
                                  <p:childTnLst>
                                    <p:set>
                                      <p:cBhvr>
                                        <p:cTn id="89" dur="1" fill="hold">
                                          <p:stCondLst>
                                            <p:cond delay="0"/>
                                          </p:stCondLst>
                                        </p:cTn>
                                        <p:tgtEl>
                                          <p:spTgt spid="89166"/>
                                        </p:tgtEl>
                                        <p:attrNameLst>
                                          <p:attrName>style.visibility</p:attrName>
                                        </p:attrNameLst>
                                      </p:cBhvr>
                                      <p:to>
                                        <p:strVal val="visible"/>
                                      </p:to>
                                    </p:set>
                                    <p:animEffect transition="in" filter="blinds(horizontal)">
                                      <p:cBhvr>
                                        <p:cTn id="90" dur="500"/>
                                        <p:tgtEl>
                                          <p:spTgt spid="89166"/>
                                        </p:tgtEl>
                                      </p:cBhvr>
                                    </p:animEffect>
                                  </p:childTnLst>
                                </p:cTn>
                              </p:par>
                            </p:childTnLst>
                          </p:cTn>
                        </p:par>
                      </p:childTnLst>
                    </p:cTn>
                  </p:par>
                  <p:par>
                    <p:cTn id="91" fill="hold" nodeType="clickPar">
                      <p:stCondLst>
                        <p:cond delay="indefinite"/>
                      </p:stCondLst>
                      <p:childTnLst>
                        <p:par>
                          <p:cTn id="92" fill="hold" nodeType="withGroup">
                            <p:stCondLst>
                              <p:cond delay="0"/>
                            </p:stCondLst>
                            <p:childTnLst>
                              <p:par>
                                <p:cTn id="93" presetID="3" presetClass="entr" presetSubtype="10" fill="hold" grpId="0" nodeType="clickEffect">
                                  <p:stCondLst>
                                    <p:cond delay="0"/>
                                  </p:stCondLst>
                                  <p:childTnLst>
                                    <p:set>
                                      <p:cBhvr>
                                        <p:cTn id="94" dur="1" fill="hold">
                                          <p:stCondLst>
                                            <p:cond delay="0"/>
                                          </p:stCondLst>
                                        </p:cTn>
                                        <p:tgtEl>
                                          <p:spTgt spid="89171"/>
                                        </p:tgtEl>
                                        <p:attrNameLst>
                                          <p:attrName>style.visibility</p:attrName>
                                        </p:attrNameLst>
                                      </p:cBhvr>
                                      <p:to>
                                        <p:strVal val="visible"/>
                                      </p:to>
                                    </p:set>
                                    <p:animEffect transition="in" filter="blinds(horizontal)">
                                      <p:cBhvr>
                                        <p:cTn id="95" dur="500"/>
                                        <p:tgtEl>
                                          <p:spTgt spid="89171"/>
                                        </p:tgtEl>
                                      </p:cBhvr>
                                    </p:animEffect>
                                  </p:childTnLst>
                                </p:cTn>
                              </p:par>
                              <p:par>
                                <p:cTn id="96" presetID="3" presetClass="entr" presetSubtype="10" fill="hold" grpId="0" nodeType="withEffect">
                                  <p:stCondLst>
                                    <p:cond delay="0"/>
                                  </p:stCondLst>
                                  <p:childTnLst>
                                    <p:set>
                                      <p:cBhvr>
                                        <p:cTn id="97" dur="1" fill="hold">
                                          <p:stCondLst>
                                            <p:cond delay="0"/>
                                          </p:stCondLst>
                                        </p:cTn>
                                        <p:tgtEl>
                                          <p:spTgt spid="89172"/>
                                        </p:tgtEl>
                                        <p:attrNameLst>
                                          <p:attrName>style.visibility</p:attrName>
                                        </p:attrNameLst>
                                      </p:cBhvr>
                                      <p:to>
                                        <p:strVal val="visible"/>
                                      </p:to>
                                    </p:set>
                                    <p:animEffect transition="in" filter="blinds(horizontal)">
                                      <p:cBhvr>
                                        <p:cTn id="98" dur="500"/>
                                        <p:tgtEl>
                                          <p:spTgt spid="89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110" grpId="0" animBg="1"/>
      <p:bldP spid="89140" grpId="0" animBg="1"/>
      <p:bldP spid="89141" grpId="0" animBg="1"/>
      <p:bldP spid="89144" grpId="0" animBg="1"/>
      <p:bldP spid="89145" grpId="0"/>
      <p:bldP spid="89147" grpId="0"/>
      <p:bldP spid="89148" grpId="0"/>
      <p:bldP spid="89150" grpId="0"/>
      <p:bldP spid="89151" grpId="0"/>
      <p:bldP spid="89152" grpId="0"/>
      <p:bldP spid="89159" grpId="0"/>
      <p:bldP spid="89160" grpId="0"/>
      <p:bldP spid="89162" grpId="0"/>
      <p:bldP spid="89163" grpId="0" animBg="1"/>
      <p:bldP spid="89166" grpId="0" animBg="1"/>
      <p:bldP spid="89167" grpId="0" animBg="1"/>
      <p:bldP spid="89171" grpId="0"/>
      <p:bldP spid="8917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灯片编号占位符 5">
            <a:extLst>
              <a:ext uri="{FF2B5EF4-FFF2-40B4-BE49-F238E27FC236}">
                <a16:creationId xmlns:a16="http://schemas.microsoft.com/office/drawing/2014/main" id="{EE67BFDF-79DD-406F-BED4-65758AFEC3D5}"/>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9B56C5CE-700D-4F99-819C-6A31DD9B28C8}" type="slidenum">
              <a:rPr lang="en-US" altLang="zh-CN" sz="2400" smtClean="0">
                <a:solidFill>
                  <a:srgbClr val="0000CC"/>
                </a:solidFill>
              </a:rPr>
              <a:pPr>
                <a:spcBef>
                  <a:spcPct val="50000"/>
                </a:spcBef>
                <a:buClrTx/>
                <a:buFontTx/>
                <a:buNone/>
              </a:pPr>
              <a:t>27</a:t>
            </a:fld>
            <a:endParaRPr lang="en-US" altLang="zh-CN" sz="2400">
              <a:solidFill>
                <a:srgbClr val="0000CC"/>
              </a:solidFill>
            </a:endParaRPr>
          </a:p>
        </p:txBody>
      </p:sp>
      <p:sp>
        <p:nvSpPr>
          <p:cNvPr id="31747" name="Rectangle 2">
            <a:extLst>
              <a:ext uri="{FF2B5EF4-FFF2-40B4-BE49-F238E27FC236}">
                <a16:creationId xmlns:a16="http://schemas.microsoft.com/office/drawing/2014/main" id="{B79A60D3-6C6A-46B4-82F9-0BEC4A7D7A81}"/>
              </a:ext>
            </a:extLst>
          </p:cNvPr>
          <p:cNvSpPr>
            <a:spLocks noGrp="1" noChangeArrowheads="1"/>
          </p:cNvSpPr>
          <p:nvPr>
            <p:ph type="title"/>
          </p:nvPr>
        </p:nvSpPr>
        <p:spPr>
          <a:xfrm>
            <a:off x="685800" y="333375"/>
            <a:ext cx="7772400" cy="719138"/>
          </a:xfrm>
        </p:spPr>
        <p:txBody>
          <a:bodyPr/>
          <a:lstStyle/>
          <a:p>
            <a:pPr eaLnBrk="1" hangingPunct="1"/>
            <a:r>
              <a:rPr lang="zh-CN" altLang="en-US"/>
              <a:t>规模调整得到</a:t>
            </a:r>
            <a:r>
              <a:rPr lang="en-US" altLang="zh-CN"/>
              <a:t>LTC</a:t>
            </a:r>
          </a:p>
        </p:txBody>
      </p:sp>
      <p:sp>
        <p:nvSpPr>
          <p:cNvPr id="360451" name="Rectangle 3">
            <a:extLst>
              <a:ext uri="{FF2B5EF4-FFF2-40B4-BE49-F238E27FC236}">
                <a16:creationId xmlns:a16="http://schemas.microsoft.com/office/drawing/2014/main" id="{F42ACD46-CC5A-4923-9D38-C6FD6EC88946}"/>
              </a:ext>
            </a:extLst>
          </p:cNvPr>
          <p:cNvSpPr>
            <a:spLocks noGrp="1" noChangeArrowheads="1"/>
          </p:cNvSpPr>
          <p:nvPr>
            <p:ph type="body" idx="1"/>
          </p:nvPr>
        </p:nvSpPr>
        <p:spPr>
          <a:xfrm>
            <a:off x="684213" y="1196975"/>
            <a:ext cx="7704137" cy="576263"/>
          </a:xfrm>
          <a:solidFill>
            <a:srgbClr val="FFCC00"/>
          </a:solidFill>
          <a:ln w="38100" cap="flat">
            <a:solidFill>
              <a:schemeClr val="folHlink"/>
            </a:solidFill>
            <a:miter lim="800000"/>
            <a:headEnd/>
            <a:tailEnd/>
          </a:ln>
        </p:spPr>
        <p:txBody>
          <a:bodyPr/>
          <a:lstStyle/>
          <a:p>
            <a:pPr marL="0" indent="0" algn="just" eaLnBrk="1" hangingPunct="1">
              <a:lnSpc>
                <a:spcPct val="90000"/>
              </a:lnSpc>
              <a:buSzPct val="90000"/>
              <a:buFont typeface="Wingdings" panose="05000000000000000000" pitchFamily="2" charset="2"/>
              <a:buNone/>
            </a:pPr>
            <a:r>
              <a:rPr lang="zh-CN" altLang="en-US" sz="2400"/>
              <a:t>长期中可以调整选择最优规模，以最低总成本生产。</a:t>
            </a:r>
          </a:p>
        </p:txBody>
      </p:sp>
      <p:sp>
        <p:nvSpPr>
          <p:cNvPr id="360453" name="Text Box 5">
            <a:extLst>
              <a:ext uri="{FF2B5EF4-FFF2-40B4-BE49-F238E27FC236}">
                <a16:creationId xmlns:a16="http://schemas.microsoft.com/office/drawing/2014/main" id="{A73FE01D-840F-4D70-B11A-10F4674E23FA}"/>
              </a:ext>
            </a:extLst>
          </p:cNvPr>
          <p:cNvSpPr txBox="1">
            <a:spLocks noChangeArrowheads="1"/>
          </p:cNvSpPr>
          <p:nvPr/>
        </p:nvSpPr>
        <p:spPr bwMode="auto">
          <a:xfrm>
            <a:off x="4565650" y="5446713"/>
            <a:ext cx="412750" cy="342900"/>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O</a:t>
            </a:r>
            <a:endParaRPr lang="en-US" altLang="zh-CN" sz="2000"/>
          </a:p>
        </p:txBody>
      </p:sp>
      <p:sp>
        <p:nvSpPr>
          <p:cNvPr id="360454" name="Text Box 6">
            <a:extLst>
              <a:ext uri="{FF2B5EF4-FFF2-40B4-BE49-F238E27FC236}">
                <a16:creationId xmlns:a16="http://schemas.microsoft.com/office/drawing/2014/main" id="{76340B00-3D4B-448E-8411-85E65682FEF9}"/>
              </a:ext>
            </a:extLst>
          </p:cNvPr>
          <p:cNvSpPr txBox="1">
            <a:spLocks noChangeArrowheads="1"/>
          </p:cNvSpPr>
          <p:nvPr/>
        </p:nvSpPr>
        <p:spPr bwMode="auto">
          <a:xfrm>
            <a:off x="4710113" y="2278063"/>
            <a:ext cx="341312" cy="371475"/>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C</a:t>
            </a:r>
            <a:endParaRPr lang="en-US" altLang="zh-CN" sz="2000" b="0"/>
          </a:p>
          <a:p>
            <a:pPr>
              <a:spcBef>
                <a:spcPct val="0"/>
              </a:spcBef>
              <a:buClrTx/>
              <a:buFontTx/>
              <a:buNone/>
            </a:pPr>
            <a:endParaRPr lang="en-US" altLang="zh-CN" sz="2000"/>
          </a:p>
        </p:txBody>
      </p:sp>
      <p:sp>
        <p:nvSpPr>
          <p:cNvPr id="360455" name="Line 7">
            <a:extLst>
              <a:ext uri="{FF2B5EF4-FFF2-40B4-BE49-F238E27FC236}">
                <a16:creationId xmlns:a16="http://schemas.microsoft.com/office/drawing/2014/main" id="{A4510E4D-E808-447B-83A9-0D5D01EAD0D6}"/>
              </a:ext>
            </a:extLst>
          </p:cNvPr>
          <p:cNvSpPr>
            <a:spLocks noChangeShapeType="1"/>
          </p:cNvSpPr>
          <p:nvPr/>
        </p:nvSpPr>
        <p:spPr bwMode="auto">
          <a:xfrm>
            <a:off x="4643438" y="2157413"/>
            <a:ext cx="0" cy="326866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60456" name="Line 8">
            <a:extLst>
              <a:ext uri="{FF2B5EF4-FFF2-40B4-BE49-F238E27FC236}">
                <a16:creationId xmlns:a16="http://schemas.microsoft.com/office/drawing/2014/main" id="{DF74949B-338D-4EAD-87F0-454CB590A091}"/>
              </a:ext>
            </a:extLst>
          </p:cNvPr>
          <p:cNvSpPr>
            <a:spLocks noChangeShapeType="1"/>
          </p:cNvSpPr>
          <p:nvPr/>
        </p:nvSpPr>
        <p:spPr bwMode="auto">
          <a:xfrm flipV="1">
            <a:off x="4643438" y="5373688"/>
            <a:ext cx="3883025" cy="111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60457" name="Text Box 9">
            <a:extLst>
              <a:ext uri="{FF2B5EF4-FFF2-40B4-BE49-F238E27FC236}">
                <a16:creationId xmlns:a16="http://schemas.microsoft.com/office/drawing/2014/main" id="{5696D3B1-419F-4A9C-A2F2-8A633F1D16A6}"/>
              </a:ext>
            </a:extLst>
          </p:cNvPr>
          <p:cNvSpPr txBox="1">
            <a:spLocks noChangeArrowheads="1"/>
          </p:cNvSpPr>
          <p:nvPr/>
        </p:nvSpPr>
        <p:spPr bwMode="auto">
          <a:xfrm>
            <a:off x="8094663" y="5446713"/>
            <a:ext cx="357187" cy="379412"/>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Q</a:t>
            </a:r>
            <a:endParaRPr lang="en-US" altLang="zh-CN" sz="2000"/>
          </a:p>
        </p:txBody>
      </p:sp>
      <p:sp>
        <p:nvSpPr>
          <p:cNvPr id="360458" name="Text Box 10">
            <a:extLst>
              <a:ext uri="{FF2B5EF4-FFF2-40B4-BE49-F238E27FC236}">
                <a16:creationId xmlns:a16="http://schemas.microsoft.com/office/drawing/2014/main" id="{D4EA8002-F106-408F-8081-5D2D68089264}"/>
              </a:ext>
            </a:extLst>
          </p:cNvPr>
          <p:cNvSpPr txBox="1">
            <a:spLocks noChangeArrowheads="1"/>
          </p:cNvSpPr>
          <p:nvPr/>
        </p:nvSpPr>
        <p:spPr bwMode="auto">
          <a:xfrm>
            <a:off x="5867400" y="2852738"/>
            <a:ext cx="785813"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i="1">
                <a:solidFill>
                  <a:srgbClr val="0000CC"/>
                </a:solidFill>
              </a:rPr>
              <a:t>STC</a:t>
            </a:r>
            <a:r>
              <a:rPr lang="en-US" altLang="zh-CN" sz="2000" i="1" baseline="-25000">
                <a:solidFill>
                  <a:srgbClr val="0000CC"/>
                </a:solidFill>
              </a:rPr>
              <a:t>1</a:t>
            </a:r>
            <a:endParaRPr lang="en-US" altLang="zh-CN" sz="2000">
              <a:solidFill>
                <a:srgbClr val="0000CC"/>
              </a:solidFill>
            </a:endParaRPr>
          </a:p>
        </p:txBody>
      </p:sp>
      <p:sp>
        <p:nvSpPr>
          <p:cNvPr id="360459" name="Text Box 11">
            <a:extLst>
              <a:ext uri="{FF2B5EF4-FFF2-40B4-BE49-F238E27FC236}">
                <a16:creationId xmlns:a16="http://schemas.microsoft.com/office/drawing/2014/main" id="{F3D33767-FD56-4B44-BF0D-08A9D046D13E}"/>
              </a:ext>
            </a:extLst>
          </p:cNvPr>
          <p:cNvSpPr txBox="1">
            <a:spLocks noChangeArrowheads="1"/>
          </p:cNvSpPr>
          <p:nvPr/>
        </p:nvSpPr>
        <p:spPr bwMode="auto">
          <a:xfrm>
            <a:off x="6659563" y="2781300"/>
            <a:ext cx="287337"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i="1">
                <a:solidFill>
                  <a:srgbClr val="0000CC"/>
                </a:solidFill>
              </a:rPr>
              <a:t>d</a:t>
            </a:r>
            <a:endParaRPr lang="en-US" altLang="zh-CN" sz="2000">
              <a:solidFill>
                <a:srgbClr val="0000CC"/>
              </a:solidFill>
            </a:endParaRPr>
          </a:p>
        </p:txBody>
      </p:sp>
      <p:sp>
        <p:nvSpPr>
          <p:cNvPr id="360460" name="Text Box 12">
            <a:extLst>
              <a:ext uri="{FF2B5EF4-FFF2-40B4-BE49-F238E27FC236}">
                <a16:creationId xmlns:a16="http://schemas.microsoft.com/office/drawing/2014/main" id="{522FE4A3-CE22-40B6-BC28-C45869350125}"/>
              </a:ext>
            </a:extLst>
          </p:cNvPr>
          <p:cNvSpPr txBox="1">
            <a:spLocks noChangeArrowheads="1"/>
          </p:cNvSpPr>
          <p:nvPr/>
        </p:nvSpPr>
        <p:spPr bwMode="auto">
          <a:xfrm>
            <a:off x="6943725" y="2709863"/>
            <a:ext cx="739775"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i="1">
                <a:solidFill>
                  <a:srgbClr val="008000"/>
                </a:solidFill>
              </a:rPr>
              <a:t>STC</a:t>
            </a:r>
            <a:r>
              <a:rPr lang="en-US" altLang="zh-CN" sz="2000" i="1" baseline="-25000">
                <a:solidFill>
                  <a:srgbClr val="008000"/>
                </a:solidFill>
              </a:rPr>
              <a:t>2</a:t>
            </a:r>
            <a:endParaRPr lang="en-US" altLang="zh-CN" sz="2000">
              <a:solidFill>
                <a:srgbClr val="008000"/>
              </a:solidFill>
            </a:endParaRPr>
          </a:p>
        </p:txBody>
      </p:sp>
      <p:sp>
        <p:nvSpPr>
          <p:cNvPr id="360461" name="Text Box 13">
            <a:extLst>
              <a:ext uri="{FF2B5EF4-FFF2-40B4-BE49-F238E27FC236}">
                <a16:creationId xmlns:a16="http://schemas.microsoft.com/office/drawing/2014/main" id="{9A5FE271-6CFD-4EE0-AC06-5F28D4F45527}"/>
              </a:ext>
            </a:extLst>
          </p:cNvPr>
          <p:cNvSpPr txBox="1">
            <a:spLocks noChangeArrowheads="1"/>
          </p:cNvSpPr>
          <p:nvPr/>
        </p:nvSpPr>
        <p:spPr bwMode="auto">
          <a:xfrm>
            <a:off x="7229475" y="2205038"/>
            <a:ext cx="925513" cy="407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i="1">
                <a:solidFill>
                  <a:srgbClr val="CC0066"/>
                </a:solidFill>
              </a:rPr>
              <a:t>STC</a:t>
            </a:r>
            <a:r>
              <a:rPr lang="en-US" altLang="zh-CN" sz="2000" i="1" baseline="-25000">
                <a:solidFill>
                  <a:srgbClr val="CC0066"/>
                </a:solidFill>
              </a:rPr>
              <a:t>3</a:t>
            </a:r>
            <a:endParaRPr lang="en-US" altLang="zh-CN" sz="2000">
              <a:solidFill>
                <a:srgbClr val="CC0066"/>
              </a:solidFill>
            </a:endParaRPr>
          </a:p>
        </p:txBody>
      </p:sp>
      <p:sp>
        <p:nvSpPr>
          <p:cNvPr id="360462" name="Text Box 14">
            <a:extLst>
              <a:ext uri="{FF2B5EF4-FFF2-40B4-BE49-F238E27FC236}">
                <a16:creationId xmlns:a16="http://schemas.microsoft.com/office/drawing/2014/main" id="{2AD71BEC-49B1-4F4C-A0C7-219A5A0EC391}"/>
              </a:ext>
            </a:extLst>
          </p:cNvPr>
          <p:cNvSpPr txBox="1">
            <a:spLocks noChangeArrowheads="1"/>
          </p:cNvSpPr>
          <p:nvPr/>
        </p:nvSpPr>
        <p:spPr bwMode="auto">
          <a:xfrm>
            <a:off x="8027988" y="1916113"/>
            <a:ext cx="792162"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i="1"/>
              <a:t>LTC</a:t>
            </a:r>
            <a:endParaRPr lang="en-US" altLang="zh-CN" sz="2400"/>
          </a:p>
        </p:txBody>
      </p:sp>
      <p:sp>
        <p:nvSpPr>
          <p:cNvPr id="360463" name="Text Box 15">
            <a:extLst>
              <a:ext uri="{FF2B5EF4-FFF2-40B4-BE49-F238E27FC236}">
                <a16:creationId xmlns:a16="http://schemas.microsoft.com/office/drawing/2014/main" id="{3AA9799B-5E1B-4051-9D57-DC438AA505D1}"/>
              </a:ext>
            </a:extLst>
          </p:cNvPr>
          <p:cNvSpPr txBox="1">
            <a:spLocks noChangeArrowheads="1"/>
          </p:cNvSpPr>
          <p:nvPr/>
        </p:nvSpPr>
        <p:spPr bwMode="auto">
          <a:xfrm>
            <a:off x="6510338" y="5445125"/>
            <a:ext cx="511175"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i="1">
                <a:solidFill>
                  <a:srgbClr val="006600"/>
                </a:solidFill>
              </a:rPr>
              <a:t>Q</a:t>
            </a:r>
            <a:r>
              <a:rPr lang="en-US" altLang="zh-CN" sz="2000" i="1" baseline="-25000">
                <a:solidFill>
                  <a:srgbClr val="006600"/>
                </a:solidFill>
              </a:rPr>
              <a:t>2</a:t>
            </a:r>
            <a:endParaRPr lang="en-US" altLang="zh-CN" sz="2000">
              <a:solidFill>
                <a:srgbClr val="006600"/>
              </a:solidFill>
            </a:endParaRPr>
          </a:p>
        </p:txBody>
      </p:sp>
      <p:sp>
        <p:nvSpPr>
          <p:cNvPr id="360464" name="Text Box 16">
            <a:extLst>
              <a:ext uri="{FF2B5EF4-FFF2-40B4-BE49-F238E27FC236}">
                <a16:creationId xmlns:a16="http://schemas.microsoft.com/office/drawing/2014/main" id="{EE2E11E7-20EF-4B2B-9CCD-4D815A00BDB9}"/>
              </a:ext>
            </a:extLst>
          </p:cNvPr>
          <p:cNvSpPr txBox="1">
            <a:spLocks noChangeArrowheads="1"/>
          </p:cNvSpPr>
          <p:nvPr/>
        </p:nvSpPr>
        <p:spPr bwMode="auto">
          <a:xfrm>
            <a:off x="5791200" y="5445125"/>
            <a:ext cx="525463"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Q</a:t>
            </a:r>
            <a:r>
              <a:rPr lang="en-US" altLang="zh-CN" sz="2000" b="0" i="1" baseline="-25000"/>
              <a:t>1</a:t>
            </a:r>
            <a:endParaRPr lang="en-US" altLang="zh-CN" sz="2000"/>
          </a:p>
        </p:txBody>
      </p:sp>
      <p:sp>
        <p:nvSpPr>
          <p:cNvPr id="360465" name="Text Box 17">
            <a:extLst>
              <a:ext uri="{FF2B5EF4-FFF2-40B4-BE49-F238E27FC236}">
                <a16:creationId xmlns:a16="http://schemas.microsoft.com/office/drawing/2014/main" id="{A9D11BC2-F0D9-4C73-82E1-D0FB19A05BEC}"/>
              </a:ext>
            </a:extLst>
          </p:cNvPr>
          <p:cNvSpPr txBox="1">
            <a:spLocks noChangeArrowheads="1"/>
          </p:cNvSpPr>
          <p:nvPr/>
        </p:nvSpPr>
        <p:spPr bwMode="auto">
          <a:xfrm>
            <a:off x="7361238" y="5446713"/>
            <a:ext cx="465137"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Q</a:t>
            </a:r>
            <a:r>
              <a:rPr lang="en-US" altLang="zh-CN" sz="2000" b="0" i="1" baseline="-25000"/>
              <a:t>3</a:t>
            </a:r>
            <a:endParaRPr lang="en-US" altLang="zh-CN" sz="2000"/>
          </a:p>
        </p:txBody>
      </p:sp>
      <p:sp>
        <p:nvSpPr>
          <p:cNvPr id="360466" name="Freeform 18">
            <a:extLst>
              <a:ext uri="{FF2B5EF4-FFF2-40B4-BE49-F238E27FC236}">
                <a16:creationId xmlns:a16="http://schemas.microsoft.com/office/drawing/2014/main" id="{E8C11F21-4CF1-4F74-8F5F-DD11A1FBD511}"/>
              </a:ext>
            </a:extLst>
          </p:cNvPr>
          <p:cNvSpPr>
            <a:spLocks/>
          </p:cNvSpPr>
          <p:nvPr/>
        </p:nvSpPr>
        <p:spPr bwMode="auto">
          <a:xfrm>
            <a:off x="4643438" y="2157413"/>
            <a:ext cx="3432175" cy="3268662"/>
          </a:xfrm>
          <a:custGeom>
            <a:avLst/>
            <a:gdLst>
              <a:gd name="T0" fmla="*/ 0 w 2520"/>
              <a:gd name="T1" fmla="*/ 2147483646 h 1872"/>
              <a:gd name="T2" fmla="*/ 2147483646 w 2520"/>
              <a:gd name="T3" fmla="*/ 2147483646 h 1872"/>
              <a:gd name="T4" fmla="*/ 2147483646 w 2520"/>
              <a:gd name="T5" fmla="*/ 2147483646 h 1872"/>
              <a:gd name="T6" fmla="*/ 2147483646 w 2520"/>
              <a:gd name="T7" fmla="*/ 0 h 187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520" h="1872">
                <a:moveTo>
                  <a:pt x="0" y="1872"/>
                </a:moveTo>
                <a:cubicBezTo>
                  <a:pt x="195" y="1651"/>
                  <a:pt x="390" y="1430"/>
                  <a:pt x="720" y="1248"/>
                </a:cubicBezTo>
                <a:cubicBezTo>
                  <a:pt x="1050" y="1066"/>
                  <a:pt x="1680" y="988"/>
                  <a:pt x="1980" y="780"/>
                </a:cubicBezTo>
                <a:cubicBezTo>
                  <a:pt x="2280" y="572"/>
                  <a:pt x="2400" y="286"/>
                  <a:pt x="2520" y="0"/>
                </a:cubicBezTo>
              </a:path>
            </a:pathLst>
          </a:custGeom>
          <a:noFill/>
          <a:ln w="57150" cmpd="sng">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60467" name="Freeform 19">
            <a:extLst>
              <a:ext uri="{FF2B5EF4-FFF2-40B4-BE49-F238E27FC236}">
                <a16:creationId xmlns:a16="http://schemas.microsoft.com/office/drawing/2014/main" id="{599D95B3-94E0-40E3-83F2-8F293E604C82}"/>
              </a:ext>
            </a:extLst>
          </p:cNvPr>
          <p:cNvSpPr>
            <a:spLocks/>
          </p:cNvSpPr>
          <p:nvPr/>
        </p:nvSpPr>
        <p:spPr bwMode="auto">
          <a:xfrm>
            <a:off x="4643438" y="3213100"/>
            <a:ext cx="2371725" cy="1300163"/>
          </a:xfrm>
          <a:custGeom>
            <a:avLst/>
            <a:gdLst>
              <a:gd name="T0" fmla="*/ 0 w 2160"/>
              <a:gd name="T1" fmla="*/ 2147483646 h 936"/>
              <a:gd name="T2" fmla="*/ 2147483646 w 2160"/>
              <a:gd name="T3" fmla="*/ 2147483646 h 936"/>
              <a:gd name="T4" fmla="*/ 2147483646 w 2160"/>
              <a:gd name="T5" fmla="*/ 2147483646 h 936"/>
              <a:gd name="T6" fmla="*/ 2147483646 w 2160"/>
              <a:gd name="T7" fmla="*/ 0 h 93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 h="936">
                <a:moveTo>
                  <a:pt x="0" y="936"/>
                </a:moveTo>
                <a:cubicBezTo>
                  <a:pt x="300" y="819"/>
                  <a:pt x="600" y="702"/>
                  <a:pt x="900" y="624"/>
                </a:cubicBezTo>
                <a:cubicBezTo>
                  <a:pt x="1200" y="546"/>
                  <a:pt x="1590" y="572"/>
                  <a:pt x="1800" y="468"/>
                </a:cubicBezTo>
                <a:cubicBezTo>
                  <a:pt x="2010" y="364"/>
                  <a:pt x="2085" y="182"/>
                  <a:pt x="2160" y="0"/>
                </a:cubicBezTo>
              </a:path>
            </a:pathLst>
          </a:custGeom>
          <a:noFill/>
          <a:ln w="38100" cmpd="sng">
            <a:solidFill>
              <a:srgbClr val="008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60468" name="Freeform 20">
            <a:extLst>
              <a:ext uri="{FF2B5EF4-FFF2-40B4-BE49-F238E27FC236}">
                <a16:creationId xmlns:a16="http://schemas.microsoft.com/office/drawing/2014/main" id="{31D03B1A-D3C9-4DB4-B7BD-3DD4CFE703FE}"/>
              </a:ext>
            </a:extLst>
          </p:cNvPr>
          <p:cNvSpPr>
            <a:spLocks noChangeAspect="1"/>
          </p:cNvSpPr>
          <p:nvPr/>
        </p:nvSpPr>
        <p:spPr bwMode="auto">
          <a:xfrm>
            <a:off x="4637088" y="2638425"/>
            <a:ext cx="3205162" cy="1516063"/>
          </a:xfrm>
          <a:custGeom>
            <a:avLst/>
            <a:gdLst>
              <a:gd name="T0" fmla="*/ 0 w 2340"/>
              <a:gd name="T1" fmla="*/ 2147483646 h 936"/>
              <a:gd name="T2" fmla="*/ 2147483646 w 2340"/>
              <a:gd name="T3" fmla="*/ 2147483646 h 936"/>
              <a:gd name="T4" fmla="*/ 2147483646 w 2340"/>
              <a:gd name="T5" fmla="*/ 2147483646 h 936"/>
              <a:gd name="T6" fmla="*/ 2147483646 w 2340"/>
              <a:gd name="T7" fmla="*/ 2147483646 h 936"/>
              <a:gd name="T8" fmla="*/ 2147483646 w 2340"/>
              <a:gd name="T9" fmla="*/ 0 h 9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40" h="936">
                <a:moveTo>
                  <a:pt x="0" y="936"/>
                </a:moveTo>
                <a:cubicBezTo>
                  <a:pt x="210" y="819"/>
                  <a:pt x="420" y="702"/>
                  <a:pt x="720" y="624"/>
                </a:cubicBezTo>
                <a:cubicBezTo>
                  <a:pt x="1020" y="546"/>
                  <a:pt x="1560" y="520"/>
                  <a:pt x="1800" y="468"/>
                </a:cubicBezTo>
                <a:cubicBezTo>
                  <a:pt x="2040" y="416"/>
                  <a:pt x="2070" y="390"/>
                  <a:pt x="2160" y="312"/>
                </a:cubicBezTo>
                <a:cubicBezTo>
                  <a:pt x="2250" y="234"/>
                  <a:pt x="2295" y="117"/>
                  <a:pt x="2340" y="0"/>
                </a:cubicBezTo>
              </a:path>
            </a:pathLst>
          </a:custGeom>
          <a:noFill/>
          <a:ln w="28575" cmpd="sng">
            <a:solidFill>
              <a:srgbClr val="CC0066"/>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60469" name="Freeform 21">
            <a:extLst>
              <a:ext uri="{FF2B5EF4-FFF2-40B4-BE49-F238E27FC236}">
                <a16:creationId xmlns:a16="http://schemas.microsoft.com/office/drawing/2014/main" id="{085D946F-AFD9-4F15-BCB5-68FC87331831}"/>
              </a:ext>
            </a:extLst>
          </p:cNvPr>
          <p:cNvSpPr>
            <a:spLocks/>
          </p:cNvSpPr>
          <p:nvPr/>
        </p:nvSpPr>
        <p:spPr bwMode="auto">
          <a:xfrm>
            <a:off x="4643438" y="3068638"/>
            <a:ext cx="2011362" cy="1854200"/>
          </a:xfrm>
          <a:custGeom>
            <a:avLst/>
            <a:gdLst>
              <a:gd name="T0" fmla="*/ 0 w 1440"/>
              <a:gd name="T1" fmla="*/ 2147483646 h 936"/>
              <a:gd name="T2" fmla="*/ 2147483646 w 1440"/>
              <a:gd name="T3" fmla="*/ 2147483646 h 936"/>
              <a:gd name="T4" fmla="*/ 2147483646 w 1440"/>
              <a:gd name="T5" fmla="*/ 2147483646 h 936"/>
              <a:gd name="T6" fmla="*/ 2147483646 w 1440"/>
              <a:gd name="T7" fmla="*/ 0 h 93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40" h="936">
                <a:moveTo>
                  <a:pt x="0" y="936"/>
                </a:moveTo>
                <a:cubicBezTo>
                  <a:pt x="180" y="819"/>
                  <a:pt x="360" y="702"/>
                  <a:pt x="540" y="624"/>
                </a:cubicBezTo>
                <a:cubicBezTo>
                  <a:pt x="720" y="546"/>
                  <a:pt x="930" y="572"/>
                  <a:pt x="1080" y="468"/>
                </a:cubicBezTo>
                <a:cubicBezTo>
                  <a:pt x="1230" y="364"/>
                  <a:pt x="1335" y="182"/>
                  <a:pt x="1440" y="0"/>
                </a:cubicBezTo>
              </a:path>
            </a:pathLst>
          </a:custGeom>
          <a:noFill/>
          <a:ln w="28575" cmpd="sng">
            <a:solidFill>
              <a:srgbClr val="0000CC"/>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60470" name="Line 22">
            <a:extLst>
              <a:ext uri="{FF2B5EF4-FFF2-40B4-BE49-F238E27FC236}">
                <a16:creationId xmlns:a16="http://schemas.microsoft.com/office/drawing/2014/main" id="{70064146-111A-4439-93AC-2090F32F58C0}"/>
              </a:ext>
            </a:extLst>
          </p:cNvPr>
          <p:cNvSpPr>
            <a:spLocks noChangeShapeType="1"/>
          </p:cNvSpPr>
          <p:nvPr/>
        </p:nvSpPr>
        <p:spPr bwMode="auto">
          <a:xfrm>
            <a:off x="6007100" y="4149725"/>
            <a:ext cx="0" cy="1257300"/>
          </a:xfrm>
          <a:prstGeom prst="line">
            <a:avLst/>
          </a:prstGeom>
          <a:noFill/>
          <a:ln w="9525" cap="rnd">
            <a:solidFill>
              <a:srgbClr val="0000CC"/>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60471" name="Line 23">
            <a:extLst>
              <a:ext uri="{FF2B5EF4-FFF2-40B4-BE49-F238E27FC236}">
                <a16:creationId xmlns:a16="http://schemas.microsoft.com/office/drawing/2014/main" id="{96A02F3C-8454-4F27-B015-5BF62CE78C77}"/>
              </a:ext>
            </a:extLst>
          </p:cNvPr>
          <p:cNvSpPr>
            <a:spLocks noChangeShapeType="1"/>
          </p:cNvSpPr>
          <p:nvPr/>
        </p:nvSpPr>
        <p:spPr bwMode="auto">
          <a:xfrm>
            <a:off x="6654800" y="2420938"/>
            <a:ext cx="23813" cy="3003550"/>
          </a:xfrm>
          <a:prstGeom prst="line">
            <a:avLst/>
          </a:prstGeom>
          <a:noFill/>
          <a:ln w="57150" cmpd="thickThin">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60472" name="Text Box 24">
            <a:extLst>
              <a:ext uri="{FF2B5EF4-FFF2-40B4-BE49-F238E27FC236}">
                <a16:creationId xmlns:a16="http://schemas.microsoft.com/office/drawing/2014/main" id="{DEF857DC-3382-430F-9337-D284B2C23276}"/>
              </a:ext>
            </a:extLst>
          </p:cNvPr>
          <p:cNvSpPr txBox="1">
            <a:spLocks noChangeArrowheads="1"/>
          </p:cNvSpPr>
          <p:nvPr/>
        </p:nvSpPr>
        <p:spPr bwMode="auto">
          <a:xfrm>
            <a:off x="7734300" y="2997200"/>
            <a:ext cx="330200"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i="1">
                <a:solidFill>
                  <a:srgbClr val="CC0066"/>
                </a:solidFill>
              </a:rPr>
              <a:t>c</a:t>
            </a:r>
            <a:endParaRPr lang="en-US" altLang="zh-CN" sz="2000">
              <a:solidFill>
                <a:srgbClr val="CC0066"/>
              </a:solidFill>
            </a:endParaRPr>
          </a:p>
        </p:txBody>
      </p:sp>
      <p:sp>
        <p:nvSpPr>
          <p:cNvPr id="360473" name="Text Box 25">
            <a:extLst>
              <a:ext uri="{FF2B5EF4-FFF2-40B4-BE49-F238E27FC236}">
                <a16:creationId xmlns:a16="http://schemas.microsoft.com/office/drawing/2014/main" id="{0F00B50C-54D8-48D0-A3F0-899A31788CBB}"/>
              </a:ext>
            </a:extLst>
          </p:cNvPr>
          <p:cNvSpPr txBox="1">
            <a:spLocks noChangeArrowheads="1"/>
          </p:cNvSpPr>
          <p:nvPr/>
        </p:nvSpPr>
        <p:spPr bwMode="auto">
          <a:xfrm>
            <a:off x="6007100" y="4221163"/>
            <a:ext cx="287338"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i="1">
                <a:solidFill>
                  <a:srgbClr val="0000CC"/>
                </a:solidFill>
              </a:rPr>
              <a:t>a</a:t>
            </a:r>
            <a:endParaRPr lang="en-US" altLang="zh-CN" sz="2000">
              <a:solidFill>
                <a:srgbClr val="0000CC"/>
              </a:solidFill>
            </a:endParaRPr>
          </a:p>
        </p:txBody>
      </p:sp>
      <p:sp>
        <p:nvSpPr>
          <p:cNvPr id="360474" name="Freeform 26">
            <a:extLst>
              <a:ext uri="{FF2B5EF4-FFF2-40B4-BE49-F238E27FC236}">
                <a16:creationId xmlns:a16="http://schemas.microsoft.com/office/drawing/2014/main" id="{5846D175-AE6C-4544-8E09-FFCD1E84C331}"/>
              </a:ext>
            </a:extLst>
          </p:cNvPr>
          <p:cNvSpPr>
            <a:spLocks/>
          </p:cNvSpPr>
          <p:nvPr/>
        </p:nvSpPr>
        <p:spPr bwMode="auto">
          <a:xfrm>
            <a:off x="7662863" y="3071813"/>
            <a:ext cx="0" cy="2344737"/>
          </a:xfrm>
          <a:custGeom>
            <a:avLst/>
            <a:gdLst>
              <a:gd name="T0" fmla="*/ 0 w 19"/>
              <a:gd name="T1" fmla="*/ 0 h 1455"/>
              <a:gd name="T2" fmla="*/ 0 w 19"/>
              <a:gd name="T3" fmla="*/ 2147483646 h 1455"/>
              <a:gd name="T4" fmla="*/ 0 60000 65536"/>
              <a:gd name="T5" fmla="*/ 0 60000 65536"/>
            </a:gdLst>
            <a:ahLst/>
            <a:cxnLst>
              <a:cxn ang="T4">
                <a:pos x="T0" y="T1"/>
              </a:cxn>
              <a:cxn ang="T5">
                <a:pos x="T2" y="T3"/>
              </a:cxn>
            </a:cxnLst>
            <a:rect l="0" t="0" r="r" b="b"/>
            <a:pathLst>
              <a:path w="19" h="1455">
                <a:moveTo>
                  <a:pt x="19" y="0"/>
                </a:moveTo>
                <a:cubicBezTo>
                  <a:pt x="0" y="485"/>
                  <a:pt x="19" y="969"/>
                  <a:pt x="19" y="1455"/>
                </a:cubicBezTo>
              </a:path>
            </a:pathLst>
          </a:custGeom>
          <a:noFill/>
          <a:ln w="9525" cap="rnd">
            <a:solidFill>
              <a:srgbClr val="CC0066"/>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60475" name="Text Box 27">
            <a:extLst>
              <a:ext uri="{FF2B5EF4-FFF2-40B4-BE49-F238E27FC236}">
                <a16:creationId xmlns:a16="http://schemas.microsoft.com/office/drawing/2014/main" id="{CB2C7A17-7F1C-4DD9-B7A1-525C6AC8AE0C}"/>
              </a:ext>
            </a:extLst>
          </p:cNvPr>
          <p:cNvSpPr txBox="1">
            <a:spLocks noChangeArrowheads="1"/>
          </p:cNvSpPr>
          <p:nvPr/>
        </p:nvSpPr>
        <p:spPr bwMode="auto">
          <a:xfrm>
            <a:off x="6727825" y="3789363"/>
            <a:ext cx="280988"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i="1">
                <a:solidFill>
                  <a:srgbClr val="008000"/>
                </a:solidFill>
              </a:rPr>
              <a:t>b</a:t>
            </a:r>
            <a:endParaRPr lang="en-US" altLang="zh-CN" sz="2000">
              <a:solidFill>
                <a:srgbClr val="008000"/>
              </a:solidFill>
            </a:endParaRPr>
          </a:p>
        </p:txBody>
      </p:sp>
      <p:sp>
        <p:nvSpPr>
          <p:cNvPr id="360476" name="Text Box 28">
            <a:extLst>
              <a:ext uri="{FF2B5EF4-FFF2-40B4-BE49-F238E27FC236}">
                <a16:creationId xmlns:a16="http://schemas.microsoft.com/office/drawing/2014/main" id="{27B8883F-4373-4EEB-A28F-86AB3BCEEF18}"/>
              </a:ext>
            </a:extLst>
          </p:cNvPr>
          <p:cNvSpPr txBox="1">
            <a:spLocks noChangeArrowheads="1"/>
          </p:cNvSpPr>
          <p:nvPr/>
        </p:nvSpPr>
        <p:spPr bwMode="auto">
          <a:xfrm>
            <a:off x="4787900" y="5949950"/>
            <a:ext cx="3816350" cy="431800"/>
          </a:xfrm>
          <a:prstGeom prst="rect">
            <a:avLst/>
          </a:prstGeom>
          <a:solidFill>
            <a:srgbClr val="FFFF00"/>
          </a:solidFill>
          <a:ln w="9525">
            <a:solidFill>
              <a:srgbClr val="FFFFFF"/>
            </a:solidFill>
            <a:miter lim="800000"/>
            <a:headEnd/>
            <a:tailEnd/>
          </a:ln>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zh-CN" altLang="en-US" sz="2400" b="0"/>
              <a:t>长期总成本曲线</a:t>
            </a:r>
            <a:r>
              <a:rPr lang="en-US" altLang="zh-CN" sz="2400" b="0"/>
              <a:t>LTC</a:t>
            </a:r>
            <a:r>
              <a:rPr lang="zh-CN" altLang="en-US" sz="2400" b="0"/>
              <a:t>的形成</a:t>
            </a:r>
            <a:endParaRPr lang="zh-CN" altLang="en-US" sz="2400"/>
          </a:p>
        </p:txBody>
      </p:sp>
      <p:sp>
        <p:nvSpPr>
          <p:cNvPr id="360477" name="Text Box 29">
            <a:extLst>
              <a:ext uri="{FF2B5EF4-FFF2-40B4-BE49-F238E27FC236}">
                <a16:creationId xmlns:a16="http://schemas.microsoft.com/office/drawing/2014/main" id="{7D81DDD9-B9BD-4B47-80ED-94948FD74339}"/>
              </a:ext>
            </a:extLst>
          </p:cNvPr>
          <p:cNvSpPr txBox="1">
            <a:spLocks noChangeArrowheads="1"/>
          </p:cNvSpPr>
          <p:nvPr/>
        </p:nvSpPr>
        <p:spPr bwMode="auto">
          <a:xfrm>
            <a:off x="6583363" y="3357563"/>
            <a:ext cx="280987"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i="1">
                <a:solidFill>
                  <a:srgbClr val="CC0066"/>
                </a:solidFill>
              </a:rPr>
              <a:t>e</a:t>
            </a:r>
            <a:endParaRPr lang="en-US" altLang="zh-CN" sz="2000">
              <a:solidFill>
                <a:srgbClr val="CC0066"/>
              </a:solidFill>
            </a:endParaRPr>
          </a:p>
        </p:txBody>
      </p:sp>
      <p:sp>
        <p:nvSpPr>
          <p:cNvPr id="360478" name="Rectangle 30">
            <a:extLst>
              <a:ext uri="{FF2B5EF4-FFF2-40B4-BE49-F238E27FC236}">
                <a16:creationId xmlns:a16="http://schemas.microsoft.com/office/drawing/2014/main" id="{187E7FB7-35E1-4E44-A7C6-6EA52203865C}"/>
              </a:ext>
            </a:extLst>
          </p:cNvPr>
          <p:cNvSpPr>
            <a:spLocks noChangeArrowheads="1"/>
          </p:cNvSpPr>
          <p:nvPr/>
        </p:nvSpPr>
        <p:spPr bwMode="auto">
          <a:xfrm>
            <a:off x="684213" y="1916113"/>
            <a:ext cx="3600450" cy="1044575"/>
          </a:xfrm>
          <a:prstGeom prst="rect">
            <a:avLst/>
          </a:prstGeom>
          <a:solidFill>
            <a:srgbClr val="FFCC00"/>
          </a:solidFill>
          <a:ln w="38100" algn="ctr">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rgbClr val="006600"/>
              </a:buClr>
              <a:buSzPct val="95000"/>
              <a:buFont typeface="Wingdings" panose="05000000000000000000" pitchFamily="2" charset="2"/>
              <a:buChar char="p"/>
            </a:pPr>
            <a:r>
              <a:rPr lang="zh-CN" altLang="en-US" sz="2000" b="0"/>
              <a:t>在</a:t>
            </a:r>
            <a:r>
              <a:rPr lang="en-US" altLang="zh-CN" sz="2000" b="0"/>
              <a:t>d</a:t>
            </a:r>
            <a:r>
              <a:rPr lang="zh-CN" altLang="en-US" sz="2000" b="0"/>
              <a:t>、</a:t>
            </a:r>
            <a:r>
              <a:rPr lang="en-US" altLang="zh-CN" sz="2000" b="0"/>
              <a:t>b</a:t>
            </a:r>
            <a:r>
              <a:rPr lang="zh-CN" altLang="en-US" sz="2000" b="0"/>
              <a:t>、</a:t>
            </a:r>
            <a:r>
              <a:rPr lang="en-US" altLang="zh-CN" sz="2000" b="0"/>
              <a:t>e</a:t>
            </a:r>
            <a:r>
              <a:rPr lang="zh-CN" altLang="en-US" sz="2000" b="0"/>
              <a:t>三点中</a:t>
            </a:r>
            <a:r>
              <a:rPr lang="en-US" altLang="zh-CN" sz="2000" b="0"/>
              <a:t>b</a:t>
            </a:r>
            <a:r>
              <a:rPr lang="zh-CN" altLang="en-US" sz="2000" b="0"/>
              <a:t>点的成本最低，所以长期中厂商在</a:t>
            </a:r>
            <a:r>
              <a:rPr lang="en-US" altLang="zh-CN" sz="2000" b="0"/>
              <a:t>STC2</a:t>
            </a:r>
            <a:r>
              <a:rPr lang="zh-CN" altLang="en-US" sz="2000" b="0"/>
              <a:t>规模生产</a:t>
            </a:r>
            <a:r>
              <a:rPr lang="en-US" altLang="zh-CN" sz="2000" b="0"/>
              <a:t>Q2</a:t>
            </a:r>
            <a:r>
              <a:rPr lang="zh-CN" altLang="en-US" sz="2000" b="0"/>
              <a:t>产量。</a:t>
            </a:r>
          </a:p>
        </p:txBody>
      </p:sp>
      <p:sp>
        <p:nvSpPr>
          <p:cNvPr id="360479" name="Rectangle 31">
            <a:extLst>
              <a:ext uri="{FF2B5EF4-FFF2-40B4-BE49-F238E27FC236}">
                <a16:creationId xmlns:a16="http://schemas.microsoft.com/office/drawing/2014/main" id="{0933B716-D510-4D96-86D1-61B87C5DDA12}"/>
              </a:ext>
            </a:extLst>
          </p:cNvPr>
          <p:cNvSpPr>
            <a:spLocks noChangeArrowheads="1"/>
          </p:cNvSpPr>
          <p:nvPr/>
        </p:nvSpPr>
        <p:spPr bwMode="auto">
          <a:xfrm>
            <a:off x="684213" y="3141663"/>
            <a:ext cx="3600450" cy="1044575"/>
          </a:xfrm>
          <a:prstGeom prst="rect">
            <a:avLst/>
          </a:prstGeom>
          <a:solidFill>
            <a:srgbClr val="FFCC00"/>
          </a:solidFill>
          <a:ln w="38100" algn="ctr">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rgbClr val="006600"/>
              </a:buClr>
              <a:buSzPct val="95000"/>
              <a:buFont typeface="Wingdings" panose="05000000000000000000" pitchFamily="2" charset="2"/>
              <a:buChar char="p"/>
            </a:pPr>
            <a:r>
              <a:rPr lang="en-US" altLang="zh-CN" sz="2000" b="0"/>
              <a:t>b</a:t>
            </a:r>
            <a:r>
              <a:rPr lang="zh-CN" altLang="en-US" sz="2000" b="0"/>
              <a:t>点是</a:t>
            </a:r>
            <a:r>
              <a:rPr lang="en-US" altLang="zh-CN" sz="2000" b="0"/>
              <a:t>LTC</a:t>
            </a:r>
            <a:r>
              <a:rPr lang="zh-CN" altLang="en-US" sz="2000" b="0"/>
              <a:t>曲线与</a:t>
            </a:r>
            <a:r>
              <a:rPr lang="en-US" altLang="zh-CN" sz="2000" b="0"/>
              <a:t>STC</a:t>
            </a:r>
            <a:r>
              <a:rPr lang="zh-CN" altLang="en-US" sz="2000" b="0"/>
              <a:t>曲线的切点，代表着生产</a:t>
            </a:r>
            <a:r>
              <a:rPr lang="en-US" altLang="zh-CN" sz="2000" b="0"/>
              <a:t>Q2</a:t>
            </a:r>
            <a:r>
              <a:rPr lang="zh-CN" altLang="en-US" sz="2000" b="0"/>
              <a:t>产量的最优规模和最低成本。</a:t>
            </a:r>
          </a:p>
        </p:txBody>
      </p:sp>
      <p:sp>
        <p:nvSpPr>
          <p:cNvPr id="360480" name="Rectangle 32">
            <a:extLst>
              <a:ext uri="{FF2B5EF4-FFF2-40B4-BE49-F238E27FC236}">
                <a16:creationId xmlns:a16="http://schemas.microsoft.com/office/drawing/2014/main" id="{F97A81FC-8876-4326-8DBB-F8413D291A31}"/>
              </a:ext>
            </a:extLst>
          </p:cNvPr>
          <p:cNvSpPr>
            <a:spLocks noChangeArrowheads="1"/>
          </p:cNvSpPr>
          <p:nvPr/>
        </p:nvSpPr>
        <p:spPr bwMode="auto">
          <a:xfrm>
            <a:off x="684213" y="4437063"/>
            <a:ext cx="3600450" cy="1654175"/>
          </a:xfrm>
          <a:prstGeom prst="rect">
            <a:avLst/>
          </a:prstGeom>
          <a:solidFill>
            <a:srgbClr val="FFCC00"/>
          </a:solidFill>
          <a:ln w="38100" algn="ctr">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rgbClr val="006600"/>
              </a:buClr>
              <a:buSzPct val="95000"/>
              <a:buFont typeface="Wingdings" panose="05000000000000000000" pitchFamily="2" charset="2"/>
              <a:buNone/>
            </a:pPr>
            <a:r>
              <a:rPr lang="zh-CN" altLang="en-US" sz="2000" b="0"/>
              <a:t>同理，可以找出长期中每一产量水平上的最规模和最低长期总成本，也就是可以找出无数个类似的</a:t>
            </a:r>
            <a:r>
              <a:rPr lang="en-US" altLang="zh-CN" sz="2000" b="0"/>
              <a:t>b</a:t>
            </a:r>
            <a:r>
              <a:rPr lang="zh-CN" altLang="en-US" sz="2000" b="0"/>
              <a:t>点，连接即可得到</a:t>
            </a:r>
            <a:r>
              <a:rPr lang="en-US" altLang="zh-CN" sz="2000" b="0"/>
              <a:t>LTC</a:t>
            </a:r>
            <a:r>
              <a:rPr lang="zh-CN" altLang="en-US" sz="2000" b="0"/>
              <a:t>。</a:t>
            </a:r>
          </a:p>
        </p:txBody>
      </p:sp>
      <p:sp>
        <p:nvSpPr>
          <p:cNvPr id="360481" name="AutoShape 33">
            <a:extLst>
              <a:ext uri="{FF2B5EF4-FFF2-40B4-BE49-F238E27FC236}">
                <a16:creationId xmlns:a16="http://schemas.microsoft.com/office/drawing/2014/main" id="{84A19451-D385-4C36-8277-79F579D58BAB}"/>
              </a:ext>
            </a:extLst>
          </p:cNvPr>
          <p:cNvSpPr>
            <a:spLocks noChangeArrowheads="1"/>
          </p:cNvSpPr>
          <p:nvPr/>
        </p:nvSpPr>
        <p:spPr bwMode="auto">
          <a:xfrm>
            <a:off x="8101013" y="2565400"/>
            <a:ext cx="503237" cy="2592388"/>
          </a:xfrm>
          <a:prstGeom prst="wedgeRoundRectCallout">
            <a:avLst>
              <a:gd name="adj1" fmla="val -75236"/>
              <a:gd name="adj2" fmla="val -37444"/>
              <a:gd name="adj3" fmla="val 16667"/>
            </a:avLst>
          </a:prstGeom>
          <a:solidFill>
            <a:srgbClr val="FFFF0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lnSpc>
                <a:spcPct val="90000"/>
              </a:lnSpc>
              <a:buClr>
                <a:schemeClr val="accent2"/>
              </a:buClr>
              <a:buSzPct val="95000"/>
              <a:buFont typeface="Wingdings" panose="05000000000000000000" pitchFamily="2" charset="2"/>
              <a:buNone/>
            </a:pPr>
            <a:r>
              <a:rPr lang="en-US" altLang="zh-CN" sz="2000" b="0"/>
              <a:t>LTC</a:t>
            </a:r>
            <a:r>
              <a:rPr lang="zh-CN" altLang="en-US" sz="2000" b="0"/>
              <a:t>是</a:t>
            </a:r>
            <a:r>
              <a:rPr lang="en-US" altLang="zh-CN" sz="2000" b="0"/>
              <a:t>STC</a:t>
            </a:r>
            <a:r>
              <a:rPr lang="zh-CN" altLang="en-US" sz="2000" b="0"/>
              <a:t>的包络线</a:t>
            </a:r>
          </a:p>
          <a:p>
            <a:pPr algn="ctr">
              <a:spcBef>
                <a:spcPct val="0"/>
              </a:spcBef>
              <a:buClrTx/>
              <a:buFontTx/>
              <a:buNone/>
            </a:pPr>
            <a:endParaRPr lang="en-US" altLang="zh-CN" sz="20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60451">
                                            <p:bg/>
                                          </p:spTgt>
                                        </p:tgtEl>
                                        <p:attrNameLst>
                                          <p:attrName>style.visibility</p:attrName>
                                        </p:attrNameLst>
                                      </p:cBhvr>
                                      <p:to>
                                        <p:strVal val="visible"/>
                                      </p:to>
                                    </p:set>
                                    <p:animEffect transition="in" filter="blinds(horizontal)">
                                      <p:cBhvr>
                                        <p:cTn id="7" dur="500"/>
                                        <p:tgtEl>
                                          <p:spTgt spid="360451">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60451">
                                            <p:txEl>
                                              <p:pRg st="0" end="0"/>
                                            </p:txEl>
                                          </p:spTgt>
                                        </p:tgtEl>
                                        <p:attrNameLst>
                                          <p:attrName>style.visibility</p:attrName>
                                        </p:attrNameLst>
                                      </p:cBhvr>
                                      <p:to>
                                        <p:strVal val="visible"/>
                                      </p:to>
                                    </p:set>
                                    <p:animEffect transition="in" filter="blinds(horizontal)">
                                      <p:cBhvr>
                                        <p:cTn id="12" dur="500"/>
                                        <p:tgtEl>
                                          <p:spTgt spid="360451">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60476"/>
                                        </p:tgtEl>
                                        <p:attrNameLst>
                                          <p:attrName>style.visibility</p:attrName>
                                        </p:attrNameLst>
                                      </p:cBhvr>
                                      <p:to>
                                        <p:strVal val="visible"/>
                                      </p:to>
                                    </p:set>
                                    <p:animEffect transition="in" filter="blinds(horizontal)">
                                      <p:cBhvr>
                                        <p:cTn id="17" dur="500"/>
                                        <p:tgtEl>
                                          <p:spTgt spid="36047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60453"/>
                                        </p:tgtEl>
                                        <p:attrNameLst>
                                          <p:attrName>style.visibility</p:attrName>
                                        </p:attrNameLst>
                                      </p:cBhvr>
                                      <p:to>
                                        <p:strVal val="visible"/>
                                      </p:to>
                                    </p:set>
                                    <p:animEffect transition="in" filter="blinds(horizontal)">
                                      <p:cBhvr>
                                        <p:cTn id="22" dur="500"/>
                                        <p:tgtEl>
                                          <p:spTgt spid="360453"/>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360454"/>
                                        </p:tgtEl>
                                        <p:attrNameLst>
                                          <p:attrName>style.visibility</p:attrName>
                                        </p:attrNameLst>
                                      </p:cBhvr>
                                      <p:to>
                                        <p:strVal val="visible"/>
                                      </p:to>
                                    </p:set>
                                    <p:animEffect transition="in" filter="blinds(horizontal)">
                                      <p:cBhvr>
                                        <p:cTn id="25" dur="500"/>
                                        <p:tgtEl>
                                          <p:spTgt spid="360454"/>
                                        </p:tgtEl>
                                      </p:cBhvr>
                                    </p:animEffect>
                                  </p:childTnLst>
                                </p:cTn>
                              </p:par>
                              <p:par>
                                <p:cTn id="26" presetID="3" presetClass="entr" presetSubtype="10" fill="hold" nodeType="withEffect">
                                  <p:stCondLst>
                                    <p:cond delay="0"/>
                                  </p:stCondLst>
                                  <p:childTnLst>
                                    <p:set>
                                      <p:cBhvr>
                                        <p:cTn id="27" dur="1" fill="hold">
                                          <p:stCondLst>
                                            <p:cond delay="0"/>
                                          </p:stCondLst>
                                        </p:cTn>
                                        <p:tgtEl>
                                          <p:spTgt spid="360455"/>
                                        </p:tgtEl>
                                        <p:attrNameLst>
                                          <p:attrName>style.visibility</p:attrName>
                                        </p:attrNameLst>
                                      </p:cBhvr>
                                      <p:to>
                                        <p:strVal val="visible"/>
                                      </p:to>
                                    </p:set>
                                    <p:animEffect transition="in" filter="blinds(horizontal)">
                                      <p:cBhvr>
                                        <p:cTn id="28" dur="500"/>
                                        <p:tgtEl>
                                          <p:spTgt spid="360455"/>
                                        </p:tgtEl>
                                      </p:cBhvr>
                                    </p:animEffect>
                                  </p:childTnLst>
                                </p:cTn>
                              </p:par>
                              <p:par>
                                <p:cTn id="29" presetID="3" presetClass="entr" presetSubtype="10" fill="hold" nodeType="withEffect">
                                  <p:stCondLst>
                                    <p:cond delay="0"/>
                                  </p:stCondLst>
                                  <p:childTnLst>
                                    <p:set>
                                      <p:cBhvr>
                                        <p:cTn id="30" dur="1" fill="hold">
                                          <p:stCondLst>
                                            <p:cond delay="0"/>
                                          </p:stCondLst>
                                        </p:cTn>
                                        <p:tgtEl>
                                          <p:spTgt spid="360456"/>
                                        </p:tgtEl>
                                        <p:attrNameLst>
                                          <p:attrName>style.visibility</p:attrName>
                                        </p:attrNameLst>
                                      </p:cBhvr>
                                      <p:to>
                                        <p:strVal val="visible"/>
                                      </p:to>
                                    </p:set>
                                    <p:animEffect transition="in" filter="blinds(horizontal)">
                                      <p:cBhvr>
                                        <p:cTn id="31" dur="500"/>
                                        <p:tgtEl>
                                          <p:spTgt spid="360456"/>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360457"/>
                                        </p:tgtEl>
                                        <p:attrNameLst>
                                          <p:attrName>style.visibility</p:attrName>
                                        </p:attrNameLst>
                                      </p:cBhvr>
                                      <p:to>
                                        <p:strVal val="visible"/>
                                      </p:to>
                                    </p:set>
                                    <p:animEffect transition="in" filter="blinds(horizontal)">
                                      <p:cBhvr>
                                        <p:cTn id="34" dur="500"/>
                                        <p:tgtEl>
                                          <p:spTgt spid="360457"/>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360458"/>
                                        </p:tgtEl>
                                        <p:attrNameLst>
                                          <p:attrName>style.visibility</p:attrName>
                                        </p:attrNameLst>
                                      </p:cBhvr>
                                      <p:to>
                                        <p:strVal val="visible"/>
                                      </p:to>
                                    </p:set>
                                    <p:animEffect transition="in" filter="blinds(horizontal)">
                                      <p:cBhvr>
                                        <p:cTn id="37" dur="500"/>
                                        <p:tgtEl>
                                          <p:spTgt spid="360458"/>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360460"/>
                                        </p:tgtEl>
                                        <p:attrNameLst>
                                          <p:attrName>style.visibility</p:attrName>
                                        </p:attrNameLst>
                                      </p:cBhvr>
                                      <p:to>
                                        <p:strVal val="visible"/>
                                      </p:to>
                                    </p:set>
                                    <p:animEffect transition="in" filter="blinds(horizontal)">
                                      <p:cBhvr>
                                        <p:cTn id="40" dur="500"/>
                                        <p:tgtEl>
                                          <p:spTgt spid="360460"/>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360461"/>
                                        </p:tgtEl>
                                        <p:attrNameLst>
                                          <p:attrName>style.visibility</p:attrName>
                                        </p:attrNameLst>
                                      </p:cBhvr>
                                      <p:to>
                                        <p:strVal val="visible"/>
                                      </p:to>
                                    </p:set>
                                    <p:animEffect transition="in" filter="blinds(horizontal)">
                                      <p:cBhvr>
                                        <p:cTn id="43" dur="500"/>
                                        <p:tgtEl>
                                          <p:spTgt spid="360461"/>
                                        </p:tgtEl>
                                      </p:cBhvr>
                                    </p:animEffect>
                                  </p:childTnLst>
                                </p:cTn>
                              </p:par>
                              <p:par>
                                <p:cTn id="44" presetID="3" presetClass="entr" presetSubtype="10" fill="hold" grpId="0" nodeType="withEffect">
                                  <p:stCondLst>
                                    <p:cond delay="0"/>
                                  </p:stCondLst>
                                  <p:childTnLst>
                                    <p:set>
                                      <p:cBhvr>
                                        <p:cTn id="45" dur="1" fill="hold">
                                          <p:stCondLst>
                                            <p:cond delay="0"/>
                                          </p:stCondLst>
                                        </p:cTn>
                                        <p:tgtEl>
                                          <p:spTgt spid="360463"/>
                                        </p:tgtEl>
                                        <p:attrNameLst>
                                          <p:attrName>style.visibility</p:attrName>
                                        </p:attrNameLst>
                                      </p:cBhvr>
                                      <p:to>
                                        <p:strVal val="visible"/>
                                      </p:to>
                                    </p:set>
                                    <p:animEffect transition="in" filter="blinds(horizontal)">
                                      <p:cBhvr>
                                        <p:cTn id="46" dur="500"/>
                                        <p:tgtEl>
                                          <p:spTgt spid="360463"/>
                                        </p:tgtEl>
                                      </p:cBhvr>
                                    </p:animEffect>
                                  </p:childTnLst>
                                </p:cTn>
                              </p:par>
                              <p:par>
                                <p:cTn id="47" presetID="3" presetClass="entr" presetSubtype="10" fill="hold" grpId="0" nodeType="withEffect">
                                  <p:stCondLst>
                                    <p:cond delay="0"/>
                                  </p:stCondLst>
                                  <p:childTnLst>
                                    <p:set>
                                      <p:cBhvr>
                                        <p:cTn id="48" dur="1" fill="hold">
                                          <p:stCondLst>
                                            <p:cond delay="0"/>
                                          </p:stCondLst>
                                        </p:cTn>
                                        <p:tgtEl>
                                          <p:spTgt spid="360464"/>
                                        </p:tgtEl>
                                        <p:attrNameLst>
                                          <p:attrName>style.visibility</p:attrName>
                                        </p:attrNameLst>
                                      </p:cBhvr>
                                      <p:to>
                                        <p:strVal val="visible"/>
                                      </p:to>
                                    </p:set>
                                    <p:animEffect transition="in" filter="blinds(horizontal)">
                                      <p:cBhvr>
                                        <p:cTn id="49" dur="500"/>
                                        <p:tgtEl>
                                          <p:spTgt spid="360464"/>
                                        </p:tgtEl>
                                      </p:cBhvr>
                                    </p:animEffect>
                                  </p:childTnLst>
                                </p:cTn>
                              </p:par>
                              <p:par>
                                <p:cTn id="50" presetID="3" presetClass="entr" presetSubtype="10" fill="hold" grpId="0" nodeType="withEffect">
                                  <p:stCondLst>
                                    <p:cond delay="0"/>
                                  </p:stCondLst>
                                  <p:childTnLst>
                                    <p:set>
                                      <p:cBhvr>
                                        <p:cTn id="51" dur="1" fill="hold">
                                          <p:stCondLst>
                                            <p:cond delay="0"/>
                                          </p:stCondLst>
                                        </p:cTn>
                                        <p:tgtEl>
                                          <p:spTgt spid="360465"/>
                                        </p:tgtEl>
                                        <p:attrNameLst>
                                          <p:attrName>style.visibility</p:attrName>
                                        </p:attrNameLst>
                                      </p:cBhvr>
                                      <p:to>
                                        <p:strVal val="visible"/>
                                      </p:to>
                                    </p:set>
                                    <p:animEffect transition="in" filter="blinds(horizontal)">
                                      <p:cBhvr>
                                        <p:cTn id="52" dur="500"/>
                                        <p:tgtEl>
                                          <p:spTgt spid="360465"/>
                                        </p:tgtEl>
                                      </p:cBhvr>
                                    </p:animEffect>
                                  </p:childTnLst>
                                </p:cTn>
                              </p:par>
                              <p:par>
                                <p:cTn id="53" presetID="3" presetClass="entr" presetSubtype="10" fill="hold" nodeType="withEffect">
                                  <p:stCondLst>
                                    <p:cond delay="0"/>
                                  </p:stCondLst>
                                  <p:childTnLst>
                                    <p:set>
                                      <p:cBhvr>
                                        <p:cTn id="54" dur="1" fill="hold">
                                          <p:stCondLst>
                                            <p:cond delay="0"/>
                                          </p:stCondLst>
                                        </p:cTn>
                                        <p:tgtEl>
                                          <p:spTgt spid="360467"/>
                                        </p:tgtEl>
                                        <p:attrNameLst>
                                          <p:attrName>style.visibility</p:attrName>
                                        </p:attrNameLst>
                                      </p:cBhvr>
                                      <p:to>
                                        <p:strVal val="visible"/>
                                      </p:to>
                                    </p:set>
                                    <p:animEffect transition="in" filter="blinds(horizontal)">
                                      <p:cBhvr>
                                        <p:cTn id="55" dur="500"/>
                                        <p:tgtEl>
                                          <p:spTgt spid="360467"/>
                                        </p:tgtEl>
                                      </p:cBhvr>
                                    </p:animEffect>
                                  </p:childTnLst>
                                </p:cTn>
                              </p:par>
                              <p:par>
                                <p:cTn id="56" presetID="3" presetClass="entr" presetSubtype="10" fill="hold" nodeType="withEffect">
                                  <p:stCondLst>
                                    <p:cond delay="0"/>
                                  </p:stCondLst>
                                  <p:childTnLst>
                                    <p:set>
                                      <p:cBhvr>
                                        <p:cTn id="57" dur="1" fill="hold">
                                          <p:stCondLst>
                                            <p:cond delay="0"/>
                                          </p:stCondLst>
                                        </p:cTn>
                                        <p:tgtEl>
                                          <p:spTgt spid="360468"/>
                                        </p:tgtEl>
                                        <p:attrNameLst>
                                          <p:attrName>style.visibility</p:attrName>
                                        </p:attrNameLst>
                                      </p:cBhvr>
                                      <p:to>
                                        <p:strVal val="visible"/>
                                      </p:to>
                                    </p:set>
                                    <p:animEffect transition="in" filter="blinds(horizontal)">
                                      <p:cBhvr>
                                        <p:cTn id="58" dur="500"/>
                                        <p:tgtEl>
                                          <p:spTgt spid="360468"/>
                                        </p:tgtEl>
                                      </p:cBhvr>
                                    </p:animEffect>
                                  </p:childTnLst>
                                </p:cTn>
                              </p:par>
                              <p:par>
                                <p:cTn id="59" presetID="3" presetClass="entr" presetSubtype="10" fill="hold" nodeType="withEffect">
                                  <p:stCondLst>
                                    <p:cond delay="0"/>
                                  </p:stCondLst>
                                  <p:childTnLst>
                                    <p:set>
                                      <p:cBhvr>
                                        <p:cTn id="60" dur="1" fill="hold">
                                          <p:stCondLst>
                                            <p:cond delay="0"/>
                                          </p:stCondLst>
                                        </p:cTn>
                                        <p:tgtEl>
                                          <p:spTgt spid="360469"/>
                                        </p:tgtEl>
                                        <p:attrNameLst>
                                          <p:attrName>style.visibility</p:attrName>
                                        </p:attrNameLst>
                                      </p:cBhvr>
                                      <p:to>
                                        <p:strVal val="visible"/>
                                      </p:to>
                                    </p:set>
                                    <p:animEffect transition="in" filter="blinds(horizontal)">
                                      <p:cBhvr>
                                        <p:cTn id="61" dur="500"/>
                                        <p:tgtEl>
                                          <p:spTgt spid="360469"/>
                                        </p:tgtEl>
                                      </p:cBhvr>
                                    </p:animEffect>
                                  </p:childTnLst>
                                </p:cTn>
                              </p:par>
                              <p:par>
                                <p:cTn id="62" presetID="3" presetClass="entr" presetSubtype="10" fill="hold" nodeType="withEffect">
                                  <p:stCondLst>
                                    <p:cond delay="0"/>
                                  </p:stCondLst>
                                  <p:childTnLst>
                                    <p:set>
                                      <p:cBhvr>
                                        <p:cTn id="63" dur="1" fill="hold">
                                          <p:stCondLst>
                                            <p:cond delay="0"/>
                                          </p:stCondLst>
                                        </p:cTn>
                                        <p:tgtEl>
                                          <p:spTgt spid="360470"/>
                                        </p:tgtEl>
                                        <p:attrNameLst>
                                          <p:attrName>style.visibility</p:attrName>
                                        </p:attrNameLst>
                                      </p:cBhvr>
                                      <p:to>
                                        <p:strVal val="visible"/>
                                      </p:to>
                                    </p:set>
                                    <p:animEffect transition="in" filter="blinds(horizontal)">
                                      <p:cBhvr>
                                        <p:cTn id="64" dur="500"/>
                                        <p:tgtEl>
                                          <p:spTgt spid="360470"/>
                                        </p:tgtEl>
                                      </p:cBhvr>
                                    </p:animEffect>
                                  </p:childTnLst>
                                </p:cTn>
                              </p:par>
                              <p:par>
                                <p:cTn id="65" presetID="3" presetClass="entr" presetSubtype="10" fill="hold" nodeType="withEffect">
                                  <p:stCondLst>
                                    <p:cond delay="0"/>
                                  </p:stCondLst>
                                  <p:childTnLst>
                                    <p:set>
                                      <p:cBhvr>
                                        <p:cTn id="66" dur="1" fill="hold">
                                          <p:stCondLst>
                                            <p:cond delay="0"/>
                                          </p:stCondLst>
                                        </p:cTn>
                                        <p:tgtEl>
                                          <p:spTgt spid="360471"/>
                                        </p:tgtEl>
                                        <p:attrNameLst>
                                          <p:attrName>style.visibility</p:attrName>
                                        </p:attrNameLst>
                                      </p:cBhvr>
                                      <p:to>
                                        <p:strVal val="visible"/>
                                      </p:to>
                                    </p:set>
                                    <p:animEffect transition="in" filter="blinds(horizontal)">
                                      <p:cBhvr>
                                        <p:cTn id="67" dur="500"/>
                                        <p:tgtEl>
                                          <p:spTgt spid="360471"/>
                                        </p:tgtEl>
                                      </p:cBhvr>
                                    </p:animEffect>
                                  </p:childTnLst>
                                </p:cTn>
                              </p:par>
                              <p:par>
                                <p:cTn id="68" presetID="3" presetClass="entr" presetSubtype="10" fill="hold" grpId="0" nodeType="withEffect">
                                  <p:stCondLst>
                                    <p:cond delay="0"/>
                                  </p:stCondLst>
                                  <p:childTnLst>
                                    <p:set>
                                      <p:cBhvr>
                                        <p:cTn id="69" dur="1" fill="hold">
                                          <p:stCondLst>
                                            <p:cond delay="0"/>
                                          </p:stCondLst>
                                        </p:cTn>
                                        <p:tgtEl>
                                          <p:spTgt spid="360472"/>
                                        </p:tgtEl>
                                        <p:attrNameLst>
                                          <p:attrName>style.visibility</p:attrName>
                                        </p:attrNameLst>
                                      </p:cBhvr>
                                      <p:to>
                                        <p:strVal val="visible"/>
                                      </p:to>
                                    </p:set>
                                    <p:animEffect transition="in" filter="blinds(horizontal)">
                                      <p:cBhvr>
                                        <p:cTn id="70" dur="500"/>
                                        <p:tgtEl>
                                          <p:spTgt spid="360472"/>
                                        </p:tgtEl>
                                      </p:cBhvr>
                                    </p:animEffect>
                                  </p:childTnLst>
                                </p:cTn>
                              </p:par>
                              <p:par>
                                <p:cTn id="71" presetID="3" presetClass="entr" presetSubtype="10" fill="hold" grpId="0" nodeType="withEffect">
                                  <p:stCondLst>
                                    <p:cond delay="0"/>
                                  </p:stCondLst>
                                  <p:childTnLst>
                                    <p:set>
                                      <p:cBhvr>
                                        <p:cTn id="72" dur="1" fill="hold">
                                          <p:stCondLst>
                                            <p:cond delay="0"/>
                                          </p:stCondLst>
                                        </p:cTn>
                                        <p:tgtEl>
                                          <p:spTgt spid="360473"/>
                                        </p:tgtEl>
                                        <p:attrNameLst>
                                          <p:attrName>style.visibility</p:attrName>
                                        </p:attrNameLst>
                                      </p:cBhvr>
                                      <p:to>
                                        <p:strVal val="visible"/>
                                      </p:to>
                                    </p:set>
                                    <p:animEffect transition="in" filter="blinds(horizontal)">
                                      <p:cBhvr>
                                        <p:cTn id="73" dur="500"/>
                                        <p:tgtEl>
                                          <p:spTgt spid="360473"/>
                                        </p:tgtEl>
                                      </p:cBhvr>
                                    </p:animEffect>
                                  </p:childTnLst>
                                </p:cTn>
                              </p:par>
                              <p:par>
                                <p:cTn id="74" presetID="3" presetClass="entr" presetSubtype="10" fill="hold" nodeType="withEffect">
                                  <p:stCondLst>
                                    <p:cond delay="0"/>
                                  </p:stCondLst>
                                  <p:childTnLst>
                                    <p:set>
                                      <p:cBhvr>
                                        <p:cTn id="75" dur="1" fill="hold">
                                          <p:stCondLst>
                                            <p:cond delay="0"/>
                                          </p:stCondLst>
                                        </p:cTn>
                                        <p:tgtEl>
                                          <p:spTgt spid="360474"/>
                                        </p:tgtEl>
                                        <p:attrNameLst>
                                          <p:attrName>style.visibility</p:attrName>
                                        </p:attrNameLst>
                                      </p:cBhvr>
                                      <p:to>
                                        <p:strVal val="visible"/>
                                      </p:to>
                                    </p:set>
                                    <p:animEffect transition="in" filter="blinds(horizontal)">
                                      <p:cBhvr>
                                        <p:cTn id="76" dur="500"/>
                                        <p:tgtEl>
                                          <p:spTgt spid="360474"/>
                                        </p:tgtEl>
                                      </p:cBhvr>
                                    </p:animEffect>
                                  </p:childTnLst>
                                </p:cTn>
                              </p:par>
                              <p:par>
                                <p:cTn id="77" presetID="3" presetClass="entr" presetSubtype="10" fill="hold" grpId="0" nodeType="withEffect">
                                  <p:stCondLst>
                                    <p:cond delay="0"/>
                                  </p:stCondLst>
                                  <p:childTnLst>
                                    <p:set>
                                      <p:cBhvr>
                                        <p:cTn id="78" dur="1" fill="hold">
                                          <p:stCondLst>
                                            <p:cond delay="0"/>
                                          </p:stCondLst>
                                        </p:cTn>
                                        <p:tgtEl>
                                          <p:spTgt spid="360475"/>
                                        </p:tgtEl>
                                        <p:attrNameLst>
                                          <p:attrName>style.visibility</p:attrName>
                                        </p:attrNameLst>
                                      </p:cBhvr>
                                      <p:to>
                                        <p:strVal val="visible"/>
                                      </p:to>
                                    </p:set>
                                    <p:animEffect transition="in" filter="blinds(horizontal)">
                                      <p:cBhvr>
                                        <p:cTn id="79" dur="500"/>
                                        <p:tgtEl>
                                          <p:spTgt spid="360475"/>
                                        </p:tgtEl>
                                      </p:cBhvr>
                                    </p:animEffect>
                                  </p:childTnLst>
                                </p:cTn>
                              </p:par>
                            </p:childTnLst>
                          </p:cTn>
                        </p:par>
                      </p:childTnLst>
                    </p:cTn>
                  </p:par>
                  <p:par>
                    <p:cTn id="80" fill="hold" nodeType="clickPar">
                      <p:stCondLst>
                        <p:cond delay="indefinite"/>
                      </p:stCondLst>
                      <p:childTnLst>
                        <p:par>
                          <p:cTn id="81" fill="hold" nodeType="withGroup">
                            <p:stCondLst>
                              <p:cond delay="0"/>
                            </p:stCondLst>
                            <p:childTnLst>
                              <p:par>
                                <p:cTn id="82" presetID="3" presetClass="entr" presetSubtype="10" fill="hold" grpId="0" nodeType="clickEffect">
                                  <p:stCondLst>
                                    <p:cond delay="0"/>
                                  </p:stCondLst>
                                  <p:childTnLst>
                                    <p:set>
                                      <p:cBhvr>
                                        <p:cTn id="83" dur="1" fill="hold">
                                          <p:stCondLst>
                                            <p:cond delay="0"/>
                                          </p:stCondLst>
                                        </p:cTn>
                                        <p:tgtEl>
                                          <p:spTgt spid="360459"/>
                                        </p:tgtEl>
                                        <p:attrNameLst>
                                          <p:attrName>style.visibility</p:attrName>
                                        </p:attrNameLst>
                                      </p:cBhvr>
                                      <p:to>
                                        <p:strVal val="visible"/>
                                      </p:to>
                                    </p:set>
                                    <p:animEffect transition="in" filter="blinds(horizontal)">
                                      <p:cBhvr>
                                        <p:cTn id="84" dur="500"/>
                                        <p:tgtEl>
                                          <p:spTgt spid="360459"/>
                                        </p:tgtEl>
                                      </p:cBhvr>
                                    </p:animEffect>
                                  </p:childTnLst>
                                </p:cTn>
                              </p:par>
                              <p:par>
                                <p:cTn id="85" presetID="3" presetClass="entr" presetSubtype="10" fill="hold" grpId="0" nodeType="withEffect">
                                  <p:stCondLst>
                                    <p:cond delay="0"/>
                                  </p:stCondLst>
                                  <p:childTnLst>
                                    <p:set>
                                      <p:cBhvr>
                                        <p:cTn id="86" dur="1" fill="hold">
                                          <p:stCondLst>
                                            <p:cond delay="0"/>
                                          </p:stCondLst>
                                        </p:cTn>
                                        <p:tgtEl>
                                          <p:spTgt spid="360477"/>
                                        </p:tgtEl>
                                        <p:attrNameLst>
                                          <p:attrName>style.visibility</p:attrName>
                                        </p:attrNameLst>
                                      </p:cBhvr>
                                      <p:to>
                                        <p:strVal val="visible"/>
                                      </p:to>
                                    </p:set>
                                    <p:animEffect transition="in" filter="blinds(horizontal)">
                                      <p:cBhvr>
                                        <p:cTn id="87" dur="500"/>
                                        <p:tgtEl>
                                          <p:spTgt spid="360477"/>
                                        </p:tgtEl>
                                      </p:cBhvr>
                                    </p:animEffect>
                                  </p:childTnLst>
                                </p:cTn>
                              </p:par>
                            </p:childTnLst>
                          </p:cTn>
                        </p:par>
                      </p:childTnLst>
                    </p:cTn>
                  </p:par>
                  <p:par>
                    <p:cTn id="88" fill="hold" nodeType="clickPar">
                      <p:stCondLst>
                        <p:cond delay="indefinite"/>
                      </p:stCondLst>
                      <p:childTnLst>
                        <p:par>
                          <p:cTn id="89" fill="hold" nodeType="withGroup">
                            <p:stCondLst>
                              <p:cond delay="0"/>
                            </p:stCondLst>
                            <p:childTnLst>
                              <p:par>
                                <p:cTn id="90" presetID="3" presetClass="entr" presetSubtype="10" fill="hold" grpId="0" nodeType="clickEffect">
                                  <p:stCondLst>
                                    <p:cond delay="0"/>
                                  </p:stCondLst>
                                  <p:childTnLst>
                                    <p:set>
                                      <p:cBhvr>
                                        <p:cTn id="91" dur="1" fill="hold">
                                          <p:stCondLst>
                                            <p:cond delay="0"/>
                                          </p:stCondLst>
                                        </p:cTn>
                                        <p:tgtEl>
                                          <p:spTgt spid="360478"/>
                                        </p:tgtEl>
                                        <p:attrNameLst>
                                          <p:attrName>style.visibility</p:attrName>
                                        </p:attrNameLst>
                                      </p:cBhvr>
                                      <p:to>
                                        <p:strVal val="visible"/>
                                      </p:to>
                                    </p:set>
                                    <p:animEffect transition="in" filter="blinds(horizontal)">
                                      <p:cBhvr>
                                        <p:cTn id="92" dur="500"/>
                                        <p:tgtEl>
                                          <p:spTgt spid="360478"/>
                                        </p:tgtEl>
                                      </p:cBhvr>
                                    </p:animEffect>
                                  </p:childTnLst>
                                </p:cTn>
                              </p:par>
                            </p:childTnLst>
                          </p:cTn>
                        </p:par>
                      </p:childTnLst>
                    </p:cTn>
                  </p:par>
                  <p:par>
                    <p:cTn id="93" fill="hold" nodeType="clickPar">
                      <p:stCondLst>
                        <p:cond delay="indefinite"/>
                      </p:stCondLst>
                      <p:childTnLst>
                        <p:par>
                          <p:cTn id="94" fill="hold" nodeType="withGroup">
                            <p:stCondLst>
                              <p:cond delay="0"/>
                            </p:stCondLst>
                            <p:childTnLst>
                              <p:par>
                                <p:cTn id="95" presetID="3" presetClass="entr" presetSubtype="10" fill="hold" grpId="0" nodeType="clickEffect">
                                  <p:stCondLst>
                                    <p:cond delay="0"/>
                                  </p:stCondLst>
                                  <p:childTnLst>
                                    <p:set>
                                      <p:cBhvr>
                                        <p:cTn id="96" dur="1" fill="hold">
                                          <p:stCondLst>
                                            <p:cond delay="0"/>
                                          </p:stCondLst>
                                        </p:cTn>
                                        <p:tgtEl>
                                          <p:spTgt spid="360479"/>
                                        </p:tgtEl>
                                        <p:attrNameLst>
                                          <p:attrName>style.visibility</p:attrName>
                                        </p:attrNameLst>
                                      </p:cBhvr>
                                      <p:to>
                                        <p:strVal val="visible"/>
                                      </p:to>
                                    </p:set>
                                    <p:animEffect transition="in" filter="blinds(horizontal)">
                                      <p:cBhvr>
                                        <p:cTn id="97" dur="500"/>
                                        <p:tgtEl>
                                          <p:spTgt spid="360479"/>
                                        </p:tgtEl>
                                      </p:cBhvr>
                                    </p:animEffect>
                                  </p:childTnLst>
                                </p:cTn>
                              </p:par>
                            </p:childTnLst>
                          </p:cTn>
                        </p:par>
                      </p:childTnLst>
                    </p:cTn>
                  </p:par>
                  <p:par>
                    <p:cTn id="98" fill="hold" nodeType="clickPar">
                      <p:stCondLst>
                        <p:cond delay="indefinite"/>
                      </p:stCondLst>
                      <p:childTnLst>
                        <p:par>
                          <p:cTn id="99" fill="hold" nodeType="withGroup">
                            <p:stCondLst>
                              <p:cond delay="0"/>
                            </p:stCondLst>
                            <p:childTnLst>
                              <p:par>
                                <p:cTn id="100" presetID="3" presetClass="entr" presetSubtype="10" fill="hold" nodeType="clickEffect">
                                  <p:stCondLst>
                                    <p:cond delay="0"/>
                                  </p:stCondLst>
                                  <p:childTnLst>
                                    <p:set>
                                      <p:cBhvr>
                                        <p:cTn id="101" dur="1" fill="hold">
                                          <p:stCondLst>
                                            <p:cond delay="0"/>
                                          </p:stCondLst>
                                        </p:cTn>
                                        <p:tgtEl>
                                          <p:spTgt spid="360466"/>
                                        </p:tgtEl>
                                        <p:attrNameLst>
                                          <p:attrName>style.visibility</p:attrName>
                                        </p:attrNameLst>
                                      </p:cBhvr>
                                      <p:to>
                                        <p:strVal val="visible"/>
                                      </p:to>
                                    </p:set>
                                    <p:animEffect transition="in" filter="blinds(horizontal)">
                                      <p:cBhvr>
                                        <p:cTn id="102" dur="500"/>
                                        <p:tgtEl>
                                          <p:spTgt spid="360466"/>
                                        </p:tgtEl>
                                      </p:cBhvr>
                                    </p:animEffect>
                                  </p:childTnLst>
                                </p:cTn>
                              </p:par>
                              <p:par>
                                <p:cTn id="103" presetID="3" presetClass="entr" presetSubtype="10" fill="hold" grpId="0" nodeType="withEffect">
                                  <p:stCondLst>
                                    <p:cond delay="0"/>
                                  </p:stCondLst>
                                  <p:childTnLst>
                                    <p:set>
                                      <p:cBhvr>
                                        <p:cTn id="104" dur="1" fill="hold">
                                          <p:stCondLst>
                                            <p:cond delay="0"/>
                                          </p:stCondLst>
                                        </p:cTn>
                                        <p:tgtEl>
                                          <p:spTgt spid="360462"/>
                                        </p:tgtEl>
                                        <p:attrNameLst>
                                          <p:attrName>style.visibility</p:attrName>
                                        </p:attrNameLst>
                                      </p:cBhvr>
                                      <p:to>
                                        <p:strVal val="visible"/>
                                      </p:to>
                                    </p:set>
                                    <p:animEffect transition="in" filter="blinds(horizontal)">
                                      <p:cBhvr>
                                        <p:cTn id="105" dur="500"/>
                                        <p:tgtEl>
                                          <p:spTgt spid="360462"/>
                                        </p:tgtEl>
                                      </p:cBhvr>
                                    </p:animEffect>
                                  </p:childTnLst>
                                </p:cTn>
                              </p:par>
                            </p:childTnLst>
                          </p:cTn>
                        </p:par>
                      </p:childTnLst>
                    </p:cTn>
                  </p:par>
                  <p:par>
                    <p:cTn id="106" fill="hold" nodeType="clickPar">
                      <p:stCondLst>
                        <p:cond delay="indefinite"/>
                      </p:stCondLst>
                      <p:childTnLst>
                        <p:par>
                          <p:cTn id="107" fill="hold" nodeType="withGroup">
                            <p:stCondLst>
                              <p:cond delay="0"/>
                            </p:stCondLst>
                            <p:childTnLst>
                              <p:par>
                                <p:cTn id="108" presetID="3" presetClass="entr" presetSubtype="10" fill="hold" grpId="0" nodeType="clickEffect">
                                  <p:stCondLst>
                                    <p:cond delay="0"/>
                                  </p:stCondLst>
                                  <p:childTnLst>
                                    <p:set>
                                      <p:cBhvr>
                                        <p:cTn id="109" dur="1" fill="hold">
                                          <p:stCondLst>
                                            <p:cond delay="0"/>
                                          </p:stCondLst>
                                        </p:cTn>
                                        <p:tgtEl>
                                          <p:spTgt spid="360480"/>
                                        </p:tgtEl>
                                        <p:attrNameLst>
                                          <p:attrName>style.visibility</p:attrName>
                                        </p:attrNameLst>
                                      </p:cBhvr>
                                      <p:to>
                                        <p:strVal val="visible"/>
                                      </p:to>
                                    </p:set>
                                    <p:animEffect transition="in" filter="blinds(horizontal)">
                                      <p:cBhvr>
                                        <p:cTn id="110" dur="500"/>
                                        <p:tgtEl>
                                          <p:spTgt spid="360480"/>
                                        </p:tgtEl>
                                      </p:cBhvr>
                                    </p:animEffect>
                                  </p:childTnLst>
                                </p:cTn>
                              </p:par>
                            </p:childTnLst>
                          </p:cTn>
                        </p:par>
                      </p:childTnLst>
                    </p:cTn>
                  </p:par>
                  <p:par>
                    <p:cTn id="111" fill="hold" nodeType="clickPar">
                      <p:stCondLst>
                        <p:cond delay="indefinite"/>
                      </p:stCondLst>
                      <p:childTnLst>
                        <p:par>
                          <p:cTn id="112" fill="hold" nodeType="withGroup">
                            <p:stCondLst>
                              <p:cond delay="0"/>
                            </p:stCondLst>
                            <p:childTnLst>
                              <p:par>
                                <p:cTn id="113" presetID="3" presetClass="entr" presetSubtype="10" fill="hold" grpId="0" nodeType="clickEffect">
                                  <p:stCondLst>
                                    <p:cond delay="0"/>
                                  </p:stCondLst>
                                  <p:childTnLst>
                                    <p:set>
                                      <p:cBhvr>
                                        <p:cTn id="114" dur="1" fill="hold">
                                          <p:stCondLst>
                                            <p:cond delay="0"/>
                                          </p:stCondLst>
                                        </p:cTn>
                                        <p:tgtEl>
                                          <p:spTgt spid="360481"/>
                                        </p:tgtEl>
                                        <p:attrNameLst>
                                          <p:attrName>style.visibility</p:attrName>
                                        </p:attrNameLst>
                                      </p:cBhvr>
                                      <p:to>
                                        <p:strVal val="visible"/>
                                      </p:to>
                                    </p:set>
                                    <p:animEffect transition="in" filter="blinds(horizontal)">
                                      <p:cBhvr>
                                        <p:cTn id="115" dur="500"/>
                                        <p:tgtEl>
                                          <p:spTgt spid="3604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0451" grpId="0" build="p" animBg="1"/>
      <p:bldP spid="360453" grpId="0" animBg="1"/>
      <p:bldP spid="360454" grpId="0" animBg="1"/>
      <p:bldP spid="360457" grpId="0" animBg="1"/>
      <p:bldP spid="360458" grpId="0"/>
      <p:bldP spid="360459" grpId="0"/>
      <p:bldP spid="360460" grpId="0"/>
      <p:bldP spid="360461" grpId="0"/>
      <p:bldP spid="360462" grpId="0"/>
      <p:bldP spid="360463" grpId="0"/>
      <p:bldP spid="360464" grpId="0"/>
      <p:bldP spid="360465" grpId="0"/>
      <p:bldP spid="360472" grpId="0"/>
      <p:bldP spid="360473" grpId="0"/>
      <p:bldP spid="360475" grpId="0"/>
      <p:bldP spid="360476" grpId="0" animBg="1"/>
      <p:bldP spid="360477" grpId="0"/>
      <p:bldP spid="360478" grpId="0" animBg="1"/>
      <p:bldP spid="360479" grpId="0" animBg="1"/>
      <p:bldP spid="360480" grpId="0" animBg="1"/>
      <p:bldP spid="360481"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灯片编号占位符 5">
            <a:extLst>
              <a:ext uri="{FF2B5EF4-FFF2-40B4-BE49-F238E27FC236}">
                <a16:creationId xmlns:a16="http://schemas.microsoft.com/office/drawing/2014/main" id="{A1768D79-CEC2-48D3-A649-A75C9AA19F1E}"/>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99E72E4F-9F12-470A-9535-C6C766F82602}" type="slidenum">
              <a:rPr lang="en-US" altLang="zh-CN" sz="2400" smtClean="0">
                <a:solidFill>
                  <a:srgbClr val="0000CC"/>
                </a:solidFill>
              </a:rPr>
              <a:pPr>
                <a:spcBef>
                  <a:spcPct val="50000"/>
                </a:spcBef>
                <a:buClrTx/>
                <a:buFontTx/>
                <a:buNone/>
              </a:pPr>
              <a:t>28</a:t>
            </a:fld>
            <a:endParaRPr lang="en-US" altLang="zh-CN" sz="2400">
              <a:solidFill>
                <a:srgbClr val="0000CC"/>
              </a:solidFill>
            </a:endParaRPr>
          </a:p>
        </p:txBody>
      </p:sp>
      <p:sp>
        <p:nvSpPr>
          <p:cNvPr id="362499" name="Rectangle 3">
            <a:extLst>
              <a:ext uri="{FF2B5EF4-FFF2-40B4-BE49-F238E27FC236}">
                <a16:creationId xmlns:a16="http://schemas.microsoft.com/office/drawing/2014/main" id="{5B35560F-A20A-412C-838C-0F556F0763E1}"/>
              </a:ext>
            </a:extLst>
          </p:cNvPr>
          <p:cNvSpPr>
            <a:spLocks noGrp="1" noChangeArrowheads="1"/>
          </p:cNvSpPr>
          <p:nvPr>
            <p:ph type="body" idx="1"/>
          </p:nvPr>
        </p:nvSpPr>
        <p:spPr>
          <a:xfrm>
            <a:off x="6948488" y="4149725"/>
            <a:ext cx="1727200" cy="2232025"/>
          </a:xfrm>
          <a:solidFill>
            <a:srgbClr val="FFCC99"/>
          </a:solidFill>
          <a:ln w="38100">
            <a:solidFill>
              <a:srgbClr val="CC6600"/>
            </a:solidFill>
            <a:miter lim="800000"/>
            <a:headEnd/>
            <a:tailEnd/>
          </a:ln>
        </p:spPr>
        <p:txBody>
          <a:bodyPr/>
          <a:lstStyle/>
          <a:p>
            <a:pPr marL="0" indent="0" eaLnBrk="1" hangingPunct="1">
              <a:lnSpc>
                <a:spcPct val="90000"/>
              </a:lnSpc>
              <a:buClr>
                <a:srgbClr val="3366FF"/>
              </a:buClr>
              <a:buSzPct val="95000"/>
              <a:buFont typeface="Wingdings" panose="05000000000000000000" pitchFamily="2" charset="2"/>
              <a:buNone/>
            </a:pPr>
            <a:r>
              <a:rPr lang="en-US" altLang="zh-CN" sz="2000"/>
              <a:t>LTC</a:t>
            </a:r>
            <a:r>
              <a:rPr lang="zh-CN" altLang="en-US" sz="2000"/>
              <a:t>曲线表示厂商在长期内进行生产的</a:t>
            </a:r>
          </a:p>
          <a:p>
            <a:pPr marL="0" indent="0" eaLnBrk="1" hangingPunct="1">
              <a:lnSpc>
                <a:spcPct val="90000"/>
              </a:lnSpc>
              <a:buClr>
                <a:srgbClr val="3366FF"/>
              </a:buClr>
              <a:buSzPct val="95000"/>
              <a:buFont typeface="Wingdings" panose="05000000000000000000" pitchFamily="2" charset="2"/>
              <a:buNone/>
            </a:pPr>
            <a:r>
              <a:rPr lang="zh-CN" altLang="en-US" sz="2000"/>
              <a:t>最优生产规模和最低总成本。</a:t>
            </a:r>
          </a:p>
        </p:txBody>
      </p:sp>
      <p:sp>
        <p:nvSpPr>
          <p:cNvPr id="32772" name="Rectangle 4">
            <a:extLst>
              <a:ext uri="{FF2B5EF4-FFF2-40B4-BE49-F238E27FC236}">
                <a16:creationId xmlns:a16="http://schemas.microsoft.com/office/drawing/2014/main" id="{493DB215-5F73-42DA-A0D1-AAF229515254}"/>
              </a:ext>
            </a:extLst>
          </p:cNvPr>
          <p:cNvSpPr>
            <a:spLocks noGrp="1" noChangeArrowheads="1"/>
          </p:cNvSpPr>
          <p:nvPr>
            <p:ph type="title"/>
          </p:nvPr>
        </p:nvSpPr>
        <p:spPr>
          <a:xfrm>
            <a:off x="685800" y="333375"/>
            <a:ext cx="5470525" cy="647700"/>
          </a:xfrm>
          <a:noFill/>
        </p:spPr>
        <p:txBody>
          <a:bodyPr/>
          <a:lstStyle/>
          <a:p>
            <a:pPr eaLnBrk="1" hangingPunct="1"/>
            <a:r>
              <a:rPr lang="en-US" altLang="zh-CN" sz="2800"/>
              <a:t>LTC</a:t>
            </a:r>
            <a:r>
              <a:rPr lang="zh-CN" altLang="en-US" sz="2800"/>
              <a:t>可以由生产扩展线推导出。</a:t>
            </a:r>
            <a:endParaRPr lang="zh-CN" altLang="en-US" sz="2800">
              <a:solidFill>
                <a:schemeClr val="tx1"/>
              </a:solidFill>
            </a:endParaRPr>
          </a:p>
        </p:txBody>
      </p:sp>
      <p:sp>
        <p:nvSpPr>
          <p:cNvPr id="362501" name="Text Box 5">
            <a:extLst>
              <a:ext uri="{FF2B5EF4-FFF2-40B4-BE49-F238E27FC236}">
                <a16:creationId xmlns:a16="http://schemas.microsoft.com/office/drawing/2014/main" id="{CC7546B2-7112-48D9-84B4-6FF690793BDF}"/>
              </a:ext>
            </a:extLst>
          </p:cNvPr>
          <p:cNvSpPr txBox="1">
            <a:spLocks noChangeArrowheads="1"/>
          </p:cNvSpPr>
          <p:nvPr/>
        </p:nvSpPr>
        <p:spPr bwMode="auto">
          <a:xfrm>
            <a:off x="2497138" y="3786188"/>
            <a:ext cx="577850"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B</a:t>
            </a:r>
            <a:r>
              <a:rPr lang="en-US" altLang="zh-CN" sz="2000" b="0" i="1" baseline="-25000"/>
              <a:t>2</a:t>
            </a:r>
            <a:endParaRPr lang="en-US" altLang="zh-CN" sz="2000"/>
          </a:p>
        </p:txBody>
      </p:sp>
      <p:sp>
        <p:nvSpPr>
          <p:cNvPr id="362502" name="Text Box 6">
            <a:extLst>
              <a:ext uri="{FF2B5EF4-FFF2-40B4-BE49-F238E27FC236}">
                <a16:creationId xmlns:a16="http://schemas.microsoft.com/office/drawing/2014/main" id="{A3EE8979-02C5-41E7-A9BF-697B212682AD}"/>
              </a:ext>
            </a:extLst>
          </p:cNvPr>
          <p:cNvSpPr txBox="1">
            <a:spLocks noChangeArrowheads="1"/>
          </p:cNvSpPr>
          <p:nvPr/>
        </p:nvSpPr>
        <p:spPr bwMode="auto">
          <a:xfrm>
            <a:off x="1812925" y="3786188"/>
            <a:ext cx="4841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B</a:t>
            </a:r>
            <a:r>
              <a:rPr lang="en-US" altLang="zh-CN" sz="2000" b="0" i="1" baseline="-25000"/>
              <a:t>1</a:t>
            </a:r>
            <a:endParaRPr lang="en-US" altLang="zh-CN" sz="2000"/>
          </a:p>
        </p:txBody>
      </p:sp>
      <p:sp>
        <p:nvSpPr>
          <p:cNvPr id="362503" name="Text Box 7">
            <a:extLst>
              <a:ext uri="{FF2B5EF4-FFF2-40B4-BE49-F238E27FC236}">
                <a16:creationId xmlns:a16="http://schemas.microsoft.com/office/drawing/2014/main" id="{797A240B-2ED6-46A8-914A-5C6369F07902}"/>
              </a:ext>
            </a:extLst>
          </p:cNvPr>
          <p:cNvSpPr txBox="1">
            <a:spLocks noChangeArrowheads="1"/>
          </p:cNvSpPr>
          <p:nvPr/>
        </p:nvSpPr>
        <p:spPr bwMode="auto">
          <a:xfrm>
            <a:off x="3157538" y="3786188"/>
            <a:ext cx="4953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B</a:t>
            </a:r>
            <a:r>
              <a:rPr lang="en-US" altLang="zh-CN" sz="2000" b="0" i="1" baseline="-25000"/>
              <a:t>3</a:t>
            </a:r>
            <a:endParaRPr lang="en-US" altLang="zh-CN" sz="2000"/>
          </a:p>
        </p:txBody>
      </p:sp>
      <p:sp>
        <p:nvSpPr>
          <p:cNvPr id="362504" name="Text Box 8">
            <a:extLst>
              <a:ext uri="{FF2B5EF4-FFF2-40B4-BE49-F238E27FC236}">
                <a16:creationId xmlns:a16="http://schemas.microsoft.com/office/drawing/2014/main" id="{8DFFF39E-25F2-48BE-A590-04B6B194B363}"/>
              </a:ext>
            </a:extLst>
          </p:cNvPr>
          <p:cNvSpPr txBox="1">
            <a:spLocks noChangeArrowheads="1"/>
          </p:cNvSpPr>
          <p:nvPr/>
        </p:nvSpPr>
        <p:spPr bwMode="auto">
          <a:xfrm>
            <a:off x="5438775" y="3424238"/>
            <a:ext cx="328613" cy="323850"/>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0" i="1"/>
              <a:t>0</a:t>
            </a:r>
            <a:endParaRPr lang="en-US" altLang="zh-CN" sz="2400"/>
          </a:p>
        </p:txBody>
      </p:sp>
      <p:sp>
        <p:nvSpPr>
          <p:cNvPr id="362505" name="Text Box 9">
            <a:extLst>
              <a:ext uri="{FF2B5EF4-FFF2-40B4-BE49-F238E27FC236}">
                <a16:creationId xmlns:a16="http://schemas.microsoft.com/office/drawing/2014/main" id="{1508129E-648A-469C-BA6B-EF040A9D406C}"/>
              </a:ext>
            </a:extLst>
          </p:cNvPr>
          <p:cNvSpPr txBox="1">
            <a:spLocks noChangeArrowheads="1"/>
          </p:cNvSpPr>
          <p:nvPr/>
        </p:nvSpPr>
        <p:spPr bwMode="auto">
          <a:xfrm>
            <a:off x="7986713" y="3028950"/>
            <a:ext cx="571500" cy="32543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0">
                <a:latin typeface="Garamond" panose="02020404030301010803" pitchFamily="18" charset="0"/>
              </a:rPr>
              <a:t>Q</a:t>
            </a:r>
            <a:endParaRPr lang="en-US" altLang="zh-CN" sz="2400"/>
          </a:p>
        </p:txBody>
      </p:sp>
      <p:sp>
        <p:nvSpPr>
          <p:cNvPr id="362506" name="Line 10">
            <a:extLst>
              <a:ext uri="{FF2B5EF4-FFF2-40B4-BE49-F238E27FC236}">
                <a16:creationId xmlns:a16="http://schemas.microsoft.com/office/drawing/2014/main" id="{FCCB5719-4A1D-43B1-9656-52B6AD9112F3}"/>
              </a:ext>
            </a:extLst>
          </p:cNvPr>
          <p:cNvSpPr>
            <a:spLocks noChangeShapeType="1"/>
          </p:cNvSpPr>
          <p:nvPr/>
        </p:nvSpPr>
        <p:spPr bwMode="auto">
          <a:xfrm>
            <a:off x="1011238" y="1582738"/>
            <a:ext cx="0" cy="225425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62507" name="Line 11">
            <a:extLst>
              <a:ext uri="{FF2B5EF4-FFF2-40B4-BE49-F238E27FC236}">
                <a16:creationId xmlns:a16="http://schemas.microsoft.com/office/drawing/2014/main" id="{DFC29888-DABD-4164-88DD-C866A225F962}"/>
              </a:ext>
            </a:extLst>
          </p:cNvPr>
          <p:cNvSpPr>
            <a:spLocks noChangeShapeType="1"/>
          </p:cNvSpPr>
          <p:nvPr/>
        </p:nvSpPr>
        <p:spPr bwMode="auto">
          <a:xfrm>
            <a:off x="1011238" y="3836988"/>
            <a:ext cx="271145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62508" name="Line 12">
            <a:extLst>
              <a:ext uri="{FF2B5EF4-FFF2-40B4-BE49-F238E27FC236}">
                <a16:creationId xmlns:a16="http://schemas.microsoft.com/office/drawing/2014/main" id="{A0AD7C0E-E45C-45A2-83B2-B439FBB6394A}"/>
              </a:ext>
            </a:extLst>
          </p:cNvPr>
          <p:cNvSpPr>
            <a:spLocks noChangeShapeType="1"/>
          </p:cNvSpPr>
          <p:nvPr/>
        </p:nvSpPr>
        <p:spPr bwMode="auto">
          <a:xfrm>
            <a:off x="1011238" y="3057525"/>
            <a:ext cx="944562" cy="77946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62509" name="Line 13">
            <a:extLst>
              <a:ext uri="{FF2B5EF4-FFF2-40B4-BE49-F238E27FC236}">
                <a16:creationId xmlns:a16="http://schemas.microsoft.com/office/drawing/2014/main" id="{42F3D1D5-BB49-4C95-A869-101D9CBEE752}"/>
              </a:ext>
            </a:extLst>
          </p:cNvPr>
          <p:cNvSpPr>
            <a:spLocks noChangeShapeType="1"/>
          </p:cNvSpPr>
          <p:nvPr/>
        </p:nvSpPr>
        <p:spPr bwMode="auto">
          <a:xfrm>
            <a:off x="1011238" y="2473325"/>
            <a:ext cx="1654175" cy="136366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62510" name="Line 14">
            <a:extLst>
              <a:ext uri="{FF2B5EF4-FFF2-40B4-BE49-F238E27FC236}">
                <a16:creationId xmlns:a16="http://schemas.microsoft.com/office/drawing/2014/main" id="{02182D88-41FE-4997-8DDA-C39F31845673}"/>
              </a:ext>
            </a:extLst>
          </p:cNvPr>
          <p:cNvSpPr>
            <a:spLocks noChangeShapeType="1"/>
          </p:cNvSpPr>
          <p:nvPr/>
        </p:nvSpPr>
        <p:spPr bwMode="auto">
          <a:xfrm>
            <a:off x="1011238" y="1885950"/>
            <a:ext cx="2360612" cy="195103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62511" name="Freeform 15">
            <a:extLst>
              <a:ext uri="{FF2B5EF4-FFF2-40B4-BE49-F238E27FC236}">
                <a16:creationId xmlns:a16="http://schemas.microsoft.com/office/drawing/2014/main" id="{67FBF277-5E11-434B-99B9-5FF25E25D6B6}"/>
              </a:ext>
            </a:extLst>
          </p:cNvPr>
          <p:cNvSpPr>
            <a:spLocks/>
          </p:cNvSpPr>
          <p:nvPr/>
        </p:nvSpPr>
        <p:spPr bwMode="auto">
          <a:xfrm>
            <a:off x="1011238" y="2081213"/>
            <a:ext cx="1419225" cy="1755775"/>
          </a:xfrm>
          <a:custGeom>
            <a:avLst/>
            <a:gdLst>
              <a:gd name="T0" fmla="*/ 0 w 1260"/>
              <a:gd name="T1" fmla="*/ 2147483646 h 1248"/>
              <a:gd name="T2" fmla="*/ 2147483646 w 1260"/>
              <a:gd name="T3" fmla="*/ 2147483646 h 1248"/>
              <a:gd name="T4" fmla="*/ 2147483646 w 1260"/>
              <a:gd name="T5" fmla="*/ 0 h 1248"/>
              <a:gd name="T6" fmla="*/ 0 60000 65536"/>
              <a:gd name="T7" fmla="*/ 0 60000 65536"/>
              <a:gd name="T8" fmla="*/ 0 60000 65536"/>
            </a:gdLst>
            <a:ahLst/>
            <a:cxnLst>
              <a:cxn ang="T6">
                <a:pos x="T0" y="T1"/>
              </a:cxn>
              <a:cxn ang="T7">
                <a:pos x="T2" y="T3"/>
              </a:cxn>
              <a:cxn ang="T8">
                <a:pos x="T4" y="T5"/>
              </a:cxn>
            </a:cxnLst>
            <a:rect l="0" t="0" r="r" b="b"/>
            <a:pathLst>
              <a:path w="1260" h="1248">
                <a:moveTo>
                  <a:pt x="0" y="1248"/>
                </a:moveTo>
                <a:cubicBezTo>
                  <a:pt x="165" y="962"/>
                  <a:pt x="330" y="676"/>
                  <a:pt x="540" y="468"/>
                </a:cubicBezTo>
                <a:cubicBezTo>
                  <a:pt x="750" y="260"/>
                  <a:pt x="1005" y="130"/>
                  <a:pt x="1260" y="0"/>
                </a:cubicBezTo>
              </a:path>
            </a:pathLst>
          </a:custGeom>
          <a:noFill/>
          <a:ln w="28575" cmpd="sng">
            <a:solidFill>
              <a:srgbClr val="0000CC"/>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62512" name="Freeform 16">
            <a:extLst>
              <a:ext uri="{FF2B5EF4-FFF2-40B4-BE49-F238E27FC236}">
                <a16:creationId xmlns:a16="http://schemas.microsoft.com/office/drawing/2014/main" id="{F889C738-A37E-497D-842D-222443EAE5D6}"/>
              </a:ext>
            </a:extLst>
          </p:cNvPr>
          <p:cNvSpPr>
            <a:spLocks/>
          </p:cNvSpPr>
          <p:nvPr/>
        </p:nvSpPr>
        <p:spPr bwMode="auto">
          <a:xfrm>
            <a:off x="1247775" y="2276475"/>
            <a:ext cx="708025" cy="781050"/>
          </a:xfrm>
          <a:custGeom>
            <a:avLst/>
            <a:gdLst>
              <a:gd name="T0" fmla="*/ 0 w 540"/>
              <a:gd name="T1" fmla="*/ 0 h 624"/>
              <a:gd name="T2" fmla="*/ 2147483646 w 540"/>
              <a:gd name="T3" fmla="*/ 2147483646 h 624"/>
              <a:gd name="T4" fmla="*/ 2147483646 w 540"/>
              <a:gd name="T5" fmla="*/ 2147483646 h 624"/>
              <a:gd name="T6" fmla="*/ 0 60000 65536"/>
              <a:gd name="T7" fmla="*/ 0 60000 65536"/>
              <a:gd name="T8" fmla="*/ 0 60000 65536"/>
            </a:gdLst>
            <a:ahLst/>
            <a:cxnLst>
              <a:cxn ang="T6">
                <a:pos x="T0" y="T1"/>
              </a:cxn>
              <a:cxn ang="T7">
                <a:pos x="T2" y="T3"/>
              </a:cxn>
              <a:cxn ang="T8">
                <a:pos x="T4" y="T5"/>
              </a:cxn>
            </a:cxnLst>
            <a:rect l="0" t="0" r="r" b="b"/>
            <a:pathLst>
              <a:path w="540" h="624">
                <a:moveTo>
                  <a:pt x="0" y="0"/>
                </a:moveTo>
                <a:cubicBezTo>
                  <a:pt x="45" y="182"/>
                  <a:pt x="90" y="364"/>
                  <a:pt x="180" y="468"/>
                </a:cubicBezTo>
                <a:cubicBezTo>
                  <a:pt x="270" y="572"/>
                  <a:pt x="405" y="598"/>
                  <a:pt x="540" y="624"/>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62513" name="Freeform 17">
            <a:extLst>
              <a:ext uri="{FF2B5EF4-FFF2-40B4-BE49-F238E27FC236}">
                <a16:creationId xmlns:a16="http://schemas.microsoft.com/office/drawing/2014/main" id="{FC31F1E1-5863-4E78-8ABD-6C0D7C32CAA3}"/>
              </a:ext>
            </a:extLst>
          </p:cNvPr>
          <p:cNvSpPr>
            <a:spLocks/>
          </p:cNvSpPr>
          <p:nvPr/>
        </p:nvSpPr>
        <p:spPr bwMode="auto">
          <a:xfrm>
            <a:off x="1011238" y="2667000"/>
            <a:ext cx="709612" cy="779463"/>
          </a:xfrm>
          <a:custGeom>
            <a:avLst/>
            <a:gdLst>
              <a:gd name="T0" fmla="*/ 0 w 540"/>
              <a:gd name="T1" fmla="*/ 0 h 624"/>
              <a:gd name="T2" fmla="*/ 2147483646 w 540"/>
              <a:gd name="T3" fmla="*/ 2147483646 h 624"/>
              <a:gd name="T4" fmla="*/ 2147483646 w 540"/>
              <a:gd name="T5" fmla="*/ 2147483646 h 624"/>
              <a:gd name="T6" fmla="*/ 0 60000 65536"/>
              <a:gd name="T7" fmla="*/ 0 60000 65536"/>
              <a:gd name="T8" fmla="*/ 0 60000 65536"/>
            </a:gdLst>
            <a:ahLst/>
            <a:cxnLst>
              <a:cxn ang="T6">
                <a:pos x="T0" y="T1"/>
              </a:cxn>
              <a:cxn ang="T7">
                <a:pos x="T2" y="T3"/>
              </a:cxn>
              <a:cxn ang="T8">
                <a:pos x="T4" y="T5"/>
              </a:cxn>
            </a:cxnLst>
            <a:rect l="0" t="0" r="r" b="b"/>
            <a:pathLst>
              <a:path w="540" h="624">
                <a:moveTo>
                  <a:pt x="0" y="0"/>
                </a:moveTo>
                <a:cubicBezTo>
                  <a:pt x="45" y="182"/>
                  <a:pt x="90" y="364"/>
                  <a:pt x="180" y="468"/>
                </a:cubicBezTo>
                <a:cubicBezTo>
                  <a:pt x="270" y="572"/>
                  <a:pt x="405" y="598"/>
                  <a:pt x="540" y="624"/>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62514" name="Freeform 18">
            <a:extLst>
              <a:ext uri="{FF2B5EF4-FFF2-40B4-BE49-F238E27FC236}">
                <a16:creationId xmlns:a16="http://schemas.microsoft.com/office/drawing/2014/main" id="{B77B2729-D1AF-4D70-A48E-3284D94BBD5C}"/>
              </a:ext>
            </a:extLst>
          </p:cNvPr>
          <p:cNvSpPr>
            <a:spLocks/>
          </p:cNvSpPr>
          <p:nvPr/>
        </p:nvSpPr>
        <p:spPr bwMode="auto">
          <a:xfrm>
            <a:off x="1484313" y="1885950"/>
            <a:ext cx="706437" cy="781050"/>
          </a:xfrm>
          <a:custGeom>
            <a:avLst/>
            <a:gdLst>
              <a:gd name="T0" fmla="*/ 0 w 540"/>
              <a:gd name="T1" fmla="*/ 0 h 624"/>
              <a:gd name="T2" fmla="*/ 2147483646 w 540"/>
              <a:gd name="T3" fmla="*/ 2147483646 h 624"/>
              <a:gd name="T4" fmla="*/ 2147483646 w 540"/>
              <a:gd name="T5" fmla="*/ 2147483646 h 624"/>
              <a:gd name="T6" fmla="*/ 0 60000 65536"/>
              <a:gd name="T7" fmla="*/ 0 60000 65536"/>
              <a:gd name="T8" fmla="*/ 0 60000 65536"/>
            </a:gdLst>
            <a:ahLst/>
            <a:cxnLst>
              <a:cxn ang="T6">
                <a:pos x="T0" y="T1"/>
              </a:cxn>
              <a:cxn ang="T7">
                <a:pos x="T2" y="T3"/>
              </a:cxn>
              <a:cxn ang="T8">
                <a:pos x="T4" y="T5"/>
              </a:cxn>
            </a:cxnLst>
            <a:rect l="0" t="0" r="r" b="b"/>
            <a:pathLst>
              <a:path w="540" h="624">
                <a:moveTo>
                  <a:pt x="0" y="0"/>
                </a:moveTo>
                <a:cubicBezTo>
                  <a:pt x="45" y="182"/>
                  <a:pt x="90" y="364"/>
                  <a:pt x="180" y="468"/>
                </a:cubicBezTo>
                <a:cubicBezTo>
                  <a:pt x="270" y="572"/>
                  <a:pt x="405" y="598"/>
                  <a:pt x="540" y="624"/>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62515" name="Text Box 19">
            <a:extLst>
              <a:ext uri="{FF2B5EF4-FFF2-40B4-BE49-F238E27FC236}">
                <a16:creationId xmlns:a16="http://schemas.microsoft.com/office/drawing/2014/main" id="{F334971D-8A97-4B8C-891B-FE72D9FE2951}"/>
              </a:ext>
            </a:extLst>
          </p:cNvPr>
          <p:cNvSpPr txBox="1">
            <a:spLocks noChangeArrowheads="1"/>
          </p:cNvSpPr>
          <p:nvPr/>
        </p:nvSpPr>
        <p:spPr bwMode="auto">
          <a:xfrm>
            <a:off x="1246188" y="2995613"/>
            <a:ext cx="520700"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E</a:t>
            </a:r>
            <a:r>
              <a:rPr lang="en-US" altLang="zh-CN" sz="2000" b="0" i="1" baseline="-25000"/>
              <a:t>1</a:t>
            </a:r>
            <a:endParaRPr lang="en-US" altLang="zh-CN" sz="2000"/>
          </a:p>
        </p:txBody>
      </p:sp>
      <p:sp>
        <p:nvSpPr>
          <p:cNvPr id="362516" name="Text Box 20">
            <a:extLst>
              <a:ext uri="{FF2B5EF4-FFF2-40B4-BE49-F238E27FC236}">
                <a16:creationId xmlns:a16="http://schemas.microsoft.com/office/drawing/2014/main" id="{EE79ECC4-0E17-4756-8DF4-A4D9AB52C6D4}"/>
              </a:ext>
            </a:extLst>
          </p:cNvPr>
          <p:cNvSpPr txBox="1">
            <a:spLocks noChangeArrowheads="1"/>
          </p:cNvSpPr>
          <p:nvPr/>
        </p:nvSpPr>
        <p:spPr bwMode="auto">
          <a:xfrm>
            <a:off x="1460500" y="2655888"/>
            <a:ext cx="611188" cy="388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E</a:t>
            </a:r>
            <a:r>
              <a:rPr lang="en-US" altLang="zh-CN" sz="2000" b="0" i="1" baseline="-25000"/>
              <a:t>2</a:t>
            </a:r>
            <a:endParaRPr lang="en-US" altLang="zh-CN" sz="2000"/>
          </a:p>
        </p:txBody>
      </p:sp>
      <p:sp>
        <p:nvSpPr>
          <p:cNvPr id="362517" name="Text Box 21">
            <a:extLst>
              <a:ext uri="{FF2B5EF4-FFF2-40B4-BE49-F238E27FC236}">
                <a16:creationId xmlns:a16="http://schemas.microsoft.com/office/drawing/2014/main" id="{D87FA04D-00E8-4E4B-8906-821E54033CDD}"/>
              </a:ext>
            </a:extLst>
          </p:cNvPr>
          <p:cNvSpPr txBox="1">
            <a:spLocks noChangeArrowheads="1"/>
          </p:cNvSpPr>
          <p:nvPr/>
        </p:nvSpPr>
        <p:spPr bwMode="auto">
          <a:xfrm>
            <a:off x="1530350" y="2092325"/>
            <a:ext cx="592138"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E</a:t>
            </a:r>
            <a:r>
              <a:rPr lang="en-US" altLang="zh-CN" sz="2000" b="0" i="1" baseline="-25000"/>
              <a:t>3</a:t>
            </a:r>
            <a:endParaRPr lang="en-US" altLang="zh-CN" sz="2000"/>
          </a:p>
        </p:txBody>
      </p:sp>
      <p:sp>
        <p:nvSpPr>
          <p:cNvPr id="362518" name="Text Box 22">
            <a:extLst>
              <a:ext uri="{FF2B5EF4-FFF2-40B4-BE49-F238E27FC236}">
                <a16:creationId xmlns:a16="http://schemas.microsoft.com/office/drawing/2014/main" id="{81F38529-3071-4E3D-BD1C-99AA65CE68D9}"/>
              </a:ext>
            </a:extLst>
          </p:cNvPr>
          <p:cNvSpPr txBox="1">
            <a:spLocks noChangeArrowheads="1"/>
          </p:cNvSpPr>
          <p:nvPr/>
        </p:nvSpPr>
        <p:spPr bwMode="auto">
          <a:xfrm>
            <a:off x="1600200" y="3278188"/>
            <a:ext cx="1131888"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Q</a:t>
            </a:r>
            <a:r>
              <a:rPr lang="en-US" altLang="zh-CN" sz="2000" b="0" i="1" baseline="-25000"/>
              <a:t>1</a:t>
            </a:r>
            <a:r>
              <a:rPr lang="en-US" altLang="zh-CN" sz="2000" b="0" i="1"/>
              <a:t>=50</a:t>
            </a:r>
            <a:endParaRPr lang="en-US" altLang="zh-CN" sz="2000"/>
          </a:p>
        </p:txBody>
      </p:sp>
      <p:sp>
        <p:nvSpPr>
          <p:cNvPr id="362519" name="Text Box 23">
            <a:extLst>
              <a:ext uri="{FF2B5EF4-FFF2-40B4-BE49-F238E27FC236}">
                <a16:creationId xmlns:a16="http://schemas.microsoft.com/office/drawing/2014/main" id="{AD43B3B7-C210-4813-97A0-D3E93932C37D}"/>
              </a:ext>
            </a:extLst>
          </p:cNvPr>
          <p:cNvSpPr txBox="1">
            <a:spLocks noChangeArrowheads="1"/>
          </p:cNvSpPr>
          <p:nvPr/>
        </p:nvSpPr>
        <p:spPr bwMode="auto">
          <a:xfrm>
            <a:off x="539750" y="2144713"/>
            <a:ext cx="493713" cy="34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A</a:t>
            </a:r>
            <a:r>
              <a:rPr lang="en-US" altLang="zh-CN" sz="2000" b="0" i="1" baseline="-25000"/>
              <a:t>2</a:t>
            </a:r>
            <a:endParaRPr lang="en-US" altLang="zh-CN" sz="2000"/>
          </a:p>
        </p:txBody>
      </p:sp>
      <p:sp>
        <p:nvSpPr>
          <p:cNvPr id="362520" name="Text Box 24">
            <a:extLst>
              <a:ext uri="{FF2B5EF4-FFF2-40B4-BE49-F238E27FC236}">
                <a16:creationId xmlns:a16="http://schemas.microsoft.com/office/drawing/2014/main" id="{8A4BCC32-C48A-4009-9095-48E13AC60A00}"/>
              </a:ext>
            </a:extLst>
          </p:cNvPr>
          <p:cNvSpPr txBox="1">
            <a:spLocks noChangeArrowheads="1"/>
          </p:cNvSpPr>
          <p:nvPr/>
        </p:nvSpPr>
        <p:spPr bwMode="auto">
          <a:xfrm>
            <a:off x="1884363" y="2825750"/>
            <a:ext cx="1344612"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Q</a:t>
            </a:r>
            <a:r>
              <a:rPr lang="en-US" altLang="zh-CN" sz="2000" b="0" i="1" baseline="-25000"/>
              <a:t>1</a:t>
            </a:r>
            <a:r>
              <a:rPr lang="en-US" altLang="zh-CN" sz="2000" b="0" i="1"/>
              <a:t>=100</a:t>
            </a:r>
            <a:endParaRPr lang="en-US" altLang="zh-CN" sz="2000"/>
          </a:p>
        </p:txBody>
      </p:sp>
      <p:sp>
        <p:nvSpPr>
          <p:cNvPr id="362521" name="Text Box 25">
            <a:extLst>
              <a:ext uri="{FF2B5EF4-FFF2-40B4-BE49-F238E27FC236}">
                <a16:creationId xmlns:a16="http://schemas.microsoft.com/office/drawing/2014/main" id="{6687767A-BE65-4164-90E5-7A5B39CEF7C8}"/>
              </a:ext>
            </a:extLst>
          </p:cNvPr>
          <p:cNvSpPr txBox="1">
            <a:spLocks noChangeArrowheads="1"/>
          </p:cNvSpPr>
          <p:nvPr/>
        </p:nvSpPr>
        <p:spPr bwMode="auto">
          <a:xfrm>
            <a:off x="2238375" y="2486025"/>
            <a:ext cx="1203325"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Q</a:t>
            </a:r>
            <a:r>
              <a:rPr lang="en-US" altLang="zh-CN" sz="2000" b="0" i="1" baseline="-25000"/>
              <a:t>1</a:t>
            </a:r>
            <a:r>
              <a:rPr lang="en-US" altLang="zh-CN" sz="2000" b="0" i="1"/>
              <a:t>=150</a:t>
            </a:r>
            <a:endParaRPr lang="en-US" altLang="zh-CN" sz="2000"/>
          </a:p>
        </p:txBody>
      </p:sp>
      <p:sp>
        <p:nvSpPr>
          <p:cNvPr id="362522" name="Text Box 26">
            <a:extLst>
              <a:ext uri="{FF2B5EF4-FFF2-40B4-BE49-F238E27FC236}">
                <a16:creationId xmlns:a16="http://schemas.microsoft.com/office/drawing/2014/main" id="{BA5068A9-2EBE-4945-9610-7D343AA7BAAE}"/>
              </a:ext>
            </a:extLst>
          </p:cNvPr>
          <p:cNvSpPr txBox="1">
            <a:spLocks noChangeArrowheads="1"/>
          </p:cNvSpPr>
          <p:nvPr/>
        </p:nvSpPr>
        <p:spPr bwMode="auto">
          <a:xfrm>
            <a:off x="539750" y="2667000"/>
            <a:ext cx="493713" cy="38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A</a:t>
            </a:r>
            <a:r>
              <a:rPr lang="en-US" altLang="zh-CN" sz="2000" b="0" i="1" baseline="-25000"/>
              <a:t>1</a:t>
            </a:r>
            <a:endParaRPr lang="en-US" altLang="zh-CN" sz="2000"/>
          </a:p>
        </p:txBody>
      </p:sp>
      <p:sp>
        <p:nvSpPr>
          <p:cNvPr id="362523" name="Text Box 27">
            <a:extLst>
              <a:ext uri="{FF2B5EF4-FFF2-40B4-BE49-F238E27FC236}">
                <a16:creationId xmlns:a16="http://schemas.microsoft.com/office/drawing/2014/main" id="{F93DC56E-9A23-43D6-9BD6-D92EB6CCDDD2}"/>
              </a:ext>
            </a:extLst>
          </p:cNvPr>
          <p:cNvSpPr txBox="1">
            <a:spLocks noChangeArrowheads="1"/>
          </p:cNvSpPr>
          <p:nvPr/>
        </p:nvSpPr>
        <p:spPr bwMode="auto">
          <a:xfrm>
            <a:off x="539750" y="1609725"/>
            <a:ext cx="4937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A</a:t>
            </a:r>
            <a:r>
              <a:rPr lang="en-US" altLang="zh-CN" sz="2000" b="0" i="1" baseline="-25000"/>
              <a:t>3</a:t>
            </a:r>
            <a:endParaRPr lang="en-US" altLang="zh-CN" sz="2000"/>
          </a:p>
        </p:txBody>
      </p:sp>
      <p:sp>
        <p:nvSpPr>
          <p:cNvPr id="362524" name="Text Box 28">
            <a:extLst>
              <a:ext uri="{FF2B5EF4-FFF2-40B4-BE49-F238E27FC236}">
                <a16:creationId xmlns:a16="http://schemas.microsoft.com/office/drawing/2014/main" id="{4F2E3910-5741-479A-AD24-36DF695C1D70}"/>
              </a:ext>
            </a:extLst>
          </p:cNvPr>
          <p:cNvSpPr txBox="1">
            <a:spLocks noChangeArrowheads="1"/>
          </p:cNvSpPr>
          <p:nvPr/>
        </p:nvSpPr>
        <p:spPr bwMode="auto">
          <a:xfrm>
            <a:off x="539750" y="3609975"/>
            <a:ext cx="423863" cy="346075"/>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O</a:t>
            </a:r>
            <a:endParaRPr lang="en-US" altLang="zh-CN" sz="2000"/>
          </a:p>
        </p:txBody>
      </p:sp>
      <p:sp>
        <p:nvSpPr>
          <p:cNvPr id="362525" name="Text Box 29">
            <a:extLst>
              <a:ext uri="{FF2B5EF4-FFF2-40B4-BE49-F238E27FC236}">
                <a16:creationId xmlns:a16="http://schemas.microsoft.com/office/drawing/2014/main" id="{52B83304-8EBC-4F97-84FF-91D3BC6BCF57}"/>
              </a:ext>
            </a:extLst>
          </p:cNvPr>
          <p:cNvSpPr txBox="1">
            <a:spLocks noChangeArrowheads="1"/>
          </p:cNvSpPr>
          <p:nvPr/>
        </p:nvSpPr>
        <p:spPr bwMode="auto">
          <a:xfrm>
            <a:off x="963613" y="1470025"/>
            <a:ext cx="354012" cy="339725"/>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K</a:t>
            </a:r>
            <a:endParaRPr lang="en-US" altLang="zh-CN" sz="2000"/>
          </a:p>
        </p:txBody>
      </p:sp>
      <p:sp>
        <p:nvSpPr>
          <p:cNvPr id="362526" name="Text Box 30">
            <a:extLst>
              <a:ext uri="{FF2B5EF4-FFF2-40B4-BE49-F238E27FC236}">
                <a16:creationId xmlns:a16="http://schemas.microsoft.com/office/drawing/2014/main" id="{04B0B8CC-C6DA-4825-B6BE-5E49E7417725}"/>
              </a:ext>
            </a:extLst>
          </p:cNvPr>
          <p:cNvSpPr txBox="1">
            <a:spLocks noChangeArrowheads="1"/>
          </p:cNvSpPr>
          <p:nvPr/>
        </p:nvSpPr>
        <p:spPr bwMode="auto">
          <a:xfrm>
            <a:off x="2190750" y="1692275"/>
            <a:ext cx="400050" cy="342900"/>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i="1">
                <a:solidFill>
                  <a:srgbClr val="000099"/>
                </a:solidFill>
              </a:rPr>
              <a:t>R</a:t>
            </a:r>
            <a:endParaRPr lang="en-US" altLang="zh-CN" sz="2000">
              <a:solidFill>
                <a:srgbClr val="000099"/>
              </a:solidFill>
            </a:endParaRPr>
          </a:p>
        </p:txBody>
      </p:sp>
      <p:sp>
        <p:nvSpPr>
          <p:cNvPr id="362527" name="Text Box 31">
            <a:extLst>
              <a:ext uri="{FF2B5EF4-FFF2-40B4-BE49-F238E27FC236}">
                <a16:creationId xmlns:a16="http://schemas.microsoft.com/office/drawing/2014/main" id="{DFBA5178-A0A7-4576-A09F-6A04DDE68A67}"/>
              </a:ext>
            </a:extLst>
          </p:cNvPr>
          <p:cNvSpPr txBox="1">
            <a:spLocks noChangeArrowheads="1"/>
          </p:cNvSpPr>
          <p:nvPr/>
        </p:nvSpPr>
        <p:spPr bwMode="auto">
          <a:xfrm>
            <a:off x="3563938" y="3500438"/>
            <a:ext cx="355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L</a:t>
            </a:r>
            <a:endParaRPr lang="en-US" altLang="zh-CN" sz="2000"/>
          </a:p>
        </p:txBody>
      </p:sp>
      <p:sp>
        <p:nvSpPr>
          <p:cNvPr id="362528" name="Line 32">
            <a:extLst>
              <a:ext uri="{FF2B5EF4-FFF2-40B4-BE49-F238E27FC236}">
                <a16:creationId xmlns:a16="http://schemas.microsoft.com/office/drawing/2014/main" id="{FBFC2202-D9C1-4578-9A91-786E5D139ED9}"/>
              </a:ext>
            </a:extLst>
          </p:cNvPr>
          <p:cNvSpPr>
            <a:spLocks noChangeShapeType="1"/>
          </p:cNvSpPr>
          <p:nvPr/>
        </p:nvSpPr>
        <p:spPr bwMode="auto">
          <a:xfrm>
            <a:off x="5570538" y="1108075"/>
            <a:ext cx="0" cy="234315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62529" name="Line 33">
            <a:extLst>
              <a:ext uri="{FF2B5EF4-FFF2-40B4-BE49-F238E27FC236}">
                <a16:creationId xmlns:a16="http://schemas.microsoft.com/office/drawing/2014/main" id="{0E204F06-2282-4491-8388-20FC5710D42C}"/>
              </a:ext>
            </a:extLst>
          </p:cNvPr>
          <p:cNvSpPr>
            <a:spLocks noChangeShapeType="1"/>
          </p:cNvSpPr>
          <p:nvPr/>
        </p:nvSpPr>
        <p:spPr bwMode="auto">
          <a:xfrm>
            <a:off x="5570538" y="3451225"/>
            <a:ext cx="3068637"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62530" name="Text Box 34">
            <a:extLst>
              <a:ext uri="{FF2B5EF4-FFF2-40B4-BE49-F238E27FC236}">
                <a16:creationId xmlns:a16="http://schemas.microsoft.com/office/drawing/2014/main" id="{5F70650F-BAA7-4D9D-A38A-AD52C84E4F13}"/>
              </a:ext>
            </a:extLst>
          </p:cNvPr>
          <p:cNvSpPr txBox="1">
            <a:spLocks noChangeArrowheads="1"/>
          </p:cNvSpPr>
          <p:nvPr/>
        </p:nvSpPr>
        <p:spPr bwMode="auto">
          <a:xfrm>
            <a:off x="5580063" y="1052513"/>
            <a:ext cx="341312" cy="307975"/>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0" i="1"/>
              <a:t>C</a:t>
            </a:r>
            <a:endParaRPr lang="en-US" altLang="zh-CN" sz="2400"/>
          </a:p>
        </p:txBody>
      </p:sp>
      <p:sp>
        <p:nvSpPr>
          <p:cNvPr id="362531" name="Line 35">
            <a:extLst>
              <a:ext uri="{FF2B5EF4-FFF2-40B4-BE49-F238E27FC236}">
                <a16:creationId xmlns:a16="http://schemas.microsoft.com/office/drawing/2014/main" id="{A588899A-28FB-4EDD-B15B-42A5F2931095}"/>
              </a:ext>
            </a:extLst>
          </p:cNvPr>
          <p:cNvSpPr>
            <a:spLocks noChangeShapeType="1"/>
          </p:cNvSpPr>
          <p:nvPr/>
        </p:nvSpPr>
        <p:spPr bwMode="auto">
          <a:xfrm>
            <a:off x="5570538" y="2640013"/>
            <a:ext cx="708025" cy="0"/>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62532" name="Line 36">
            <a:extLst>
              <a:ext uri="{FF2B5EF4-FFF2-40B4-BE49-F238E27FC236}">
                <a16:creationId xmlns:a16="http://schemas.microsoft.com/office/drawing/2014/main" id="{1C9B22BA-87DA-4A94-987C-97AADE97F810}"/>
              </a:ext>
            </a:extLst>
          </p:cNvPr>
          <p:cNvSpPr>
            <a:spLocks noChangeShapeType="1"/>
          </p:cNvSpPr>
          <p:nvPr/>
        </p:nvSpPr>
        <p:spPr bwMode="auto">
          <a:xfrm>
            <a:off x="6278563" y="2640013"/>
            <a:ext cx="0" cy="779462"/>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62533" name="Line 37">
            <a:extLst>
              <a:ext uri="{FF2B5EF4-FFF2-40B4-BE49-F238E27FC236}">
                <a16:creationId xmlns:a16="http://schemas.microsoft.com/office/drawing/2014/main" id="{E54753B9-95ED-43AD-8108-F9C9900C0EC1}"/>
              </a:ext>
            </a:extLst>
          </p:cNvPr>
          <p:cNvSpPr>
            <a:spLocks noChangeShapeType="1"/>
          </p:cNvSpPr>
          <p:nvPr/>
        </p:nvSpPr>
        <p:spPr bwMode="auto">
          <a:xfrm>
            <a:off x="6986588" y="2249488"/>
            <a:ext cx="0" cy="1169987"/>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62534" name="Line 38">
            <a:extLst>
              <a:ext uri="{FF2B5EF4-FFF2-40B4-BE49-F238E27FC236}">
                <a16:creationId xmlns:a16="http://schemas.microsoft.com/office/drawing/2014/main" id="{634173B2-B804-412E-A891-D1AC03933A9E}"/>
              </a:ext>
            </a:extLst>
          </p:cNvPr>
          <p:cNvSpPr>
            <a:spLocks noChangeShapeType="1"/>
          </p:cNvSpPr>
          <p:nvPr/>
        </p:nvSpPr>
        <p:spPr bwMode="auto">
          <a:xfrm>
            <a:off x="5570538" y="1858963"/>
            <a:ext cx="2124075" cy="0"/>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62535" name="Line 39">
            <a:extLst>
              <a:ext uri="{FF2B5EF4-FFF2-40B4-BE49-F238E27FC236}">
                <a16:creationId xmlns:a16="http://schemas.microsoft.com/office/drawing/2014/main" id="{EC17B42A-6A3F-433A-BB1F-726E3531B93F}"/>
              </a:ext>
            </a:extLst>
          </p:cNvPr>
          <p:cNvSpPr>
            <a:spLocks noChangeShapeType="1"/>
          </p:cNvSpPr>
          <p:nvPr/>
        </p:nvSpPr>
        <p:spPr bwMode="auto">
          <a:xfrm>
            <a:off x="7694613" y="1858963"/>
            <a:ext cx="0" cy="1560512"/>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62536" name="Line 40">
            <a:extLst>
              <a:ext uri="{FF2B5EF4-FFF2-40B4-BE49-F238E27FC236}">
                <a16:creationId xmlns:a16="http://schemas.microsoft.com/office/drawing/2014/main" id="{55CF92BA-35BB-4B02-91FF-F691CD148FEC}"/>
              </a:ext>
            </a:extLst>
          </p:cNvPr>
          <p:cNvSpPr>
            <a:spLocks noChangeShapeType="1"/>
          </p:cNvSpPr>
          <p:nvPr/>
        </p:nvSpPr>
        <p:spPr bwMode="auto">
          <a:xfrm>
            <a:off x="5570538" y="2249488"/>
            <a:ext cx="1416050" cy="0"/>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62537" name="Freeform 41">
            <a:extLst>
              <a:ext uri="{FF2B5EF4-FFF2-40B4-BE49-F238E27FC236}">
                <a16:creationId xmlns:a16="http://schemas.microsoft.com/office/drawing/2014/main" id="{F189CDD4-B675-49E2-8637-561773E2709E}"/>
              </a:ext>
            </a:extLst>
          </p:cNvPr>
          <p:cNvSpPr>
            <a:spLocks/>
          </p:cNvSpPr>
          <p:nvPr/>
        </p:nvSpPr>
        <p:spPr bwMode="auto">
          <a:xfrm>
            <a:off x="5570538" y="1274763"/>
            <a:ext cx="2597150" cy="2144712"/>
          </a:xfrm>
          <a:custGeom>
            <a:avLst/>
            <a:gdLst>
              <a:gd name="T0" fmla="*/ 0 w 1980"/>
              <a:gd name="T1" fmla="*/ 2147483646 h 1716"/>
              <a:gd name="T2" fmla="*/ 2147483646 w 1980"/>
              <a:gd name="T3" fmla="*/ 2147483646 h 1716"/>
              <a:gd name="T4" fmla="*/ 2147483646 w 1980"/>
              <a:gd name="T5" fmla="*/ 2147483646 h 1716"/>
              <a:gd name="T6" fmla="*/ 2147483646 w 1980"/>
              <a:gd name="T7" fmla="*/ 2147483646 h 1716"/>
              <a:gd name="T8" fmla="*/ 2147483646 w 1980"/>
              <a:gd name="T9" fmla="*/ 0 h 17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80" h="1716">
                <a:moveTo>
                  <a:pt x="0" y="1716"/>
                </a:moveTo>
                <a:cubicBezTo>
                  <a:pt x="180" y="1482"/>
                  <a:pt x="360" y="1248"/>
                  <a:pt x="540" y="1092"/>
                </a:cubicBezTo>
                <a:cubicBezTo>
                  <a:pt x="720" y="936"/>
                  <a:pt x="900" y="884"/>
                  <a:pt x="1080" y="780"/>
                </a:cubicBezTo>
                <a:cubicBezTo>
                  <a:pt x="1260" y="676"/>
                  <a:pt x="1470" y="598"/>
                  <a:pt x="1620" y="468"/>
                </a:cubicBezTo>
                <a:cubicBezTo>
                  <a:pt x="1770" y="338"/>
                  <a:pt x="1875" y="169"/>
                  <a:pt x="1980" y="0"/>
                </a:cubicBezTo>
              </a:path>
            </a:pathLst>
          </a:custGeom>
          <a:noFill/>
          <a:ln w="57150" cmpd="sng">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62538" name="Text Box 42">
            <a:extLst>
              <a:ext uri="{FF2B5EF4-FFF2-40B4-BE49-F238E27FC236}">
                <a16:creationId xmlns:a16="http://schemas.microsoft.com/office/drawing/2014/main" id="{A6422539-CE92-462C-B749-D3881719C8A3}"/>
              </a:ext>
            </a:extLst>
          </p:cNvPr>
          <p:cNvSpPr txBox="1">
            <a:spLocks noChangeArrowheads="1"/>
          </p:cNvSpPr>
          <p:nvPr/>
        </p:nvSpPr>
        <p:spPr bwMode="auto">
          <a:xfrm>
            <a:off x="7164388" y="1125538"/>
            <a:ext cx="919162"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800" i="1">
                <a:solidFill>
                  <a:schemeClr val="tx2"/>
                </a:solidFill>
              </a:rPr>
              <a:t>LTC</a:t>
            </a:r>
            <a:endParaRPr lang="en-US" altLang="zh-CN" sz="2800">
              <a:solidFill>
                <a:schemeClr val="tx2"/>
              </a:solidFill>
            </a:endParaRPr>
          </a:p>
        </p:txBody>
      </p:sp>
      <p:sp>
        <p:nvSpPr>
          <p:cNvPr id="362539" name="Text Box 43">
            <a:extLst>
              <a:ext uri="{FF2B5EF4-FFF2-40B4-BE49-F238E27FC236}">
                <a16:creationId xmlns:a16="http://schemas.microsoft.com/office/drawing/2014/main" id="{D6F00435-3AA5-42EF-8E22-51025BA64836}"/>
              </a:ext>
            </a:extLst>
          </p:cNvPr>
          <p:cNvSpPr txBox="1">
            <a:spLocks noChangeArrowheads="1"/>
          </p:cNvSpPr>
          <p:nvPr/>
        </p:nvSpPr>
        <p:spPr bwMode="auto">
          <a:xfrm>
            <a:off x="3952875" y="1674813"/>
            <a:ext cx="1700213"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0" i="1"/>
              <a:t>w</a:t>
            </a:r>
            <a:r>
              <a:rPr lang="en-US" altLang="zh-CN" sz="2400" b="0"/>
              <a:t>·</a:t>
            </a:r>
            <a:r>
              <a:rPr lang="en-US" altLang="zh-CN" sz="2400" b="0" i="1"/>
              <a:t>B</a:t>
            </a:r>
            <a:r>
              <a:rPr lang="en-US" altLang="zh-CN" sz="2400" b="0" i="1" baseline="-25000"/>
              <a:t>3</a:t>
            </a:r>
            <a:r>
              <a:rPr lang="en-US" altLang="zh-CN" sz="2400" b="0" i="1"/>
              <a:t>=r</a:t>
            </a:r>
            <a:r>
              <a:rPr lang="en-US" altLang="zh-CN" sz="2400" b="0"/>
              <a:t>·</a:t>
            </a:r>
            <a:r>
              <a:rPr lang="en-US" altLang="zh-CN" sz="2400" b="0" i="1">
                <a:latin typeface="宋体" panose="02010600030101010101" pitchFamily="2" charset="-122"/>
              </a:rPr>
              <a:t>A</a:t>
            </a:r>
            <a:r>
              <a:rPr lang="en-US" altLang="zh-CN" sz="2400" b="0" i="1" baseline="-25000">
                <a:latin typeface="宋体" panose="02010600030101010101" pitchFamily="2" charset="-122"/>
              </a:rPr>
              <a:t>3</a:t>
            </a:r>
          </a:p>
        </p:txBody>
      </p:sp>
      <p:sp>
        <p:nvSpPr>
          <p:cNvPr id="362540" name="Text Box 44">
            <a:extLst>
              <a:ext uri="{FF2B5EF4-FFF2-40B4-BE49-F238E27FC236}">
                <a16:creationId xmlns:a16="http://schemas.microsoft.com/office/drawing/2014/main" id="{E8527F2C-0998-4C86-97C4-5B7D775ECB16}"/>
              </a:ext>
            </a:extLst>
          </p:cNvPr>
          <p:cNvSpPr txBox="1">
            <a:spLocks noChangeArrowheads="1"/>
          </p:cNvSpPr>
          <p:nvPr/>
        </p:nvSpPr>
        <p:spPr bwMode="auto">
          <a:xfrm>
            <a:off x="3952875" y="2578100"/>
            <a:ext cx="1700213"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0" i="1"/>
              <a:t>w</a:t>
            </a:r>
            <a:r>
              <a:rPr lang="en-US" altLang="zh-CN" sz="2400" b="0"/>
              <a:t>·</a:t>
            </a:r>
            <a:r>
              <a:rPr lang="en-US" altLang="zh-CN" sz="2400" b="0" i="1"/>
              <a:t>B</a:t>
            </a:r>
            <a:r>
              <a:rPr lang="en-US" altLang="zh-CN" sz="2400" b="0" i="1" baseline="-25000"/>
              <a:t>1</a:t>
            </a:r>
            <a:r>
              <a:rPr lang="en-US" altLang="zh-CN" sz="2400" b="0" i="1"/>
              <a:t>=r</a:t>
            </a:r>
            <a:r>
              <a:rPr lang="en-US" altLang="zh-CN" sz="2400" b="0"/>
              <a:t>·</a:t>
            </a:r>
            <a:r>
              <a:rPr lang="en-US" altLang="zh-CN" sz="2400" b="0" i="1">
                <a:latin typeface="宋体" panose="02010600030101010101" pitchFamily="2" charset="-122"/>
              </a:rPr>
              <a:t>A</a:t>
            </a:r>
            <a:r>
              <a:rPr lang="en-US" altLang="zh-CN" sz="2400" b="0" i="1" baseline="-25000">
                <a:latin typeface="宋体" panose="02010600030101010101" pitchFamily="2" charset="-122"/>
              </a:rPr>
              <a:t>1</a:t>
            </a:r>
          </a:p>
        </p:txBody>
      </p:sp>
      <p:sp>
        <p:nvSpPr>
          <p:cNvPr id="362541" name="Text Box 45">
            <a:extLst>
              <a:ext uri="{FF2B5EF4-FFF2-40B4-BE49-F238E27FC236}">
                <a16:creationId xmlns:a16="http://schemas.microsoft.com/office/drawing/2014/main" id="{DAC2C867-73AF-4D1A-AB28-B7BF33ADF0D3}"/>
              </a:ext>
            </a:extLst>
          </p:cNvPr>
          <p:cNvSpPr txBox="1">
            <a:spLocks noChangeArrowheads="1"/>
          </p:cNvSpPr>
          <p:nvPr/>
        </p:nvSpPr>
        <p:spPr bwMode="auto">
          <a:xfrm>
            <a:off x="6673850" y="3443288"/>
            <a:ext cx="744538"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0" i="1"/>
              <a:t>100</a:t>
            </a:r>
            <a:endParaRPr lang="en-US" altLang="zh-CN" sz="2400"/>
          </a:p>
        </p:txBody>
      </p:sp>
      <p:sp>
        <p:nvSpPr>
          <p:cNvPr id="362542" name="Text Box 46">
            <a:extLst>
              <a:ext uri="{FF2B5EF4-FFF2-40B4-BE49-F238E27FC236}">
                <a16:creationId xmlns:a16="http://schemas.microsoft.com/office/drawing/2014/main" id="{3386008A-B5DA-46C5-BE5F-9BB8DFCF7C11}"/>
              </a:ext>
            </a:extLst>
          </p:cNvPr>
          <p:cNvSpPr txBox="1">
            <a:spLocks noChangeArrowheads="1"/>
          </p:cNvSpPr>
          <p:nvPr/>
        </p:nvSpPr>
        <p:spPr bwMode="auto">
          <a:xfrm>
            <a:off x="6026150" y="3443288"/>
            <a:ext cx="669925"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0" i="1"/>
              <a:t>50</a:t>
            </a:r>
            <a:endParaRPr lang="en-US" altLang="zh-CN" sz="2400"/>
          </a:p>
        </p:txBody>
      </p:sp>
      <p:sp>
        <p:nvSpPr>
          <p:cNvPr id="362543" name="Text Box 47">
            <a:extLst>
              <a:ext uri="{FF2B5EF4-FFF2-40B4-BE49-F238E27FC236}">
                <a16:creationId xmlns:a16="http://schemas.microsoft.com/office/drawing/2014/main" id="{CDC97852-5503-4198-B53C-FDE406CFC078}"/>
              </a:ext>
            </a:extLst>
          </p:cNvPr>
          <p:cNvSpPr txBox="1">
            <a:spLocks noChangeArrowheads="1"/>
          </p:cNvSpPr>
          <p:nvPr/>
        </p:nvSpPr>
        <p:spPr bwMode="auto">
          <a:xfrm>
            <a:off x="2484438" y="1412875"/>
            <a:ext cx="1582737" cy="431800"/>
          </a:xfrm>
          <a:prstGeom prst="rect">
            <a:avLst/>
          </a:prstGeom>
          <a:solidFill>
            <a:srgbClr val="FFFF66"/>
          </a:solidFill>
          <a:ln w="9525">
            <a:solidFill>
              <a:schemeClr val="bg2"/>
            </a:solidFill>
            <a:miter lim="800000"/>
            <a:headEnd/>
            <a:tailEnd/>
          </a:ln>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zh-CN" altLang="en-US" sz="2000" b="0">
                <a:solidFill>
                  <a:srgbClr val="000099"/>
                </a:solidFill>
              </a:rPr>
              <a:t>生产扩展线</a:t>
            </a:r>
            <a:endParaRPr lang="zh-CN" altLang="en-US" sz="2000">
              <a:solidFill>
                <a:srgbClr val="000099"/>
              </a:solidFill>
            </a:endParaRPr>
          </a:p>
        </p:txBody>
      </p:sp>
      <p:sp>
        <p:nvSpPr>
          <p:cNvPr id="362544" name="Text Box 48">
            <a:extLst>
              <a:ext uri="{FF2B5EF4-FFF2-40B4-BE49-F238E27FC236}">
                <a16:creationId xmlns:a16="http://schemas.microsoft.com/office/drawing/2014/main" id="{72D1FAE7-916C-4E36-B183-B8CE37D394DB}"/>
              </a:ext>
            </a:extLst>
          </p:cNvPr>
          <p:cNvSpPr txBox="1">
            <a:spLocks noChangeArrowheads="1"/>
          </p:cNvSpPr>
          <p:nvPr/>
        </p:nvSpPr>
        <p:spPr bwMode="auto">
          <a:xfrm>
            <a:off x="6084888" y="1125538"/>
            <a:ext cx="971550" cy="37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zh-CN" altLang="en-US" sz="2400">
                <a:latin typeface="Garamond" panose="02020404030301010803" pitchFamily="18" charset="0"/>
              </a:rPr>
              <a:t>（</a:t>
            </a:r>
            <a:r>
              <a:rPr lang="en-US" altLang="zh-CN" sz="2400">
                <a:latin typeface="Garamond" panose="02020404030301010803" pitchFamily="18" charset="0"/>
              </a:rPr>
              <a:t>b</a:t>
            </a:r>
            <a:r>
              <a:rPr lang="zh-CN" altLang="en-US" sz="2400">
                <a:latin typeface="Garamond" panose="02020404030301010803" pitchFamily="18" charset="0"/>
              </a:rPr>
              <a:t>）</a:t>
            </a:r>
            <a:endParaRPr lang="zh-CN" altLang="en-US" sz="2400"/>
          </a:p>
        </p:txBody>
      </p:sp>
      <p:sp>
        <p:nvSpPr>
          <p:cNvPr id="362545" name="Text Box 49">
            <a:extLst>
              <a:ext uri="{FF2B5EF4-FFF2-40B4-BE49-F238E27FC236}">
                <a16:creationId xmlns:a16="http://schemas.microsoft.com/office/drawing/2014/main" id="{11CADFCA-A5C7-460A-B9CB-3BDBA6E82D60}"/>
              </a:ext>
            </a:extLst>
          </p:cNvPr>
          <p:cNvSpPr txBox="1">
            <a:spLocks noChangeArrowheads="1"/>
          </p:cNvSpPr>
          <p:nvPr/>
        </p:nvSpPr>
        <p:spPr bwMode="auto">
          <a:xfrm>
            <a:off x="1741488" y="1412875"/>
            <a:ext cx="990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zh-CN" altLang="en-US" sz="2000">
                <a:latin typeface="Garamond" panose="02020404030301010803" pitchFamily="18" charset="0"/>
              </a:rPr>
              <a:t>（</a:t>
            </a:r>
            <a:r>
              <a:rPr lang="en-US" altLang="zh-CN" sz="2000">
                <a:latin typeface="Garamond" panose="02020404030301010803" pitchFamily="18" charset="0"/>
              </a:rPr>
              <a:t>a</a:t>
            </a:r>
            <a:r>
              <a:rPr lang="zh-CN" altLang="en-US" sz="2000">
                <a:latin typeface="Garamond" panose="02020404030301010803" pitchFamily="18" charset="0"/>
              </a:rPr>
              <a:t>）</a:t>
            </a:r>
            <a:endParaRPr lang="zh-CN" altLang="en-US" sz="2000"/>
          </a:p>
        </p:txBody>
      </p:sp>
      <p:sp>
        <p:nvSpPr>
          <p:cNvPr id="362546" name="Text Box 50">
            <a:extLst>
              <a:ext uri="{FF2B5EF4-FFF2-40B4-BE49-F238E27FC236}">
                <a16:creationId xmlns:a16="http://schemas.microsoft.com/office/drawing/2014/main" id="{49C25662-2E11-4CC5-8AA0-735344614C50}"/>
              </a:ext>
            </a:extLst>
          </p:cNvPr>
          <p:cNvSpPr txBox="1">
            <a:spLocks noChangeArrowheads="1"/>
          </p:cNvSpPr>
          <p:nvPr/>
        </p:nvSpPr>
        <p:spPr bwMode="auto">
          <a:xfrm>
            <a:off x="7394575" y="3443288"/>
            <a:ext cx="676275"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0" i="1"/>
              <a:t>150</a:t>
            </a:r>
            <a:endParaRPr lang="en-US" altLang="zh-CN" sz="2400"/>
          </a:p>
        </p:txBody>
      </p:sp>
      <p:sp>
        <p:nvSpPr>
          <p:cNvPr id="362547" name="Text Box 51">
            <a:extLst>
              <a:ext uri="{FF2B5EF4-FFF2-40B4-BE49-F238E27FC236}">
                <a16:creationId xmlns:a16="http://schemas.microsoft.com/office/drawing/2014/main" id="{929BE5B0-9029-464A-B5EF-CFE8FD876DDE}"/>
              </a:ext>
            </a:extLst>
          </p:cNvPr>
          <p:cNvSpPr txBox="1">
            <a:spLocks noChangeArrowheads="1"/>
          </p:cNvSpPr>
          <p:nvPr/>
        </p:nvSpPr>
        <p:spPr bwMode="auto">
          <a:xfrm>
            <a:off x="3883025" y="2125663"/>
            <a:ext cx="175736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0" i="1"/>
              <a:t>w</a:t>
            </a:r>
            <a:r>
              <a:rPr lang="en-US" altLang="zh-CN" sz="2400" b="0"/>
              <a:t>·</a:t>
            </a:r>
            <a:r>
              <a:rPr lang="en-US" altLang="zh-CN" sz="2400" b="0" i="1"/>
              <a:t>B</a:t>
            </a:r>
            <a:r>
              <a:rPr lang="en-US" altLang="zh-CN" sz="2400" b="0" i="1" baseline="-25000"/>
              <a:t>2</a:t>
            </a:r>
            <a:r>
              <a:rPr lang="en-US" altLang="zh-CN" sz="2400" b="0" i="1"/>
              <a:t>=r</a:t>
            </a:r>
            <a:r>
              <a:rPr lang="en-US" altLang="zh-CN" sz="2400" b="0"/>
              <a:t>·</a:t>
            </a:r>
            <a:r>
              <a:rPr lang="en-US" altLang="zh-CN" sz="2400" b="0" i="1">
                <a:latin typeface="宋体" panose="02010600030101010101" pitchFamily="2" charset="-122"/>
              </a:rPr>
              <a:t>A</a:t>
            </a:r>
            <a:r>
              <a:rPr lang="en-US" altLang="zh-CN" sz="2400" b="0" i="1" baseline="-25000">
                <a:latin typeface="宋体" panose="02010600030101010101" pitchFamily="2" charset="-122"/>
              </a:rPr>
              <a:t>2</a:t>
            </a:r>
          </a:p>
        </p:txBody>
      </p:sp>
      <p:sp>
        <p:nvSpPr>
          <p:cNvPr id="362549" name="Rectangle 53">
            <a:extLst>
              <a:ext uri="{FF2B5EF4-FFF2-40B4-BE49-F238E27FC236}">
                <a16:creationId xmlns:a16="http://schemas.microsoft.com/office/drawing/2014/main" id="{41675FED-F06E-498F-9FBC-655690846C2B}"/>
              </a:ext>
            </a:extLst>
          </p:cNvPr>
          <p:cNvSpPr>
            <a:spLocks noChangeArrowheads="1"/>
          </p:cNvSpPr>
          <p:nvPr/>
        </p:nvSpPr>
        <p:spPr bwMode="auto">
          <a:xfrm>
            <a:off x="539750" y="4149725"/>
            <a:ext cx="1944688" cy="2263775"/>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chemeClr val="accent2"/>
              </a:buClr>
              <a:buSzPct val="95000"/>
              <a:buFont typeface="Wingdings" panose="05000000000000000000" pitchFamily="2" charset="2"/>
              <a:buChar char="l"/>
            </a:pPr>
            <a:r>
              <a:rPr lang="zh-CN" altLang="en-US" sz="2000" b="0"/>
              <a:t>生产扩展线上的每一点都是最优要素组合，代表长期生产中某一产量的最低总成本投入组合。</a:t>
            </a:r>
          </a:p>
        </p:txBody>
      </p:sp>
      <p:sp>
        <p:nvSpPr>
          <p:cNvPr id="362550" name="Rectangle 54">
            <a:extLst>
              <a:ext uri="{FF2B5EF4-FFF2-40B4-BE49-F238E27FC236}">
                <a16:creationId xmlns:a16="http://schemas.microsoft.com/office/drawing/2014/main" id="{2F8DB618-104E-41A8-95F2-27FEEC0628F0}"/>
              </a:ext>
            </a:extLst>
          </p:cNvPr>
          <p:cNvSpPr>
            <a:spLocks noChangeArrowheads="1"/>
          </p:cNvSpPr>
          <p:nvPr/>
        </p:nvSpPr>
        <p:spPr bwMode="auto">
          <a:xfrm>
            <a:off x="2627313" y="4149725"/>
            <a:ext cx="2089150" cy="2324100"/>
          </a:xfrm>
          <a:prstGeom prst="rect">
            <a:avLst/>
          </a:prstGeom>
          <a:solidFill>
            <a:srgbClr val="FFFF00"/>
          </a:solidFill>
          <a:ln w="38100" algn="ctr">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rgbClr val="006600"/>
              </a:buClr>
              <a:buFont typeface="Wingdings" panose="05000000000000000000" pitchFamily="2" charset="2"/>
              <a:buChar char="p"/>
            </a:pPr>
            <a:r>
              <a:rPr lang="en-US" altLang="zh-CN" sz="2000" b="0"/>
              <a:t>E</a:t>
            </a:r>
            <a:r>
              <a:rPr lang="en-US" altLang="zh-CN" sz="2000" b="0" baseline="-25000"/>
              <a:t>1</a:t>
            </a:r>
            <a:r>
              <a:rPr lang="zh-CN" altLang="en-US" sz="2000" b="0"/>
              <a:t>点产量为</a:t>
            </a:r>
            <a:r>
              <a:rPr lang="en-US" altLang="zh-CN" sz="2000" b="0"/>
              <a:t>50</a:t>
            </a:r>
            <a:r>
              <a:rPr lang="zh-CN" altLang="en-US" sz="2000" b="0"/>
              <a:t>单位，成本为</a:t>
            </a:r>
            <a:r>
              <a:rPr lang="en-US" altLang="zh-CN" sz="2000" b="0"/>
              <a:t>A</a:t>
            </a:r>
            <a:r>
              <a:rPr lang="en-US" altLang="zh-CN" sz="2000" b="0" baseline="-25000"/>
              <a:t>1</a:t>
            </a:r>
            <a:r>
              <a:rPr lang="en-US" altLang="zh-CN" sz="2000" b="0"/>
              <a:t>B</a:t>
            </a:r>
            <a:r>
              <a:rPr lang="en-US" altLang="zh-CN" sz="2000" b="0" baseline="-25000"/>
              <a:t>1</a:t>
            </a:r>
            <a:r>
              <a:rPr lang="zh-CN" altLang="en-US" sz="2000" b="0"/>
              <a:t>。</a:t>
            </a:r>
          </a:p>
          <a:p>
            <a:pPr>
              <a:spcBef>
                <a:spcPct val="0"/>
              </a:spcBef>
              <a:buClr>
                <a:srgbClr val="006600"/>
              </a:buClr>
              <a:buFont typeface="Wingdings" panose="05000000000000000000" pitchFamily="2" charset="2"/>
              <a:buChar char="p"/>
            </a:pPr>
            <a:r>
              <a:rPr lang="zh-CN" altLang="en-US" sz="2000" b="0"/>
              <a:t>假设劳动价格为</a:t>
            </a:r>
            <a:r>
              <a:rPr lang="en-US" altLang="zh-CN" sz="2000" b="0"/>
              <a:t>w</a:t>
            </a:r>
            <a:r>
              <a:rPr lang="zh-CN" altLang="en-US" sz="2000" b="0"/>
              <a:t>，则</a:t>
            </a:r>
            <a:r>
              <a:rPr lang="en-US" altLang="zh-CN" sz="2000" b="0"/>
              <a:t>E1</a:t>
            </a:r>
            <a:r>
              <a:rPr lang="zh-CN" altLang="en-US" sz="2000" b="0"/>
              <a:t>点的成本为</a:t>
            </a:r>
            <a:r>
              <a:rPr lang="en-US" altLang="zh-CN" sz="2000" b="0"/>
              <a:t>W</a:t>
            </a:r>
            <a:r>
              <a:rPr lang="en-US" altLang="zh-CN" sz="2000" b="0">
                <a:cs typeface="Times New Roman" panose="02020603050405020304" pitchFamily="18" charset="0"/>
              </a:rPr>
              <a:t>·</a:t>
            </a:r>
            <a:r>
              <a:rPr lang="en-US" altLang="zh-CN" sz="2000" b="0"/>
              <a:t>B</a:t>
            </a:r>
            <a:r>
              <a:rPr lang="en-US" altLang="zh-CN" sz="2000" b="0" baseline="-25000"/>
              <a:t>1</a:t>
            </a:r>
            <a:r>
              <a:rPr lang="en-US" altLang="zh-CN" sz="2000" b="0"/>
              <a:t>=r</a:t>
            </a:r>
            <a:r>
              <a:rPr lang="en-US" altLang="zh-CN" sz="2400" b="0"/>
              <a:t>·</a:t>
            </a:r>
            <a:r>
              <a:rPr lang="en-US" altLang="zh-CN" sz="2000" b="0"/>
              <a:t>A</a:t>
            </a:r>
            <a:r>
              <a:rPr lang="en-US" altLang="zh-CN" sz="2000" b="0" baseline="-25000"/>
              <a:t>1</a:t>
            </a:r>
            <a:r>
              <a:rPr lang="zh-CN" altLang="en-US" sz="2000" b="0"/>
              <a:t>。</a:t>
            </a:r>
          </a:p>
        </p:txBody>
      </p:sp>
      <p:sp>
        <p:nvSpPr>
          <p:cNvPr id="362551" name="Rectangle 55">
            <a:extLst>
              <a:ext uri="{FF2B5EF4-FFF2-40B4-BE49-F238E27FC236}">
                <a16:creationId xmlns:a16="http://schemas.microsoft.com/office/drawing/2014/main" id="{03DDD35C-8D8A-416C-B86D-6B7D8C8E1641}"/>
              </a:ext>
            </a:extLst>
          </p:cNvPr>
          <p:cNvSpPr>
            <a:spLocks noChangeArrowheads="1"/>
          </p:cNvSpPr>
          <p:nvPr/>
        </p:nvSpPr>
        <p:spPr bwMode="auto">
          <a:xfrm>
            <a:off x="4859338" y="4149725"/>
            <a:ext cx="1944687" cy="2263775"/>
          </a:xfrm>
          <a:prstGeom prst="rect">
            <a:avLst/>
          </a:prstGeom>
          <a:solidFill>
            <a:srgbClr val="FFFF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rgbClr val="3366FF"/>
              </a:buClr>
              <a:buSzPct val="95000"/>
              <a:buFont typeface="Wingdings" panose="05000000000000000000" pitchFamily="2" charset="2"/>
              <a:buChar char="n"/>
            </a:pPr>
            <a:r>
              <a:rPr lang="zh-CN" altLang="en-US" sz="2000" b="0"/>
              <a:t>将</a:t>
            </a:r>
            <a:r>
              <a:rPr lang="en-US" altLang="zh-CN" sz="2000" b="0"/>
              <a:t>E</a:t>
            </a:r>
            <a:r>
              <a:rPr lang="en-US" altLang="zh-CN" sz="2000" b="0" baseline="-25000"/>
              <a:t>1</a:t>
            </a:r>
            <a:r>
              <a:rPr lang="zh-CN" altLang="en-US" sz="2000" b="0"/>
              <a:t>点的产量和成本表示在图（</a:t>
            </a:r>
            <a:r>
              <a:rPr lang="en-US" altLang="zh-CN" sz="2000" b="0"/>
              <a:t>b</a:t>
            </a:r>
            <a:r>
              <a:rPr lang="zh-CN" altLang="en-US" sz="2000" b="0"/>
              <a:t>）中，即可得到</a:t>
            </a:r>
            <a:r>
              <a:rPr lang="en-US" altLang="zh-CN" sz="2000" b="0"/>
              <a:t>LAC</a:t>
            </a:r>
            <a:r>
              <a:rPr lang="zh-CN" altLang="en-US" sz="2000" b="0"/>
              <a:t>上的</a:t>
            </a:r>
            <a:r>
              <a:rPr lang="en-US" altLang="zh-CN" sz="2000" b="0" i="1"/>
              <a:t>E</a:t>
            </a:r>
            <a:r>
              <a:rPr lang="en-US" altLang="zh-CN" sz="2000" b="0" i="1" baseline="-25000"/>
              <a:t>1</a:t>
            </a:r>
            <a:r>
              <a:rPr lang="zh-CN" altLang="en-US" sz="2000" b="0"/>
              <a:t>点。</a:t>
            </a:r>
          </a:p>
          <a:p>
            <a:pPr>
              <a:spcBef>
                <a:spcPct val="0"/>
              </a:spcBef>
              <a:buClr>
                <a:srgbClr val="3366FF"/>
              </a:buClr>
              <a:buSzPct val="95000"/>
              <a:buFont typeface="Wingdings" panose="05000000000000000000" pitchFamily="2" charset="2"/>
              <a:buChar char="n"/>
            </a:pPr>
            <a:r>
              <a:rPr lang="zh-CN" altLang="en-US" sz="2000" b="0"/>
              <a:t>同理，可得到</a:t>
            </a:r>
            <a:r>
              <a:rPr lang="en-US" altLang="zh-CN" sz="2000" b="0"/>
              <a:t>LTC</a:t>
            </a:r>
            <a:r>
              <a:rPr lang="zh-CN" altLang="en-US" sz="2000" b="0"/>
              <a:t>曲线。</a:t>
            </a:r>
          </a:p>
        </p:txBody>
      </p:sp>
      <p:sp>
        <p:nvSpPr>
          <p:cNvPr id="362552" name="Text Box 56">
            <a:extLst>
              <a:ext uri="{FF2B5EF4-FFF2-40B4-BE49-F238E27FC236}">
                <a16:creationId xmlns:a16="http://schemas.microsoft.com/office/drawing/2014/main" id="{CC72E3F7-8132-4C42-8ABC-26A03CF99C1B}"/>
              </a:ext>
            </a:extLst>
          </p:cNvPr>
          <p:cNvSpPr txBox="1">
            <a:spLocks noChangeArrowheads="1"/>
          </p:cNvSpPr>
          <p:nvPr/>
        </p:nvSpPr>
        <p:spPr bwMode="auto">
          <a:xfrm>
            <a:off x="6227763" y="2492375"/>
            <a:ext cx="520700"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0" i="1"/>
              <a:t>E</a:t>
            </a:r>
            <a:r>
              <a:rPr lang="en-US" altLang="zh-CN" sz="2400" b="0" i="1" baseline="-25000"/>
              <a:t>1</a:t>
            </a:r>
            <a:endParaRPr lang="en-US" altLang="zh-CN" sz="2400"/>
          </a:p>
        </p:txBody>
      </p:sp>
      <p:sp>
        <p:nvSpPr>
          <p:cNvPr id="362553" name="Text Box 57">
            <a:extLst>
              <a:ext uri="{FF2B5EF4-FFF2-40B4-BE49-F238E27FC236}">
                <a16:creationId xmlns:a16="http://schemas.microsoft.com/office/drawing/2014/main" id="{C4A50F50-5DCE-44F9-A238-2B0C87B71697}"/>
              </a:ext>
            </a:extLst>
          </p:cNvPr>
          <p:cNvSpPr txBox="1">
            <a:spLocks noChangeArrowheads="1"/>
          </p:cNvSpPr>
          <p:nvPr/>
        </p:nvSpPr>
        <p:spPr bwMode="auto">
          <a:xfrm>
            <a:off x="6948488" y="2133600"/>
            <a:ext cx="520700"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0" i="1"/>
              <a:t>E</a:t>
            </a:r>
            <a:r>
              <a:rPr lang="en-US" altLang="zh-CN" sz="2400" b="0" i="1" baseline="-25000"/>
              <a:t>2</a:t>
            </a:r>
            <a:endParaRPr lang="en-US" altLang="zh-CN" sz="2400"/>
          </a:p>
        </p:txBody>
      </p:sp>
      <p:sp>
        <p:nvSpPr>
          <p:cNvPr id="362554" name="Text Box 58">
            <a:extLst>
              <a:ext uri="{FF2B5EF4-FFF2-40B4-BE49-F238E27FC236}">
                <a16:creationId xmlns:a16="http://schemas.microsoft.com/office/drawing/2014/main" id="{943A9725-8473-40D5-9960-FA31A1AABD0A}"/>
              </a:ext>
            </a:extLst>
          </p:cNvPr>
          <p:cNvSpPr txBox="1">
            <a:spLocks noChangeArrowheads="1"/>
          </p:cNvSpPr>
          <p:nvPr/>
        </p:nvSpPr>
        <p:spPr bwMode="auto">
          <a:xfrm>
            <a:off x="7812088" y="1844675"/>
            <a:ext cx="520700"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0" i="1"/>
              <a:t>E</a:t>
            </a:r>
            <a:r>
              <a:rPr lang="en-US" altLang="zh-CN" sz="2400" b="0" i="1" baseline="-25000"/>
              <a:t>3</a:t>
            </a:r>
            <a:endParaRPr lang="en-US" altLang="zh-CN" sz="24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62501"/>
                                        </p:tgtEl>
                                        <p:attrNameLst>
                                          <p:attrName>style.visibility</p:attrName>
                                        </p:attrNameLst>
                                      </p:cBhvr>
                                      <p:to>
                                        <p:strVal val="visible"/>
                                      </p:to>
                                    </p:set>
                                    <p:animEffect transition="in" filter="blinds(horizontal)">
                                      <p:cBhvr>
                                        <p:cTn id="7" dur="500"/>
                                        <p:tgtEl>
                                          <p:spTgt spid="362501"/>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62502"/>
                                        </p:tgtEl>
                                        <p:attrNameLst>
                                          <p:attrName>style.visibility</p:attrName>
                                        </p:attrNameLst>
                                      </p:cBhvr>
                                      <p:to>
                                        <p:strVal val="visible"/>
                                      </p:to>
                                    </p:set>
                                    <p:animEffect transition="in" filter="blinds(horizontal)">
                                      <p:cBhvr>
                                        <p:cTn id="10" dur="500"/>
                                        <p:tgtEl>
                                          <p:spTgt spid="362502"/>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62503"/>
                                        </p:tgtEl>
                                        <p:attrNameLst>
                                          <p:attrName>style.visibility</p:attrName>
                                        </p:attrNameLst>
                                      </p:cBhvr>
                                      <p:to>
                                        <p:strVal val="visible"/>
                                      </p:to>
                                    </p:set>
                                    <p:animEffect transition="in" filter="blinds(horizontal)">
                                      <p:cBhvr>
                                        <p:cTn id="13" dur="500"/>
                                        <p:tgtEl>
                                          <p:spTgt spid="362503"/>
                                        </p:tgtEl>
                                      </p:cBhvr>
                                    </p:animEffect>
                                  </p:childTnLst>
                                </p:cTn>
                              </p:par>
                              <p:par>
                                <p:cTn id="14" presetID="3" presetClass="entr" presetSubtype="10" fill="hold" nodeType="withEffect">
                                  <p:stCondLst>
                                    <p:cond delay="0"/>
                                  </p:stCondLst>
                                  <p:childTnLst>
                                    <p:set>
                                      <p:cBhvr>
                                        <p:cTn id="15" dur="1" fill="hold">
                                          <p:stCondLst>
                                            <p:cond delay="0"/>
                                          </p:stCondLst>
                                        </p:cTn>
                                        <p:tgtEl>
                                          <p:spTgt spid="362506"/>
                                        </p:tgtEl>
                                        <p:attrNameLst>
                                          <p:attrName>style.visibility</p:attrName>
                                        </p:attrNameLst>
                                      </p:cBhvr>
                                      <p:to>
                                        <p:strVal val="visible"/>
                                      </p:to>
                                    </p:set>
                                    <p:animEffect transition="in" filter="blinds(horizontal)">
                                      <p:cBhvr>
                                        <p:cTn id="16" dur="500"/>
                                        <p:tgtEl>
                                          <p:spTgt spid="362506"/>
                                        </p:tgtEl>
                                      </p:cBhvr>
                                    </p:animEffect>
                                  </p:childTnLst>
                                </p:cTn>
                              </p:par>
                              <p:par>
                                <p:cTn id="17" presetID="3" presetClass="entr" presetSubtype="10" fill="hold" nodeType="withEffect">
                                  <p:stCondLst>
                                    <p:cond delay="0"/>
                                  </p:stCondLst>
                                  <p:childTnLst>
                                    <p:set>
                                      <p:cBhvr>
                                        <p:cTn id="18" dur="1" fill="hold">
                                          <p:stCondLst>
                                            <p:cond delay="0"/>
                                          </p:stCondLst>
                                        </p:cTn>
                                        <p:tgtEl>
                                          <p:spTgt spid="362507"/>
                                        </p:tgtEl>
                                        <p:attrNameLst>
                                          <p:attrName>style.visibility</p:attrName>
                                        </p:attrNameLst>
                                      </p:cBhvr>
                                      <p:to>
                                        <p:strVal val="visible"/>
                                      </p:to>
                                    </p:set>
                                    <p:animEffect transition="in" filter="blinds(horizontal)">
                                      <p:cBhvr>
                                        <p:cTn id="19" dur="500"/>
                                        <p:tgtEl>
                                          <p:spTgt spid="362507"/>
                                        </p:tgtEl>
                                      </p:cBhvr>
                                    </p:animEffect>
                                  </p:childTnLst>
                                </p:cTn>
                              </p:par>
                              <p:par>
                                <p:cTn id="20" presetID="3" presetClass="entr" presetSubtype="10" fill="hold" nodeType="withEffect">
                                  <p:stCondLst>
                                    <p:cond delay="0"/>
                                  </p:stCondLst>
                                  <p:childTnLst>
                                    <p:set>
                                      <p:cBhvr>
                                        <p:cTn id="21" dur="1" fill="hold">
                                          <p:stCondLst>
                                            <p:cond delay="0"/>
                                          </p:stCondLst>
                                        </p:cTn>
                                        <p:tgtEl>
                                          <p:spTgt spid="362508"/>
                                        </p:tgtEl>
                                        <p:attrNameLst>
                                          <p:attrName>style.visibility</p:attrName>
                                        </p:attrNameLst>
                                      </p:cBhvr>
                                      <p:to>
                                        <p:strVal val="visible"/>
                                      </p:to>
                                    </p:set>
                                    <p:animEffect transition="in" filter="blinds(horizontal)">
                                      <p:cBhvr>
                                        <p:cTn id="22" dur="500"/>
                                        <p:tgtEl>
                                          <p:spTgt spid="362508"/>
                                        </p:tgtEl>
                                      </p:cBhvr>
                                    </p:animEffect>
                                  </p:childTnLst>
                                </p:cTn>
                              </p:par>
                              <p:par>
                                <p:cTn id="23" presetID="3" presetClass="entr" presetSubtype="10" fill="hold" nodeType="withEffect">
                                  <p:stCondLst>
                                    <p:cond delay="0"/>
                                  </p:stCondLst>
                                  <p:childTnLst>
                                    <p:set>
                                      <p:cBhvr>
                                        <p:cTn id="24" dur="1" fill="hold">
                                          <p:stCondLst>
                                            <p:cond delay="0"/>
                                          </p:stCondLst>
                                        </p:cTn>
                                        <p:tgtEl>
                                          <p:spTgt spid="362509"/>
                                        </p:tgtEl>
                                        <p:attrNameLst>
                                          <p:attrName>style.visibility</p:attrName>
                                        </p:attrNameLst>
                                      </p:cBhvr>
                                      <p:to>
                                        <p:strVal val="visible"/>
                                      </p:to>
                                    </p:set>
                                    <p:animEffect transition="in" filter="blinds(horizontal)">
                                      <p:cBhvr>
                                        <p:cTn id="25" dur="500"/>
                                        <p:tgtEl>
                                          <p:spTgt spid="362509"/>
                                        </p:tgtEl>
                                      </p:cBhvr>
                                    </p:animEffect>
                                  </p:childTnLst>
                                </p:cTn>
                              </p:par>
                              <p:par>
                                <p:cTn id="26" presetID="3" presetClass="entr" presetSubtype="10" fill="hold" nodeType="withEffect">
                                  <p:stCondLst>
                                    <p:cond delay="0"/>
                                  </p:stCondLst>
                                  <p:childTnLst>
                                    <p:set>
                                      <p:cBhvr>
                                        <p:cTn id="27" dur="1" fill="hold">
                                          <p:stCondLst>
                                            <p:cond delay="0"/>
                                          </p:stCondLst>
                                        </p:cTn>
                                        <p:tgtEl>
                                          <p:spTgt spid="362510"/>
                                        </p:tgtEl>
                                        <p:attrNameLst>
                                          <p:attrName>style.visibility</p:attrName>
                                        </p:attrNameLst>
                                      </p:cBhvr>
                                      <p:to>
                                        <p:strVal val="visible"/>
                                      </p:to>
                                    </p:set>
                                    <p:animEffect transition="in" filter="blinds(horizontal)">
                                      <p:cBhvr>
                                        <p:cTn id="28" dur="500"/>
                                        <p:tgtEl>
                                          <p:spTgt spid="362510"/>
                                        </p:tgtEl>
                                      </p:cBhvr>
                                    </p:animEffect>
                                  </p:childTnLst>
                                </p:cTn>
                              </p:par>
                              <p:par>
                                <p:cTn id="29" presetID="3" presetClass="entr" presetSubtype="10" fill="hold" nodeType="withEffect">
                                  <p:stCondLst>
                                    <p:cond delay="0"/>
                                  </p:stCondLst>
                                  <p:childTnLst>
                                    <p:set>
                                      <p:cBhvr>
                                        <p:cTn id="30" dur="1" fill="hold">
                                          <p:stCondLst>
                                            <p:cond delay="0"/>
                                          </p:stCondLst>
                                        </p:cTn>
                                        <p:tgtEl>
                                          <p:spTgt spid="362511"/>
                                        </p:tgtEl>
                                        <p:attrNameLst>
                                          <p:attrName>style.visibility</p:attrName>
                                        </p:attrNameLst>
                                      </p:cBhvr>
                                      <p:to>
                                        <p:strVal val="visible"/>
                                      </p:to>
                                    </p:set>
                                    <p:animEffect transition="in" filter="blinds(horizontal)">
                                      <p:cBhvr>
                                        <p:cTn id="31" dur="500"/>
                                        <p:tgtEl>
                                          <p:spTgt spid="362511"/>
                                        </p:tgtEl>
                                      </p:cBhvr>
                                    </p:animEffect>
                                  </p:childTnLst>
                                </p:cTn>
                              </p:par>
                              <p:par>
                                <p:cTn id="32" presetID="3" presetClass="entr" presetSubtype="10" fill="hold" nodeType="withEffect">
                                  <p:stCondLst>
                                    <p:cond delay="0"/>
                                  </p:stCondLst>
                                  <p:childTnLst>
                                    <p:set>
                                      <p:cBhvr>
                                        <p:cTn id="33" dur="1" fill="hold">
                                          <p:stCondLst>
                                            <p:cond delay="0"/>
                                          </p:stCondLst>
                                        </p:cTn>
                                        <p:tgtEl>
                                          <p:spTgt spid="362512"/>
                                        </p:tgtEl>
                                        <p:attrNameLst>
                                          <p:attrName>style.visibility</p:attrName>
                                        </p:attrNameLst>
                                      </p:cBhvr>
                                      <p:to>
                                        <p:strVal val="visible"/>
                                      </p:to>
                                    </p:set>
                                    <p:animEffect transition="in" filter="blinds(horizontal)">
                                      <p:cBhvr>
                                        <p:cTn id="34" dur="500"/>
                                        <p:tgtEl>
                                          <p:spTgt spid="362512"/>
                                        </p:tgtEl>
                                      </p:cBhvr>
                                    </p:animEffect>
                                  </p:childTnLst>
                                </p:cTn>
                              </p:par>
                              <p:par>
                                <p:cTn id="35" presetID="3" presetClass="entr" presetSubtype="10" fill="hold" nodeType="withEffect">
                                  <p:stCondLst>
                                    <p:cond delay="0"/>
                                  </p:stCondLst>
                                  <p:childTnLst>
                                    <p:set>
                                      <p:cBhvr>
                                        <p:cTn id="36" dur="1" fill="hold">
                                          <p:stCondLst>
                                            <p:cond delay="0"/>
                                          </p:stCondLst>
                                        </p:cTn>
                                        <p:tgtEl>
                                          <p:spTgt spid="362513"/>
                                        </p:tgtEl>
                                        <p:attrNameLst>
                                          <p:attrName>style.visibility</p:attrName>
                                        </p:attrNameLst>
                                      </p:cBhvr>
                                      <p:to>
                                        <p:strVal val="visible"/>
                                      </p:to>
                                    </p:set>
                                    <p:animEffect transition="in" filter="blinds(horizontal)">
                                      <p:cBhvr>
                                        <p:cTn id="37" dur="500"/>
                                        <p:tgtEl>
                                          <p:spTgt spid="362513"/>
                                        </p:tgtEl>
                                      </p:cBhvr>
                                    </p:animEffect>
                                  </p:childTnLst>
                                </p:cTn>
                              </p:par>
                              <p:par>
                                <p:cTn id="38" presetID="3" presetClass="entr" presetSubtype="10" fill="hold" nodeType="withEffect">
                                  <p:stCondLst>
                                    <p:cond delay="0"/>
                                  </p:stCondLst>
                                  <p:childTnLst>
                                    <p:set>
                                      <p:cBhvr>
                                        <p:cTn id="39" dur="1" fill="hold">
                                          <p:stCondLst>
                                            <p:cond delay="0"/>
                                          </p:stCondLst>
                                        </p:cTn>
                                        <p:tgtEl>
                                          <p:spTgt spid="362514"/>
                                        </p:tgtEl>
                                        <p:attrNameLst>
                                          <p:attrName>style.visibility</p:attrName>
                                        </p:attrNameLst>
                                      </p:cBhvr>
                                      <p:to>
                                        <p:strVal val="visible"/>
                                      </p:to>
                                    </p:set>
                                    <p:animEffect transition="in" filter="blinds(horizontal)">
                                      <p:cBhvr>
                                        <p:cTn id="40" dur="500"/>
                                        <p:tgtEl>
                                          <p:spTgt spid="362514"/>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362515"/>
                                        </p:tgtEl>
                                        <p:attrNameLst>
                                          <p:attrName>style.visibility</p:attrName>
                                        </p:attrNameLst>
                                      </p:cBhvr>
                                      <p:to>
                                        <p:strVal val="visible"/>
                                      </p:to>
                                    </p:set>
                                    <p:animEffect transition="in" filter="blinds(horizontal)">
                                      <p:cBhvr>
                                        <p:cTn id="43" dur="500"/>
                                        <p:tgtEl>
                                          <p:spTgt spid="362515"/>
                                        </p:tgtEl>
                                      </p:cBhvr>
                                    </p:animEffect>
                                  </p:childTnLst>
                                </p:cTn>
                              </p:par>
                              <p:par>
                                <p:cTn id="44" presetID="3" presetClass="entr" presetSubtype="10" fill="hold" grpId="0" nodeType="withEffect">
                                  <p:stCondLst>
                                    <p:cond delay="0"/>
                                  </p:stCondLst>
                                  <p:childTnLst>
                                    <p:set>
                                      <p:cBhvr>
                                        <p:cTn id="45" dur="1" fill="hold">
                                          <p:stCondLst>
                                            <p:cond delay="0"/>
                                          </p:stCondLst>
                                        </p:cTn>
                                        <p:tgtEl>
                                          <p:spTgt spid="362516"/>
                                        </p:tgtEl>
                                        <p:attrNameLst>
                                          <p:attrName>style.visibility</p:attrName>
                                        </p:attrNameLst>
                                      </p:cBhvr>
                                      <p:to>
                                        <p:strVal val="visible"/>
                                      </p:to>
                                    </p:set>
                                    <p:animEffect transition="in" filter="blinds(horizontal)">
                                      <p:cBhvr>
                                        <p:cTn id="46" dur="500"/>
                                        <p:tgtEl>
                                          <p:spTgt spid="362516"/>
                                        </p:tgtEl>
                                      </p:cBhvr>
                                    </p:animEffect>
                                  </p:childTnLst>
                                </p:cTn>
                              </p:par>
                              <p:par>
                                <p:cTn id="47" presetID="3" presetClass="entr" presetSubtype="10" fill="hold" grpId="0" nodeType="withEffect">
                                  <p:stCondLst>
                                    <p:cond delay="0"/>
                                  </p:stCondLst>
                                  <p:childTnLst>
                                    <p:set>
                                      <p:cBhvr>
                                        <p:cTn id="48" dur="1" fill="hold">
                                          <p:stCondLst>
                                            <p:cond delay="0"/>
                                          </p:stCondLst>
                                        </p:cTn>
                                        <p:tgtEl>
                                          <p:spTgt spid="362517"/>
                                        </p:tgtEl>
                                        <p:attrNameLst>
                                          <p:attrName>style.visibility</p:attrName>
                                        </p:attrNameLst>
                                      </p:cBhvr>
                                      <p:to>
                                        <p:strVal val="visible"/>
                                      </p:to>
                                    </p:set>
                                    <p:animEffect transition="in" filter="blinds(horizontal)">
                                      <p:cBhvr>
                                        <p:cTn id="49" dur="500"/>
                                        <p:tgtEl>
                                          <p:spTgt spid="362517"/>
                                        </p:tgtEl>
                                      </p:cBhvr>
                                    </p:animEffect>
                                  </p:childTnLst>
                                </p:cTn>
                              </p:par>
                              <p:par>
                                <p:cTn id="50" presetID="3" presetClass="entr" presetSubtype="10" fill="hold" grpId="0" nodeType="withEffect">
                                  <p:stCondLst>
                                    <p:cond delay="0"/>
                                  </p:stCondLst>
                                  <p:childTnLst>
                                    <p:set>
                                      <p:cBhvr>
                                        <p:cTn id="51" dur="1" fill="hold">
                                          <p:stCondLst>
                                            <p:cond delay="0"/>
                                          </p:stCondLst>
                                        </p:cTn>
                                        <p:tgtEl>
                                          <p:spTgt spid="362518"/>
                                        </p:tgtEl>
                                        <p:attrNameLst>
                                          <p:attrName>style.visibility</p:attrName>
                                        </p:attrNameLst>
                                      </p:cBhvr>
                                      <p:to>
                                        <p:strVal val="visible"/>
                                      </p:to>
                                    </p:set>
                                    <p:animEffect transition="in" filter="blinds(horizontal)">
                                      <p:cBhvr>
                                        <p:cTn id="52" dur="500"/>
                                        <p:tgtEl>
                                          <p:spTgt spid="362518"/>
                                        </p:tgtEl>
                                      </p:cBhvr>
                                    </p:animEffect>
                                  </p:childTnLst>
                                </p:cTn>
                              </p:par>
                              <p:par>
                                <p:cTn id="53" presetID="3" presetClass="entr" presetSubtype="10" fill="hold" grpId="0" nodeType="withEffect">
                                  <p:stCondLst>
                                    <p:cond delay="0"/>
                                  </p:stCondLst>
                                  <p:childTnLst>
                                    <p:set>
                                      <p:cBhvr>
                                        <p:cTn id="54" dur="1" fill="hold">
                                          <p:stCondLst>
                                            <p:cond delay="0"/>
                                          </p:stCondLst>
                                        </p:cTn>
                                        <p:tgtEl>
                                          <p:spTgt spid="362519"/>
                                        </p:tgtEl>
                                        <p:attrNameLst>
                                          <p:attrName>style.visibility</p:attrName>
                                        </p:attrNameLst>
                                      </p:cBhvr>
                                      <p:to>
                                        <p:strVal val="visible"/>
                                      </p:to>
                                    </p:set>
                                    <p:animEffect transition="in" filter="blinds(horizontal)">
                                      <p:cBhvr>
                                        <p:cTn id="55" dur="500"/>
                                        <p:tgtEl>
                                          <p:spTgt spid="362519"/>
                                        </p:tgtEl>
                                      </p:cBhvr>
                                    </p:animEffect>
                                  </p:childTnLst>
                                </p:cTn>
                              </p:par>
                              <p:par>
                                <p:cTn id="56" presetID="3" presetClass="entr" presetSubtype="10" fill="hold" grpId="0" nodeType="withEffect">
                                  <p:stCondLst>
                                    <p:cond delay="0"/>
                                  </p:stCondLst>
                                  <p:childTnLst>
                                    <p:set>
                                      <p:cBhvr>
                                        <p:cTn id="57" dur="1" fill="hold">
                                          <p:stCondLst>
                                            <p:cond delay="0"/>
                                          </p:stCondLst>
                                        </p:cTn>
                                        <p:tgtEl>
                                          <p:spTgt spid="362520"/>
                                        </p:tgtEl>
                                        <p:attrNameLst>
                                          <p:attrName>style.visibility</p:attrName>
                                        </p:attrNameLst>
                                      </p:cBhvr>
                                      <p:to>
                                        <p:strVal val="visible"/>
                                      </p:to>
                                    </p:set>
                                    <p:animEffect transition="in" filter="blinds(horizontal)">
                                      <p:cBhvr>
                                        <p:cTn id="58" dur="500"/>
                                        <p:tgtEl>
                                          <p:spTgt spid="362520"/>
                                        </p:tgtEl>
                                      </p:cBhvr>
                                    </p:animEffect>
                                  </p:childTnLst>
                                </p:cTn>
                              </p:par>
                              <p:par>
                                <p:cTn id="59" presetID="3" presetClass="entr" presetSubtype="10" fill="hold" grpId="0" nodeType="withEffect">
                                  <p:stCondLst>
                                    <p:cond delay="0"/>
                                  </p:stCondLst>
                                  <p:childTnLst>
                                    <p:set>
                                      <p:cBhvr>
                                        <p:cTn id="60" dur="1" fill="hold">
                                          <p:stCondLst>
                                            <p:cond delay="0"/>
                                          </p:stCondLst>
                                        </p:cTn>
                                        <p:tgtEl>
                                          <p:spTgt spid="362521"/>
                                        </p:tgtEl>
                                        <p:attrNameLst>
                                          <p:attrName>style.visibility</p:attrName>
                                        </p:attrNameLst>
                                      </p:cBhvr>
                                      <p:to>
                                        <p:strVal val="visible"/>
                                      </p:to>
                                    </p:set>
                                    <p:animEffect transition="in" filter="blinds(horizontal)">
                                      <p:cBhvr>
                                        <p:cTn id="61" dur="500"/>
                                        <p:tgtEl>
                                          <p:spTgt spid="362521"/>
                                        </p:tgtEl>
                                      </p:cBhvr>
                                    </p:animEffect>
                                  </p:childTnLst>
                                </p:cTn>
                              </p:par>
                              <p:par>
                                <p:cTn id="62" presetID="3" presetClass="entr" presetSubtype="10" fill="hold" grpId="0" nodeType="withEffect">
                                  <p:stCondLst>
                                    <p:cond delay="0"/>
                                  </p:stCondLst>
                                  <p:childTnLst>
                                    <p:set>
                                      <p:cBhvr>
                                        <p:cTn id="63" dur="1" fill="hold">
                                          <p:stCondLst>
                                            <p:cond delay="0"/>
                                          </p:stCondLst>
                                        </p:cTn>
                                        <p:tgtEl>
                                          <p:spTgt spid="362522"/>
                                        </p:tgtEl>
                                        <p:attrNameLst>
                                          <p:attrName>style.visibility</p:attrName>
                                        </p:attrNameLst>
                                      </p:cBhvr>
                                      <p:to>
                                        <p:strVal val="visible"/>
                                      </p:to>
                                    </p:set>
                                    <p:animEffect transition="in" filter="blinds(horizontal)">
                                      <p:cBhvr>
                                        <p:cTn id="64" dur="500"/>
                                        <p:tgtEl>
                                          <p:spTgt spid="362522"/>
                                        </p:tgtEl>
                                      </p:cBhvr>
                                    </p:animEffect>
                                  </p:childTnLst>
                                </p:cTn>
                              </p:par>
                              <p:par>
                                <p:cTn id="65" presetID="3" presetClass="entr" presetSubtype="10" fill="hold" grpId="0" nodeType="withEffect">
                                  <p:stCondLst>
                                    <p:cond delay="0"/>
                                  </p:stCondLst>
                                  <p:childTnLst>
                                    <p:set>
                                      <p:cBhvr>
                                        <p:cTn id="66" dur="1" fill="hold">
                                          <p:stCondLst>
                                            <p:cond delay="0"/>
                                          </p:stCondLst>
                                        </p:cTn>
                                        <p:tgtEl>
                                          <p:spTgt spid="362523"/>
                                        </p:tgtEl>
                                        <p:attrNameLst>
                                          <p:attrName>style.visibility</p:attrName>
                                        </p:attrNameLst>
                                      </p:cBhvr>
                                      <p:to>
                                        <p:strVal val="visible"/>
                                      </p:to>
                                    </p:set>
                                    <p:animEffect transition="in" filter="blinds(horizontal)">
                                      <p:cBhvr>
                                        <p:cTn id="67" dur="500"/>
                                        <p:tgtEl>
                                          <p:spTgt spid="362523"/>
                                        </p:tgtEl>
                                      </p:cBhvr>
                                    </p:animEffect>
                                  </p:childTnLst>
                                </p:cTn>
                              </p:par>
                              <p:par>
                                <p:cTn id="68" presetID="3" presetClass="entr" presetSubtype="10" fill="hold" grpId="0" nodeType="withEffect">
                                  <p:stCondLst>
                                    <p:cond delay="0"/>
                                  </p:stCondLst>
                                  <p:childTnLst>
                                    <p:set>
                                      <p:cBhvr>
                                        <p:cTn id="69" dur="1" fill="hold">
                                          <p:stCondLst>
                                            <p:cond delay="0"/>
                                          </p:stCondLst>
                                        </p:cTn>
                                        <p:tgtEl>
                                          <p:spTgt spid="362524"/>
                                        </p:tgtEl>
                                        <p:attrNameLst>
                                          <p:attrName>style.visibility</p:attrName>
                                        </p:attrNameLst>
                                      </p:cBhvr>
                                      <p:to>
                                        <p:strVal val="visible"/>
                                      </p:to>
                                    </p:set>
                                    <p:animEffect transition="in" filter="blinds(horizontal)">
                                      <p:cBhvr>
                                        <p:cTn id="70" dur="500"/>
                                        <p:tgtEl>
                                          <p:spTgt spid="362524"/>
                                        </p:tgtEl>
                                      </p:cBhvr>
                                    </p:animEffect>
                                  </p:childTnLst>
                                </p:cTn>
                              </p:par>
                              <p:par>
                                <p:cTn id="71" presetID="3" presetClass="entr" presetSubtype="10" fill="hold" grpId="0" nodeType="withEffect">
                                  <p:stCondLst>
                                    <p:cond delay="0"/>
                                  </p:stCondLst>
                                  <p:childTnLst>
                                    <p:set>
                                      <p:cBhvr>
                                        <p:cTn id="72" dur="1" fill="hold">
                                          <p:stCondLst>
                                            <p:cond delay="0"/>
                                          </p:stCondLst>
                                        </p:cTn>
                                        <p:tgtEl>
                                          <p:spTgt spid="362525"/>
                                        </p:tgtEl>
                                        <p:attrNameLst>
                                          <p:attrName>style.visibility</p:attrName>
                                        </p:attrNameLst>
                                      </p:cBhvr>
                                      <p:to>
                                        <p:strVal val="visible"/>
                                      </p:to>
                                    </p:set>
                                    <p:animEffect transition="in" filter="blinds(horizontal)">
                                      <p:cBhvr>
                                        <p:cTn id="73" dur="500"/>
                                        <p:tgtEl>
                                          <p:spTgt spid="362525"/>
                                        </p:tgtEl>
                                      </p:cBhvr>
                                    </p:animEffect>
                                  </p:childTnLst>
                                </p:cTn>
                              </p:par>
                              <p:par>
                                <p:cTn id="74" presetID="3" presetClass="entr" presetSubtype="10" fill="hold" grpId="0" nodeType="withEffect">
                                  <p:stCondLst>
                                    <p:cond delay="0"/>
                                  </p:stCondLst>
                                  <p:childTnLst>
                                    <p:set>
                                      <p:cBhvr>
                                        <p:cTn id="75" dur="1" fill="hold">
                                          <p:stCondLst>
                                            <p:cond delay="0"/>
                                          </p:stCondLst>
                                        </p:cTn>
                                        <p:tgtEl>
                                          <p:spTgt spid="362526"/>
                                        </p:tgtEl>
                                        <p:attrNameLst>
                                          <p:attrName>style.visibility</p:attrName>
                                        </p:attrNameLst>
                                      </p:cBhvr>
                                      <p:to>
                                        <p:strVal val="visible"/>
                                      </p:to>
                                    </p:set>
                                    <p:animEffect transition="in" filter="blinds(horizontal)">
                                      <p:cBhvr>
                                        <p:cTn id="76" dur="500"/>
                                        <p:tgtEl>
                                          <p:spTgt spid="362526"/>
                                        </p:tgtEl>
                                      </p:cBhvr>
                                    </p:animEffect>
                                  </p:childTnLst>
                                </p:cTn>
                              </p:par>
                              <p:par>
                                <p:cTn id="77" presetID="3" presetClass="entr" presetSubtype="10" fill="hold" grpId="0" nodeType="withEffect">
                                  <p:stCondLst>
                                    <p:cond delay="0"/>
                                  </p:stCondLst>
                                  <p:childTnLst>
                                    <p:set>
                                      <p:cBhvr>
                                        <p:cTn id="78" dur="1" fill="hold">
                                          <p:stCondLst>
                                            <p:cond delay="0"/>
                                          </p:stCondLst>
                                        </p:cTn>
                                        <p:tgtEl>
                                          <p:spTgt spid="362527"/>
                                        </p:tgtEl>
                                        <p:attrNameLst>
                                          <p:attrName>style.visibility</p:attrName>
                                        </p:attrNameLst>
                                      </p:cBhvr>
                                      <p:to>
                                        <p:strVal val="visible"/>
                                      </p:to>
                                    </p:set>
                                    <p:animEffect transition="in" filter="blinds(horizontal)">
                                      <p:cBhvr>
                                        <p:cTn id="79" dur="500"/>
                                        <p:tgtEl>
                                          <p:spTgt spid="362527"/>
                                        </p:tgtEl>
                                      </p:cBhvr>
                                    </p:animEffect>
                                  </p:childTnLst>
                                </p:cTn>
                              </p:par>
                              <p:par>
                                <p:cTn id="80" presetID="3" presetClass="entr" presetSubtype="10" fill="hold" grpId="0" nodeType="withEffect">
                                  <p:stCondLst>
                                    <p:cond delay="0"/>
                                  </p:stCondLst>
                                  <p:childTnLst>
                                    <p:set>
                                      <p:cBhvr>
                                        <p:cTn id="81" dur="1" fill="hold">
                                          <p:stCondLst>
                                            <p:cond delay="0"/>
                                          </p:stCondLst>
                                        </p:cTn>
                                        <p:tgtEl>
                                          <p:spTgt spid="362545"/>
                                        </p:tgtEl>
                                        <p:attrNameLst>
                                          <p:attrName>style.visibility</p:attrName>
                                        </p:attrNameLst>
                                      </p:cBhvr>
                                      <p:to>
                                        <p:strVal val="visible"/>
                                      </p:to>
                                    </p:set>
                                    <p:animEffect transition="in" filter="blinds(horizontal)">
                                      <p:cBhvr>
                                        <p:cTn id="82" dur="500"/>
                                        <p:tgtEl>
                                          <p:spTgt spid="362545"/>
                                        </p:tgtEl>
                                      </p:cBhvr>
                                    </p:animEffect>
                                  </p:childTnLst>
                                </p:cTn>
                              </p:par>
                            </p:childTnLst>
                          </p:cTn>
                        </p:par>
                      </p:childTnLst>
                    </p:cTn>
                  </p:par>
                  <p:par>
                    <p:cTn id="83" fill="hold" nodeType="clickPar">
                      <p:stCondLst>
                        <p:cond delay="indefinite"/>
                      </p:stCondLst>
                      <p:childTnLst>
                        <p:par>
                          <p:cTn id="84" fill="hold" nodeType="withGroup">
                            <p:stCondLst>
                              <p:cond delay="0"/>
                            </p:stCondLst>
                            <p:childTnLst>
                              <p:par>
                                <p:cTn id="85" presetID="3" presetClass="entr" presetSubtype="10" fill="hold" grpId="0" nodeType="clickEffect">
                                  <p:stCondLst>
                                    <p:cond delay="0"/>
                                  </p:stCondLst>
                                  <p:childTnLst>
                                    <p:set>
                                      <p:cBhvr>
                                        <p:cTn id="86" dur="1" fill="hold">
                                          <p:stCondLst>
                                            <p:cond delay="0"/>
                                          </p:stCondLst>
                                        </p:cTn>
                                        <p:tgtEl>
                                          <p:spTgt spid="362543"/>
                                        </p:tgtEl>
                                        <p:attrNameLst>
                                          <p:attrName>style.visibility</p:attrName>
                                        </p:attrNameLst>
                                      </p:cBhvr>
                                      <p:to>
                                        <p:strVal val="visible"/>
                                      </p:to>
                                    </p:set>
                                    <p:animEffect transition="in" filter="blinds(horizontal)">
                                      <p:cBhvr>
                                        <p:cTn id="87" dur="500"/>
                                        <p:tgtEl>
                                          <p:spTgt spid="362543"/>
                                        </p:tgtEl>
                                      </p:cBhvr>
                                    </p:animEffect>
                                  </p:childTnLst>
                                </p:cTn>
                              </p:par>
                            </p:childTnLst>
                          </p:cTn>
                        </p:par>
                      </p:childTnLst>
                    </p:cTn>
                  </p:par>
                  <p:par>
                    <p:cTn id="88" fill="hold" nodeType="clickPar">
                      <p:stCondLst>
                        <p:cond delay="indefinite"/>
                      </p:stCondLst>
                      <p:childTnLst>
                        <p:par>
                          <p:cTn id="89" fill="hold" nodeType="withGroup">
                            <p:stCondLst>
                              <p:cond delay="0"/>
                            </p:stCondLst>
                            <p:childTnLst>
                              <p:par>
                                <p:cTn id="90" presetID="3" presetClass="entr" presetSubtype="10" fill="hold" grpId="0" nodeType="clickEffect">
                                  <p:stCondLst>
                                    <p:cond delay="0"/>
                                  </p:stCondLst>
                                  <p:childTnLst>
                                    <p:set>
                                      <p:cBhvr>
                                        <p:cTn id="91" dur="1" fill="hold">
                                          <p:stCondLst>
                                            <p:cond delay="0"/>
                                          </p:stCondLst>
                                        </p:cTn>
                                        <p:tgtEl>
                                          <p:spTgt spid="362549"/>
                                        </p:tgtEl>
                                        <p:attrNameLst>
                                          <p:attrName>style.visibility</p:attrName>
                                        </p:attrNameLst>
                                      </p:cBhvr>
                                      <p:to>
                                        <p:strVal val="visible"/>
                                      </p:to>
                                    </p:set>
                                    <p:animEffect transition="in" filter="blinds(horizontal)">
                                      <p:cBhvr>
                                        <p:cTn id="92" dur="500"/>
                                        <p:tgtEl>
                                          <p:spTgt spid="362549"/>
                                        </p:tgtEl>
                                      </p:cBhvr>
                                    </p:animEffect>
                                  </p:childTnLst>
                                </p:cTn>
                              </p:par>
                            </p:childTnLst>
                          </p:cTn>
                        </p:par>
                      </p:childTnLst>
                    </p:cTn>
                  </p:par>
                  <p:par>
                    <p:cTn id="93" fill="hold" nodeType="clickPar">
                      <p:stCondLst>
                        <p:cond delay="indefinite"/>
                      </p:stCondLst>
                      <p:childTnLst>
                        <p:par>
                          <p:cTn id="94" fill="hold" nodeType="withGroup">
                            <p:stCondLst>
                              <p:cond delay="0"/>
                            </p:stCondLst>
                            <p:childTnLst>
                              <p:par>
                                <p:cTn id="95" presetID="3" presetClass="entr" presetSubtype="10" fill="hold" grpId="0" nodeType="clickEffect">
                                  <p:stCondLst>
                                    <p:cond delay="0"/>
                                  </p:stCondLst>
                                  <p:childTnLst>
                                    <p:set>
                                      <p:cBhvr>
                                        <p:cTn id="96" dur="1" fill="hold">
                                          <p:stCondLst>
                                            <p:cond delay="0"/>
                                          </p:stCondLst>
                                        </p:cTn>
                                        <p:tgtEl>
                                          <p:spTgt spid="362550"/>
                                        </p:tgtEl>
                                        <p:attrNameLst>
                                          <p:attrName>style.visibility</p:attrName>
                                        </p:attrNameLst>
                                      </p:cBhvr>
                                      <p:to>
                                        <p:strVal val="visible"/>
                                      </p:to>
                                    </p:set>
                                    <p:animEffect transition="in" filter="blinds(horizontal)">
                                      <p:cBhvr>
                                        <p:cTn id="97" dur="500"/>
                                        <p:tgtEl>
                                          <p:spTgt spid="362550"/>
                                        </p:tgtEl>
                                      </p:cBhvr>
                                    </p:animEffect>
                                  </p:childTnLst>
                                </p:cTn>
                              </p:par>
                            </p:childTnLst>
                          </p:cTn>
                        </p:par>
                      </p:childTnLst>
                    </p:cTn>
                  </p:par>
                  <p:par>
                    <p:cTn id="98" fill="hold" nodeType="clickPar">
                      <p:stCondLst>
                        <p:cond delay="indefinite"/>
                      </p:stCondLst>
                      <p:childTnLst>
                        <p:par>
                          <p:cTn id="99" fill="hold" nodeType="withGroup">
                            <p:stCondLst>
                              <p:cond delay="0"/>
                            </p:stCondLst>
                            <p:childTnLst>
                              <p:par>
                                <p:cTn id="100" presetID="3" presetClass="entr" presetSubtype="10" fill="hold" grpId="0" nodeType="clickEffect">
                                  <p:stCondLst>
                                    <p:cond delay="0"/>
                                  </p:stCondLst>
                                  <p:childTnLst>
                                    <p:set>
                                      <p:cBhvr>
                                        <p:cTn id="101" dur="1" fill="hold">
                                          <p:stCondLst>
                                            <p:cond delay="0"/>
                                          </p:stCondLst>
                                        </p:cTn>
                                        <p:tgtEl>
                                          <p:spTgt spid="362551"/>
                                        </p:tgtEl>
                                        <p:attrNameLst>
                                          <p:attrName>style.visibility</p:attrName>
                                        </p:attrNameLst>
                                      </p:cBhvr>
                                      <p:to>
                                        <p:strVal val="visible"/>
                                      </p:to>
                                    </p:set>
                                    <p:animEffect transition="in" filter="blinds(horizontal)">
                                      <p:cBhvr>
                                        <p:cTn id="102" dur="500"/>
                                        <p:tgtEl>
                                          <p:spTgt spid="362551"/>
                                        </p:tgtEl>
                                      </p:cBhvr>
                                    </p:animEffect>
                                  </p:childTnLst>
                                </p:cTn>
                              </p:par>
                            </p:childTnLst>
                          </p:cTn>
                        </p:par>
                      </p:childTnLst>
                    </p:cTn>
                  </p:par>
                  <p:par>
                    <p:cTn id="103" fill="hold" nodeType="clickPar">
                      <p:stCondLst>
                        <p:cond delay="indefinite"/>
                      </p:stCondLst>
                      <p:childTnLst>
                        <p:par>
                          <p:cTn id="104" fill="hold" nodeType="withGroup">
                            <p:stCondLst>
                              <p:cond delay="0"/>
                            </p:stCondLst>
                            <p:childTnLst>
                              <p:par>
                                <p:cTn id="105" presetID="3" presetClass="entr" presetSubtype="10" fill="hold" grpId="0" nodeType="clickEffect">
                                  <p:stCondLst>
                                    <p:cond delay="0"/>
                                  </p:stCondLst>
                                  <p:childTnLst>
                                    <p:set>
                                      <p:cBhvr>
                                        <p:cTn id="106" dur="1" fill="hold">
                                          <p:stCondLst>
                                            <p:cond delay="0"/>
                                          </p:stCondLst>
                                        </p:cTn>
                                        <p:tgtEl>
                                          <p:spTgt spid="362504"/>
                                        </p:tgtEl>
                                        <p:attrNameLst>
                                          <p:attrName>style.visibility</p:attrName>
                                        </p:attrNameLst>
                                      </p:cBhvr>
                                      <p:to>
                                        <p:strVal val="visible"/>
                                      </p:to>
                                    </p:set>
                                    <p:animEffect transition="in" filter="blinds(horizontal)">
                                      <p:cBhvr>
                                        <p:cTn id="107" dur="500"/>
                                        <p:tgtEl>
                                          <p:spTgt spid="362504"/>
                                        </p:tgtEl>
                                      </p:cBhvr>
                                    </p:animEffect>
                                  </p:childTnLst>
                                </p:cTn>
                              </p:par>
                              <p:par>
                                <p:cTn id="108" presetID="3" presetClass="entr" presetSubtype="10" fill="hold" grpId="0" nodeType="withEffect">
                                  <p:stCondLst>
                                    <p:cond delay="0"/>
                                  </p:stCondLst>
                                  <p:childTnLst>
                                    <p:set>
                                      <p:cBhvr>
                                        <p:cTn id="109" dur="1" fill="hold">
                                          <p:stCondLst>
                                            <p:cond delay="0"/>
                                          </p:stCondLst>
                                        </p:cTn>
                                        <p:tgtEl>
                                          <p:spTgt spid="362505"/>
                                        </p:tgtEl>
                                        <p:attrNameLst>
                                          <p:attrName>style.visibility</p:attrName>
                                        </p:attrNameLst>
                                      </p:cBhvr>
                                      <p:to>
                                        <p:strVal val="visible"/>
                                      </p:to>
                                    </p:set>
                                    <p:animEffect transition="in" filter="blinds(horizontal)">
                                      <p:cBhvr>
                                        <p:cTn id="110" dur="500"/>
                                        <p:tgtEl>
                                          <p:spTgt spid="362505"/>
                                        </p:tgtEl>
                                      </p:cBhvr>
                                    </p:animEffect>
                                  </p:childTnLst>
                                </p:cTn>
                              </p:par>
                              <p:par>
                                <p:cTn id="111" presetID="3" presetClass="entr" presetSubtype="10" fill="hold" nodeType="withEffect">
                                  <p:stCondLst>
                                    <p:cond delay="0"/>
                                  </p:stCondLst>
                                  <p:childTnLst>
                                    <p:set>
                                      <p:cBhvr>
                                        <p:cTn id="112" dur="1" fill="hold">
                                          <p:stCondLst>
                                            <p:cond delay="0"/>
                                          </p:stCondLst>
                                        </p:cTn>
                                        <p:tgtEl>
                                          <p:spTgt spid="362528"/>
                                        </p:tgtEl>
                                        <p:attrNameLst>
                                          <p:attrName>style.visibility</p:attrName>
                                        </p:attrNameLst>
                                      </p:cBhvr>
                                      <p:to>
                                        <p:strVal val="visible"/>
                                      </p:to>
                                    </p:set>
                                    <p:animEffect transition="in" filter="blinds(horizontal)">
                                      <p:cBhvr>
                                        <p:cTn id="113" dur="500"/>
                                        <p:tgtEl>
                                          <p:spTgt spid="362528"/>
                                        </p:tgtEl>
                                      </p:cBhvr>
                                    </p:animEffect>
                                  </p:childTnLst>
                                </p:cTn>
                              </p:par>
                              <p:par>
                                <p:cTn id="114" presetID="3" presetClass="entr" presetSubtype="10" fill="hold" nodeType="withEffect">
                                  <p:stCondLst>
                                    <p:cond delay="0"/>
                                  </p:stCondLst>
                                  <p:childTnLst>
                                    <p:set>
                                      <p:cBhvr>
                                        <p:cTn id="115" dur="1" fill="hold">
                                          <p:stCondLst>
                                            <p:cond delay="0"/>
                                          </p:stCondLst>
                                        </p:cTn>
                                        <p:tgtEl>
                                          <p:spTgt spid="362529"/>
                                        </p:tgtEl>
                                        <p:attrNameLst>
                                          <p:attrName>style.visibility</p:attrName>
                                        </p:attrNameLst>
                                      </p:cBhvr>
                                      <p:to>
                                        <p:strVal val="visible"/>
                                      </p:to>
                                    </p:set>
                                    <p:animEffect transition="in" filter="blinds(horizontal)">
                                      <p:cBhvr>
                                        <p:cTn id="116" dur="500"/>
                                        <p:tgtEl>
                                          <p:spTgt spid="362529"/>
                                        </p:tgtEl>
                                      </p:cBhvr>
                                    </p:animEffect>
                                  </p:childTnLst>
                                </p:cTn>
                              </p:par>
                              <p:par>
                                <p:cTn id="117" presetID="3" presetClass="entr" presetSubtype="10" fill="hold" grpId="0" nodeType="withEffect">
                                  <p:stCondLst>
                                    <p:cond delay="0"/>
                                  </p:stCondLst>
                                  <p:childTnLst>
                                    <p:set>
                                      <p:cBhvr>
                                        <p:cTn id="118" dur="1" fill="hold">
                                          <p:stCondLst>
                                            <p:cond delay="0"/>
                                          </p:stCondLst>
                                        </p:cTn>
                                        <p:tgtEl>
                                          <p:spTgt spid="362530"/>
                                        </p:tgtEl>
                                        <p:attrNameLst>
                                          <p:attrName>style.visibility</p:attrName>
                                        </p:attrNameLst>
                                      </p:cBhvr>
                                      <p:to>
                                        <p:strVal val="visible"/>
                                      </p:to>
                                    </p:set>
                                    <p:animEffect transition="in" filter="blinds(horizontal)">
                                      <p:cBhvr>
                                        <p:cTn id="119" dur="500"/>
                                        <p:tgtEl>
                                          <p:spTgt spid="362530"/>
                                        </p:tgtEl>
                                      </p:cBhvr>
                                    </p:animEffect>
                                  </p:childTnLst>
                                </p:cTn>
                              </p:par>
                              <p:par>
                                <p:cTn id="120" presetID="3" presetClass="entr" presetSubtype="10" fill="hold" nodeType="withEffect">
                                  <p:stCondLst>
                                    <p:cond delay="0"/>
                                  </p:stCondLst>
                                  <p:childTnLst>
                                    <p:set>
                                      <p:cBhvr>
                                        <p:cTn id="121" dur="1" fill="hold">
                                          <p:stCondLst>
                                            <p:cond delay="0"/>
                                          </p:stCondLst>
                                        </p:cTn>
                                        <p:tgtEl>
                                          <p:spTgt spid="362531"/>
                                        </p:tgtEl>
                                        <p:attrNameLst>
                                          <p:attrName>style.visibility</p:attrName>
                                        </p:attrNameLst>
                                      </p:cBhvr>
                                      <p:to>
                                        <p:strVal val="visible"/>
                                      </p:to>
                                    </p:set>
                                    <p:animEffect transition="in" filter="blinds(horizontal)">
                                      <p:cBhvr>
                                        <p:cTn id="122" dur="500"/>
                                        <p:tgtEl>
                                          <p:spTgt spid="362531"/>
                                        </p:tgtEl>
                                      </p:cBhvr>
                                    </p:animEffect>
                                  </p:childTnLst>
                                </p:cTn>
                              </p:par>
                              <p:par>
                                <p:cTn id="123" presetID="3" presetClass="entr" presetSubtype="10" fill="hold" nodeType="withEffect">
                                  <p:stCondLst>
                                    <p:cond delay="0"/>
                                  </p:stCondLst>
                                  <p:childTnLst>
                                    <p:set>
                                      <p:cBhvr>
                                        <p:cTn id="124" dur="1" fill="hold">
                                          <p:stCondLst>
                                            <p:cond delay="0"/>
                                          </p:stCondLst>
                                        </p:cTn>
                                        <p:tgtEl>
                                          <p:spTgt spid="362532"/>
                                        </p:tgtEl>
                                        <p:attrNameLst>
                                          <p:attrName>style.visibility</p:attrName>
                                        </p:attrNameLst>
                                      </p:cBhvr>
                                      <p:to>
                                        <p:strVal val="visible"/>
                                      </p:to>
                                    </p:set>
                                    <p:animEffect transition="in" filter="blinds(horizontal)">
                                      <p:cBhvr>
                                        <p:cTn id="125" dur="500"/>
                                        <p:tgtEl>
                                          <p:spTgt spid="362532"/>
                                        </p:tgtEl>
                                      </p:cBhvr>
                                    </p:animEffect>
                                  </p:childTnLst>
                                </p:cTn>
                              </p:par>
                              <p:par>
                                <p:cTn id="126" presetID="3" presetClass="entr" presetSubtype="10" fill="hold" nodeType="withEffect">
                                  <p:stCondLst>
                                    <p:cond delay="0"/>
                                  </p:stCondLst>
                                  <p:childTnLst>
                                    <p:set>
                                      <p:cBhvr>
                                        <p:cTn id="127" dur="1" fill="hold">
                                          <p:stCondLst>
                                            <p:cond delay="0"/>
                                          </p:stCondLst>
                                        </p:cTn>
                                        <p:tgtEl>
                                          <p:spTgt spid="362533"/>
                                        </p:tgtEl>
                                        <p:attrNameLst>
                                          <p:attrName>style.visibility</p:attrName>
                                        </p:attrNameLst>
                                      </p:cBhvr>
                                      <p:to>
                                        <p:strVal val="visible"/>
                                      </p:to>
                                    </p:set>
                                    <p:animEffect transition="in" filter="blinds(horizontal)">
                                      <p:cBhvr>
                                        <p:cTn id="128" dur="500"/>
                                        <p:tgtEl>
                                          <p:spTgt spid="362533"/>
                                        </p:tgtEl>
                                      </p:cBhvr>
                                    </p:animEffect>
                                  </p:childTnLst>
                                </p:cTn>
                              </p:par>
                              <p:par>
                                <p:cTn id="129" presetID="3" presetClass="entr" presetSubtype="10" fill="hold" nodeType="withEffect">
                                  <p:stCondLst>
                                    <p:cond delay="0"/>
                                  </p:stCondLst>
                                  <p:childTnLst>
                                    <p:set>
                                      <p:cBhvr>
                                        <p:cTn id="130" dur="1" fill="hold">
                                          <p:stCondLst>
                                            <p:cond delay="0"/>
                                          </p:stCondLst>
                                        </p:cTn>
                                        <p:tgtEl>
                                          <p:spTgt spid="362534"/>
                                        </p:tgtEl>
                                        <p:attrNameLst>
                                          <p:attrName>style.visibility</p:attrName>
                                        </p:attrNameLst>
                                      </p:cBhvr>
                                      <p:to>
                                        <p:strVal val="visible"/>
                                      </p:to>
                                    </p:set>
                                    <p:animEffect transition="in" filter="blinds(horizontal)">
                                      <p:cBhvr>
                                        <p:cTn id="131" dur="500"/>
                                        <p:tgtEl>
                                          <p:spTgt spid="362534"/>
                                        </p:tgtEl>
                                      </p:cBhvr>
                                    </p:animEffect>
                                  </p:childTnLst>
                                </p:cTn>
                              </p:par>
                              <p:par>
                                <p:cTn id="132" presetID="3" presetClass="entr" presetSubtype="10" fill="hold" nodeType="withEffect">
                                  <p:stCondLst>
                                    <p:cond delay="0"/>
                                  </p:stCondLst>
                                  <p:childTnLst>
                                    <p:set>
                                      <p:cBhvr>
                                        <p:cTn id="133" dur="1" fill="hold">
                                          <p:stCondLst>
                                            <p:cond delay="0"/>
                                          </p:stCondLst>
                                        </p:cTn>
                                        <p:tgtEl>
                                          <p:spTgt spid="362535"/>
                                        </p:tgtEl>
                                        <p:attrNameLst>
                                          <p:attrName>style.visibility</p:attrName>
                                        </p:attrNameLst>
                                      </p:cBhvr>
                                      <p:to>
                                        <p:strVal val="visible"/>
                                      </p:to>
                                    </p:set>
                                    <p:animEffect transition="in" filter="blinds(horizontal)">
                                      <p:cBhvr>
                                        <p:cTn id="134" dur="500"/>
                                        <p:tgtEl>
                                          <p:spTgt spid="362535"/>
                                        </p:tgtEl>
                                      </p:cBhvr>
                                    </p:animEffect>
                                  </p:childTnLst>
                                </p:cTn>
                              </p:par>
                              <p:par>
                                <p:cTn id="135" presetID="3" presetClass="entr" presetSubtype="10" fill="hold" nodeType="withEffect">
                                  <p:stCondLst>
                                    <p:cond delay="0"/>
                                  </p:stCondLst>
                                  <p:childTnLst>
                                    <p:set>
                                      <p:cBhvr>
                                        <p:cTn id="136" dur="1" fill="hold">
                                          <p:stCondLst>
                                            <p:cond delay="0"/>
                                          </p:stCondLst>
                                        </p:cTn>
                                        <p:tgtEl>
                                          <p:spTgt spid="362536"/>
                                        </p:tgtEl>
                                        <p:attrNameLst>
                                          <p:attrName>style.visibility</p:attrName>
                                        </p:attrNameLst>
                                      </p:cBhvr>
                                      <p:to>
                                        <p:strVal val="visible"/>
                                      </p:to>
                                    </p:set>
                                    <p:animEffect transition="in" filter="blinds(horizontal)">
                                      <p:cBhvr>
                                        <p:cTn id="137" dur="500"/>
                                        <p:tgtEl>
                                          <p:spTgt spid="362536"/>
                                        </p:tgtEl>
                                      </p:cBhvr>
                                    </p:animEffect>
                                  </p:childTnLst>
                                </p:cTn>
                              </p:par>
                              <p:par>
                                <p:cTn id="138" presetID="3" presetClass="entr" presetSubtype="10" fill="hold" nodeType="withEffect">
                                  <p:stCondLst>
                                    <p:cond delay="0"/>
                                  </p:stCondLst>
                                  <p:childTnLst>
                                    <p:set>
                                      <p:cBhvr>
                                        <p:cTn id="139" dur="1" fill="hold">
                                          <p:stCondLst>
                                            <p:cond delay="0"/>
                                          </p:stCondLst>
                                        </p:cTn>
                                        <p:tgtEl>
                                          <p:spTgt spid="362537"/>
                                        </p:tgtEl>
                                        <p:attrNameLst>
                                          <p:attrName>style.visibility</p:attrName>
                                        </p:attrNameLst>
                                      </p:cBhvr>
                                      <p:to>
                                        <p:strVal val="visible"/>
                                      </p:to>
                                    </p:set>
                                    <p:animEffect transition="in" filter="blinds(horizontal)">
                                      <p:cBhvr>
                                        <p:cTn id="140" dur="500"/>
                                        <p:tgtEl>
                                          <p:spTgt spid="362537"/>
                                        </p:tgtEl>
                                      </p:cBhvr>
                                    </p:animEffect>
                                  </p:childTnLst>
                                </p:cTn>
                              </p:par>
                              <p:par>
                                <p:cTn id="141" presetID="3" presetClass="entr" presetSubtype="10" fill="hold" grpId="0" nodeType="withEffect">
                                  <p:stCondLst>
                                    <p:cond delay="0"/>
                                  </p:stCondLst>
                                  <p:childTnLst>
                                    <p:set>
                                      <p:cBhvr>
                                        <p:cTn id="142" dur="1" fill="hold">
                                          <p:stCondLst>
                                            <p:cond delay="0"/>
                                          </p:stCondLst>
                                        </p:cTn>
                                        <p:tgtEl>
                                          <p:spTgt spid="362538"/>
                                        </p:tgtEl>
                                        <p:attrNameLst>
                                          <p:attrName>style.visibility</p:attrName>
                                        </p:attrNameLst>
                                      </p:cBhvr>
                                      <p:to>
                                        <p:strVal val="visible"/>
                                      </p:to>
                                    </p:set>
                                    <p:animEffect transition="in" filter="blinds(horizontal)">
                                      <p:cBhvr>
                                        <p:cTn id="143" dur="500"/>
                                        <p:tgtEl>
                                          <p:spTgt spid="362538"/>
                                        </p:tgtEl>
                                      </p:cBhvr>
                                    </p:animEffect>
                                  </p:childTnLst>
                                </p:cTn>
                              </p:par>
                              <p:par>
                                <p:cTn id="144" presetID="3" presetClass="entr" presetSubtype="10" fill="hold" grpId="0" nodeType="withEffect">
                                  <p:stCondLst>
                                    <p:cond delay="0"/>
                                  </p:stCondLst>
                                  <p:childTnLst>
                                    <p:set>
                                      <p:cBhvr>
                                        <p:cTn id="145" dur="1" fill="hold">
                                          <p:stCondLst>
                                            <p:cond delay="0"/>
                                          </p:stCondLst>
                                        </p:cTn>
                                        <p:tgtEl>
                                          <p:spTgt spid="362539"/>
                                        </p:tgtEl>
                                        <p:attrNameLst>
                                          <p:attrName>style.visibility</p:attrName>
                                        </p:attrNameLst>
                                      </p:cBhvr>
                                      <p:to>
                                        <p:strVal val="visible"/>
                                      </p:to>
                                    </p:set>
                                    <p:animEffect transition="in" filter="blinds(horizontal)">
                                      <p:cBhvr>
                                        <p:cTn id="146" dur="500"/>
                                        <p:tgtEl>
                                          <p:spTgt spid="362539"/>
                                        </p:tgtEl>
                                      </p:cBhvr>
                                    </p:animEffect>
                                  </p:childTnLst>
                                </p:cTn>
                              </p:par>
                              <p:par>
                                <p:cTn id="147" presetID="3" presetClass="entr" presetSubtype="10" fill="hold" grpId="0" nodeType="withEffect">
                                  <p:stCondLst>
                                    <p:cond delay="0"/>
                                  </p:stCondLst>
                                  <p:childTnLst>
                                    <p:set>
                                      <p:cBhvr>
                                        <p:cTn id="148" dur="1" fill="hold">
                                          <p:stCondLst>
                                            <p:cond delay="0"/>
                                          </p:stCondLst>
                                        </p:cTn>
                                        <p:tgtEl>
                                          <p:spTgt spid="362540"/>
                                        </p:tgtEl>
                                        <p:attrNameLst>
                                          <p:attrName>style.visibility</p:attrName>
                                        </p:attrNameLst>
                                      </p:cBhvr>
                                      <p:to>
                                        <p:strVal val="visible"/>
                                      </p:to>
                                    </p:set>
                                    <p:animEffect transition="in" filter="blinds(horizontal)">
                                      <p:cBhvr>
                                        <p:cTn id="149" dur="500"/>
                                        <p:tgtEl>
                                          <p:spTgt spid="362540"/>
                                        </p:tgtEl>
                                      </p:cBhvr>
                                    </p:animEffect>
                                  </p:childTnLst>
                                </p:cTn>
                              </p:par>
                              <p:par>
                                <p:cTn id="150" presetID="3" presetClass="entr" presetSubtype="10" fill="hold" grpId="0" nodeType="withEffect">
                                  <p:stCondLst>
                                    <p:cond delay="0"/>
                                  </p:stCondLst>
                                  <p:childTnLst>
                                    <p:set>
                                      <p:cBhvr>
                                        <p:cTn id="151" dur="1" fill="hold">
                                          <p:stCondLst>
                                            <p:cond delay="0"/>
                                          </p:stCondLst>
                                        </p:cTn>
                                        <p:tgtEl>
                                          <p:spTgt spid="362541"/>
                                        </p:tgtEl>
                                        <p:attrNameLst>
                                          <p:attrName>style.visibility</p:attrName>
                                        </p:attrNameLst>
                                      </p:cBhvr>
                                      <p:to>
                                        <p:strVal val="visible"/>
                                      </p:to>
                                    </p:set>
                                    <p:animEffect transition="in" filter="blinds(horizontal)">
                                      <p:cBhvr>
                                        <p:cTn id="152" dur="500"/>
                                        <p:tgtEl>
                                          <p:spTgt spid="362541"/>
                                        </p:tgtEl>
                                      </p:cBhvr>
                                    </p:animEffect>
                                  </p:childTnLst>
                                </p:cTn>
                              </p:par>
                              <p:par>
                                <p:cTn id="153" presetID="3" presetClass="entr" presetSubtype="10" fill="hold" grpId="0" nodeType="withEffect">
                                  <p:stCondLst>
                                    <p:cond delay="0"/>
                                  </p:stCondLst>
                                  <p:childTnLst>
                                    <p:set>
                                      <p:cBhvr>
                                        <p:cTn id="154" dur="1" fill="hold">
                                          <p:stCondLst>
                                            <p:cond delay="0"/>
                                          </p:stCondLst>
                                        </p:cTn>
                                        <p:tgtEl>
                                          <p:spTgt spid="362542"/>
                                        </p:tgtEl>
                                        <p:attrNameLst>
                                          <p:attrName>style.visibility</p:attrName>
                                        </p:attrNameLst>
                                      </p:cBhvr>
                                      <p:to>
                                        <p:strVal val="visible"/>
                                      </p:to>
                                    </p:set>
                                    <p:animEffect transition="in" filter="blinds(horizontal)">
                                      <p:cBhvr>
                                        <p:cTn id="155" dur="500"/>
                                        <p:tgtEl>
                                          <p:spTgt spid="362542"/>
                                        </p:tgtEl>
                                      </p:cBhvr>
                                    </p:animEffect>
                                  </p:childTnLst>
                                </p:cTn>
                              </p:par>
                              <p:par>
                                <p:cTn id="156" presetID="3" presetClass="entr" presetSubtype="10" fill="hold" grpId="0" nodeType="withEffect">
                                  <p:stCondLst>
                                    <p:cond delay="0"/>
                                  </p:stCondLst>
                                  <p:childTnLst>
                                    <p:set>
                                      <p:cBhvr>
                                        <p:cTn id="157" dur="1" fill="hold">
                                          <p:stCondLst>
                                            <p:cond delay="0"/>
                                          </p:stCondLst>
                                        </p:cTn>
                                        <p:tgtEl>
                                          <p:spTgt spid="362544"/>
                                        </p:tgtEl>
                                        <p:attrNameLst>
                                          <p:attrName>style.visibility</p:attrName>
                                        </p:attrNameLst>
                                      </p:cBhvr>
                                      <p:to>
                                        <p:strVal val="visible"/>
                                      </p:to>
                                    </p:set>
                                    <p:animEffect transition="in" filter="blinds(horizontal)">
                                      <p:cBhvr>
                                        <p:cTn id="158" dur="500"/>
                                        <p:tgtEl>
                                          <p:spTgt spid="362544"/>
                                        </p:tgtEl>
                                      </p:cBhvr>
                                    </p:animEffect>
                                  </p:childTnLst>
                                </p:cTn>
                              </p:par>
                              <p:par>
                                <p:cTn id="159" presetID="3" presetClass="entr" presetSubtype="10" fill="hold" grpId="0" nodeType="withEffect">
                                  <p:stCondLst>
                                    <p:cond delay="0"/>
                                  </p:stCondLst>
                                  <p:childTnLst>
                                    <p:set>
                                      <p:cBhvr>
                                        <p:cTn id="160" dur="1" fill="hold">
                                          <p:stCondLst>
                                            <p:cond delay="0"/>
                                          </p:stCondLst>
                                        </p:cTn>
                                        <p:tgtEl>
                                          <p:spTgt spid="362546"/>
                                        </p:tgtEl>
                                        <p:attrNameLst>
                                          <p:attrName>style.visibility</p:attrName>
                                        </p:attrNameLst>
                                      </p:cBhvr>
                                      <p:to>
                                        <p:strVal val="visible"/>
                                      </p:to>
                                    </p:set>
                                    <p:animEffect transition="in" filter="blinds(horizontal)">
                                      <p:cBhvr>
                                        <p:cTn id="161" dur="500"/>
                                        <p:tgtEl>
                                          <p:spTgt spid="362546"/>
                                        </p:tgtEl>
                                      </p:cBhvr>
                                    </p:animEffect>
                                  </p:childTnLst>
                                </p:cTn>
                              </p:par>
                              <p:par>
                                <p:cTn id="162" presetID="3" presetClass="entr" presetSubtype="10" fill="hold" grpId="0" nodeType="withEffect">
                                  <p:stCondLst>
                                    <p:cond delay="0"/>
                                  </p:stCondLst>
                                  <p:childTnLst>
                                    <p:set>
                                      <p:cBhvr>
                                        <p:cTn id="163" dur="1" fill="hold">
                                          <p:stCondLst>
                                            <p:cond delay="0"/>
                                          </p:stCondLst>
                                        </p:cTn>
                                        <p:tgtEl>
                                          <p:spTgt spid="362547"/>
                                        </p:tgtEl>
                                        <p:attrNameLst>
                                          <p:attrName>style.visibility</p:attrName>
                                        </p:attrNameLst>
                                      </p:cBhvr>
                                      <p:to>
                                        <p:strVal val="visible"/>
                                      </p:to>
                                    </p:set>
                                    <p:animEffect transition="in" filter="blinds(horizontal)">
                                      <p:cBhvr>
                                        <p:cTn id="164" dur="500"/>
                                        <p:tgtEl>
                                          <p:spTgt spid="362547"/>
                                        </p:tgtEl>
                                      </p:cBhvr>
                                    </p:animEffect>
                                  </p:childTnLst>
                                </p:cTn>
                              </p:par>
                              <p:par>
                                <p:cTn id="165" presetID="3" presetClass="entr" presetSubtype="10" fill="hold" grpId="0" nodeType="withEffect">
                                  <p:stCondLst>
                                    <p:cond delay="0"/>
                                  </p:stCondLst>
                                  <p:childTnLst>
                                    <p:set>
                                      <p:cBhvr>
                                        <p:cTn id="166" dur="1" fill="hold">
                                          <p:stCondLst>
                                            <p:cond delay="0"/>
                                          </p:stCondLst>
                                        </p:cTn>
                                        <p:tgtEl>
                                          <p:spTgt spid="362552"/>
                                        </p:tgtEl>
                                        <p:attrNameLst>
                                          <p:attrName>style.visibility</p:attrName>
                                        </p:attrNameLst>
                                      </p:cBhvr>
                                      <p:to>
                                        <p:strVal val="visible"/>
                                      </p:to>
                                    </p:set>
                                    <p:animEffect transition="in" filter="blinds(horizontal)">
                                      <p:cBhvr>
                                        <p:cTn id="167" dur="500"/>
                                        <p:tgtEl>
                                          <p:spTgt spid="362552"/>
                                        </p:tgtEl>
                                      </p:cBhvr>
                                    </p:animEffect>
                                  </p:childTnLst>
                                </p:cTn>
                              </p:par>
                              <p:par>
                                <p:cTn id="168" presetID="3" presetClass="entr" presetSubtype="10" fill="hold" grpId="0" nodeType="withEffect">
                                  <p:stCondLst>
                                    <p:cond delay="0"/>
                                  </p:stCondLst>
                                  <p:childTnLst>
                                    <p:set>
                                      <p:cBhvr>
                                        <p:cTn id="169" dur="1" fill="hold">
                                          <p:stCondLst>
                                            <p:cond delay="0"/>
                                          </p:stCondLst>
                                        </p:cTn>
                                        <p:tgtEl>
                                          <p:spTgt spid="362553"/>
                                        </p:tgtEl>
                                        <p:attrNameLst>
                                          <p:attrName>style.visibility</p:attrName>
                                        </p:attrNameLst>
                                      </p:cBhvr>
                                      <p:to>
                                        <p:strVal val="visible"/>
                                      </p:to>
                                    </p:set>
                                    <p:animEffect transition="in" filter="blinds(horizontal)">
                                      <p:cBhvr>
                                        <p:cTn id="170" dur="500"/>
                                        <p:tgtEl>
                                          <p:spTgt spid="362553"/>
                                        </p:tgtEl>
                                      </p:cBhvr>
                                    </p:animEffect>
                                  </p:childTnLst>
                                </p:cTn>
                              </p:par>
                              <p:par>
                                <p:cTn id="171" presetID="3" presetClass="entr" presetSubtype="10" fill="hold" grpId="0" nodeType="withEffect">
                                  <p:stCondLst>
                                    <p:cond delay="0"/>
                                  </p:stCondLst>
                                  <p:childTnLst>
                                    <p:set>
                                      <p:cBhvr>
                                        <p:cTn id="172" dur="1" fill="hold">
                                          <p:stCondLst>
                                            <p:cond delay="0"/>
                                          </p:stCondLst>
                                        </p:cTn>
                                        <p:tgtEl>
                                          <p:spTgt spid="362554"/>
                                        </p:tgtEl>
                                        <p:attrNameLst>
                                          <p:attrName>style.visibility</p:attrName>
                                        </p:attrNameLst>
                                      </p:cBhvr>
                                      <p:to>
                                        <p:strVal val="visible"/>
                                      </p:to>
                                    </p:set>
                                    <p:animEffect transition="in" filter="blinds(horizontal)">
                                      <p:cBhvr>
                                        <p:cTn id="173" dur="500"/>
                                        <p:tgtEl>
                                          <p:spTgt spid="362554"/>
                                        </p:tgtEl>
                                      </p:cBhvr>
                                    </p:animEffect>
                                  </p:childTnLst>
                                </p:cTn>
                              </p:par>
                            </p:childTnLst>
                          </p:cTn>
                        </p:par>
                      </p:childTnLst>
                    </p:cTn>
                  </p:par>
                  <p:par>
                    <p:cTn id="174" fill="hold" nodeType="clickPar">
                      <p:stCondLst>
                        <p:cond delay="indefinite"/>
                      </p:stCondLst>
                      <p:childTnLst>
                        <p:par>
                          <p:cTn id="175" fill="hold" nodeType="withGroup">
                            <p:stCondLst>
                              <p:cond delay="0"/>
                            </p:stCondLst>
                            <p:childTnLst>
                              <p:par>
                                <p:cTn id="176" presetID="3" presetClass="entr" presetSubtype="10" fill="hold" grpId="0" nodeType="clickEffect">
                                  <p:stCondLst>
                                    <p:cond delay="0"/>
                                  </p:stCondLst>
                                  <p:childTnLst>
                                    <p:set>
                                      <p:cBhvr>
                                        <p:cTn id="177" dur="1" fill="hold">
                                          <p:stCondLst>
                                            <p:cond delay="0"/>
                                          </p:stCondLst>
                                        </p:cTn>
                                        <p:tgtEl>
                                          <p:spTgt spid="362499">
                                            <p:bg/>
                                          </p:spTgt>
                                        </p:tgtEl>
                                        <p:attrNameLst>
                                          <p:attrName>style.visibility</p:attrName>
                                        </p:attrNameLst>
                                      </p:cBhvr>
                                      <p:to>
                                        <p:strVal val="visible"/>
                                      </p:to>
                                    </p:set>
                                    <p:animEffect transition="in" filter="blinds(horizontal)">
                                      <p:cBhvr>
                                        <p:cTn id="178" dur="500"/>
                                        <p:tgtEl>
                                          <p:spTgt spid="362499">
                                            <p:bg/>
                                          </p:spTgt>
                                        </p:tgtEl>
                                      </p:cBhvr>
                                    </p:animEffect>
                                  </p:childTnLst>
                                </p:cTn>
                              </p:par>
                            </p:childTnLst>
                          </p:cTn>
                        </p:par>
                      </p:childTnLst>
                    </p:cTn>
                  </p:par>
                  <p:par>
                    <p:cTn id="179" fill="hold" nodeType="clickPar">
                      <p:stCondLst>
                        <p:cond delay="indefinite"/>
                      </p:stCondLst>
                      <p:childTnLst>
                        <p:par>
                          <p:cTn id="180" fill="hold" nodeType="withGroup">
                            <p:stCondLst>
                              <p:cond delay="0"/>
                            </p:stCondLst>
                            <p:childTnLst>
                              <p:par>
                                <p:cTn id="181" presetID="3" presetClass="entr" presetSubtype="10" fill="hold" grpId="0" nodeType="clickEffect">
                                  <p:stCondLst>
                                    <p:cond delay="0"/>
                                  </p:stCondLst>
                                  <p:childTnLst>
                                    <p:set>
                                      <p:cBhvr>
                                        <p:cTn id="182" dur="1" fill="hold">
                                          <p:stCondLst>
                                            <p:cond delay="0"/>
                                          </p:stCondLst>
                                        </p:cTn>
                                        <p:tgtEl>
                                          <p:spTgt spid="362499">
                                            <p:txEl>
                                              <p:pRg st="0" end="0"/>
                                            </p:txEl>
                                          </p:spTgt>
                                        </p:tgtEl>
                                        <p:attrNameLst>
                                          <p:attrName>style.visibility</p:attrName>
                                        </p:attrNameLst>
                                      </p:cBhvr>
                                      <p:to>
                                        <p:strVal val="visible"/>
                                      </p:to>
                                    </p:set>
                                    <p:animEffect transition="in" filter="blinds(horizontal)">
                                      <p:cBhvr>
                                        <p:cTn id="183" dur="500"/>
                                        <p:tgtEl>
                                          <p:spTgt spid="362499">
                                            <p:txEl>
                                              <p:pRg st="0" end="0"/>
                                            </p:txEl>
                                          </p:spTgt>
                                        </p:tgtEl>
                                      </p:cBhvr>
                                    </p:animEffect>
                                  </p:childTnLst>
                                </p:cTn>
                              </p:par>
                            </p:childTnLst>
                          </p:cTn>
                        </p:par>
                      </p:childTnLst>
                    </p:cTn>
                  </p:par>
                  <p:par>
                    <p:cTn id="184" fill="hold" nodeType="clickPar">
                      <p:stCondLst>
                        <p:cond delay="indefinite"/>
                      </p:stCondLst>
                      <p:childTnLst>
                        <p:par>
                          <p:cTn id="185" fill="hold" nodeType="withGroup">
                            <p:stCondLst>
                              <p:cond delay="0"/>
                            </p:stCondLst>
                            <p:childTnLst>
                              <p:par>
                                <p:cTn id="186" presetID="3" presetClass="entr" presetSubtype="10" fill="hold" grpId="0" nodeType="clickEffect">
                                  <p:stCondLst>
                                    <p:cond delay="0"/>
                                  </p:stCondLst>
                                  <p:childTnLst>
                                    <p:set>
                                      <p:cBhvr>
                                        <p:cTn id="187" dur="1" fill="hold">
                                          <p:stCondLst>
                                            <p:cond delay="0"/>
                                          </p:stCondLst>
                                        </p:cTn>
                                        <p:tgtEl>
                                          <p:spTgt spid="362499">
                                            <p:txEl>
                                              <p:pRg st="1" end="1"/>
                                            </p:txEl>
                                          </p:spTgt>
                                        </p:tgtEl>
                                        <p:attrNameLst>
                                          <p:attrName>style.visibility</p:attrName>
                                        </p:attrNameLst>
                                      </p:cBhvr>
                                      <p:to>
                                        <p:strVal val="visible"/>
                                      </p:to>
                                    </p:set>
                                    <p:animEffect transition="in" filter="blinds(horizontal)">
                                      <p:cBhvr>
                                        <p:cTn id="188" dur="500"/>
                                        <p:tgtEl>
                                          <p:spTgt spid="36249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2499" grpId="0" build="p" animBg="1"/>
      <p:bldP spid="362501" grpId="0"/>
      <p:bldP spid="362502" grpId="0"/>
      <p:bldP spid="362503" grpId="0"/>
      <p:bldP spid="362504" grpId="0" animBg="1"/>
      <p:bldP spid="362505" grpId="0" animBg="1"/>
      <p:bldP spid="362515" grpId="0"/>
      <p:bldP spid="362516" grpId="0"/>
      <p:bldP spid="362517" grpId="0"/>
      <p:bldP spid="362518" grpId="0"/>
      <p:bldP spid="362519" grpId="0"/>
      <p:bldP spid="362520" grpId="0"/>
      <p:bldP spid="362521" grpId="0"/>
      <p:bldP spid="362522" grpId="0"/>
      <p:bldP spid="362523" grpId="0"/>
      <p:bldP spid="362524" grpId="0" animBg="1"/>
      <p:bldP spid="362525" grpId="0" animBg="1"/>
      <p:bldP spid="362526" grpId="0" animBg="1"/>
      <p:bldP spid="362527" grpId="0"/>
      <p:bldP spid="362530" grpId="0" animBg="1"/>
      <p:bldP spid="362538" grpId="0"/>
      <p:bldP spid="362539" grpId="0"/>
      <p:bldP spid="362540" grpId="0"/>
      <p:bldP spid="362541" grpId="0"/>
      <p:bldP spid="362542" grpId="0"/>
      <p:bldP spid="362543" grpId="0" animBg="1"/>
      <p:bldP spid="362544" grpId="0"/>
      <p:bldP spid="362545" grpId="0"/>
      <p:bldP spid="362546" grpId="0"/>
      <p:bldP spid="362547" grpId="0"/>
      <p:bldP spid="362549" grpId="0" animBg="1"/>
      <p:bldP spid="362550" grpId="0" animBg="1"/>
      <p:bldP spid="362551" grpId="0" animBg="1"/>
      <p:bldP spid="362552" grpId="0"/>
      <p:bldP spid="362553" grpId="0"/>
      <p:bldP spid="36255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灯片编号占位符 5">
            <a:extLst>
              <a:ext uri="{FF2B5EF4-FFF2-40B4-BE49-F238E27FC236}">
                <a16:creationId xmlns:a16="http://schemas.microsoft.com/office/drawing/2014/main" id="{01AF048C-DAE6-4062-AB96-0E5F8FEBF4F4}"/>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B9856A46-1F47-4331-A618-EC5DF593A2C2}" type="slidenum">
              <a:rPr lang="en-US" altLang="zh-CN" sz="2400" smtClean="0">
                <a:solidFill>
                  <a:srgbClr val="0000CC"/>
                </a:solidFill>
              </a:rPr>
              <a:pPr>
                <a:spcBef>
                  <a:spcPct val="50000"/>
                </a:spcBef>
                <a:buClrTx/>
                <a:buFontTx/>
                <a:buNone/>
              </a:pPr>
              <a:t>29</a:t>
            </a:fld>
            <a:endParaRPr lang="en-US" altLang="zh-CN" sz="2400">
              <a:solidFill>
                <a:srgbClr val="0000CC"/>
              </a:solidFill>
            </a:endParaRPr>
          </a:p>
        </p:txBody>
      </p:sp>
      <p:sp>
        <p:nvSpPr>
          <p:cNvPr id="33795" name="Rectangle 2">
            <a:extLst>
              <a:ext uri="{FF2B5EF4-FFF2-40B4-BE49-F238E27FC236}">
                <a16:creationId xmlns:a16="http://schemas.microsoft.com/office/drawing/2014/main" id="{332F3CF3-F383-4CC6-9BFA-5523724939E9}"/>
              </a:ext>
            </a:extLst>
          </p:cNvPr>
          <p:cNvSpPr>
            <a:spLocks noGrp="1" noChangeArrowheads="1"/>
          </p:cNvSpPr>
          <p:nvPr>
            <p:ph type="title"/>
          </p:nvPr>
        </p:nvSpPr>
        <p:spPr/>
        <p:txBody>
          <a:bodyPr/>
          <a:lstStyle/>
          <a:p>
            <a:pPr eaLnBrk="1" hangingPunct="1"/>
            <a:r>
              <a:rPr lang="en-US" altLang="zh-CN" b="1">
                <a:solidFill>
                  <a:srgbClr val="800000"/>
                </a:solidFill>
              </a:rPr>
              <a:t>2</a:t>
            </a:r>
            <a:r>
              <a:rPr lang="zh-CN" altLang="en-US" b="1">
                <a:solidFill>
                  <a:srgbClr val="800000"/>
                </a:solidFill>
              </a:rPr>
              <a:t>、长期平均成本曲线 </a:t>
            </a:r>
            <a:r>
              <a:rPr lang="en-US" altLang="zh-CN" b="1">
                <a:solidFill>
                  <a:srgbClr val="800000"/>
                </a:solidFill>
              </a:rPr>
              <a:t>LAC</a:t>
            </a:r>
            <a:endParaRPr lang="en-US" altLang="zh-CN"/>
          </a:p>
        </p:txBody>
      </p:sp>
      <p:sp>
        <p:nvSpPr>
          <p:cNvPr id="363523" name="Rectangle 3">
            <a:extLst>
              <a:ext uri="{FF2B5EF4-FFF2-40B4-BE49-F238E27FC236}">
                <a16:creationId xmlns:a16="http://schemas.microsoft.com/office/drawing/2014/main" id="{6600D49D-E328-4BF0-8244-6B47ED19951C}"/>
              </a:ext>
            </a:extLst>
          </p:cNvPr>
          <p:cNvSpPr>
            <a:spLocks noGrp="1" noChangeArrowheads="1"/>
          </p:cNvSpPr>
          <p:nvPr>
            <p:ph type="body" idx="1"/>
          </p:nvPr>
        </p:nvSpPr>
        <p:spPr>
          <a:xfrm>
            <a:off x="684213" y="1412875"/>
            <a:ext cx="5111750" cy="935038"/>
          </a:xfrm>
          <a:solidFill>
            <a:srgbClr val="FFCC00"/>
          </a:solidFill>
          <a:ln w="38100">
            <a:solidFill>
              <a:srgbClr val="009999"/>
            </a:solidFill>
            <a:miter lim="800000"/>
            <a:headEnd/>
            <a:tailEnd/>
          </a:ln>
        </p:spPr>
        <p:txBody>
          <a:bodyPr/>
          <a:lstStyle/>
          <a:p>
            <a:pPr eaLnBrk="1" hangingPunct="1">
              <a:buClr>
                <a:schemeClr val="accent2"/>
              </a:buClr>
              <a:buSzPct val="95000"/>
              <a:buFont typeface="Wingdings" panose="05000000000000000000" pitchFamily="2" charset="2"/>
              <a:buNone/>
            </a:pPr>
            <a:r>
              <a:rPr lang="zh-CN" altLang="en-US" sz="2400" b="1"/>
              <a:t>长期平均成本</a:t>
            </a:r>
            <a:r>
              <a:rPr lang="en-US" altLang="zh-CN" sz="2400" b="1"/>
              <a:t>LAC</a:t>
            </a:r>
            <a:r>
              <a:rPr lang="zh-CN" altLang="en-US" sz="2400" b="1"/>
              <a:t>：在长期内厂商按产量平均计算的最低成本。</a:t>
            </a:r>
            <a:r>
              <a:rPr lang="zh-CN" altLang="en-US" sz="2400"/>
              <a:t> </a:t>
            </a:r>
          </a:p>
        </p:txBody>
      </p:sp>
      <p:pic>
        <p:nvPicPr>
          <p:cNvPr id="363524" name="Picture 4">
            <a:extLst>
              <a:ext uri="{FF2B5EF4-FFF2-40B4-BE49-F238E27FC236}">
                <a16:creationId xmlns:a16="http://schemas.microsoft.com/office/drawing/2014/main" id="{608F60B4-968F-4CB7-8F33-2B6385119C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1863" y="1412875"/>
            <a:ext cx="1800225" cy="941388"/>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63525" name="Rectangle 5">
            <a:extLst>
              <a:ext uri="{FF2B5EF4-FFF2-40B4-BE49-F238E27FC236}">
                <a16:creationId xmlns:a16="http://schemas.microsoft.com/office/drawing/2014/main" id="{9DCE9881-7ABF-451D-A57F-73862BBF7625}"/>
              </a:ext>
            </a:extLst>
          </p:cNvPr>
          <p:cNvSpPr>
            <a:spLocks noChangeArrowheads="1"/>
          </p:cNvSpPr>
          <p:nvPr/>
        </p:nvSpPr>
        <p:spPr bwMode="auto">
          <a:xfrm>
            <a:off x="684213" y="2565400"/>
            <a:ext cx="7272337" cy="860425"/>
          </a:xfrm>
          <a:prstGeom prst="rect">
            <a:avLst/>
          </a:prstGeom>
          <a:solidFill>
            <a:srgbClr val="FFCC99"/>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chemeClr val="accent2"/>
              </a:buClr>
              <a:buSzPct val="95000"/>
              <a:buFont typeface="Wingdings" panose="05000000000000000000" pitchFamily="2" charset="2"/>
              <a:buChar char="l"/>
            </a:pPr>
            <a:r>
              <a:rPr lang="en-US" altLang="zh-CN" sz="2400" b="0"/>
              <a:t>LAC</a:t>
            </a:r>
            <a:r>
              <a:rPr lang="zh-CN" altLang="en-US" sz="2400" b="0"/>
              <a:t>是</a:t>
            </a:r>
            <a:r>
              <a:rPr lang="en-US" altLang="zh-CN" sz="2400" b="0"/>
              <a:t>LTC</a:t>
            </a:r>
            <a:r>
              <a:rPr lang="zh-CN" altLang="en-US" sz="2400" b="0"/>
              <a:t>曲线连接相应点与原点连线的斜率。因此，可以从</a:t>
            </a:r>
            <a:r>
              <a:rPr lang="en-US" altLang="zh-CN" sz="2400" b="0"/>
              <a:t>LTC</a:t>
            </a:r>
            <a:r>
              <a:rPr lang="zh-CN" altLang="en-US" sz="2400" b="0"/>
              <a:t>曲线推导出</a:t>
            </a:r>
            <a:r>
              <a:rPr lang="en-US" altLang="zh-CN" sz="2400" b="0"/>
              <a:t>LAC</a:t>
            </a:r>
            <a:r>
              <a:rPr lang="zh-CN" altLang="en-US" sz="2400" b="0"/>
              <a:t>曲线。</a:t>
            </a:r>
            <a:r>
              <a:rPr lang="zh-CN" altLang="en-US" sz="2400"/>
              <a:t> </a:t>
            </a:r>
          </a:p>
        </p:txBody>
      </p:sp>
      <p:sp>
        <p:nvSpPr>
          <p:cNvPr id="363526" name="Line 6">
            <a:extLst>
              <a:ext uri="{FF2B5EF4-FFF2-40B4-BE49-F238E27FC236}">
                <a16:creationId xmlns:a16="http://schemas.microsoft.com/office/drawing/2014/main" id="{8A020F7F-D0A9-4E25-95E6-46204B73E602}"/>
              </a:ext>
            </a:extLst>
          </p:cNvPr>
          <p:cNvSpPr>
            <a:spLocks noChangeShapeType="1"/>
          </p:cNvSpPr>
          <p:nvPr/>
        </p:nvSpPr>
        <p:spPr bwMode="auto">
          <a:xfrm flipV="1">
            <a:off x="5283200" y="3733800"/>
            <a:ext cx="0" cy="2460625"/>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63527" name="Text Box 7">
            <a:extLst>
              <a:ext uri="{FF2B5EF4-FFF2-40B4-BE49-F238E27FC236}">
                <a16:creationId xmlns:a16="http://schemas.microsoft.com/office/drawing/2014/main" id="{41C1D813-AD0E-4D99-BAC2-359D324FEB47}"/>
              </a:ext>
            </a:extLst>
          </p:cNvPr>
          <p:cNvSpPr txBox="1">
            <a:spLocks noChangeArrowheads="1"/>
          </p:cNvSpPr>
          <p:nvPr/>
        </p:nvSpPr>
        <p:spPr bwMode="auto">
          <a:xfrm>
            <a:off x="5427663" y="3662363"/>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0"/>
              <a:t>C</a:t>
            </a:r>
          </a:p>
        </p:txBody>
      </p:sp>
      <p:sp>
        <p:nvSpPr>
          <p:cNvPr id="363528" name="Line 8">
            <a:extLst>
              <a:ext uri="{FF2B5EF4-FFF2-40B4-BE49-F238E27FC236}">
                <a16:creationId xmlns:a16="http://schemas.microsoft.com/office/drawing/2014/main" id="{DB158CD8-2B8E-43C3-83EB-B474455293F1}"/>
              </a:ext>
            </a:extLst>
          </p:cNvPr>
          <p:cNvSpPr>
            <a:spLocks noChangeShapeType="1"/>
          </p:cNvSpPr>
          <p:nvPr/>
        </p:nvSpPr>
        <p:spPr bwMode="auto">
          <a:xfrm>
            <a:off x="5283200" y="6194425"/>
            <a:ext cx="295275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63529" name="Text Box 9">
            <a:extLst>
              <a:ext uri="{FF2B5EF4-FFF2-40B4-BE49-F238E27FC236}">
                <a16:creationId xmlns:a16="http://schemas.microsoft.com/office/drawing/2014/main" id="{6ADD4C10-2CC1-46D3-992F-5112E5EAA306}"/>
              </a:ext>
            </a:extLst>
          </p:cNvPr>
          <p:cNvSpPr txBox="1">
            <a:spLocks noChangeArrowheads="1"/>
          </p:cNvSpPr>
          <p:nvPr/>
        </p:nvSpPr>
        <p:spPr bwMode="auto">
          <a:xfrm>
            <a:off x="7732713" y="5751513"/>
            <a:ext cx="4048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0"/>
              <a:t>Q</a:t>
            </a:r>
          </a:p>
        </p:txBody>
      </p:sp>
      <p:sp>
        <p:nvSpPr>
          <p:cNvPr id="363530" name="Freeform 10">
            <a:extLst>
              <a:ext uri="{FF2B5EF4-FFF2-40B4-BE49-F238E27FC236}">
                <a16:creationId xmlns:a16="http://schemas.microsoft.com/office/drawing/2014/main" id="{6AC058AD-6B55-4D12-B8AF-2A441A31EDAC}"/>
              </a:ext>
            </a:extLst>
          </p:cNvPr>
          <p:cNvSpPr>
            <a:spLocks/>
          </p:cNvSpPr>
          <p:nvPr/>
        </p:nvSpPr>
        <p:spPr bwMode="auto">
          <a:xfrm>
            <a:off x="5435600" y="4365625"/>
            <a:ext cx="2667000" cy="1104900"/>
          </a:xfrm>
          <a:custGeom>
            <a:avLst/>
            <a:gdLst>
              <a:gd name="T0" fmla="*/ 0 w 1680"/>
              <a:gd name="T1" fmla="*/ 0 h 696"/>
              <a:gd name="T2" fmla="*/ 2147483646 w 1680"/>
              <a:gd name="T3" fmla="*/ 2147483646 h 696"/>
              <a:gd name="T4" fmla="*/ 2147483646 w 1680"/>
              <a:gd name="T5" fmla="*/ 2147483646 h 696"/>
              <a:gd name="T6" fmla="*/ 0 60000 65536"/>
              <a:gd name="T7" fmla="*/ 0 60000 65536"/>
              <a:gd name="T8" fmla="*/ 0 60000 65536"/>
            </a:gdLst>
            <a:ahLst/>
            <a:cxnLst>
              <a:cxn ang="T6">
                <a:pos x="T0" y="T1"/>
              </a:cxn>
              <a:cxn ang="T7">
                <a:pos x="T2" y="T3"/>
              </a:cxn>
              <a:cxn ang="T8">
                <a:pos x="T4" y="T5"/>
              </a:cxn>
            </a:cxnLst>
            <a:rect l="0" t="0" r="r" b="b"/>
            <a:pathLst>
              <a:path w="1680" h="696">
                <a:moveTo>
                  <a:pt x="0" y="0"/>
                </a:moveTo>
                <a:cubicBezTo>
                  <a:pt x="244" y="324"/>
                  <a:pt x="488" y="648"/>
                  <a:pt x="768" y="672"/>
                </a:cubicBezTo>
                <a:cubicBezTo>
                  <a:pt x="1048" y="696"/>
                  <a:pt x="1528" y="232"/>
                  <a:pt x="1680" y="144"/>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63531" name="Text Box 11">
            <a:extLst>
              <a:ext uri="{FF2B5EF4-FFF2-40B4-BE49-F238E27FC236}">
                <a16:creationId xmlns:a16="http://schemas.microsoft.com/office/drawing/2014/main" id="{6DFC8542-FBEF-45EF-9471-089664389E17}"/>
              </a:ext>
            </a:extLst>
          </p:cNvPr>
          <p:cNvSpPr txBox="1">
            <a:spLocks noChangeArrowheads="1"/>
          </p:cNvSpPr>
          <p:nvPr/>
        </p:nvSpPr>
        <p:spPr bwMode="auto">
          <a:xfrm>
            <a:off x="7732713" y="4167188"/>
            <a:ext cx="7937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0"/>
              <a:t>LAC</a:t>
            </a:r>
          </a:p>
        </p:txBody>
      </p:sp>
      <p:sp>
        <p:nvSpPr>
          <p:cNvPr id="363534" name="Text Box 14">
            <a:extLst>
              <a:ext uri="{FF2B5EF4-FFF2-40B4-BE49-F238E27FC236}">
                <a16:creationId xmlns:a16="http://schemas.microsoft.com/office/drawing/2014/main" id="{F5A3C312-D489-46BB-B112-E1774CDA028F}"/>
              </a:ext>
            </a:extLst>
          </p:cNvPr>
          <p:cNvSpPr txBox="1">
            <a:spLocks noChangeArrowheads="1"/>
          </p:cNvSpPr>
          <p:nvPr/>
        </p:nvSpPr>
        <p:spPr bwMode="auto">
          <a:xfrm>
            <a:off x="6651625" y="5392738"/>
            <a:ext cx="576263"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en-US" altLang="zh-CN" sz="2800" b="0">
                <a:solidFill>
                  <a:srgbClr val="0000CC"/>
                </a:solidFill>
              </a:rPr>
              <a:t>E</a:t>
            </a:r>
          </a:p>
        </p:txBody>
      </p:sp>
      <p:sp>
        <p:nvSpPr>
          <p:cNvPr id="363535" name="Rectangle 15">
            <a:extLst>
              <a:ext uri="{FF2B5EF4-FFF2-40B4-BE49-F238E27FC236}">
                <a16:creationId xmlns:a16="http://schemas.microsoft.com/office/drawing/2014/main" id="{1B187A5A-973D-4CAF-A5BC-C241C2779355}"/>
              </a:ext>
            </a:extLst>
          </p:cNvPr>
          <p:cNvSpPr>
            <a:spLocks noChangeArrowheads="1"/>
          </p:cNvSpPr>
          <p:nvPr/>
        </p:nvSpPr>
        <p:spPr bwMode="auto">
          <a:xfrm>
            <a:off x="684213" y="3789363"/>
            <a:ext cx="3311525" cy="1263650"/>
          </a:xfrm>
          <a:prstGeom prst="rect">
            <a:avLst/>
          </a:prstGeom>
          <a:solidFill>
            <a:srgbClr val="FFFF00"/>
          </a:solidFill>
          <a:ln w="76200">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bg2"/>
              </a:buClr>
              <a:buFont typeface="Monotype Sorts" pitchFamily="2" charset="2"/>
              <a:tabLst>
                <a:tab pos="457200" algn="l"/>
              </a:tabLst>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tabLst>
                <a:tab pos="457200" algn="l"/>
              </a:tabLst>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tabLst>
                <a:tab pos="457200" algn="l"/>
              </a:tabLst>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tabLst>
                <a:tab pos="457200" algn="l"/>
              </a:tabLst>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tabLst>
                <a:tab pos="457200" algn="l"/>
              </a:tabLst>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tabLst>
                <a:tab pos="457200" algn="l"/>
              </a:tabLs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tabLst>
                <a:tab pos="457200" algn="l"/>
              </a:tabLs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tabLst>
                <a:tab pos="457200" algn="l"/>
              </a:tabLs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tabLst>
                <a:tab pos="457200" algn="l"/>
              </a:tabLs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solidFill>
                  <a:srgbClr val="800000"/>
                </a:solidFill>
              </a:rPr>
              <a:t>LAC</a:t>
            </a:r>
            <a:r>
              <a:rPr lang="zh-CN" altLang="en-US" sz="2400" b="0"/>
              <a:t>的变动规律是：</a:t>
            </a:r>
          </a:p>
          <a:p>
            <a:pPr>
              <a:spcBef>
                <a:spcPct val="0"/>
              </a:spcBef>
              <a:buClrTx/>
              <a:buFontTx/>
              <a:buNone/>
            </a:pPr>
            <a:r>
              <a:rPr lang="zh-CN" altLang="en-US" sz="2400" b="0"/>
              <a:t>呈Ｕ型变化，</a:t>
            </a:r>
            <a:r>
              <a:rPr lang="zh-CN" altLang="en-US" sz="2400">
                <a:solidFill>
                  <a:srgbClr val="660033"/>
                </a:solidFill>
              </a:rPr>
              <a:t>先减少而后增加</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63523">
                                            <p:bg/>
                                          </p:spTgt>
                                        </p:tgtEl>
                                        <p:attrNameLst>
                                          <p:attrName>style.visibility</p:attrName>
                                        </p:attrNameLst>
                                      </p:cBhvr>
                                      <p:to>
                                        <p:strVal val="visible"/>
                                      </p:to>
                                    </p:set>
                                    <p:animEffect transition="in" filter="blinds(horizontal)">
                                      <p:cBhvr>
                                        <p:cTn id="7" dur="500"/>
                                        <p:tgtEl>
                                          <p:spTgt spid="363523">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63523">
                                            <p:txEl>
                                              <p:pRg st="0" end="0"/>
                                            </p:txEl>
                                          </p:spTgt>
                                        </p:tgtEl>
                                        <p:attrNameLst>
                                          <p:attrName>style.visibility</p:attrName>
                                        </p:attrNameLst>
                                      </p:cBhvr>
                                      <p:to>
                                        <p:strVal val="visible"/>
                                      </p:to>
                                    </p:set>
                                    <p:animEffect transition="in" filter="blinds(horizontal)">
                                      <p:cBhvr>
                                        <p:cTn id="12" dur="500"/>
                                        <p:tgtEl>
                                          <p:spTgt spid="36352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363524"/>
                                        </p:tgtEl>
                                        <p:attrNameLst>
                                          <p:attrName>style.visibility</p:attrName>
                                        </p:attrNameLst>
                                      </p:cBhvr>
                                      <p:to>
                                        <p:strVal val="visible"/>
                                      </p:to>
                                    </p:set>
                                    <p:animEffect transition="in" filter="blinds(horizontal)">
                                      <p:cBhvr>
                                        <p:cTn id="17" dur="500"/>
                                        <p:tgtEl>
                                          <p:spTgt spid="36352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63525"/>
                                        </p:tgtEl>
                                        <p:attrNameLst>
                                          <p:attrName>style.visibility</p:attrName>
                                        </p:attrNameLst>
                                      </p:cBhvr>
                                      <p:to>
                                        <p:strVal val="visible"/>
                                      </p:to>
                                    </p:set>
                                    <p:animEffect transition="in" filter="blinds(horizontal)">
                                      <p:cBhvr>
                                        <p:cTn id="22" dur="500"/>
                                        <p:tgtEl>
                                          <p:spTgt spid="363525"/>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1" fill="hold" nodeType="clickEffect">
                                  <p:stCondLst>
                                    <p:cond delay="0"/>
                                  </p:stCondLst>
                                  <p:childTnLst>
                                    <p:set>
                                      <p:cBhvr>
                                        <p:cTn id="26" dur="1" fill="hold">
                                          <p:stCondLst>
                                            <p:cond delay="0"/>
                                          </p:stCondLst>
                                        </p:cTn>
                                        <p:tgtEl>
                                          <p:spTgt spid="363526"/>
                                        </p:tgtEl>
                                        <p:attrNameLst>
                                          <p:attrName>style.visibility</p:attrName>
                                        </p:attrNameLst>
                                      </p:cBhvr>
                                      <p:to>
                                        <p:strVal val="visible"/>
                                      </p:to>
                                    </p:set>
                                    <p:anim calcmode="lin" valueType="num">
                                      <p:cBhvr additive="base">
                                        <p:cTn id="27" dur="500" fill="hold"/>
                                        <p:tgtEl>
                                          <p:spTgt spid="363526"/>
                                        </p:tgtEl>
                                        <p:attrNameLst>
                                          <p:attrName>ppt_x</p:attrName>
                                        </p:attrNameLst>
                                      </p:cBhvr>
                                      <p:tavLst>
                                        <p:tav tm="0">
                                          <p:val>
                                            <p:strVal val="#ppt_x"/>
                                          </p:val>
                                        </p:tav>
                                        <p:tav tm="100000">
                                          <p:val>
                                            <p:strVal val="#ppt_x"/>
                                          </p:val>
                                        </p:tav>
                                      </p:tavLst>
                                    </p:anim>
                                    <p:anim calcmode="lin" valueType="num">
                                      <p:cBhvr additive="base">
                                        <p:cTn id="28" dur="500" fill="hold"/>
                                        <p:tgtEl>
                                          <p:spTgt spid="363526"/>
                                        </p:tgtEl>
                                        <p:attrNameLst>
                                          <p:attrName>ppt_y</p:attrName>
                                        </p:attrNameLst>
                                      </p:cBhvr>
                                      <p:tavLst>
                                        <p:tav tm="0">
                                          <p:val>
                                            <p:strVal val="0-#ppt_h/2"/>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 presetClass="entr" presetSubtype="1" fill="hold" nodeType="clickEffect">
                                  <p:stCondLst>
                                    <p:cond delay="0"/>
                                  </p:stCondLst>
                                  <p:childTnLst>
                                    <p:set>
                                      <p:cBhvr>
                                        <p:cTn id="32" dur="1" fill="hold">
                                          <p:stCondLst>
                                            <p:cond delay="0"/>
                                          </p:stCondLst>
                                        </p:cTn>
                                        <p:tgtEl>
                                          <p:spTgt spid="363528"/>
                                        </p:tgtEl>
                                        <p:attrNameLst>
                                          <p:attrName>style.visibility</p:attrName>
                                        </p:attrNameLst>
                                      </p:cBhvr>
                                      <p:to>
                                        <p:strVal val="visible"/>
                                      </p:to>
                                    </p:set>
                                    <p:anim calcmode="lin" valueType="num">
                                      <p:cBhvr additive="base">
                                        <p:cTn id="33" dur="500" fill="hold"/>
                                        <p:tgtEl>
                                          <p:spTgt spid="363528"/>
                                        </p:tgtEl>
                                        <p:attrNameLst>
                                          <p:attrName>ppt_x</p:attrName>
                                        </p:attrNameLst>
                                      </p:cBhvr>
                                      <p:tavLst>
                                        <p:tav tm="0">
                                          <p:val>
                                            <p:strVal val="#ppt_x"/>
                                          </p:val>
                                        </p:tav>
                                        <p:tav tm="100000">
                                          <p:val>
                                            <p:strVal val="#ppt_x"/>
                                          </p:val>
                                        </p:tav>
                                      </p:tavLst>
                                    </p:anim>
                                    <p:anim calcmode="lin" valueType="num">
                                      <p:cBhvr additive="base">
                                        <p:cTn id="34" dur="500" fill="hold"/>
                                        <p:tgtEl>
                                          <p:spTgt spid="363528"/>
                                        </p:tgtEl>
                                        <p:attrNameLst>
                                          <p:attrName>ppt_y</p:attrName>
                                        </p:attrNameLst>
                                      </p:cBhvr>
                                      <p:tavLst>
                                        <p:tav tm="0">
                                          <p:val>
                                            <p:strVal val="0-#ppt_h/2"/>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2" presetClass="entr" presetSubtype="1" fill="hold" grpId="0" nodeType="clickEffect">
                                  <p:stCondLst>
                                    <p:cond delay="0"/>
                                  </p:stCondLst>
                                  <p:childTnLst>
                                    <p:set>
                                      <p:cBhvr>
                                        <p:cTn id="38" dur="1" fill="hold">
                                          <p:stCondLst>
                                            <p:cond delay="0"/>
                                          </p:stCondLst>
                                        </p:cTn>
                                        <p:tgtEl>
                                          <p:spTgt spid="363527">
                                            <p:txEl>
                                              <p:pRg st="0" end="0"/>
                                            </p:txEl>
                                          </p:spTgt>
                                        </p:tgtEl>
                                        <p:attrNameLst>
                                          <p:attrName>style.visibility</p:attrName>
                                        </p:attrNameLst>
                                      </p:cBhvr>
                                      <p:to>
                                        <p:strVal val="visible"/>
                                      </p:to>
                                    </p:set>
                                    <p:anim calcmode="lin" valueType="num">
                                      <p:cBhvr additive="base">
                                        <p:cTn id="39" dur="500" fill="hold"/>
                                        <p:tgtEl>
                                          <p:spTgt spid="363527">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63527">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41" fill="hold" nodeType="clickPar">
                      <p:stCondLst>
                        <p:cond delay="indefinite"/>
                      </p:stCondLst>
                      <p:childTnLst>
                        <p:par>
                          <p:cTn id="42" fill="hold" nodeType="withGroup">
                            <p:stCondLst>
                              <p:cond delay="0"/>
                            </p:stCondLst>
                            <p:childTnLst>
                              <p:par>
                                <p:cTn id="43" presetID="2" presetClass="entr" presetSubtype="1" fill="hold" grpId="0" nodeType="clickEffect">
                                  <p:stCondLst>
                                    <p:cond delay="0"/>
                                  </p:stCondLst>
                                  <p:childTnLst>
                                    <p:set>
                                      <p:cBhvr>
                                        <p:cTn id="44" dur="1" fill="hold">
                                          <p:stCondLst>
                                            <p:cond delay="0"/>
                                          </p:stCondLst>
                                        </p:cTn>
                                        <p:tgtEl>
                                          <p:spTgt spid="363529">
                                            <p:txEl>
                                              <p:pRg st="0" end="0"/>
                                            </p:txEl>
                                          </p:spTgt>
                                        </p:tgtEl>
                                        <p:attrNameLst>
                                          <p:attrName>style.visibility</p:attrName>
                                        </p:attrNameLst>
                                      </p:cBhvr>
                                      <p:to>
                                        <p:strVal val="visible"/>
                                      </p:to>
                                    </p:set>
                                    <p:anim calcmode="lin" valueType="num">
                                      <p:cBhvr additive="base">
                                        <p:cTn id="45" dur="500" fill="hold"/>
                                        <p:tgtEl>
                                          <p:spTgt spid="363529">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63529">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47" fill="hold" nodeType="clickPar">
                      <p:stCondLst>
                        <p:cond delay="indefinite"/>
                      </p:stCondLst>
                      <p:childTnLst>
                        <p:par>
                          <p:cTn id="48" fill="hold" nodeType="withGroup">
                            <p:stCondLst>
                              <p:cond delay="0"/>
                            </p:stCondLst>
                            <p:childTnLst>
                              <p:par>
                                <p:cTn id="49" presetID="2" presetClass="entr" presetSubtype="1" fill="hold" nodeType="clickEffect">
                                  <p:stCondLst>
                                    <p:cond delay="0"/>
                                  </p:stCondLst>
                                  <p:childTnLst>
                                    <p:set>
                                      <p:cBhvr>
                                        <p:cTn id="50" dur="1" fill="hold">
                                          <p:stCondLst>
                                            <p:cond delay="0"/>
                                          </p:stCondLst>
                                        </p:cTn>
                                        <p:tgtEl>
                                          <p:spTgt spid="363530"/>
                                        </p:tgtEl>
                                        <p:attrNameLst>
                                          <p:attrName>style.visibility</p:attrName>
                                        </p:attrNameLst>
                                      </p:cBhvr>
                                      <p:to>
                                        <p:strVal val="visible"/>
                                      </p:to>
                                    </p:set>
                                    <p:anim calcmode="lin" valueType="num">
                                      <p:cBhvr additive="base">
                                        <p:cTn id="51" dur="500" fill="hold"/>
                                        <p:tgtEl>
                                          <p:spTgt spid="363530"/>
                                        </p:tgtEl>
                                        <p:attrNameLst>
                                          <p:attrName>ppt_x</p:attrName>
                                        </p:attrNameLst>
                                      </p:cBhvr>
                                      <p:tavLst>
                                        <p:tav tm="0">
                                          <p:val>
                                            <p:strVal val="#ppt_x"/>
                                          </p:val>
                                        </p:tav>
                                        <p:tav tm="100000">
                                          <p:val>
                                            <p:strVal val="#ppt_x"/>
                                          </p:val>
                                        </p:tav>
                                      </p:tavLst>
                                    </p:anim>
                                    <p:anim calcmode="lin" valueType="num">
                                      <p:cBhvr additive="base">
                                        <p:cTn id="52" dur="500" fill="hold"/>
                                        <p:tgtEl>
                                          <p:spTgt spid="363530"/>
                                        </p:tgtEl>
                                        <p:attrNameLst>
                                          <p:attrName>ppt_y</p:attrName>
                                        </p:attrNameLst>
                                      </p:cBhvr>
                                      <p:tavLst>
                                        <p:tav tm="0">
                                          <p:val>
                                            <p:strVal val="0-#ppt_h/2"/>
                                          </p:val>
                                        </p:tav>
                                        <p:tav tm="100000">
                                          <p:val>
                                            <p:strVal val="#ppt_y"/>
                                          </p:val>
                                        </p:tav>
                                      </p:tavLst>
                                    </p:anim>
                                  </p:childTnLst>
                                </p:cTn>
                              </p:par>
                            </p:childTnLst>
                          </p:cTn>
                        </p:par>
                      </p:childTnLst>
                    </p:cTn>
                  </p:par>
                  <p:par>
                    <p:cTn id="53" fill="hold" nodeType="clickPar">
                      <p:stCondLst>
                        <p:cond delay="indefinite"/>
                      </p:stCondLst>
                      <p:childTnLst>
                        <p:par>
                          <p:cTn id="54" fill="hold" nodeType="withGroup">
                            <p:stCondLst>
                              <p:cond delay="0"/>
                            </p:stCondLst>
                            <p:childTnLst>
                              <p:par>
                                <p:cTn id="55" presetID="2" presetClass="entr" presetSubtype="1" fill="hold" grpId="0" nodeType="clickEffect">
                                  <p:stCondLst>
                                    <p:cond delay="0"/>
                                  </p:stCondLst>
                                  <p:childTnLst>
                                    <p:set>
                                      <p:cBhvr>
                                        <p:cTn id="56" dur="1" fill="hold">
                                          <p:stCondLst>
                                            <p:cond delay="0"/>
                                          </p:stCondLst>
                                        </p:cTn>
                                        <p:tgtEl>
                                          <p:spTgt spid="363531">
                                            <p:txEl>
                                              <p:pRg st="0" end="0"/>
                                            </p:txEl>
                                          </p:spTgt>
                                        </p:tgtEl>
                                        <p:attrNameLst>
                                          <p:attrName>style.visibility</p:attrName>
                                        </p:attrNameLst>
                                      </p:cBhvr>
                                      <p:to>
                                        <p:strVal val="visible"/>
                                      </p:to>
                                    </p:set>
                                    <p:anim calcmode="lin" valueType="num">
                                      <p:cBhvr additive="base">
                                        <p:cTn id="57" dur="500" fill="hold"/>
                                        <p:tgtEl>
                                          <p:spTgt spid="363531">
                                            <p:txEl>
                                              <p:pRg st="0" end="0"/>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363531">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59" fill="hold" nodeType="clickPar">
                      <p:stCondLst>
                        <p:cond delay="indefinite"/>
                      </p:stCondLst>
                      <p:childTnLst>
                        <p:par>
                          <p:cTn id="60" fill="hold" nodeType="withGroup">
                            <p:stCondLst>
                              <p:cond delay="0"/>
                            </p:stCondLst>
                            <p:childTnLst>
                              <p:par>
                                <p:cTn id="61" presetID="3" presetClass="entr" presetSubtype="10" fill="hold" grpId="0" nodeType="clickEffect">
                                  <p:stCondLst>
                                    <p:cond delay="0"/>
                                  </p:stCondLst>
                                  <p:childTnLst>
                                    <p:set>
                                      <p:cBhvr>
                                        <p:cTn id="62" dur="1" fill="hold">
                                          <p:stCondLst>
                                            <p:cond delay="0"/>
                                          </p:stCondLst>
                                        </p:cTn>
                                        <p:tgtEl>
                                          <p:spTgt spid="363534"/>
                                        </p:tgtEl>
                                        <p:attrNameLst>
                                          <p:attrName>style.visibility</p:attrName>
                                        </p:attrNameLst>
                                      </p:cBhvr>
                                      <p:to>
                                        <p:strVal val="visible"/>
                                      </p:to>
                                    </p:set>
                                    <p:animEffect transition="in" filter="blinds(horizontal)">
                                      <p:cBhvr>
                                        <p:cTn id="63" dur="500"/>
                                        <p:tgtEl>
                                          <p:spTgt spid="363534"/>
                                        </p:tgtEl>
                                      </p:cBhvr>
                                    </p:animEffect>
                                  </p:childTnLst>
                                </p:cTn>
                              </p:par>
                            </p:childTnLst>
                          </p:cTn>
                        </p:par>
                      </p:childTnLst>
                    </p:cTn>
                  </p:par>
                  <p:par>
                    <p:cTn id="64" fill="hold" nodeType="clickPar">
                      <p:stCondLst>
                        <p:cond delay="indefinite"/>
                      </p:stCondLst>
                      <p:childTnLst>
                        <p:par>
                          <p:cTn id="65" fill="hold" nodeType="withGroup">
                            <p:stCondLst>
                              <p:cond delay="0"/>
                            </p:stCondLst>
                            <p:childTnLst>
                              <p:par>
                                <p:cTn id="66" presetID="3" presetClass="entr" presetSubtype="10" fill="hold" grpId="0" nodeType="clickEffect">
                                  <p:stCondLst>
                                    <p:cond delay="0"/>
                                  </p:stCondLst>
                                  <p:childTnLst>
                                    <p:set>
                                      <p:cBhvr>
                                        <p:cTn id="67" dur="1" fill="hold">
                                          <p:stCondLst>
                                            <p:cond delay="0"/>
                                          </p:stCondLst>
                                        </p:cTn>
                                        <p:tgtEl>
                                          <p:spTgt spid="363535"/>
                                        </p:tgtEl>
                                        <p:attrNameLst>
                                          <p:attrName>style.visibility</p:attrName>
                                        </p:attrNameLst>
                                      </p:cBhvr>
                                      <p:to>
                                        <p:strVal val="visible"/>
                                      </p:to>
                                    </p:set>
                                    <p:animEffect transition="in" filter="blinds(horizontal)">
                                      <p:cBhvr>
                                        <p:cTn id="68" dur="500"/>
                                        <p:tgtEl>
                                          <p:spTgt spid="3635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3523" grpId="0" build="p" animBg="1"/>
      <p:bldP spid="363525" grpId="0" animBg="1"/>
      <p:bldP spid="363527" grpId="0" build="p" autoUpdateAnimBg="0"/>
      <p:bldP spid="363529" grpId="0" build="p" autoUpdateAnimBg="0"/>
      <p:bldP spid="363531" grpId="0" build="p" autoUpdateAnimBg="0"/>
      <p:bldP spid="363534" grpId="0"/>
      <p:bldP spid="36353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灯片编号占位符 5">
            <a:extLst>
              <a:ext uri="{FF2B5EF4-FFF2-40B4-BE49-F238E27FC236}">
                <a16:creationId xmlns:a16="http://schemas.microsoft.com/office/drawing/2014/main" id="{D665ACCA-1D14-4C17-9151-5F9880CA6C8B}"/>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9D74226A-2B93-4C8F-B245-5A490EC074E2}" type="slidenum">
              <a:rPr lang="en-US" altLang="zh-CN" sz="2400" smtClean="0">
                <a:solidFill>
                  <a:srgbClr val="0000CC"/>
                </a:solidFill>
              </a:rPr>
              <a:pPr>
                <a:spcBef>
                  <a:spcPct val="50000"/>
                </a:spcBef>
                <a:buClrTx/>
                <a:buFontTx/>
                <a:buNone/>
              </a:pPr>
              <a:t>3</a:t>
            </a:fld>
            <a:endParaRPr lang="en-US" altLang="zh-CN" sz="2400">
              <a:solidFill>
                <a:srgbClr val="0000CC"/>
              </a:solidFill>
            </a:endParaRPr>
          </a:p>
        </p:txBody>
      </p:sp>
      <p:sp>
        <p:nvSpPr>
          <p:cNvPr id="297996" name="Rectangle 12">
            <a:extLst>
              <a:ext uri="{FF2B5EF4-FFF2-40B4-BE49-F238E27FC236}">
                <a16:creationId xmlns:a16="http://schemas.microsoft.com/office/drawing/2014/main" id="{C3F64B7C-E48A-4301-8A62-1602D2065E78}"/>
              </a:ext>
            </a:extLst>
          </p:cNvPr>
          <p:cNvSpPr>
            <a:spLocks noChangeArrowheads="1"/>
          </p:cNvSpPr>
          <p:nvPr>
            <p:ph type="body" idx="1"/>
          </p:nvPr>
        </p:nvSpPr>
        <p:spPr>
          <a:xfrm>
            <a:off x="684213" y="1341438"/>
            <a:ext cx="7848600" cy="1439862"/>
          </a:xfrm>
          <a:solidFill>
            <a:srgbClr val="FFCC00"/>
          </a:solidFill>
          <a:ln w="38100" cap="flat" algn="ctr">
            <a:solidFill>
              <a:srgbClr val="009999"/>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lnSpc>
                <a:spcPct val="110000"/>
              </a:lnSpc>
              <a:buClr>
                <a:schemeClr val="accent2"/>
              </a:buClr>
              <a:buSzPct val="95000"/>
              <a:buFont typeface="Wingdings" panose="05000000000000000000" pitchFamily="2" charset="2"/>
              <a:buNone/>
            </a:pPr>
            <a:r>
              <a:rPr lang="zh-CN" altLang="en-US" sz="2400" b="1"/>
              <a:t>西方经济学从稀缺资源配置的角度来研究生产一定数量某种产品所必须支付的代价。</a:t>
            </a:r>
          </a:p>
          <a:p>
            <a:pPr eaLnBrk="1" hangingPunct="1">
              <a:lnSpc>
                <a:spcPct val="110000"/>
              </a:lnSpc>
              <a:buClr>
                <a:schemeClr val="accent2"/>
              </a:buClr>
              <a:buSzPct val="95000"/>
              <a:buFont typeface="Wingdings" panose="05000000000000000000" pitchFamily="2" charset="2"/>
              <a:buNone/>
            </a:pPr>
            <a:r>
              <a:rPr lang="zh-CN" altLang="en-US" sz="2400" b="1"/>
              <a:t>用机会成本来研究厂商的生产成本。</a:t>
            </a:r>
          </a:p>
        </p:txBody>
      </p:sp>
      <p:sp>
        <p:nvSpPr>
          <p:cNvPr id="297997" name="Rectangle 13">
            <a:extLst>
              <a:ext uri="{FF2B5EF4-FFF2-40B4-BE49-F238E27FC236}">
                <a16:creationId xmlns:a16="http://schemas.microsoft.com/office/drawing/2014/main" id="{E6AAAF7D-5234-4CA3-A207-9E8595CEF420}"/>
              </a:ext>
            </a:extLst>
          </p:cNvPr>
          <p:cNvSpPr>
            <a:spLocks noChangeArrowheads="1"/>
          </p:cNvSpPr>
          <p:nvPr/>
        </p:nvSpPr>
        <p:spPr bwMode="auto">
          <a:xfrm>
            <a:off x="684213" y="2924175"/>
            <a:ext cx="7885112" cy="936625"/>
          </a:xfrm>
          <a:prstGeom prst="rect">
            <a:avLst/>
          </a:prstGeom>
          <a:solidFill>
            <a:srgbClr val="FFCC00"/>
          </a:solidFill>
          <a:ln w="38100" algn="ctr">
            <a:solidFill>
              <a:srgbClr val="009999"/>
            </a:solidFill>
            <a:miter lim="800000"/>
            <a:headEnd/>
            <a:tailEnd/>
          </a:ln>
          <a:effectLst/>
        </p:spPr>
        <p:txBody>
          <a:bodyPr/>
          <a:lstStyle/>
          <a:p>
            <a:pPr marL="342900" indent="-342900" eaLnBrk="1" hangingPunct="1">
              <a:lnSpc>
                <a:spcPct val="110000"/>
              </a:lnSpc>
              <a:spcBef>
                <a:spcPct val="20000"/>
              </a:spcBef>
              <a:buClr>
                <a:schemeClr val="accent2"/>
              </a:buClr>
              <a:buSzPct val="95000"/>
              <a:buFont typeface="Wingdings" pitchFamily="2" charset="2"/>
              <a:buChar char="l"/>
              <a:defRPr/>
            </a:pPr>
            <a:r>
              <a:rPr lang="zh-CN" altLang="en-US" dirty="0"/>
              <a:t>经济利润＝总收入－总成本。</a:t>
            </a:r>
          </a:p>
          <a:p>
            <a:pPr eaLnBrk="1" hangingPunct="1">
              <a:lnSpc>
                <a:spcPct val="110000"/>
              </a:lnSpc>
              <a:spcBef>
                <a:spcPct val="20000"/>
              </a:spcBef>
              <a:buClr>
                <a:schemeClr val="accent2"/>
              </a:buClr>
              <a:buSzPct val="95000"/>
              <a:defRPr/>
            </a:pPr>
            <a:r>
              <a:rPr lang="zh-CN" altLang="en-US" dirty="0"/>
              <a:t>                         总成本＝显成本＋隐成本。</a:t>
            </a:r>
          </a:p>
        </p:txBody>
      </p:sp>
      <p:sp>
        <p:nvSpPr>
          <p:cNvPr id="297998" name="Rectangle 14">
            <a:extLst>
              <a:ext uri="{FF2B5EF4-FFF2-40B4-BE49-F238E27FC236}">
                <a16:creationId xmlns:a16="http://schemas.microsoft.com/office/drawing/2014/main" id="{38A50908-CF0D-4F79-9C89-A45DF7616F05}"/>
              </a:ext>
            </a:extLst>
          </p:cNvPr>
          <p:cNvSpPr>
            <a:spLocks noChangeArrowheads="1"/>
          </p:cNvSpPr>
          <p:nvPr/>
        </p:nvSpPr>
        <p:spPr bwMode="auto">
          <a:xfrm>
            <a:off x="671513" y="4733925"/>
            <a:ext cx="7848600" cy="495300"/>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lnSpc>
                <a:spcPct val="110000"/>
              </a:lnSpc>
              <a:buClr>
                <a:schemeClr val="accent2"/>
              </a:buClr>
              <a:buSzPct val="95000"/>
              <a:buFont typeface="Wingdings" panose="05000000000000000000" pitchFamily="2" charset="2"/>
              <a:buChar char="l"/>
            </a:pPr>
            <a:r>
              <a:rPr lang="zh-CN" altLang="en-US" sz="2400"/>
              <a:t>会计利润：企业账面收益与账面实际成本之间的差额。</a:t>
            </a:r>
          </a:p>
        </p:txBody>
      </p:sp>
      <p:sp>
        <p:nvSpPr>
          <p:cNvPr id="297999" name="Rectangle 15">
            <a:extLst>
              <a:ext uri="{FF2B5EF4-FFF2-40B4-BE49-F238E27FC236}">
                <a16:creationId xmlns:a16="http://schemas.microsoft.com/office/drawing/2014/main" id="{E9AF8FC4-0B97-40EC-B12D-13B3CD8EACDA}"/>
              </a:ext>
            </a:extLst>
          </p:cNvPr>
          <p:cNvSpPr>
            <a:spLocks noChangeArrowheads="1"/>
          </p:cNvSpPr>
          <p:nvPr/>
        </p:nvSpPr>
        <p:spPr bwMode="auto">
          <a:xfrm>
            <a:off x="684213" y="4005263"/>
            <a:ext cx="7848600" cy="495300"/>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lnSpc>
                <a:spcPct val="110000"/>
              </a:lnSpc>
              <a:buClr>
                <a:schemeClr val="accent2"/>
              </a:buClr>
              <a:buSzPct val="95000"/>
              <a:buFontTx/>
              <a:buNone/>
            </a:pPr>
            <a:r>
              <a:rPr lang="zh-CN" altLang="en-US" sz="2400"/>
              <a:t>               企业所追求的利润就是最大的经济利润。 </a:t>
            </a:r>
          </a:p>
        </p:txBody>
      </p:sp>
      <p:sp>
        <p:nvSpPr>
          <p:cNvPr id="298000" name="Rectangle 16">
            <a:extLst>
              <a:ext uri="{FF2B5EF4-FFF2-40B4-BE49-F238E27FC236}">
                <a16:creationId xmlns:a16="http://schemas.microsoft.com/office/drawing/2014/main" id="{C3E9D3F5-0158-417E-8030-D7134516DAA6}"/>
              </a:ext>
            </a:extLst>
          </p:cNvPr>
          <p:cNvSpPr>
            <a:spLocks noChangeArrowheads="1"/>
          </p:cNvSpPr>
          <p:nvPr/>
        </p:nvSpPr>
        <p:spPr bwMode="auto">
          <a:xfrm>
            <a:off x="706438" y="5373688"/>
            <a:ext cx="7848600" cy="860425"/>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lnSpc>
                <a:spcPct val="110000"/>
              </a:lnSpc>
              <a:buClr>
                <a:schemeClr val="accent2"/>
              </a:buClr>
              <a:buSzPct val="95000"/>
              <a:buFont typeface="Wingdings" panose="05000000000000000000" pitchFamily="2" charset="2"/>
              <a:buChar char="l"/>
            </a:pPr>
            <a:r>
              <a:rPr lang="zh-CN" altLang="en-US" sz="2400"/>
              <a:t>正常利润：指厂商对自己提供的企业家才能支付的报酬。正常利润是隐成本中的一个组成部分。 </a:t>
            </a:r>
          </a:p>
        </p:txBody>
      </p:sp>
      <p:sp>
        <p:nvSpPr>
          <p:cNvPr id="7176" name="Text Box 17">
            <a:extLst>
              <a:ext uri="{FF2B5EF4-FFF2-40B4-BE49-F238E27FC236}">
                <a16:creationId xmlns:a16="http://schemas.microsoft.com/office/drawing/2014/main" id="{F0FF6F0E-BA64-474D-9EDF-1057F1171ADD}"/>
              </a:ext>
            </a:extLst>
          </p:cNvPr>
          <p:cNvSpPr txBox="1">
            <a:spLocks noChangeArrowheads="1"/>
          </p:cNvSpPr>
          <p:nvPr/>
        </p:nvSpPr>
        <p:spPr bwMode="auto">
          <a:xfrm>
            <a:off x="684213" y="692150"/>
            <a:ext cx="410527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zh-CN" altLang="en-US" sz="2800" b="0">
                <a:solidFill>
                  <a:schemeClr val="tx2"/>
                </a:solidFill>
                <a:latin typeface="黑体" panose="02010609060101010101" pitchFamily="49" charset="-122"/>
                <a:ea typeface="黑体" panose="02010609060101010101" pitchFamily="49" charset="-122"/>
              </a:rPr>
              <a:t>二、利润的概念</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97996">
                                            <p:bg/>
                                          </p:spTgt>
                                        </p:tgtEl>
                                        <p:attrNameLst>
                                          <p:attrName>style.visibility</p:attrName>
                                        </p:attrNameLst>
                                      </p:cBhvr>
                                      <p:to>
                                        <p:strVal val="visible"/>
                                      </p:to>
                                    </p:set>
                                    <p:animEffect transition="in" filter="blinds(horizontal)">
                                      <p:cBhvr>
                                        <p:cTn id="7" dur="500"/>
                                        <p:tgtEl>
                                          <p:spTgt spid="297996">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97996">
                                            <p:txEl>
                                              <p:pRg st="0" end="0"/>
                                            </p:txEl>
                                          </p:spTgt>
                                        </p:tgtEl>
                                        <p:attrNameLst>
                                          <p:attrName>style.visibility</p:attrName>
                                        </p:attrNameLst>
                                      </p:cBhvr>
                                      <p:to>
                                        <p:strVal val="visible"/>
                                      </p:to>
                                    </p:set>
                                    <p:animEffect transition="in" filter="blinds(horizontal)">
                                      <p:cBhvr>
                                        <p:cTn id="12" dur="500"/>
                                        <p:tgtEl>
                                          <p:spTgt spid="297996">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97996">
                                            <p:txEl>
                                              <p:pRg st="1" end="1"/>
                                            </p:txEl>
                                          </p:spTgt>
                                        </p:tgtEl>
                                        <p:attrNameLst>
                                          <p:attrName>style.visibility</p:attrName>
                                        </p:attrNameLst>
                                      </p:cBhvr>
                                      <p:to>
                                        <p:strVal val="visible"/>
                                      </p:to>
                                    </p:set>
                                    <p:animEffect transition="in" filter="blinds(horizontal)">
                                      <p:cBhvr>
                                        <p:cTn id="17" dur="500"/>
                                        <p:tgtEl>
                                          <p:spTgt spid="297996">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97997"/>
                                        </p:tgtEl>
                                        <p:attrNameLst>
                                          <p:attrName>style.visibility</p:attrName>
                                        </p:attrNameLst>
                                      </p:cBhvr>
                                      <p:to>
                                        <p:strVal val="visible"/>
                                      </p:to>
                                    </p:set>
                                    <p:animEffect transition="in" filter="blinds(horizontal)">
                                      <p:cBhvr>
                                        <p:cTn id="22" dur="500"/>
                                        <p:tgtEl>
                                          <p:spTgt spid="297997"/>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97999"/>
                                        </p:tgtEl>
                                        <p:attrNameLst>
                                          <p:attrName>style.visibility</p:attrName>
                                        </p:attrNameLst>
                                      </p:cBhvr>
                                      <p:to>
                                        <p:strVal val="visible"/>
                                      </p:to>
                                    </p:set>
                                    <p:animEffect transition="in" filter="blinds(horizontal)">
                                      <p:cBhvr>
                                        <p:cTn id="27" dur="500"/>
                                        <p:tgtEl>
                                          <p:spTgt spid="297999"/>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297998"/>
                                        </p:tgtEl>
                                        <p:attrNameLst>
                                          <p:attrName>style.visibility</p:attrName>
                                        </p:attrNameLst>
                                      </p:cBhvr>
                                      <p:to>
                                        <p:strVal val="visible"/>
                                      </p:to>
                                    </p:set>
                                    <p:animEffect transition="in" filter="blinds(horizontal)">
                                      <p:cBhvr>
                                        <p:cTn id="32" dur="500"/>
                                        <p:tgtEl>
                                          <p:spTgt spid="297998"/>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298000"/>
                                        </p:tgtEl>
                                        <p:attrNameLst>
                                          <p:attrName>style.visibility</p:attrName>
                                        </p:attrNameLst>
                                      </p:cBhvr>
                                      <p:to>
                                        <p:strVal val="visible"/>
                                      </p:to>
                                    </p:set>
                                    <p:animEffect transition="in" filter="blinds(horizontal)">
                                      <p:cBhvr>
                                        <p:cTn id="37" dur="500"/>
                                        <p:tgtEl>
                                          <p:spTgt spid="2980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996" grpId="0" build="p" animBg="1"/>
      <p:bldP spid="297997" grpId="0" animBg="1"/>
      <p:bldP spid="297998" grpId="0" animBg="1"/>
      <p:bldP spid="297999" grpId="0" animBg="1"/>
      <p:bldP spid="298000"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灯片编号占位符 5">
            <a:extLst>
              <a:ext uri="{FF2B5EF4-FFF2-40B4-BE49-F238E27FC236}">
                <a16:creationId xmlns:a16="http://schemas.microsoft.com/office/drawing/2014/main" id="{DCB4C4E7-7C92-4C8E-9DF0-4879FDED8562}"/>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2DCBED9C-F5CA-4537-8388-9069ABD564E1}" type="slidenum">
              <a:rPr lang="en-US" altLang="zh-CN" sz="2400" smtClean="0">
                <a:solidFill>
                  <a:srgbClr val="0000CC"/>
                </a:solidFill>
              </a:rPr>
              <a:pPr>
                <a:spcBef>
                  <a:spcPct val="50000"/>
                </a:spcBef>
                <a:buClrTx/>
                <a:buFontTx/>
                <a:buNone/>
              </a:pPr>
              <a:t>30</a:t>
            </a:fld>
            <a:endParaRPr lang="en-US" altLang="zh-CN" sz="2400">
              <a:solidFill>
                <a:srgbClr val="0000CC"/>
              </a:solidFill>
            </a:endParaRPr>
          </a:p>
        </p:txBody>
      </p:sp>
      <p:sp>
        <p:nvSpPr>
          <p:cNvPr id="34819" name="Rectangle 2">
            <a:extLst>
              <a:ext uri="{FF2B5EF4-FFF2-40B4-BE49-F238E27FC236}">
                <a16:creationId xmlns:a16="http://schemas.microsoft.com/office/drawing/2014/main" id="{D3659ECA-8376-43E5-8C39-92BC61C14C75}"/>
              </a:ext>
            </a:extLst>
          </p:cNvPr>
          <p:cNvSpPr>
            <a:spLocks noGrp="1" noChangeArrowheads="1"/>
          </p:cNvSpPr>
          <p:nvPr>
            <p:ph type="title"/>
          </p:nvPr>
        </p:nvSpPr>
        <p:spPr/>
        <p:txBody>
          <a:bodyPr/>
          <a:lstStyle/>
          <a:p>
            <a:pPr eaLnBrk="1" hangingPunct="1"/>
            <a:r>
              <a:rPr lang="en-US" altLang="zh-CN" b="1">
                <a:solidFill>
                  <a:srgbClr val="800000"/>
                </a:solidFill>
              </a:rPr>
              <a:t>LAC</a:t>
            </a:r>
            <a:r>
              <a:rPr lang="zh-CN" altLang="en-US"/>
              <a:t>的推导</a:t>
            </a:r>
          </a:p>
        </p:txBody>
      </p:sp>
      <p:sp>
        <p:nvSpPr>
          <p:cNvPr id="364547" name="Rectangle 3">
            <a:extLst>
              <a:ext uri="{FF2B5EF4-FFF2-40B4-BE49-F238E27FC236}">
                <a16:creationId xmlns:a16="http://schemas.microsoft.com/office/drawing/2014/main" id="{67569444-5C4E-4C7F-81F0-EB19203BC986}"/>
              </a:ext>
            </a:extLst>
          </p:cNvPr>
          <p:cNvSpPr>
            <a:spLocks noGrp="1" noChangeArrowheads="1"/>
          </p:cNvSpPr>
          <p:nvPr>
            <p:ph type="body" idx="1"/>
          </p:nvPr>
        </p:nvSpPr>
        <p:spPr>
          <a:xfrm>
            <a:off x="684213" y="1341438"/>
            <a:ext cx="4319587" cy="1079500"/>
          </a:xfrm>
          <a:solidFill>
            <a:srgbClr val="FFCC00"/>
          </a:solidFill>
          <a:ln w="38100">
            <a:solidFill>
              <a:srgbClr val="009999"/>
            </a:solidFill>
            <a:miter lim="800000"/>
            <a:headEnd/>
            <a:tailEnd/>
          </a:ln>
        </p:spPr>
        <p:txBody>
          <a:bodyPr/>
          <a:lstStyle/>
          <a:p>
            <a:pPr marL="0" indent="0" eaLnBrk="1" hangingPunct="1">
              <a:lnSpc>
                <a:spcPct val="80000"/>
              </a:lnSpc>
              <a:buClr>
                <a:schemeClr val="accent2"/>
              </a:buClr>
              <a:buSzPct val="95000"/>
              <a:buFont typeface="Wingdings" panose="05000000000000000000" pitchFamily="2" charset="2"/>
              <a:buNone/>
            </a:pPr>
            <a:r>
              <a:rPr lang="zh-CN" altLang="en-US" sz="2400" b="1"/>
              <a:t>假设可供厂商选择的生产规模只有三种，规模依次为：</a:t>
            </a:r>
          </a:p>
          <a:p>
            <a:pPr marL="0" indent="0" eaLnBrk="1" hangingPunct="1">
              <a:lnSpc>
                <a:spcPct val="80000"/>
              </a:lnSpc>
              <a:buClr>
                <a:schemeClr val="accent2"/>
              </a:buClr>
              <a:buSzPct val="95000"/>
              <a:buFont typeface="Wingdings" panose="05000000000000000000" pitchFamily="2" charset="2"/>
              <a:buNone/>
            </a:pPr>
            <a:r>
              <a:rPr lang="zh-CN" altLang="en-US" sz="2400" b="1"/>
              <a:t> </a:t>
            </a:r>
            <a:r>
              <a:rPr lang="en-US" altLang="zh-CN" sz="2400" b="1"/>
              <a:t>SAC</a:t>
            </a:r>
            <a:r>
              <a:rPr lang="en-US" altLang="zh-CN" sz="2400" b="1" baseline="-25000"/>
              <a:t>1</a:t>
            </a:r>
            <a:r>
              <a:rPr lang="zh-CN" altLang="en-US" sz="2400" b="1"/>
              <a:t>、</a:t>
            </a:r>
            <a:r>
              <a:rPr lang="en-US" altLang="zh-CN" sz="2400" b="1"/>
              <a:t>SAC</a:t>
            </a:r>
            <a:r>
              <a:rPr lang="en-US" altLang="zh-CN" sz="2400" b="1" baseline="-25000"/>
              <a:t>2</a:t>
            </a:r>
            <a:r>
              <a:rPr lang="zh-CN" altLang="en-US" sz="2400" b="1"/>
              <a:t>、</a:t>
            </a:r>
            <a:r>
              <a:rPr lang="en-US" altLang="zh-CN" sz="2400" b="1"/>
              <a:t>SAC</a:t>
            </a:r>
            <a:r>
              <a:rPr lang="en-US" altLang="zh-CN" sz="2400" b="1" baseline="-25000"/>
              <a:t>3</a:t>
            </a:r>
            <a:r>
              <a:rPr lang="zh-CN" altLang="en-US" sz="2400" b="1"/>
              <a:t>。 </a:t>
            </a:r>
          </a:p>
        </p:txBody>
      </p:sp>
      <p:sp>
        <p:nvSpPr>
          <p:cNvPr id="364549" name="Line 5">
            <a:extLst>
              <a:ext uri="{FF2B5EF4-FFF2-40B4-BE49-F238E27FC236}">
                <a16:creationId xmlns:a16="http://schemas.microsoft.com/office/drawing/2014/main" id="{A5AC460C-9B58-4514-9A47-4576898FBEE1}"/>
              </a:ext>
            </a:extLst>
          </p:cNvPr>
          <p:cNvSpPr>
            <a:spLocks noChangeShapeType="1"/>
          </p:cNvSpPr>
          <p:nvPr/>
        </p:nvSpPr>
        <p:spPr bwMode="auto">
          <a:xfrm>
            <a:off x="4052888" y="2592388"/>
            <a:ext cx="0" cy="28209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64550" name="Line 6">
            <a:extLst>
              <a:ext uri="{FF2B5EF4-FFF2-40B4-BE49-F238E27FC236}">
                <a16:creationId xmlns:a16="http://schemas.microsoft.com/office/drawing/2014/main" id="{906B944D-2796-4A74-A65C-CD35D9A8F6FF}"/>
              </a:ext>
            </a:extLst>
          </p:cNvPr>
          <p:cNvSpPr>
            <a:spLocks noChangeShapeType="1"/>
          </p:cNvSpPr>
          <p:nvPr/>
        </p:nvSpPr>
        <p:spPr bwMode="auto">
          <a:xfrm>
            <a:off x="4052888" y="5413375"/>
            <a:ext cx="482282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64551" name="Freeform 7">
            <a:extLst>
              <a:ext uri="{FF2B5EF4-FFF2-40B4-BE49-F238E27FC236}">
                <a16:creationId xmlns:a16="http://schemas.microsoft.com/office/drawing/2014/main" id="{F81654E6-DD8A-495E-8CA5-CEB2360C6DBF}"/>
              </a:ext>
            </a:extLst>
          </p:cNvPr>
          <p:cNvSpPr>
            <a:spLocks/>
          </p:cNvSpPr>
          <p:nvPr/>
        </p:nvSpPr>
        <p:spPr bwMode="auto">
          <a:xfrm>
            <a:off x="4337050" y="3362325"/>
            <a:ext cx="1135063" cy="641350"/>
          </a:xfrm>
          <a:custGeom>
            <a:avLst/>
            <a:gdLst>
              <a:gd name="T0" fmla="*/ 0 w 720"/>
              <a:gd name="T1" fmla="*/ 0 h 546"/>
              <a:gd name="T2" fmla="*/ 2147483646 w 720"/>
              <a:gd name="T3" fmla="*/ 2147483646 h 546"/>
              <a:gd name="T4" fmla="*/ 2147483646 w 720"/>
              <a:gd name="T5" fmla="*/ 2147483646 h 546"/>
              <a:gd name="T6" fmla="*/ 0 60000 65536"/>
              <a:gd name="T7" fmla="*/ 0 60000 65536"/>
              <a:gd name="T8" fmla="*/ 0 60000 65536"/>
            </a:gdLst>
            <a:ahLst/>
            <a:cxnLst>
              <a:cxn ang="T6">
                <a:pos x="T0" y="T1"/>
              </a:cxn>
              <a:cxn ang="T7">
                <a:pos x="T2" y="T3"/>
              </a:cxn>
              <a:cxn ang="T8">
                <a:pos x="T4" y="T5"/>
              </a:cxn>
            </a:cxnLst>
            <a:rect l="0" t="0" r="r" b="b"/>
            <a:pathLst>
              <a:path w="720" h="546">
                <a:moveTo>
                  <a:pt x="0" y="0"/>
                </a:moveTo>
                <a:cubicBezTo>
                  <a:pt x="120" y="195"/>
                  <a:pt x="240" y="390"/>
                  <a:pt x="360" y="468"/>
                </a:cubicBezTo>
                <a:cubicBezTo>
                  <a:pt x="480" y="546"/>
                  <a:pt x="600" y="507"/>
                  <a:pt x="720" y="468"/>
                </a:cubicBezTo>
              </a:path>
            </a:pathLst>
          </a:custGeom>
          <a:noFill/>
          <a:ln w="3810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64552" name="Freeform 8">
            <a:extLst>
              <a:ext uri="{FF2B5EF4-FFF2-40B4-BE49-F238E27FC236}">
                <a16:creationId xmlns:a16="http://schemas.microsoft.com/office/drawing/2014/main" id="{7DCBE143-073C-4BAB-9759-E0A79C18BBE3}"/>
              </a:ext>
            </a:extLst>
          </p:cNvPr>
          <p:cNvSpPr>
            <a:spLocks/>
          </p:cNvSpPr>
          <p:nvPr/>
        </p:nvSpPr>
        <p:spPr bwMode="auto">
          <a:xfrm>
            <a:off x="5472113" y="3105150"/>
            <a:ext cx="566737" cy="769938"/>
          </a:xfrm>
          <a:custGeom>
            <a:avLst/>
            <a:gdLst>
              <a:gd name="T0" fmla="*/ 0 w 360"/>
              <a:gd name="T1" fmla="*/ 2147483646 h 468"/>
              <a:gd name="T2" fmla="*/ 2147483646 w 360"/>
              <a:gd name="T3" fmla="*/ 2147483646 h 468"/>
              <a:gd name="T4" fmla="*/ 2147483646 w 360"/>
              <a:gd name="T5" fmla="*/ 0 h 468"/>
              <a:gd name="T6" fmla="*/ 0 60000 65536"/>
              <a:gd name="T7" fmla="*/ 0 60000 65536"/>
              <a:gd name="T8" fmla="*/ 0 60000 65536"/>
            </a:gdLst>
            <a:ahLst/>
            <a:cxnLst>
              <a:cxn ang="T6">
                <a:pos x="T0" y="T1"/>
              </a:cxn>
              <a:cxn ang="T7">
                <a:pos x="T2" y="T3"/>
              </a:cxn>
              <a:cxn ang="T8">
                <a:pos x="T4" y="T5"/>
              </a:cxn>
            </a:cxnLst>
            <a:rect l="0" t="0" r="r" b="b"/>
            <a:pathLst>
              <a:path w="360" h="468">
                <a:moveTo>
                  <a:pt x="0" y="468"/>
                </a:moveTo>
                <a:cubicBezTo>
                  <a:pt x="60" y="429"/>
                  <a:pt x="120" y="390"/>
                  <a:pt x="180" y="312"/>
                </a:cubicBezTo>
                <a:cubicBezTo>
                  <a:pt x="240" y="234"/>
                  <a:pt x="300" y="117"/>
                  <a:pt x="360" y="0"/>
                </a:cubicBezTo>
              </a:path>
            </a:pathLst>
          </a:custGeom>
          <a:noFill/>
          <a:ln w="9525" cap="rnd">
            <a:solidFill>
              <a:srgbClr val="00000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64553" name="Freeform 9">
            <a:extLst>
              <a:ext uri="{FF2B5EF4-FFF2-40B4-BE49-F238E27FC236}">
                <a16:creationId xmlns:a16="http://schemas.microsoft.com/office/drawing/2014/main" id="{AF121D21-8AC0-4CBA-BEBB-8605C406847C}"/>
              </a:ext>
            </a:extLst>
          </p:cNvPr>
          <p:cNvSpPr>
            <a:spLocks/>
          </p:cNvSpPr>
          <p:nvPr/>
        </p:nvSpPr>
        <p:spPr bwMode="auto">
          <a:xfrm rot="7144872">
            <a:off x="5090319" y="3210719"/>
            <a:ext cx="592138" cy="736600"/>
          </a:xfrm>
          <a:custGeom>
            <a:avLst/>
            <a:gdLst>
              <a:gd name="T0" fmla="*/ 0 w 360"/>
              <a:gd name="T1" fmla="*/ 2147483646 h 468"/>
              <a:gd name="T2" fmla="*/ 2147483646 w 360"/>
              <a:gd name="T3" fmla="*/ 2147483646 h 468"/>
              <a:gd name="T4" fmla="*/ 2147483646 w 360"/>
              <a:gd name="T5" fmla="*/ 0 h 468"/>
              <a:gd name="T6" fmla="*/ 0 60000 65536"/>
              <a:gd name="T7" fmla="*/ 0 60000 65536"/>
              <a:gd name="T8" fmla="*/ 0 60000 65536"/>
            </a:gdLst>
            <a:ahLst/>
            <a:cxnLst>
              <a:cxn ang="T6">
                <a:pos x="T0" y="T1"/>
              </a:cxn>
              <a:cxn ang="T7">
                <a:pos x="T2" y="T3"/>
              </a:cxn>
              <a:cxn ang="T8">
                <a:pos x="T4" y="T5"/>
              </a:cxn>
            </a:cxnLst>
            <a:rect l="0" t="0" r="r" b="b"/>
            <a:pathLst>
              <a:path w="360" h="468">
                <a:moveTo>
                  <a:pt x="0" y="468"/>
                </a:moveTo>
                <a:cubicBezTo>
                  <a:pt x="60" y="429"/>
                  <a:pt x="120" y="390"/>
                  <a:pt x="180" y="312"/>
                </a:cubicBezTo>
                <a:cubicBezTo>
                  <a:pt x="240" y="234"/>
                  <a:pt x="300" y="117"/>
                  <a:pt x="360" y="0"/>
                </a:cubicBezTo>
              </a:path>
            </a:pathLst>
          </a:custGeom>
          <a:noFill/>
          <a:ln w="9525" cap="rnd">
            <a:solidFill>
              <a:srgbClr val="00000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64554" name="Freeform 10">
            <a:extLst>
              <a:ext uri="{FF2B5EF4-FFF2-40B4-BE49-F238E27FC236}">
                <a16:creationId xmlns:a16="http://schemas.microsoft.com/office/drawing/2014/main" id="{15F60AAE-40B1-4597-9BCF-912EF737F70B}"/>
              </a:ext>
            </a:extLst>
          </p:cNvPr>
          <p:cNvSpPr>
            <a:spLocks/>
          </p:cNvSpPr>
          <p:nvPr/>
        </p:nvSpPr>
        <p:spPr bwMode="auto">
          <a:xfrm>
            <a:off x="5472113" y="3875088"/>
            <a:ext cx="1417637" cy="555625"/>
          </a:xfrm>
          <a:custGeom>
            <a:avLst/>
            <a:gdLst>
              <a:gd name="T0" fmla="*/ 0 w 900"/>
              <a:gd name="T1" fmla="*/ 0 h 338"/>
              <a:gd name="T2" fmla="*/ 2147483646 w 900"/>
              <a:gd name="T3" fmla="*/ 2147483646 h 338"/>
              <a:gd name="T4" fmla="*/ 2147483646 w 900"/>
              <a:gd name="T5" fmla="*/ 2147483646 h 338"/>
              <a:gd name="T6" fmla="*/ 0 60000 65536"/>
              <a:gd name="T7" fmla="*/ 0 60000 65536"/>
              <a:gd name="T8" fmla="*/ 0 60000 65536"/>
            </a:gdLst>
            <a:ahLst/>
            <a:cxnLst>
              <a:cxn ang="T6">
                <a:pos x="T0" y="T1"/>
              </a:cxn>
              <a:cxn ang="T7">
                <a:pos x="T2" y="T3"/>
              </a:cxn>
              <a:cxn ang="T8">
                <a:pos x="T4" y="T5"/>
              </a:cxn>
            </a:cxnLst>
            <a:rect l="0" t="0" r="r" b="b"/>
            <a:pathLst>
              <a:path w="900" h="338">
                <a:moveTo>
                  <a:pt x="0" y="0"/>
                </a:moveTo>
                <a:cubicBezTo>
                  <a:pt x="105" y="143"/>
                  <a:pt x="210" y="286"/>
                  <a:pt x="360" y="312"/>
                </a:cubicBezTo>
                <a:cubicBezTo>
                  <a:pt x="510" y="338"/>
                  <a:pt x="705" y="247"/>
                  <a:pt x="900" y="156"/>
                </a:cubicBezTo>
              </a:path>
            </a:pathLst>
          </a:custGeom>
          <a:noFill/>
          <a:ln w="3810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64555" name="Freeform 11">
            <a:extLst>
              <a:ext uri="{FF2B5EF4-FFF2-40B4-BE49-F238E27FC236}">
                <a16:creationId xmlns:a16="http://schemas.microsoft.com/office/drawing/2014/main" id="{1F0C3866-FFB5-40A0-A41F-F6F4388FB2ED}"/>
              </a:ext>
            </a:extLst>
          </p:cNvPr>
          <p:cNvSpPr>
            <a:spLocks/>
          </p:cNvSpPr>
          <p:nvPr/>
        </p:nvSpPr>
        <p:spPr bwMode="auto">
          <a:xfrm rot="1059748">
            <a:off x="6908800" y="3363913"/>
            <a:ext cx="566738" cy="906462"/>
          </a:xfrm>
          <a:custGeom>
            <a:avLst/>
            <a:gdLst>
              <a:gd name="T0" fmla="*/ 0 w 360"/>
              <a:gd name="T1" fmla="*/ 2147483646 h 468"/>
              <a:gd name="T2" fmla="*/ 2147483646 w 360"/>
              <a:gd name="T3" fmla="*/ 2147483646 h 468"/>
              <a:gd name="T4" fmla="*/ 2147483646 w 360"/>
              <a:gd name="T5" fmla="*/ 0 h 468"/>
              <a:gd name="T6" fmla="*/ 0 60000 65536"/>
              <a:gd name="T7" fmla="*/ 0 60000 65536"/>
              <a:gd name="T8" fmla="*/ 0 60000 65536"/>
            </a:gdLst>
            <a:ahLst/>
            <a:cxnLst>
              <a:cxn ang="T6">
                <a:pos x="T0" y="T1"/>
              </a:cxn>
              <a:cxn ang="T7">
                <a:pos x="T2" y="T3"/>
              </a:cxn>
              <a:cxn ang="T8">
                <a:pos x="T4" y="T5"/>
              </a:cxn>
            </a:cxnLst>
            <a:rect l="0" t="0" r="r" b="b"/>
            <a:pathLst>
              <a:path w="360" h="468">
                <a:moveTo>
                  <a:pt x="0" y="468"/>
                </a:moveTo>
                <a:cubicBezTo>
                  <a:pt x="60" y="429"/>
                  <a:pt x="120" y="390"/>
                  <a:pt x="180" y="312"/>
                </a:cubicBezTo>
                <a:cubicBezTo>
                  <a:pt x="240" y="234"/>
                  <a:pt x="300" y="117"/>
                  <a:pt x="360" y="0"/>
                </a:cubicBezTo>
              </a:path>
            </a:pathLst>
          </a:custGeom>
          <a:noFill/>
          <a:ln w="9525" cap="rnd">
            <a:solidFill>
              <a:srgbClr val="00000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64556" name="Freeform 12">
            <a:extLst>
              <a:ext uri="{FF2B5EF4-FFF2-40B4-BE49-F238E27FC236}">
                <a16:creationId xmlns:a16="http://schemas.microsoft.com/office/drawing/2014/main" id="{BBEB7E72-5C0B-4D64-92A1-353D37AE5A33}"/>
              </a:ext>
            </a:extLst>
          </p:cNvPr>
          <p:cNvSpPr>
            <a:spLocks/>
          </p:cNvSpPr>
          <p:nvPr/>
        </p:nvSpPr>
        <p:spPr bwMode="auto">
          <a:xfrm rot="322695">
            <a:off x="6908800" y="3619500"/>
            <a:ext cx="1989138" cy="1306513"/>
          </a:xfrm>
          <a:custGeom>
            <a:avLst/>
            <a:gdLst>
              <a:gd name="T0" fmla="*/ 0 w 900"/>
              <a:gd name="T1" fmla="*/ 2147483646 h 338"/>
              <a:gd name="T2" fmla="*/ 2147483646 w 900"/>
              <a:gd name="T3" fmla="*/ 2147483646 h 338"/>
              <a:gd name="T4" fmla="*/ 2147483646 w 900"/>
              <a:gd name="T5" fmla="*/ 0 h 338"/>
              <a:gd name="T6" fmla="*/ 0 60000 65536"/>
              <a:gd name="T7" fmla="*/ 0 60000 65536"/>
              <a:gd name="T8" fmla="*/ 0 60000 65536"/>
            </a:gdLst>
            <a:ahLst/>
            <a:cxnLst>
              <a:cxn ang="T6">
                <a:pos x="T0" y="T1"/>
              </a:cxn>
              <a:cxn ang="T7">
                <a:pos x="T2" y="T3"/>
              </a:cxn>
              <a:cxn ang="T8">
                <a:pos x="T4" y="T5"/>
              </a:cxn>
            </a:cxnLst>
            <a:rect l="0" t="0" r="r" b="b"/>
            <a:pathLst>
              <a:path w="900" h="338">
                <a:moveTo>
                  <a:pt x="0" y="156"/>
                </a:moveTo>
                <a:cubicBezTo>
                  <a:pt x="105" y="247"/>
                  <a:pt x="210" y="338"/>
                  <a:pt x="360" y="312"/>
                </a:cubicBezTo>
                <a:cubicBezTo>
                  <a:pt x="510" y="286"/>
                  <a:pt x="705" y="143"/>
                  <a:pt x="900" y="0"/>
                </a:cubicBezTo>
              </a:path>
            </a:pathLst>
          </a:custGeom>
          <a:noFill/>
          <a:ln w="3810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64557" name="Line 13">
            <a:extLst>
              <a:ext uri="{FF2B5EF4-FFF2-40B4-BE49-F238E27FC236}">
                <a16:creationId xmlns:a16="http://schemas.microsoft.com/office/drawing/2014/main" id="{ADB6F5B9-2839-4257-8766-57D579D9D273}"/>
              </a:ext>
            </a:extLst>
          </p:cNvPr>
          <p:cNvSpPr>
            <a:spLocks noChangeShapeType="1"/>
          </p:cNvSpPr>
          <p:nvPr/>
        </p:nvSpPr>
        <p:spPr bwMode="auto">
          <a:xfrm>
            <a:off x="5472113" y="3875088"/>
            <a:ext cx="0" cy="1538287"/>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64558" name="Line 14">
            <a:extLst>
              <a:ext uri="{FF2B5EF4-FFF2-40B4-BE49-F238E27FC236}">
                <a16:creationId xmlns:a16="http://schemas.microsoft.com/office/drawing/2014/main" id="{C5A07F52-C534-48DD-863F-5F465ED44C46}"/>
              </a:ext>
            </a:extLst>
          </p:cNvPr>
          <p:cNvSpPr>
            <a:spLocks noChangeShapeType="1"/>
          </p:cNvSpPr>
          <p:nvPr/>
        </p:nvSpPr>
        <p:spPr bwMode="auto">
          <a:xfrm>
            <a:off x="4052888" y="3617913"/>
            <a:ext cx="1701800" cy="0"/>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64559" name="Line 15">
            <a:extLst>
              <a:ext uri="{FF2B5EF4-FFF2-40B4-BE49-F238E27FC236}">
                <a16:creationId xmlns:a16="http://schemas.microsoft.com/office/drawing/2014/main" id="{B4288750-688E-4B59-8A43-AC207630734E}"/>
              </a:ext>
            </a:extLst>
          </p:cNvPr>
          <p:cNvSpPr>
            <a:spLocks noChangeShapeType="1"/>
          </p:cNvSpPr>
          <p:nvPr/>
        </p:nvSpPr>
        <p:spPr bwMode="auto">
          <a:xfrm>
            <a:off x="5754688" y="3617913"/>
            <a:ext cx="0" cy="1795462"/>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64560" name="Freeform 16">
            <a:extLst>
              <a:ext uri="{FF2B5EF4-FFF2-40B4-BE49-F238E27FC236}">
                <a16:creationId xmlns:a16="http://schemas.microsoft.com/office/drawing/2014/main" id="{1EF57C55-D1A6-4784-8995-B83AAB7644C4}"/>
              </a:ext>
            </a:extLst>
          </p:cNvPr>
          <p:cNvSpPr>
            <a:spLocks/>
          </p:cNvSpPr>
          <p:nvPr/>
        </p:nvSpPr>
        <p:spPr bwMode="auto">
          <a:xfrm>
            <a:off x="4076700" y="4244975"/>
            <a:ext cx="1677988" cy="1588"/>
          </a:xfrm>
          <a:custGeom>
            <a:avLst/>
            <a:gdLst>
              <a:gd name="T0" fmla="*/ 0 w 1065"/>
              <a:gd name="T1" fmla="*/ 0 h 30"/>
              <a:gd name="T2" fmla="*/ 2147483646 w 1065"/>
              <a:gd name="T3" fmla="*/ 235525279 h 30"/>
              <a:gd name="T4" fmla="*/ 0 60000 65536"/>
              <a:gd name="T5" fmla="*/ 0 60000 65536"/>
            </a:gdLst>
            <a:ahLst/>
            <a:cxnLst>
              <a:cxn ang="T4">
                <a:pos x="T0" y="T1"/>
              </a:cxn>
              <a:cxn ang="T5">
                <a:pos x="T2" y="T3"/>
              </a:cxn>
            </a:cxnLst>
            <a:rect l="0" t="0" r="r" b="b"/>
            <a:pathLst>
              <a:path w="1065" h="30">
                <a:moveTo>
                  <a:pt x="0" y="0"/>
                </a:moveTo>
                <a:cubicBezTo>
                  <a:pt x="355" y="10"/>
                  <a:pt x="710" y="30"/>
                  <a:pt x="1065" y="30"/>
                </a:cubicBezTo>
              </a:path>
            </a:pathLst>
          </a:custGeom>
          <a:noFill/>
          <a:ln w="9525" cap="rnd">
            <a:solidFill>
              <a:srgbClr val="00000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64561" name="Line 17">
            <a:extLst>
              <a:ext uri="{FF2B5EF4-FFF2-40B4-BE49-F238E27FC236}">
                <a16:creationId xmlns:a16="http://schemas.microsoft.com/office/drawing/2014/main" id="{60A12DA2-38F4-470E-8730-A389DE7C39C3}"/>
              </a:ext>
            </a:extLst>
          </p:cNvPr>
          <p:cNvSpPr>
            <a:spLocks noChangeShapeType="1"/>
          </p:cNvSpPr>
          <p:nvPr/>
        </p:nvSpPr>
        <p:spPr bwMode="auto">
          <a:xfrm>
            <a:off x="4052888" y="4643438"/>
            <a:ext cx="3971925" cy="0"/>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64562" name="Freeform 18">
            <a:extLst>
              <a:ext uri="{FF2B5EF4-FFF2-40B4-BE49-F238E27FC236}">
                <a16:creationId xmlns:a16="http://schemas.microsoft.com/office/drawing/2014/main" id="{54B695FF-4533-4E5C-A686-1D5FA306E79D}"/>
              </a:ext>
            </a:extLst>
          </p:cNvPr>
          <p:cNvSpPr>
            <a:spLocks/>
          </p:cNvSpPr>
          <p:nvPr/>
        </p:nvSpPr>
        <p:spPr bwMode="auto">
          <a:xfrm rot="7821658">
            <a:off x="6498431" y="3199607"/>
            <a:ext cx="512763" cy="838200"/>
          </a:xfrm>
          <a:custGeom>
            <a:avLst/>
            <a:gdLst>
              <a:gd name="T0" fmla="*/ 0 w 360"/>
              <a:gd name="T1" fmla="*/ 2147483646 h 468"/>
              <a:gd name="T2" fmla="*/ 2147483646 w 360"/>
              <a:gd name="T3" fmla="*/ 2147483646 h 468"/>
              <a:gd name="T4" fmla="*/ 2147483646 w 360"/>
              <a:gd name="T5" fmla="*/ 0 h 468"/>
              <a:gd name="T6" fmla="*/ 0 60000 65536"/>
              <a:gd name="T7" fmla="*/ 0 60000 65536"/>
              <a:gd name="T8" fmla="*/ 0 60000 65536"/>
            </a:gdLst>
            <a:ahLst/>
            <a:cxnLst>
              <a:cxn ang="T6">
                <a:pos x="T0" y="T1"/>
              </a:cxn>
              <a:cxn ang="T7">
                <a:pos x="T2" y="T3"/>
              </a:cxn>
              <a:cxn ang="T8">
                <a:pos x="T4" y="T5"/>
              </a:cxn>
            </a:cxnLst>
            <a:rect l="0" t="0" r="r" b="b"/>
            <a:pathLst>
              <a:path w="360" h="468">
                <a:moveTo>
                  <a:pt x="0" y="468"/>
                </a:moveTo>
                <a:cubicBezTo>
                  <a:pt x="60" y="429"/>
                  <a:pt x="120" y="390"/>
                  <a:pt x="180" y="312"/>
                </a:cubicBezTo>
                <a:cubicBezTo>
                  <a:pt x="240" y="234"/>
                  <a:pt x="300" y="117"/>
                  <a:pt x="360" y="0"/>
                </a:cubicBezTo>
              </a:path>
            </a:pathLst>
          </a:custGeom>
          <a:noFill/>
          <a:ln w="9525" cap="rnd">
            <a:solidFill>
              <a:srgbClr val="00000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64563" name="Line 19">
            <a:extLst>
              <a:ext uri="{FF2B5EF4-FFF2-40B4-BE49-F238E27FC236}">
                <a16:creationId xmlns:a16="http://schemas.microsoft.com/office/drawing/2014/main" id="{23E21299-2473-4358-99B0-C61F10970695}"/>
              </a:ext>
            </a:extLst>
          </p:cNvPr>
          <p:cNvSpPr>
            <a:spLocks noChangeShapeType="1"/>
          </p:cNvSpPr>
          <p:nvPr/>
        </p:nvSpPr>
        <p:spPr bwMode="auto">
          <a:xfrm>
            <a:off x="8024813" y="4643438"/>
            <a:ext cx="0" cy="769937"/>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64564" name="Freeform 20">
            <a:extLst>
              <a:ext uri="{FF2B5EF4-FFF2-40B4-BE49-F238E27FC236}">
                <a16:creationId xmlns:a16="http://schemas.microsoft.com/office/drawing/2014/main" id="{137D6303-EA72-4E85-BC97-275C40151714}"/>
              </a:ext>
            </a:extLst>
          </p:cNvPr>
          <p:cNvSpPr>
            <a:spLocks/>
          </p:cNvSpPr>
          <p:nvPr/>
        </p:nvSpPr>
        <p:spPr bwMode="auto">
          <a:xfrm>
            <a:off x="6884988" y="4102100"/>
            <a:ext cx="1587" cy="1306513"/>
          </a:xfrm>
          <a:custGeom>
            <a:avLst/>
            <a:gdLst>
              <a:gd name="T0" fmla="*/ 234932127 w 30"/>
              <a:gd name="T1" fmla="*/ 0 h 795"/>
              <a:gd name="T2" fmla="*/ 0 w 30"/>
              <a:gd name="T3" fmla="*/ 2147483646 h 795"/>
              <a:gd name="T4" fmla="*/ 0 60000 65536"/>
              <a:gd name="T5" fmla="*/ 0 60000 65536"/>
            </a:gdLst>
            <a:ahLst/>
            <a:cxnLst>
              <a:cxn ang="T4">
                <a:pos x="T0" y="T1"/>
              </a:cxn>
              <a:cxn ang="T5">
                <a:pos x="T2" y="T3"/>
              </a:cxn>
            </a:cxnLst>
            <a:rect l="0" t="0" r="r" b="b"/>
            <a:pathLst>
              <a:path w="30" h="795">
                <a:moveTo>
                  <a:pt x="30" y="0"/>
                </a:moveTo>
                <a:cubicBezTo>
                  <a:pt x="23" y="262"/>
                  <a:pt x="0" y="532"/>
                  <a:pt x="0" y="795"/>
                </a:cubicBezTo>
              </a:path>
            </a:pathLst>
          </a:custGeom>
          <a:noFill/>
          <a:ln w="9525" cap="rnd">
            <a:solidFill>
              <a:srgbClr val="00000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64565" name="Line 21">
            <a:extLst>
              <a:ext uri="{FF2B5EF4-FFF2-40B4-BE49-F238E27FC236}">
                <a16:creationId xmlns:a16="http://schemas.microsoft.com/office/drawing/2014/main" id="{36F67CAD-FC5D-4626-A5E3-FB918B0946FA}"/>
              </a:ext>
            </a:extLst>
          </p:cNvPr>
          <p:cNvSpPr>
            <a:spLocks noChangeShapeType="1"/>
          </p:cNvSpPr>
          <p:nvPr/>
        </p:nvSpPr>
        <p:spPr bwMode="auto">
          <a:xfrm>
            <a:off x="4543425" y="3663950"/>
            <a:ext cx="0" cy="1795463"/>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64566" name="Text Box 22">
            <a:extLst>
              <a:ext uri="{FF2B5EF4-FFF2-40B4-BE49-F238E27FC236}">
                <a16:creationId xmlns:a16="http://schemas.microsoft.com/office/drawing/2014/main" id="{4F6CF0C3-CDB6-4187-B6D7-9D16C20C7810}"/>
              </a:ext>
            </a:extLst>
          </p:cNvPr>
          <p:cNvSpPr txBox="1">
            <a:spLocks noChangeArrowheads="1"/>
          </p:cNvSpPr>
          <p:nvPr/>
        </p:nvSpPr>
        <p:spPr bwMode="auto">
          <a:xfrm>
            <a:off x="5480050" y="2870200"/>
            <a:ext cx="993775" cy="525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SAC</a:t>
            </a:r>
            <a:r>
              <a:rPr lang="en-US" altLang="zh-CN" sz="2000" b="0" i="1" baseline="-25000"/>
              <a:t>1</a:t>
            </a:r>
            <a:endParaRPr lang="en-US" altLang="zh-CN" sz="2000"/>
          </a:p>
        </p:txBody>
      </p:sp>
      <p:sp>
        <p:nvSpPr>
          <p:cNvPr id="364567" name="Text Box 23">
            <a:extLst>
              <a:ext uri="{FF2B5EF4-FFF2-40B4-BE49-F238E27FC236}">
                <a16:creationId xmlns:a16="http://schemas.microsoft.com/office/drawing/2014/main" id="{83916899-478B-4087-95DF-E878CBB36073}"/>
              </a:ext>
            </a:extLst>
          </p:cNvPr>
          <p:cNvSpPr txBox="1">
            <a:spLocks noChangeArrowheads="1"/>
          </p:cNvSpPr>
          <p:nvPr/>
        </p:nvSpPr>
        <p:spPr bwMode="auto">
          <a:xfrm>
            <a:off x="7278688" y="3014663"/>
            <a:ext cx="935037"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SAC</a:t>
            </a:r>
            <a:r>
              <a:rPr lang="en-US" altLang="zh-CN" sz="2000" b="0" i="1" baseline="-25000"/>
              <a:t>2</a:t>
            </a:r>
            <a:endParaRPr lang="en-US" altLang="zh-CN" sz="2000"/>
          </a:p>
        </p:txBody>
      </p:sp>
      <p:sp>
        <p:nvSpPr>
          <p:cNvPr id="364568" name="Text Box 24">
            <a:extLst>
              <a:ext uri="{FF2B5EF4-FFF2-40B4-BE49-F238E27FC236}">
                <a16:creationId xmlns:a16="http://schemas.microsoft.com/office/drawing/2014/main" id="{1DDB26EE-DB25-474D-A190-3613E611C606}"/>
              </a:ext>
            </a:extLst>
          </p:cNvPr>
          <p:cNvSpPr txBox="1">
            <a:spLocks noChangeArrowheads="1"/>
          </p:cNvSpPr>
          <p:nvPr/>
        </p:nvSpPr>
        <p:spPr bwMode="auto">
          <a:xfrm>
            <a:off x="7854950" y="3590925"/>
            <a:ext cx="1033463" cy="525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SAC</a:t>
            </a:r>
            <a:r>
              <a:rPr lang="en-US" altLang="zh-CN" sz="2000" b="0" i="1" baseline="-25000"/>
              <a:t>3</a:t>
            </a:r>
            <a:endParaRPr lang="en-US" altLang="zh-CN" sz="2000"/>
          </a:p>
        </p:txBody>
      </p:sp>
      <p:sp>
        <p:nvSpPr>
          <p:cNvPr id="364569" name="Text Box 25">
            <a:extLst>
              <a:ext uri="{FF2B5EF4-FFF2-40B4-BE49-F238E27FC236}">
                <a16:creationId xmlns:a16="http://schemas.microsoft.com/office/drawing/2014/main" id="{44E133F4-D22F-4857-BD5E-7CE2043B705B}"/>
              </a:ext>
            </a:extLst>
          </p:cNvPr>
          <p:cNvSpPr txBox="1">
            <a:spLocks noChangeArrowheads="1"/>
          </p:cNvSpPr>
          <p:nvPr/>
        </p:nvSpPr>
        <p:spPr bwMode="auto">
          <a:xfrm>
            <a:off x="3621088" y="3330575"/>
            <a:ext cx="620712" cy="50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C</a:t>
            </a:r>
            <a:r>
              <a:rPr lang="en-US" altLang="zh-CN" sz="2000" b="0" i="1" baseline="-25000"/>
              <a:t>1</a:t>
            </a:r>
            <a:endParaRPr lang="en-US" altLang="zh-CN" sz="2000"/>
          </a:p>
        </p:txBody>
      </p:sp>
      <p:sp>
        <p:nvSpPr>
          <p:cNvPr id="364570" name="Text Box 26">
            <a:extLst>
              <a:ext uri="{FF2B5EF4-FFF2-40B4-BE49-F238E27FC236}">
                <a16:creationId xmlns:a16="http://schemas.microsoft.com/office/drawing/2014/main" id="{5B93C56C-9398-4F00-A443-A4DCB6E0F84E}"/>
              </a:ext>
            </a:extLst>
          </p:cNvPr>
          <p:cNvSpPr txBox="1">
            <a:spLocks noChangeArrowheads="1"/>
          </p:cNvSpPr>
          <p:nvPr/>
        </p:nvSpPr>
        <p:spPr bwMode="auto">
          <a:xfrm>
            <a:off x="3621088" y="3978275"/>
            <a:ext cx="620712"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C</a:t>
            </a:r>
            <a:r>
              <a:rPr lang="en-US" altLang="zh-CN" sz="2000" b="0" i="1" baseline="-25000"/>
              <a:t>2</a:t>
            </a:r>
            <a:endParaRPr lang="en-US" altLang="zh-CN" sz="2000"/>
          </a:p>
        </p:txBody>
      </p:sp>
      <p:sp>
        <p:nvSpPr>
          <p:cNvPr id="364571" name="Text Box 27">
            <a:extLst>
              <a:ext uri="{FF2B5EF4-FFF2-40B4-BE49-F238E27FC236}">
                <a16:creationId xmlns:a16="http://schemas.microsoft.com/office/drawing/2014/main" id="{E2F3EBB9-6BF8-4770-8FA5-50921969921D}"/>
              </a:ext>
            </a:extLst>
          </p:cNvPr>
          <p:cNvSpPr txBox="1">
            <a:spLocks noChangeArrowheads="1"/>
          </p:cNvSpPr>
          <p:nvPr/>
        </p:nvSpPr>
        <p:spPr bwMode="auto">
          <a:xfrm>
            <a:off x="3621088" y="4483100"/>
            <a:ext cx="620712"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C</a:t>
            </a:r>
            <a:r>
              <a:rPr lang="en-US" altLang="zh-CN" sz="2000" b="0" i="1" baseline="-25000"/>
              <a:t>3</a:t>
            </a:r>
            <a:endParaRPr lang="en-US" altLang="zh-CN" sz="2000"/>
          </a:p>
        </p:txBody>
      </p:sp>
      <p:sp>
        <p:nvSpPr>
          <p:cNvPr id="364572" name="Text Box 28">
            <a:extLst>
              <a:ext uri="{FF2B5EF4-FFF2-40B4-BE49-F238E27FC236}">
                <a16:creationId xmlns:a16="http://schemas.microsoft.com/office/drawing/2014/main" id="{054512F2-379D-4953-9E35-8FF4BE09C05F}"/>
              </a:ext>
            </a:extLst>
          </p:cNvPr>
          <p:cNvSpPr txBox="1">
            <a:spLocks noChangeArrowheads="1"/>
          </p:cNvSpPr>
          <p:nvPr/>
        </p:nvSpPr>
        <p:spPr bwMode="auto">
          <a:xfrm>
            <a:off x="4327525" y="5391150"/>
            <a:ext cx="604838"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Q</a:t>
            </a:r>
            <a:r>
              <a:rPr lang="en-US" altLang="zh-CN" sz="2000" b="0" i="1" baseline="-25000"/>
              <a:t>1</a:t>
            </a:r>
            <a:endParaRPr lang="en-US" altLang="zh-CN" sz="2000"/>
          </a:p>
        </p:txBody>
      </p:sp>
      <p:sp>
        <p:nvSpPr>
          <p:cNvPr id="364573" name="Text Box 29">
            <a:extLst>
              <a:ext uri="{FF2B5EF4-FFF2-40B4-BE49-F238E27FC236}">
                <a16:creationId xmlns:a16="http://schemas.microsoft.com/office/drawing/2014/main" id="{F4B8CF4E-4BAC-47F7-BE0C-C5FBD937EC59}"/>
              </a:ext>
            </a:extLst>
          </p:cNvPr>
          <p:cNvSpPr txBox="1">
            <a:spLocks noChangeArrowheads="1"/>
          </p:cNvSpPr>
          <p:nvPr/>
        </p:nvSpPr>
        <p:spPr bwMode="auto">
          <a:xfrm>
            <a:off x="5622925" y="5391150"/>
            <a:ext cx="533400"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Q</a:t>
            </a:r>
            <a:r>
              <a:rPr lang="en-US" altLang="zh-CN" sz="2000" b="0" i="1" baseline="-25000"/>
              <a:t>2</a:t>
            </a:r>
            <a:endParaRPr lang="en-US" altLang="zh-CN" sz="2000"/>
          </a:p>
        </p:txBody>
      </p:sp>
      <p:sp>
        <p:nvSpPr>
          <p:cNvPr id="364574" name="Text Box 30">
            <a:extLst>
              <a:ext uri="{FF2B5EF4-FFF2-40B4-BE49-F238E27FC236}">
                <a16:creationId xmlns:a16="http://schemas.microsoft.com/office/drawing/2014/main" id="{BF4AB765-4B89-4990-A5F1-E1CA49872E18}"/>
              </a:ext>
            </a:extLst>
          </p:cNvPr>
          <p:cNvSpPr txBox="1">
            <a:spLocks noChangeArrowheads="1"/>
          </p:cNvSpPr>
          <p:nvPr/>
        </p:nvSpPr>
        <p:spPr bwMode="auto">
          <a:xfrm>
            <a:off x="7783513" y="5391150"/>
            <a:ext cx="533400"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Q</a:t>
            </a:r>
            <a:r>
              <a:rPr lang="en-US" altLang="zh-CN" sz="2000" b="0" i="1" baseline="-25000"/>
              <a:t>3</a:t>
            </a:r>
            <a:endParaRPr lang="en-US" altLang="zh-CN" sz="2000"/>
          </a:p>
        </p:txBody>
      </p:sp>
      <p:sp>
        <p:nvSpPr>
          <p:cNvPr id="364575" name="Text Box 31">
            <a:extLst>
              <a:ext uri="{FF2B5EF4-FFF2-40B4-BE49-F238E27FC236}">
                <a16:creationId xmlns:a16="http://schemas.microsoft.com/office/drawing/2014/main" id="{32FDA1B0-1F27-47AA-88B3-D83BFC9DF902}"/>
              </a:ext>
            </a:extLst>
          </p:cNvPr>
          <p:cNvSpPr txBox="1">
            <a:spLocks noChangeArrowheads="1"/>
          </p:cNvSpPr>
          <p:nvPr/>
        </p:nvSpPr>
        <p:spPr bwMode="auto">
          <a:xfrm>
            <a:off x="6630988" y="5391150"/>
            <a:ext cx="533400"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Q</a:t>
            </a:r>
            <a:r>
              <a:rPr lang="en-US" altLang="zh-CN" sz="2000" b="0" i="1" baseline="-25000"/>
              <a:t>2</a:t>
            </a:r>
            <a:endParaRPr lang="en-US" altLang="zh-CN" sz="2000"/>
          </a:p>
        </p:txBody>
      </p:sp>
      <p:sp>
        <p:nvSpPr>
          <p:cNvPr id="364576" name="Text Box 32">
            <a:extLst>
              <a:ext uri="{FF2B5EF4-FFF2-40B4-BE49-F238E27FC236}">
                <a16:creationId xmlns:a16="http://schemas.microsoft.com/office/drawing/2014/main" id="{6ACDADB4-7DFB-4E3A-8713-211F5E314C56}"/>
              </a:ext>
            </a:extLst>
          </p:cNvPr>
          <p:cNvSpPr txBox="1">
            <a:spLocks noChangeArrowheads="1"/>
          </p:cNvSpPr>
          <p:nvPr/>
        </p:nvSpPr>
        <p:spPr bwMode="auto">
          <a:xfrm>
            <a:off x="5060950" y="5418138"/>
            <a:ext cx="71596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Q</a:t>
            </a:r>
            <a:r>
              <a:rPr lang="en-US" altLang="zh-CN" sz="2000" b="0" i="1" baseline="-25000"/>
              <a:t>1</a:t>
            </a:r>
            <a:r>
              <a:rPr lang="en-US" altLang="zh-CN" sz="2000" b="0" i="1" baseline="30000">
                <a:latin typeface="宋体" panose="02010600030101010101" pitchFamily="2" charset="-122"/>
              </a:rPr>
              <a:t>′</a:t>
            </a:r>
            <a:endParaRPr lang="en-US" altLang="zh-CN" sz="2000"/>
          </a:p>
        </p:txBody>
      </p:sp>
      <p:sp>
        <p:nvSpPr>
          <p:cNvPr id="364577" name="Text Box 33">
            <a:extLst>
              <a:ext uri="{FF2B5EF4-FFF2-40B4-BE49-F238E27FC236}">
                <a16:creationId xmlns:a16="http://schemas.microsoft.com/office/drawing/2014/main" id="{567C7253-BB87-4B98-AE7A-1845EF2C28D0}"/>
              </a:ext>
            </a:extLst>
          </p:cNvPr>
          <p:cNvSpPr txBox="1">
            <a:spLocks noChangeArrowheads="1"/>
          </p:cNvSpPr>
          <p:nvPr/>
        </p:nvSpPr>
        <p:spPr bwMode="auto">
          <a:xfrm>
            <a:off x="3894138" y="5391150"/>
            <a:ext cx="407987"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O</a:t>
            </a:r>
            <a:endParaRPr lang="en-US" altLang="zh-CN" sz="2000"/>
          </a:p>
        </p:txBody>
      </p:sp>
      <p:sp>
        <p:nvSpPr>
          <p:cNvPr id="364578" name="Text Box 34">
            <a:extLst>
              <a:ext uri="{FF2B5EF4-FFF2-40B4-BE49-F238E27FC236}">
                <a16:creationId xmlns:a16="http://schemas.microsoft.com/office/drawing/2014/main" id="{760782F5-B0FD-46E3-B7DF-C8EA77CD849E}"/>
              </a:ext>
            </a:extLst>
          </p:cNvPr>
          <p:cNvSpPr txBox="1">
            <a:spLocks noChangeArrowheads="1"/>
          </p:cNvSpPr>
          <p:nvPr/>
        </p:nvSpPr>
        <p:spPr bwMode="auto">
          <a:xfrm>
            <a:off x="3635375" y="2636838"/>
            <a:ext cx="552450" cy="45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C</a:t>
            </a:r>
            <a:endParaRPr lang="en-US" altLang="zh-CN" sz="2000"/>
          </a:p>
        </p:txBody>
      </p:sp>
      <p:sp>
        <p:nvSpPr>
          <p:cNvPr id="364579" name="Text Box 35">
            <a:extLst>
              <a:ext uri="{FF2B5EF4-FFF2-40B4-BE49-F238E27FC236}">
                <a16:creationId xmlns:a16="http://schemas.microsoft.com/office/drawing/2014/main" id="{9147CBF2-F307-444B-917B-A5A898AB1F13}"/>
              </a:ext>
            </a:extLst>
          </p:cNvPr>
          <p:cNvSpPr txBox="1">
            <a:spLocks noChangeArrowheads="1"/>
          </p:cNvSpPr>
          <p:nvPr/>
        </p:nvSpPr>
        <p:spPr bwMode="auto">
          <a:xfrm>
            <a:off x="8431213" y="5391150"/>
            <a:ext cx="461962"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Q</a:t>
            </a:r>
            <a:endParaRPr lang="en-US" altLang="zh-CN" sz="2000"/>
          </a:p>
        </p:txBody>
      </p:sp>
      <p:sp>
        <p:nvSpPr>
          <p:cNvPr id="364580" name="Rectangle 36">
            <a:extLst>
              <a:ext uri="{FF2B5EF4-FFF2-40B4-BE49-F238E27FC236}">
                <a16:creationId xmlns:a16="http://schemas.microsoft.com/office/drawing/2014/main" id="{2B52322D-7C91-406C-8C75-8C2093317AE7}"/>
              </a:ext>
            </a:extLst>
          </p:cNvPr>
          <p:cNvSpPr>
            <a:spLocks noChangeArrowheads="1"/>
          </p:cNvSpPr>
          <p:nvPr/>
        </p:nvSpPr>
        <p:spPr bwMode="auto">
          <a:xfrm>
            <a:off x="684213" y="2565400"/>
            <a:ext cx="2951162" cy="2873375"/>
          </a:xfrm>
          <a:prstGeom prst="rect">
            <a:avLst/>
          </a:prstGeom>
          <a:solidFill>
            <a:srgbClr val="FFCC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rgbClr val="3366FF"/>
              </a:buClr>
              <a:buSzPct val="95000"/>
              <a:buFont typeface="Wingdings" panose="05000000000000000000" pitchFamily="2" charset="2"/>
              <a:buChar char="n"/>
            </a:pPr>
            <a:r>
              <a:rPr lang="zh-CN" altLang="en-US" sz="2000"/>
              <a:t>生产</a:t>
            </a:r>
            <a:r>
              <a:rPr lang="en-US" altLang="zh-CN" sz="2000"/>
              <a:t>Q</a:t>
            </a:r>
            <a:r>
              <a:rPr lang="en-US" altLang="zh-CN" sz="2000" baseline="-25000"/>
              <a:t>1</a:t>
            </a:r>
            <a:r>
              <a:rPr lang="en-US" altLang="zh-CN" sz="2000"/>
              <a:t>′</a:t>
            </a:r>
            <a:r>
              <a:rPr lang="zh-CN" altLang="en-US" sz="2000"/>
              <a:t>，可选较小规模</a:t>
            </a:r>
            <a:r>
              <a:rPr lang="en-US" altLang="zh-CN" sz="2000"/>
              <a:t>SAC</a:t>
            </a:r>
            <a:r>
              <a:rPr lang="en-US" altLang="zh-CN" sz="2000" baseline="-25000"/>
              <a:t>1</a:t>
            </a:r>
            <a:r>
              <a:rPr lang="zh-CN" altLang="en-US" sz="2000"/>
              <a:t>，也可选中等规模</a:t>
            </a:r>
            <a:r>
              <a:rPr lang="en-US" altLang="zh-CN" sz="2000"/>
              <a:t>SAC</a:t>
            </a:r>
            <a:r>
              <a:rPr lang="en-US" altLang="zh-CN" sz="2000" baseline="-25000"/>
              <a:t>2</a:t>
            </a:r>
            <a:r>
              <a:rPr lang="zh-CN" altLang="en-US" sz="2000"/>
              <a:t>，成本相同。</a:t>
            </a:r>
          </a:p>
          <a:p>
            <a:pPr>
              <a:spcBef>
                <a:spcPct val="0"/>
              </a:spcBef>
              <a:buClr>
                <a:srgbClr val="3366FF"/>
              </a:buClr>
              <a:buSzPct val="95000"/>
              <a:buFont typeface="Wingdings" panose="05000000000000000000" pitchFamily="2" charset="2"/>
              <a:buChar char="n"/>
            </a:pPr>
            <a:r>
              <a:rPr lang="zh-CN" altLang="en-US" sz="2000"/>
              <a:t>究竟选哪一种规模，要看长期中的销售量是扩张还是收缩。</a:t>
            </a:r>
          </a:p>
          <a:p>
            <a:pPr>
              <a:spcBef>
                <a:spcPct val="0"/>
              </a:spcBef>
              <a:buClr>
                <a:srgbClr val="3366FF"/>
              </a:buClr>
              <a:buSzPct val="95000"/>
              <a:buFont typeface="Wingdings" panose="05000000000000000000" pitchFamily="2" charset="2"/>
              <a:buChar char="n"/>
            </a:pPr>
            <a:r>
              <a:rPr lang="zh-CN" altLang="en-US" sz="2000"/>
              <a:t>销售扩张，则应选用</a:t>
            </a:r>
            <a:r>
              <a:rPr lang="en-US" altLang="zh-CN" sz="2000"/>
              <a:t>SAC</a:t>
            </a:r>
            <a:r>
              <a:rPr lang="en-US" altLang="zh-CN" sz="2000" baseline="-25000"/>
              <a:t>2</a:t>
            </a:r>
            <a:r>
              <a:rPr lang="zh-CN" altLang="en-US" sz="2000"/>
              <a:t>规模；销售收缩，则应选</a:t>
            </a:r>
            <a:r>
              <a:rPr lang="en-US" altLang="zh-CN" sz="2000"/>
              <a:t>SAC</a:t>
            </a:r>
            <a:r>
              <a:rPr lang="en-US" altLang="zh-CN" sz="2000" baseline="-25000"/>
              <a:t>1</a:t>
            </a:r>
            <a:r>
              <a:rPr lang="zh-CN" altLang="en-US" sz="2000"/>
              <a:t>规模。</a:t>
            </a:r>
          </a:p>
        </p:txBody>
      </p:sp>
      <p:sp>
        <p:nvSpPr>
          <p:cNvPr id="364581" name="Rectangle 37">
            <a:extLst>
              <a:ext uri="{FF2B5EF4-FFF2-40B4-BE49-F238E27FC236}">
                <a16:creationId xmlns:a16="http://schemas.microsoft.com/office/drawing/2014/main" id="{710C260F-36EC-4F60-9A5D-E84495AF8112}"/>
              </a:ext>
            </a:extLst>
          </p:cNvPr>
          <p:cNvSpPr>
            <a:spLocks noChangeArrowheads="1"/>
          </p:cNvSpPr>
          <p:nvPr/>
        </p:nvSpPr>
        <p:spPr bwMode="auto">
          <a:xfrm>
            <a:off x="5219700" y="692150"/>
            <a:ext cx="3600450" cy="1654175"/>
          </a:xfrm>
          <a:prstGeom prst="rect">
            <a:avLst/>
          </a:prstGeom>
          <a:solidFill>
            <a:srgbClr val="FFFF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rgbClr val="3366FF"/>
              </a:buClr>
              <a:buSzPct val="95000"/>
              <a:buFont typeface="Wingdings" panose="05000000000000000000" pitchFamily="2" charset="2"/>
              <a:buChar char="n"/>
            </a:pPr>
            <a:r>
              <a:rPr lang="zh-CN" altLang="en-US" sz="2000"/>
              <a:t>生产</a:t>
            </a:r>
            <a:r>
              <a:rPr lang="en-US" altLang="zh-CN" sz="2000"/>
              <a:t>Q</a:t>
            </a:r>
            <a:r>
              <a:rPr lang="en-US" altLang="zh-CN" sz="2000" baseline="-25000"/>
              <a:t>1</a:t>
            </a:r>
            <a:r>
              <a:rPr lang="zh-CN" altLang="en-US" sz="2000"/>
              <a:t>，选择</a:t>
            </a:r>
            <a:r>
              <a:rPr lang="en-US" altLang="zh-CN" sz="2000"/>
              <a:t>SAC</a:t>
            </a:r>
            <a:r>
              <a:rPr lang="en-US" altLang="zh-CN" sz="2000" baseline="-25000"/>
              <a:t>1</a:t>
            </a:r>
            <a:r>
              <a:rPr lang="zh-CN" altLang="en-US" sz="2000"/>
              <a:t>，</a:t>
            </a:r>
            <a:r>
              <a:rPr lang="en-US" altLang="zh-CN" sz="2000"/>
              <a:t>OC</a:t>
            </a:r>
            <a:r>
              <a:rPr lang="en-US" altLang="zh-CN" sz="2000" baseline="-25000"/>
              <a:t>1</a:t>
            </a:r>
            <a:r>
              <a:rPr lang="zh-CN" altLang="en-US" sz="2000"/>
              <a:t>是最低成本。</a:t>
            </a:r>
          </a:p>
          <a:p>
            <a:pPr>
              <a:spcBef>
                <a:spcPct val="0"/>
              </a:spcBef>
              <a:buClr>
                <a:srgbClr val="3366FF"/>
              </a:buClr>
              <a:buSzPct val="95000"/>
              <a:buFont typeface="Wingdings" panose="05000000000000000000" pitchFamily="2" charset="2"/>
              <a:buChar char="n"/>
            </a:pPr>
            <a:r>
              <a:rPr lang="zh-CN" altLang="en-US" sz="2000"/>
              <a:t>生产</a:t>
            </a:r>
            <a:r>
              <a:rPr lang="en-US" altLang="zh-CN" sz="2000"/>
              <a:t>Q</a:t>
            </a:r>
            <a:r>
              <a:rPr lang="en-US" altLang="zh-CN" sz="2000" baseline="-25000"/>
              <a:t>2</a:t>
            </a:r>
            <a:r>
              <a:rPr lang="zh-CN" altLang="en-US" sz="2000"/>
              <a:t>，选择</a:t>
            </a:r>
            <a:r>
              <a:rPr lang="en-US" altLang="zh-CN" sz="2000"/>
              <a:t>SAC</a:t>
            </a:r>
            <a:r>
              <a:rPr lang="en-US" altLang="zh-CN" sz="2000" baseline="-25000"/>
              <a:t>2</a:t>
            </a:r>
            <a:r>
              <a:rPr lang="zh-CN" altLang="en-US" sz="2000"/>
              <a:t>，成本为</a:t>
            </a:r>
            <a:r>
              <a:rPr lang="en-US" altLang="zh-CN" sz="2000"/>
              <a:t>OC</a:t>
            </a:r>
            <a:r>
              <a:rPr lang="en-US" altLang="zh-CN" sz="2000" baseline="-25000"/>
              <a:t>2</a:t>
            </a:r>
            <a:r>
              <a:rPr lang="zh-CN" altLang="en-US" sz="2000"/>
              <a:t>。</a:t>
            </a:r>
          </a:p>
          <a:p>
            <a:pPr>
              <a:spcBef>
                <a:spcPct val="0"/>
              </a:spcBef>
              <a:buClr>
                <a:srgbClr val="3366FF"/>
              </a:buClr>
              <a:buSzPct val="95000"/>
              <a:buFont typeface="Wingdings" panose="05000000000000000000" pitchFamily="2" charset="2"/>
              <a:buChar char="n"/>
            </a:pPr>
            <a:r>
              <a:rPr lang="zh-CN" altLang="en-US" sz="2000"/>
              <a:t>生产</a:t>
            </a:r>
            <a:r>
              <a:rPr lang="en-US" altLang="zh-CN" sz="2000"/>
              <a:t>Q</a:t>
            </a:r>
            <a:r>
              <a:rPr lang="en-US" altLang="zh-CN" sz="2000" baseline="-25000"/>
              <a:t>3</a:t>
            </a:r>
            <a:r>
              <a:rPr lang="zh-CN" altLang="en-US" sz="2000"/>
              <a:t>，选择</a:t>
            </a:r>
            <a:r>
              <a:rPr lang="en-US" altLang="zh-CN" sz="2000"/>
              <a:t>SAC</a:t>
            </a:r>
            <a:r>
              <a:rPr lang="en-US" altLang="zh-CN" sz="2000" baseline="-25000"/>
              <a:t>3</a:t>
            </a:r>
            <a:r>
              <a:rPr lang="zh-CN" altLang="en-US" sz="2000"/>
              <a:t>。</a:t>
            </a:r>
          </a:p>
        </p:txBody>
      </p:sp>
      <p:sp>
        <p:nvSpPr>
          <p:cNvPr id="364582" name="Rectangle 38">
            <a:extLst>
              <a:ext uri="{FF2B5EF4-FFF2-40B4-BE49-F238E27FC236}">
                <a16:creationId xmlns:a16="http://schemas.microsoft.com/office/drawing/2014/main" id="{0050867B-BAAE-4CF0-9968-823B7E842BF8}"/>
              </a:ext>
            </a:extLst>
          </p:cNvPr>
          <p:cNvSpPr>
            <a:spLocks noChangeArrowheads="1"/>
          </p:cNvSpPr>
          <p:nvPr/>
        </p:nvSpPr>
        <p:spPr bwMode="auto">
          <a:xfrm>
            <a:off x="684213" y="5876925"/>
            <a:ext cx="7920037" cy="434975"/>
          </a:xfrm>
          <a:prstGeom prst="rect">
            <a:avLst/>
          </a:prstGeom>
          <a:solidFill>
            <a:srgbClr val="FFCC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rgbClr val="3366FF"/>
              </a:buClr>
              <a:buSzPct val="95000"/>
              <a:buFont typeface="Wingdings" panose="05000000000000000000" pitchFamily="2" charset="2"/>
              <a:buChar char="n"/>
            </a:pPr>
            <a:r>
              <a:rPr lang="zh-CN" altLang="en-US" sz="2000"/>
              <a:t>得出只有三种生产规模时的</a:t>
            </a:r>
            <a:r>
              <a:rPr lang="en-US" altLang="zh-CN" sz="2000"/>
              <a:t>LAC</a:t>
            </a:r>
            <a:r>
              <a:rPr lang="zh-CN" altLang="en-US" sz="2000"/>
              <a:t>曲线，即</a:t>
            </a:r>
            <a:r>
              <a:rPr lang="en-US" altLang="zh-CN" sz="2000"/>
              <a:t>SAC</a:t>
            </a:r>
            <a:r>
              <a:rPr lang="zh-CN" altLang="en-US" sz="2000"/>
              <a:t>曲线的实线部分。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64547">
                                            <p:bg/>
                                          </p:spTgt>
                                        </p:tgtEl>
                                        <p:attrNameLst>
                                          <p:attrName>style.visibility</p:attrName>
                                        </p:attrNameLst>
                                      </p:cBhvr>
                                      <p:to>
                                        <p:strVal val="visible"/>
                                      </p:to>
                                    </p:set>
                                    <p:animEffect transition="in" filter="blinds(horizontal)">
                                      <p:cBhvr>
                                        <p:cTn id="7" dur="500"/>
                                        <p:tgtEl>
                                          <p:spTgt spid="364547">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64547">
                                            <p:txEl>
                                              <p:pRg st="0" end="0"/>
                                            </p:txEl>
                                          </p:spTgt>
                                        </p:tgtEl>
                                        <p:attrNameLst>
                                          <p:attrName>style.visibility</p:attrName>
                                        </p:attrNameLst>
                                      </p:cBhvr>
                                      <p:to>
                                        <p:strVal val="visible"/>
                                      </p:to>
                                    </p:set>
                                    <p:animEffect transition="in" filter="blinds(horizontal)">
                                      <p:cBhvr>
                                        <p:cTn id="12" dur="500"/>
                                        <p:tgtEl>
                                          <p:spTgt spid="36454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64547">
                                            <p:txEl>
                                              <p:pRg st="1" end="1"/>
                                            </p:txEl>
                                          </p:spTgt>
                                        </p:tgtEl>
                                        <p:attrNameLst>
                                          <p:attrName>style.visibility</p:attrName>
                                        </p:attrNameLst>
                                      </p:cBhvr>
                                      <p:to>
                                        <p:strVal val="visible"/>
                                      </p:to>
                                    </p:set>
                                    <p:animEffect transition="in" filter="blinds(horizontal)">
                                      <p:cBhvr>
                                        <p:cTn id="17" dur="500"/>
                                        <p:tgtEl>
                                          <p:spTgt spid="364547">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364549"/>
                                        </p:tgtEl>
                                        <p:attrNameLst>
                                          <p:attrName>style.visibility</p:attrName>
                                        </p:attrNameLst>
                                      </p:cBhvr>
                                      <p:to>
                                        <p:strVal val="visible"/>
                                      </p:to>
                                    </p:set>
                                    <p:animEffect transition="in" filter="blinds(horizontal)">
                                      <p:cBhvr>
                                        <p:cTn id="22" dur="500"/>
                                        <p:tgtEl>
                                          <p:spTgt spid="364549"/>
                                        </p:tgtEl>
                                      </p:cBhvr>
                                    </p:animEffect>
                                  </p:childTnLst>
                                </p:cTn>
                              </p:par>
                              <p:par>
                                <p:cTn id="23" presetID="3" presetClass="entr" presetSubtype="10" fill="hold" nodeType="withEffect">
                                  <p:stCondLst>
                                    <p:cond delay="0"/>
                                  </p:stCondLst>
                                  <p:childTnLst>
                                    <p:set>
                                      <p:cBhvr>
                                        <p:cTn id="24" dur="1" fill="hold">
                                          <p:stCondLst>
                                            <p:cond delay="0"/>
                                          </p:stCondLst>
                                        </p:cTn>
                                        <p:tgtEl>
                                          <p:spTgt spid="364550"/>
                                        </p:tgtEl>
                                        <p:attrNameLst>
                                          <p:attrName>style.visibility</p:attrName>
                                        </p:attrNameLst>
                                      </p:cBhvr>
                                      <p:to>
                                        <p:strVal val="visible"/>
                                      </p:to>
                                    </p:set>
                                    <p:animEffect transition="in" filter="blinds(horizontal)">
                                      <p:cBhvr>
                                        <p:cTn id="25" dur="500"/>
                                        <p:tgtEl>
                                          <p:spTgt spid="364550"/>
                                        </p:tgtEl>
                                      </p:cBhvr>
                                    </p:animEffect>
                                  </p:childTnLst>
                                </p:cTn>
                              </p:par>
                              <p:par>
                                <p:cTn id="26" presetID="3" presetClass="entr" presetSubtype="10" fill="hold" nodeType="withEffect">
                                  <p:stCondLst>
                                    <p:cond delay="0"/>
                                  </p:stCondLst>
                                  <p:childTnLst>
                                    <p:set>
                                      <p:cBhvr>
                                        <p:cTn id="27" dur="1" fill="hold">
                                          <p:stCondLst>
                                            <p:cond delay="0"/>
                                          </p:stCondLst>
                                        </p:cTn>
                                        <p:tgtEl>
                                          <p:spTgt spid="364551"/>
                                        </p:tgtEl>
                                        <p:attrNameLst>
                                          <p:attrName>style.visibility</p:attrName>
                                        </p:attrNameLst>
                                      </p:cBhvr>
                                      <p:to>
                                        <p:strVal val="visible"/>
                                      </p:to>
                                    </p:set>
                                    <p:animEffect transition="in" filter="blinds(horizontal)">
                                      <p:cBhvr>
                                        <p:cTn id="28" dur="500"/>
                                        <p:tgtEl>
                                          <p:spTgt spid="364551"/>
                                        </p:tgtEl>
                                      </p:cBhvr>
                                    </p:animEffect>
                                  </p:childTnLst>
                                </p:cTn>
                              </p:par>
                              <p:par>
                                <p:cTn id="29" presetID="3" presetClass="entr" presetSubtype="10" fill="hold" nodeType="withEffect">
                                  <p:stCondLst>
                                    <p:cond delay="0"/>
                                  </p:stCondLst>
                                  <p:childTnLst>
                                    <p:set>
                                      <p:cBhvr>
                                        <p:cTn id="30" dur="1" fill="hold">
                                          <p:stCondLst>
                                            <p:cond delay="0"/>
                                          </p:stCondLst>
                                        </p:cTn>
                                        <p:tgtEl>
                                          <p:spTgt spid="364552"/>
                                        </p:tgtEl>
                                        <p:attrNameLst>
                                          <p:attrName>style.visibility</p:attrName>
                                        </p:attrNameLst>
                                      </p:cBhvr>
                                      <p:to>
                                        <p:strVal val="visible"/>
                                      </p:to>
                                    </p:set>
                                    <p:animEffect transition="in" filter="blinds(horizontal)">
                                      <p:cBhvr>
                                        <p:cTn id="31" dur="500"/>
                                        <p:tgtEl>
                                          <p:spTgt spid="364552"/>
                                        </p:tgtEl>
                                      </p:cBhvr>
                                    </p:animEffect>
                                  </p:childTnLst>
                                </p:cTn>
                              </p:par>
                              <p:par>
                                <p:cTn id="32" presetID="3" presetClass="entr" presetSubtype="10" fill="hold" nodeType="withEffect">
                                  <p:stCondLst>
                                    <p:cond delay="0"/>
                                  </p:stCondLst>
                                  <p:childTnLst>
                                    <p:set>
                                      <p:cBhvr>
                                        <p:cTn id="33" dur="1" fill="hold">
                                          <p:stCondLst>
                                            <p:cond delay="0"/>
                                          </p:stCondLst>
                                        </p:cTn>
                                        <p:tgtEl>
                                          <p:spTgt spid="364553"/>
                                        </p:tgtEl>
                                        <p:attrNameLst>
                                          <p:attrName>style.visibility</p:attrName>
                                        </p:attrNameLst>
                                      </p:cBhvr>
                                      <p:to>
                                        <p:strVal val="visible"/>
                                      </p:to>
                                    </p:set>
                                    <p:animEffect transition="in" filter="blinds(horizontal)">
                                      <p:cBhvr>
                                        <p:cTn id="34" dur="500"/>
                                        <p:tgtEl>
                                          <p:spTgt spid="364553"/>
                                        </p:tgtEl>
                                      </p:cBhvr>
                                    </p:animEffect>
                                  </p:childTnLst>
                                </p:cTn>
                              </p:par>
                              <p:par>
                                <p:cTn id="35" presetID="3" presetClass="entr" presetSubtype="10" fill="hold" nodeType="withEffect">
                                  <p:stCondLst>
                                    <p:cond delay="0"/>
                                  </p:stCondLst>
                                  <p:childTnLst>
                                    <p:set>
                                      <p:cBhvr>
                                        <p:cTn id="36" dur="1" fill="hold">
                                          <p:stCondLst>
                                            <p:cond delay="0"/>
                                          </p:stCondLst>
                                        </p:cTn>
                                        <p:tgtEl>
                                          <p:spTgt spid="364554"/>
                                        </p:tgtEl>
                                        <p:attrNameLst>
                                          <p:attrName>style.visibility</p:attrName>
                                        </p:attrNameLst>
                                      </p:cBhvr>
                                      <p:to>
                                        <p:strVal val="visible"/>
                                      </p:to>
                                    </p:set>
                                    <p:animEffect transition="in" filter="blinds(horizontal)">
                                      <p:cBhvr>
                                        <p:cTn id="37" dur="500"/>
                                        <p:tgtEl>
                                          <p:spTgt spid="364554"/>
                                        </p:tgtEl>
                                      </p:cBhvr>
                                    </p:animEffect>
                                  </p:childTnLst>
                                </p:cTn>
                              </p:par>
                              <p:par>
                                <p:cTn id="38" presetID="3" presetClass="entr" presetSubtype="10" fill="hold" nodeType="withEffect">
                                  <p:stCondLst>
                                    <p:cond delay="0"/>
                                  </p:stCondLst>
                                  <p:childTnLst>
                                    <p:set>
                                      <p:cBhvr>
                                        <p:cTn id="39" dur="1" fill="hold">
                                          <p:stCondLst>
                                            <p:cond delay="0"/>
                                          </p:stCondLst>
                                        </p:cTn>
                                        <p:tgtEl>
                                          <p:spTgt spid="364555"/>
                                        </p:tgtEl>
                                        <p:attrNameLst>
                                          <p:attrName>style.visibility</p:attrName>
                                        </p:attrNameLst>
                                      </p:cBhvr>
                                      <p:to>
                                        <p:strVal val="visible"/>
                                      </p:to>
                                    </p:set>
                                    <p:animEffect transition="in" filter="blinds(horizontal)">
                                      <p:cBhvr>
                                        <p:cTn id="40" dur="500"/>
                                        <p:tgtEl>
                                          <p:spTgt spid="364555"/>
                                        </p:tgtEl>
                                      </p:cBhvr>
                                    </p:animEffect>
                                  </p:childTnLst>
                                </p:cTn>
                              </p:par>
                              <p:par>
                                <p:cTn id="41" presetID="3" presetClass="entr" presetSubtype="10" fill="hold" nodeType="withEffect">
                                  <p:stCondLst>
                                    <p:cond delay="0"/>
                                  </p:stCondLst>
                                  <p:childTnLst>
                                    <p:set>
                                      <p:cBhvr>
                                        <p:cTn id="42" dur="1" fill="hold">
                                          <p:stCondLst>
                                            <p:cond delay="0"/>
                                          </p:stCondLst>
                                        </p:cTn>
                                        <p:tgtEl>
                                          <p:spTgt spid="364556"/>
                                        </p:tgtEl>
                                        <p:attrNameLst>
                                          <p:attrName>style.visibility</p:attrName>
                                        </p:attrNameLst>
                                      </p:cBhvr>
                                      <p:to>
                                        <p:strVal val="visible"/>
                                      </p:to>
                                    </p:set>
                                    <p:animEffect transition="in" filter="blinds(horizontal)">
                                      <p:cBhvr>
                                        <p:cTn id="43" dur="500"/>
                                        <p:tgtEl>
                                          <p:spTgt spid="364556"/>
                                        </p:tgtEl>
                                      </p:cBhvr>
                                    </p:animEffect>
                                  </p:childTnLst>
                                </p:cTn>
                              </p:par>
                              <p:par>
                                <p:cTn id="44" presetID="3" presetClass="entr" presetSubtype="10" fill="hold" nodeType="withEffect">
                                  <p:stCondLst>
                                    <p:cond delay="0"/>
                                  </p:stCondLst>
                                  <p:childTnLst>
                                    <p:set>
                                      <p:cBhvr>
                                        <p:cTn id="45" dur="1" fill="hold">
                                          <p:stCondLst>
                                            <p:cond delay="0"/>
                                          </p:stCondLst>
                                        </p:cTn>
                                        <p:tgtEl>
                                          <p:spTgt spid="364557"/>
                                        </p:tgtEl>
                                        <p:attrNameLst>
                                          <p:attrName>style.visibility</p:attrName>
                                        </p:attrNameLst>
                                      </p:cBhvr>
                                      <p:to>
                                        <p:strVal val="visible"/>
                                      </p:to>
                                    </p:set>
                                    <p:animEffect transition="in" filter="blinds(horizontal)">
                                      <p:cBhvr>
                                        <p:cTn id="46" dur="500"/>
                                        <p:tgtEl>
                                          <p:spTgt spid="364557"/>
                                        </p:tgtEl>
                                      </p:cBhvr>
                                    </p:animEffect>
                                  </p:childTnLst>
                                </p:cTn>
                              </p:par>
                              <p:par>
                                <p:cTn id="47" presetID="3" presetClass="entr" presetSubtype="10" fill="hold" nodeType="withEffect">
                                  <p:stCondLst>
                                    <p:cond delay="0"/>
                                  </p:stCondLst>
                                  <p:childTnLst>
                                    <p:set>
                                      <p:cBhvr>
                                        <p:cTn id="48" dur="1" fill="hold">
                                          <p:stCondLst>
                                            <p:cond delay="0"/>
                                          </p:stCondLst>
                                        </p:cTn>
                                        <p:tgtEl>
                                          <p:spTgt spid="364558"/>
                                        </p:tgtEl>
                                        <p:attrNameLst>
                                          <p:attrName>style.visibility</p:attrName>
                                        </p:attrNameLst>
                                      </p:cBhvr>
                                      <p:to>
                                        <p:strVal val="visible"/>
                                      </p:to>
                                    </p:set>
                                    <p:animEffect transition="in" filter="blinds(horizontal)">
                                      <p:cBhvr>
                                        <p:cTn id="49" dur="500"/>
                                        <p:tgtEl>
                                          <p:spTgt spid="364558"/>
                                        </p:tgtEl>
                                      </p:cBhvr>
                                    </p:animEffect>
                                  </p:childTnLst>
                                </p:cTn>
                              </p:par>
                              <p:par>
                                <p:cTn id="50" presetID="3" presetClass="entr" presetSubtype="10" fill="hold" nodeType="withEffect">
                                  <p:stCondLst>
                                    <p:cond delay="0"/>
                                  </p:stCondLst>
                                  <p:childTnLst>
                                    <p:set>
                                      <p:cBhvr>
                                        <p:cTn id="51" dur="1" fill="hold">
                                          <p:stCondLst>
                                            <p:cond delay="0"/>
                                          </p:stCondLst>
                                        </p:cTn>
                                        <p:tgtEl>
                                          <p:spTgt spid="364559"/>
                                        </p:tgtEl>
                                        <p:attrNameLst>
                                          <p:attrName>style.visibility</p:attrName>
                                        </p:attrNameLst>
                                      </p:cBhvr>
                                      <p:to>
                                        <p:strVal val="visible"/>
                                      </p:to>
                                    </p:set>
                                    <p:animEffect transition="in" filter="blinds(horizontal)">
                                      <p:cBhvr>
                                        <p:cTn id="52" dur="500"/>
                                        <p:tgtEl>
                                          <p:spTgt spid="364559"/>
                                        </p:tgtEl>
                                      </p:cBhvr>
                                    </p:animEffect>
                                  </p:childTnLst>
                                </p:cTn>
                              </p:par>
                              <p:par>
                                <p:cTn id="53" presetID="3" presetClass="entr" presetSubtype="10" fill="hold" nodeType="withEffect">
                                  <p:stCondLst>
                                    <p:cond delay="0"/>
                                  </p:stCondLst>
                                  <p:childTnLst>
                                    <p:set>
                                      <p:cBhvr>
                                        <p:cTn id="54" dur="1" fill="hold">
                                          <p:stCondLst>
                                            <p:cond delay="0"/>
                                          </p:stCondLst>
                                        </p:cTn>
                                        <p:tgtEl>
                                          <p:spTgt spid="364560"/>
                                        </p:tgtEl>
                                        <p:attrNameLst>
                                          <p:attrName>style.visibility</p:attrName>
                                        </p:attrNameLst>
                                      </p:cBhvr>
                                      <p:to>
                                        <p:strVal val="visible"/>
                                      </p:to>
                                    </p:set>
                                    <p:animEffect transition="in" filter="blinds(horizontal)">
                                      <p:cBhvr>
                                        <p:cTn id="55" dur="500"/>
                                        <p:tgtEl>
                                          <p:spTgt spid="364560"/>
                                        </p:tgtEl>
                                      </p:cBhvr>
                                    </p:animEffect>
                                  </p:childTnLst>
                                </p:cTn>
                              </p:par>
                              <p:par>
                                <p:cTn id="56" presetID="3" presetClass="entr" presetSubtype="10" fill="hold" nodeType="withEffect">
                                  <p:stCondLst>
                                    <p:cond delay="0"/>
                                  </p:stCondLst>
                                  <p:childTnLst>
                                    <p:set>
                                      <p:cBhvr>
                                        <p:cTn id="57" dur="1" fill="hold">
                                          <p:stCondLst>
                                            <p:cond delay="0"/>
                                          </p:stCondLst>
                                        </p:cTn>
                                        <p:tgtEl>
                                          <p:spTgt spid="364561"/>
                                        </p:tgtEl>
                                        <p:attrNameLst>
                                          <p:attrName>style.visibility</p:attrName>
                                        </p:attrNameLst>
                                      </p:cBhvr>
                                      <p:to>
                                        <p:strVal val="visible"/>
                                      </p:to>
                                    </p:set>
                                    <p:animEffect transition="in" filter="blinds(horizontal)">
                                      <p:cBhvr>
                                        <p:cTn id="58" dur="500"/>
                                        <p:tgtEl>
                                          <p:spTgt spid="364561"/>
                                        </p:tgtEl>
                                      </p:cBhvr>
                                    </p:animEffect>
                                  </p:childTnLst>
                                </p:cTn>
                              </p:par>
                              <p:par>
                                <p:cTn id="59" presetID="3" presetClass="entr" presetSubtype="10" fill="hold" nodeType="withEffect">
                                  <p:stCondLst>
                                    <p:cond delay="0"/>
                                  </p:stCondLst>
                                  <p:childTnLst>
                                    <p:set>
                                      <p:cBhvr>
                                        <p:cTn id="60" dur="1" fill="hold">
                                          <p:stCondLst>
                                            <p:cond delay="0"/>
                                          </p:stCondLst>
                                        </p:cTn>
                                        <p:tgtEl>
                                          <p:spTgt spid="364562"/>
                                        </p:tgtEl>
                                        <p:attrNameLst>
                                          <p:attrName>style.visibility</p:attrName>
                                        </p:attrNameLst>
                                      </p:cBhvr>
                                      <p:to>
                                        <p:strVal val="visible"/>
                                      </p:to>
                                    </p:set>
                                    <p:animEffect transition="in" filter="blinds(horizontal)">
                                      <p:cBhvr>
                                        <p:cTn id="61" dur="500"/>
                                        <p:tgtEl>
                                          <p:spTgt spid="364562"/>
                                        </p:tgtEl>
                                      </p:cBhvr>
                                    </p:animEffect>
                                  </p:childTnLst>
                                </p:cTn>
                              </p:par>
                              <p:par>
                                <p:cTn id="62" presetID="3" presetClass="entr" presetSubtype="10" fill="hold" nodeType="withEffect">
                                  <p:stCondLst>
                                    <p:cond delay="0"/>
                                  </p:stCondLst>
                                  <p:childTnLst>
                                    <p:set>
                                      <p:cBhvr>
                                        <p:cTn id="63" dur="1" fill="hold">
                                          <p:stCondLst>
                                            <p:cond delay="0"/>
                                          </p:stCondLst>
                                        </p:cTn>
                                        <p:tgtEl>
                                          <p:spTgt spid="364563"/>
                                        </p:tgtEl>
                                        <p:attrNameLst>
                                          <p:attrName>style.visibility</p:attrName>
                                        </p:attrNameLst>
                                      </p:cBhvr>
                                      <p:to>
                                        <p:strVal val="visible"/>
                                      </p:to>
                                    </p:set>
                                    <p:animEffect transition="in" filter="blinds(horizontal)">
                                      <p:cBhvr>
                                        <p:cTn id="64" dur="500"/>
                                        <p:tgtEl>
                                          <p:spTgt spid="364563"/>
                                        </p:tgtEl>
                                      </p:cBhvr>
                                    </p:animEffect>
                                  </p:childTnLst>
                                </p:cTn>
                              </p:par>
                              <p:par>
                                <p:cTn id="65" presetID="3" presetClass="entr" presetSubtype="10" fill="hold" nodeType="withEffect">
                                  <p:stCondLst>
                                    <p:cond delay="0"/>
                                  </p:stCondLst>
                                  <p:childTnLst>
                                    <p:set>
                                      <p:cBhvr>
                                        <p:cTn id="66" dur="1" fill="hold">
                                          <p:stCondLst>
                                            <p:cond delay="0"/>
                                          </p:stCondLst>
                                        </p:cTn>
                                        <p:tgtEl>
                                          <p:spTgt spid="364564"/>
                                        </p:tgtEl>
                                        <p:attrNameLst>
                                          <p:attrName>style.visibility</p:attrName>
                                        </p:attrNameLst>
                                      </p:cBhvr>
                                      <p:to>
                                        <p:strVal val="visible"/>
                                      </p:to>
                                    </p:set>
                                    <p:animEffect transition="in" filter="blinds(horizontal)">
                                      <p:cBhvr>
                                        <p:cTn id="67" dur="500"/>
                                        <p:tgtEl>
                                          <p:spTgt spid="364564"/>
                                        </p:tgtEl>
                                      </p:cBhvr>
                                    </p:animEffect>
                                  </p:childTnLst>
                                </p:cTn>
                              </p:par>
                              <p:par>
                                <p:cTn id="68" presetID="3" presetClass="entr" presetSubtype="10" fill="hold" nodeType="withEffect">
                                  <p:stCondLst>
                                    <p:cond delay="0"/>
                                  </p:stCondLst>
                                  <p:childTnLst>
                                    <p:set>
                                      <p:cBhvr>
                                        <p:cTn id="69" dur="1" fill="hold">
                                          <p:stCondLst>
                                            <p:cond delay="0"/>
                                          </p:stCondLst>
                                        </p:cTn>
                                        <p:tgtEl>
                                          <p:spTgt spid="364565"/>
                                        </p:tgtEl>
                                        <p:attrNameLst>
                                          <p:attrName>style.visibility</p:attrName>
                                        </p:attrNameLst>
                                      </p:cBhvr>
                                      <p:to>
                                        <p:strVal val="visible"/>
                                      </p:to>
                                    </p:set>
                                    <p:animEffect transition="in" filter="blinds(horizontal)">
                                      <p:cBhvr>
                                        <p:cTn id="70" dur="500"/>
                                        <p:tgtEl>
                                          <p:spTgt spid="364565"/>
                                        </p:tgtEl>
                                      </p:cBhvr>
                                    </p:animEffect>
                                  </p:childTnLst>
                                </p:cTn>
                              </p:par>
                              <p:par>
                                <p:cTn id="71" presetID="3" presetClass="entr" presetSubtype="10" fill="hold" grpId="0" nodeType="withEffect">
                                  <p:stCondLst>
                                    <p:cond delay="0"/>
                                  </p:stCondLst>
                                  <p:childTnLst>
                                    <p:set>
                                      <p:cBhvr>
                                        <p:cTn id="72" dur="1" fill="hold">
                                          <p:stCondLst>
                                            <p:cond delay="0"/>
                                          </p:stCondLst>
                                        </p:cTn>
                                        <p:tgtEl>
                                          <p:spTgt spid="364566"/>
                                        </p:tgtEl>
                                        <p:attrNameLst>
                                          <p:attrName>style.visibility</p:attrName>
                                        </p:attrNameLst>
                                      </p:cBhvr>
                                      <p:to>
                                        <p:strVal val="visible"/>
                                      </p:to>
                                    </p:set>
                                    <p:animEffect transition="in" filter="blinds(horizontal)">
                                      <p:cBhvr>
                                        <p:cTn id="73" dur="500"/>
                                        <p:tgtEl>
                                          <p:spTgt spid="364566"/>
                                        </p:tgtEl>
                                      </p:cBhvr>
                                    </p:animEffect>
                                  </p:childTnLst>
                                </p:cTn>
                              </p:par>
                              <p:par>
                                <p:cTn id="74" presetID="3" presetClass="entr" presetSubtype="10" fill="hold" grpId="0" nodeType="withEffect">
                                  <p:stCondLst>
                                    <p:cond delay="0"/>
                                  </p:stCondLst>
                                  <p:childTnLst>
                                    <p:set>
                                      <p:cBhvr>
                                        <p:cTn id="75" dur="1" fill="hold">
                                          <p:stCondLst>
                                            <p:cond delay="0"/>
                                          </p:stCondLst>
                                        </p:cTn>
                                        <p:tgtEl>
                                          <p:spTgt spid="364567"/>
                                        </p:tgtEl>
                                        <p:attrNameLst>
                                          <p:attrName>style.visibility</p:attrName>
                                        </p:attrNameLst>
                                      </p:cBhvr>
                                      <p:to>
                                        <p:strVal val="visible"/>
                                      </p:to>
                                    </p:set>
                                    <p:animEffect transition="in" filter="blinds(horizontal)">
                                      <p:cBhvr>
                                        <p:cTn id="76" dur="500"/>
                                        <p:tgtEl>
                                          <p:spTgt spid="364567"/>
                                        </p:tgtEl>
                                      </p:cBhvr>
                                    </p:animEffect>
                                  </p:childTnLst>
                                </p:cTn>
                              </p:par>
                              <p:par>
                                <p:cTn id="77" presetID="3" presetClass="entr" presetSubtype="10" fill="hold" grpId="0" nodeType="withEffect">
                                  <p:stCondLst>
                                    <p:cond delay="0"/>
                                  </p:stCondLst>
                                  <p:childTnLst>
                                    <p:set>
                                      <p:cBhvr>
                                        <p:cTn id="78" dur="1" fill="hold">
                                          <p:stCondLst>
                                            <p:cond delay="0"/>
                                          </p:stCondLst>
                                        </p:cTn>
                                        <p:tgtEl>
                                          <p:spTgt spid="364568"/>
                                        </p:tgtEl>
                                        <p:attrNameLst>
                                          <p:attrName>style.visibility</p:attrName>
                                        </p:attrNameLst>
                                      </p:cBhvr>
                                      <p:to>
                                        <p:strVal val="visible"/>
                                      </p:to>
                                    </p:set>
                                    <p:animEffect transition="in" filter="blinds(horizontal)">
                                      <p:cBhvr>
                                        <p:cTn id="79" dur="500"/>
                                        <p:tgtEl>
                                          <p:spTgt spid="364568"/>
                                        </p:tgtEl>
                                      </p:cBhvr>
                                    </p:animEffect>
                                  </p:childTnLst>
                                </p:cTn>
                              </p:par>
                              <p:par>
                                <p:cTn id="80" presetID="3" presetClass="entr" presetSubtype="10" fill="hold" grpId="0" nodeType="withEffect">
                                  <p:stCondLst>
                                    <p:cond delay="0"/>
                                  </p:stCondLst>
                                  <p:childTnLst>
                                    <p:set>
                                      <p:cBhvr>
                                        <p:cTn id="81" dur="1" fill="hold">
                                          <p:stCondLst>
                                            <p:cond delay="0"/>
                                          </p:stCondLst>
                                        </p:cTn>
                                        <p:tgtEl>
                                          <p:spTgt spid="364569"/>
                                        </p:tgtEl>
                                        <p:attrNameLst>
                                          <p:attrName>style.visibility</p:attrName>
                                        </p:attrNameLst>
                                      </p:cBhvr>
                                      <p:to>
                                        <p:strVal val="visible"/>
                                      </p:to>
                                    </p:set>
                                    <p:animEffect transition="in" filter="blinds(horizontal)">
                                      <p:cBhvr>
                                        <p:cTn id="82" dur="500"/>
                                        <p:tgtEl>
                                          <p:spTgt spid="364569"/>
                                        </p:tgtEl>
                                      </p:cBhvr>
                                    </p:animEffect>
                                  </p:childTnLst>
                                </p:cTn>
                              </p:par>
                              <p:par>
                                <p:cTn id="83" presetID="3" presetClass="entr" presetSubtype="10" fill="hold" grpId="0" nodeType="withEffect">
                                  <p:stCondLst>
                                    <p:cond delay="0"/>
                                  </p:stCondLst>
                                  <p:childTnLst>
                                    <p:set>
                                      <p:cBhvr>
                                        <p:cTn id="84" dur="1" fill="hold">
                                          <p:stCondLst>
                                            <p:cond delay="0"/>
                                          </p:stCondLst>
                                        </p:cTn>
                                        <p:tgtEl>
                                          <p:spTgt spid="364570"/>
                                        </p:tgtEl>
                                        <p:attrNameLst>
                                          <p:attrName>style.visibility</p:attrName>
                                        </p:attrNameLst>
                                      </p:cBhvr>
                                      <p:to>
                                        <p:strVal val="visible"/>
                                      </p:to>
                                    </p:set>
                                    <p:animEffect transition="in" filter="blinds(horizontal)">
                                      <p:cBhvr>
                                        <p:cTn id="85" dur="500"/>
                                        <p:tgtEl>
                                          <p:spTgt spid="364570"/>
                                        </p:tgtEl>
                                      </p:cBhvr>
                                    </p:animEffect>
                                  </p:childTnLst>
                                </p:cTn>
                              </p:par>
                              <p:par>
                                <p:cTn id="86" presetID="3" presetClass="entr" presetSubtype="10" fill="hold" grpId="0" nodeType="withEffect">
                                  <p:stCondLst>
                                    <p:cond delay="0"/>
                                  </p:stCondLst>
                                  <p:childTnLst>
                                    <p:set>
                                      <p:cBhvr>
                                        <p:cTn id="87" dur="1" fill="hold">
                                          <p:stCondLst>
                                            <p:cond delay="0"/>
                                          </p:stCondLst>
                                        </p:cTn>
                                        <p:tgtEl>
                                          <p:spTgt spid="364571"/>
                                        </p:tgtEl>
                                        <p:attrNameLst>
                                          <p:attrName>style.visibility</p:attrName>
                                        </p:attrNameLst>
                                      </p:cBhvr>
                                      <p:to>
                                        <p:strVal val="visible"/>
                                      </p:to>
                                    </p:set>
                                    <p:animEffect transition="in" filter="blinds(horizontal)">
                                      <p:cBhvr>
                                        <p:cTn id="88" dur="500"/>
                                        <p:tgtEl>
                                          <p:spTgt spid="364571"/>
                                        </p:tgtEl>
                                      </p:cBhvr>
                                    </p:animEffect>
                                  </p:childTnLst>
                                </p:cTn>
                              </p:par>
                              <p:par>
                                <p:cTn id="89" presetID="3" presetClass="entr" presetSubtype="10" fill="hold" grpId="0" nodeType="withEffect">
                                  <p:stCondLst>
                                    <p:cond delay="0"/>
                                  </p:stCondLst>
                                  <p:childTnLst>
                                    <p:set>
                                      <p:cBhvr>
                                        <p:cTn id="90" dur="1" fill="hold">
                                          <p:stCondLst>
                                            <p:cond delay="0"/>
                                          </p:stCondLst>
                                        </p:cTn>
                                        <p:tgtEl>
                                          <p:spTgt spid="364572"/>
                                        </p:tgtEl>
                                        <p:attrNameLst>
                                          <p:attrName>style.visibility</p:attrName>
                                        </p:attrNameLst>
                                      </p:cBhvr>
                                      <p:to>
                                        <p:strVal val="visible"/>
                                      </p:to>
                                    </p:set>
                                    <p:animEffect transition="in" filter="blinds(horizontal)">
                                      <p:cBhvr>
                                        <p:cTn id="91" dur="500"/>
                                        <p:tgtEl>
                                          <p:spTgt spid="364572"/>
                                        </p:tgtEl>
                                      </p:cBhvr>
                                    </p:animEffect>
                                  </p:childTnLst>
                                </p:cTn>
                              </p:par>
                              <p:par>
                                <p:cTn id="92" presetID="3" presetClass="entr" presetSubtype="10" fill="hold" grpId="0" nodeType="withEffect">
                                  <p:stCondLst>
                                    <p:cond delay="0"/>
                                  </p:stCondLst>
                                  <p:childTnLst>
                                    <p:set>
                                      <p:cBhvr>
                                        <p:cTn id="93" dur="1" fill="hold">
                                          <p:stCondLst>
                                            <p:cond delay="0"/>
                                          </p:stCondLst>
                                        </p:cTn>
                                        <p:tgtEl>
                                          <p:spTgt spid="364573"/>
                                        </p:tgtEl>
                                        <p:attrNameLst>
                                          <p:attrName>style.visibility</p:attrName>
                                        </p:attrNameLst>
                                      </p:cBhvr>
                                      <p:to>
                                        <p:strVal val="visible"/>
                                      </p:to>
                                    </p:set>
                                    <p:animEffect transition="in" filter="blinds(horizontal)">
                                      <p:cBhvr>
                                        <p:cTn id="94" dur="500"/>
                                        <p:tgtEl>
                                          <p:spTgt spid="364573"/>
                                        </p:tgtEl>
                                      </p:cBhvr>
                                    </p:animEffect>
                                  </p:childTnLst>
                                </p:cTn>
                              </p:par>
                              <p:par>
                                <p:cTn id="95" presetID="3" presetClass="entr" presetSubtype="10" fill="hold" grpId="0" nodeType="withEffect">
                                  <p:stCondLst>
                                    <p:cond delay="0"/>
                                  </p:stCondLst>
                                  <p:childTnLst>
                                    <p:set>
                                      <p:cBhvr>
                                        <p:cTn id="96" dur="1" fill="hold">
                                          <p:stCondLst>
                                            <p:cond delay="0"/>
                                          </p:stCondLst>
                                        </p:cTn>
                                        <p:tgtEl>
                                          <p:spTgt spid="364574"/>
                                        </p:tgtEl>
                                        <p:attrNameLst>
                                          <p:attrName>style.visibility</p:attrName>
                                        </p:attrNameLst>
                                      </p:cBhvr>
                                      <p:to>
                                        <p:strVal val="visible"/>
                                      </p:to>
                                    </p:set>
                                    <p:animEffect transition="in" filter="blinds(horizontal)">
                                      <p:cBhvr>
                                        <p:cTn id="97" dur="500"/>
                                        <p:tgtEl>
                                          <p:spTgt spid="364574"/>
                                        </p:tgtEl>
                                      </p:cBhvr>
                                    </p:animEffect>
                                  </p:childTnLst>
                                </p:cTn>
                              </p:par>
                              <p:par>
                                <p:cTn id="98" presetID="3" presetClass="entr" presetSubtype="10" fill="hold" grpId="0" nodeType="withEffect">
                                  <p:stCondLst>
                                    <p:cond delay="0"/>
                                  </p:stCondLst>
                                  <p:childTnLst>
                                    <p:set>
                                      <p:cBhvr>
                                        <p:cTn id="99" dur="1" fill="hold">
                                          <p:stCondLst>
                                            <p:cond delay="0"/>
                                          </p:stCondLst>
                                        </p:cTn>
                                        <p:tgtEl>
                                          <p:spTgt spid="364575"/>
                                        </p:tgtEl>
                                        <p:attrNameLst>
                                          <p:attrName>style.visibility</p:attrName>
                                        </p:attrNameLst>
                                      </p:cBhvr>
                                      <p:to>
                                        <p:strVal val="visible"/>
                                      </p:to>
                                    </p:set>
                                    <p:animEffect transition="in" filter="blinds(horizontal)">
                                      <p:cBhvr>
                                        <p:cTn id="100" dur="500"/>
                                        <p:tgtEl>
                                          <p:spTgt spid="364575"/>
                                        </p:tgtEl>
                                      </p:cBhvr>
                                    </p:animEffect>
                                  </p:childTnLst>
                                </p:cTn>
                              </p:par>
                              <p:par>
                                <p:cTn id="101" presetID="3" presetClass="entr" presetSubtype="10" fill="hold" grpId="0" nodeType="withEffect">
                                  <p:stCondLst>
                                    <p:cond delay="0"/>
                                  </p:stCondLst>
                                  <p:childTnLst>
                                    <p:set>
                                      <p:cBhvr>
                                        <p:cTn id="102" dur="1" fill="hold">
                                          <p:stCondLst>
                                            <p:cond delay="0"/>
                                          </p:stCondLst>
                                        </p:cTn>
                                        <p:tgtEl>
                                          <p:spTgt spid="364576"/>
                                        </p:tgtEl>
                                        <p:attrNameLst>
                                          <p:attrName>style.visibility</p:attrName>
                                        </p:attrNameLst>
                                      </p:cBhvr>
                                      <p:to>
                                        <p:strVal val="visible"/>
                                      </p:to>
                                    </p:set>
                                    <p:animEffect transition="in" filter="blinds(horizontal)">
                                      <p:cBhvr>
                                        <p:cTn id="103" dur="500"/>
                                        <p:tgtEl>
                                          <p:spTgt spid="364576"/>
                                        </p:tgtEl>
                                      </p:cBhvr>
                                    </p:animEffect>
                                  </p:childTnLst>
                                </p:cTn>
                              </p:par>
                              <p:par>
                                <p:cTn id="104" presetID="3" presetClass="entr" presetSubtype="10" fill="hold" grpId="0" nodeType="withEffect">
                                  <p:stCondLst>
                                    <p:cond delay="0"/>
                                  </p:stCondLst>
                                  <p:childTnLst>
                                    <p:set>
                                      <p:cBhvr>
                                        <p:cTn id="105" dur="1" fill="hold">
                                          <p:stCondLst>
                                            <p:cond delay="0"/>
                                          </p:stCondLst>
                                        </p:cTn>
                                        <p:tgtEl>
                                          <p:spTgt spid="364577"/>
                                        </p:tgtEl>
                                        <p:attrNameLst>
                                          <p:attrName>style.visibility</p:attrName>
                                        </p:attrNameLst>
                                      </p:cBhvr>
                                      <p:to>
                                        <p:strVal val="visible"/>
                                      </p:to>
                                    </p:set>
                                    <p:animEffect transition="in" filter="blinds(horizontal)">
                                      <p:cBhvr>
                                        <p:cTn id="106" dur="500"/>
                                        <p:tgtEl>
                                          <p:spTgt spid="364577"/>
                                        </p:tgtEl>
                                      </p:cBhvr>
                                    </p:animEffect>
                                  </p:childTnLst>
                                </p:cTn>
                              </p:par>
                              <p:par>
                                <p:cTn id="107" presetID="3" presetClass="entr" presetSubtype="10" fill="hold" grpId="0" nodeType="withEffect">
                                  <p:stCondLst>
                                    <p:cond delay="0"/>
                                  </p:stCondLst>
                                  <p:childTnLst>
                                    <p:set>
                                      <p:cBhvr>
                                        <p:cTn id="108" dur="1" fill="hold">
                                          <p:stCondLst>
                                            <p:cond delay="0"/>
                                          </p:stCondLst>
                                        </p:cTn>
                                        <p:tgtEl>
                                          <p:spTgt spid="364578"/>
                                        </p:tgtEl>
                                        <p:attrNameLst>
                                          <p:attrName>style.visibility</p:attrName>
                                        </p:attrNameLst>
                                      </p:cBhvr>
                                      <p:to>
                                        <p:strVal val="visible"/>
                                      </p:to>
                                    </p:set>
                                    <p:animEffect transition="in" filter="blinds(horizontal)">
                                      <p:cBhvr>
                                        <p:cTn id="109" dur="500"/>
                                        <p:tgtEl>
                                          <p:spTgt spid="364578"/>
                                        </p:tgtEl>
                                      </p:cBhvr>
                                    </p:animEffect>
                                  </p:childTnLst>
                                </p:cTn>
                              </p:par>
                              <p:par>
                                <p:cTn id="110" presetID="3" presetClass="entr" presetSubtype="10" fill="hold" grpId="0" nodeType="withEffect">
                                  <p:stCondLst>
                                    <p:cond delay="0"/>
                                  </p:stCondLst>
                                  <p:childTnLst>
                                    <p:set>
                                      <p:cBhvr>
                                        <p:cTn id="111" dur="1" fill="hold">
                                          <p:stCondLst>
                                            <p:cond delay="0"/>
                                          </p:stCondLst>
                                        </p:cTn>
                                        <p:tgtEl>
                                          <p:spTgt spid="364579"/>
                                        </p:tgtEl>
                                        <p:attrNameLst>
                                          <p:attrName>style.visibility</p:attrName>
                                        </p:attrNameLst>
                                      </p:cBhvr>
                                      <p:to>
                                        <p:strVal val="visible"/>
                                      </p:to>
                                    </p:set>
                                    <p:animEffect transition="in" filter="blinds(horizontal)">
                                      <p:cBhvr>
                                        <p:cTn id="112" dur="500"/>
                                        <p:tgtEl>
                                          <p:spTgt spid="364579"/>
                                        </p:tgtEl>
                                      </p:cBhvr>
                                    </p:animEffect>
                                  </p:childTnLst>
                                </p:cTn>
                              </p:par>
                            </p:childTnLst>
                          </p:cTn>
                        </p:par>
                      </p:childTnLst>
                    </p:cTn>
                  </p:par>
                  <p:par>
                    <p:cTn id="113" fill="hold" nodeType="clickPar">
                      <p:stCondLst>
                        <p:cond delay="indefinite"/>
                      </p:stCondLst>
                      <p:childTnLst>
                        <p:par>
                          <p:cTn id="114" fill="hold" nodeType="withGroup">
                            <p:stCondLst>
                              <p:cond delay="0"/>
                            </p:stCondLst>
                            <p:childTnLst>
                              <p:par>
                                <p:cTn id="115" presetID="3" presetClass="entr" presetSubtype="10" fill="hold" grpId="0" nodeType="clickEffect">
                                  <p:stCondLst>
                                    <p:cond delay="0"/>
                                  </p:stCondLst>
                                  <p:childTnLst>
                                    <p:set>
                                      <p:cBhvr>
                                        <p:cTn id="116" dur="1" fill="hold">
                                          <p:stCondLst>
                                            <p:cond delay="0"/>
                                          </p:stCondLst>
                                        </p:cTn>
                                        <p:tgtEl>
                                          <p:spTgt spid="364581"/>
                                        </p:tgtEl>
                                        <p:attrNameLst>
                                          <p:attrName>style.visibility</p:attrName>
                                        </p:attrNameLst>
                                      </p:cBhvr>
                                      <p:to>
                                        <p:strVal val="visible"/>
                                      </p:to>
                                    </p:set>
                                    <p:animEffect transition="in" filter="blinds(horizontal)">
                                      <p:cBhvr>
                                        <p:cTn id="117" dur="500"/>
                                        <p:tgtEl>
                                          <p:spTgt spid="364581"/>
                                        </p:tgtEl>
                                      </p:cBhvr>
                                    </p:animEffect>
                                  </p:childTnLst>
                                </p:cTn>
                              </p:par>
                            </p:childTnLst>
                          </p:cTn>
                        </p:par>
                      </p:childTnLst>
                    </p:cTn>
                  </p:par>
                  <p:par>
                    <p:cTn id="118" fill="hold" nodeType="clickPar">
                      <p:stCondLst>
                        <p:cond delay="indefinite"/>
                      </p:stCondLst>
                      <p:childTnLst>
                        <p:par>
                          <p:cTn id="119" fill="hold" nodeType="withGroup">
                            <p:stCondLst>
                              <p:cond delay="0"/>
                            </p:stCondLst>
                            <p:childTnLst>
                              <p:par>
                                <p:cTn id="120" presetID="3" presetClass="entr" presetSubtype="10" fill="hold" grpId="0" nodeType="clickEffect">
                                  <p:stCondLst>
                                    <p:cond delay="0"/>
                                  </p:stCondLst>
                                  <p:childTnLst>
                                    <p:set>
                                      <p:cBhvr>
                                        <p:cTn id="121" dur="1" fill="hold">
                                          <p:stCondLst>
                                            <p:cond delay="0"/>
                                          </p:stCondLst>
                                        </p:cTn>
                                        <p:tgtEl>
                                          <p:spTgt spid="364580"/>
                                        </p:tgtEl>
                                        <p:attrNameLst>
                                          <p:attrName>style.visibility</p:attrName>
                                        </p:attrNameLst>
                                      </p:cBhvr>
                                      <p:to>
                                        <p:strVal val="visible"/>
                                      </p:to>
                                    </p:set>
                                    <p:animEffect transition="in" filter="blinds(horizontal)">
                                      <p:cBhvr>
                                        <p:cTn id="122" dur="500"/>
                                        <p:tgtEl>
                                          <p:spTgt spid="364580"/>
                                        </p:tgtEl>
                                      </p:cBhvr>
                                    </p:animEffect>
                                  </p:childTnLst>
                                </p:cTn>
                              </p:par>
                            </p:childTnLst>
                          </p:cTn>
                        </p:par>
                      </p:childTnLst>
                    </p:cTn>
                  </p:par>
                  <p:par>
                    <p:cTn id="123" fill="hold" nodeType="clickPar">
                      <p:stCondLst>
                        <p:cond delay="indefinite"/>
                      </p:stCondLst>
                      <p:childTnLst>
                        <p:par>
                          <p:cTn id="124" fill="hold" nodeType="withGroup">
                            <p:stCondLst>
                              <p:cond delay="0"/>
                            </p:stCondLst>
                            <p:childTnLst>
                              <p:par>
                                <p:cTn id="125" presetID="2" presetClass="entr" presetSubtype="4" fill="hold" grpId="0" nodeType="clickEffect">
                                  <p:stCondLst>
                                    <p:cond delay="0"/>
                                  </p:stCondLst>
                                  <p:childTnLst>
                                    <p:set>
                                      <p:cBhvr>
                                        <p:cTn id="126" dur="1" fill="hold">
                                          <p:stCondLst>
                                            <p:cond delay="0"/>
                                          </p:stCondLst>
                                        </p:cTn>
                                        <p:tgtEl>
                                          <p:spTgt spid="364582"/>
                                        </p:tgtEl>
                                        <p:attrNameLst>
                                          <p:attrName>style.visibility</p:attrName>
                                        </p:attrNameLst>
                                      </p:cBhvr>
                                      <p:to>
                                        <p:strVal val="visible"/>
                                      </p:to>
                                    </p:set>
                                    <p:anim calcmode="lin" valueType="num">
                                      <p:cBhvr additive="base">
                                        <p:cTn id="127" dur="500" fill="hold"/>
                                        <p:tgtEl>
                                          <p:spTgt spid="364582"/>
                                        </p:tgtEl>
                                        <p:attrNameLst>
                                          <p:attrName>ppt_x</p:attrName>
                                        </p:attrNameLst>
                                      </p:cBhvr>
                                      <p:tavLst>
                                        <p:tav tm="0">
                                          <p:val>
                                            <p:strVal val="#ppt_x"/>
                                          </p:val>
                                        </p:tav>
                                        <p:tav tm="100000">
                                          <p:val>
                                            <p:strVal val="#ppt_x"/>
                                          </p:val>
                                        </p:tav>
                                      </p:tavLst>
                                    </p:anim>
                                    <p:anim calcmode="lin" valueType="num">
                                      <p:cBhvr additive="base">
                                        <p:cTn id="128" dur="500" fill="hold"/>
                                        <p:tgtEl>
                                          <p:spTgt spid="36458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4547" grpId="0" build="p" animBg="1"/>
      <p:bldP spid="364566" grpId="0"/>
      <p:bldP spid="364567" grpId="0"/>
      <p:bldP spid="364568" grpId="0"/>
      <p:bldP spid="364569" grpId="0"/>
      <p:bldP spid="364570" grpId="0"/>
      <p:bldP spid="364571" grpId="0"/>
      <p:bldP spid="364572" grpId="0"/>
      <p:bldP spid="364573" grpId="0"/>
      <p:bldP spid="364574" grpId="0"/>
      <p:bldP spid="364575" grpId="0"/>
      <p:bldP spid="364576" grpId="0"/>
      <p:bldP spid="364577" grpId="0"/>
      <p:bldP spid="364578" grpId="0"/>
      <p:bldP spid="364579" grpId="0"/>
      <p:bldP spid="364580" grpId="0" animBg="1"/>
      <p:bldP spid="364581" grpId="0" animBg="1"/>
      <p:bldP spid="364582" grpId="0" animBg="1"/>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bg>
      <p:bgPr>
        <a:solidFill>
          <a:srgbClr val="FFFFFF"/>
        </a:solidFill>
        <a:effectLst/>
      </p:bgPr>
    </p:bg>
    <p:spTree>
      <p:nvGrpSpPr>
        <p:cNvPr id="1" name=""/>
        <p:cNvGrpSpPr/>
        <p:nvPr/>
      </p:nvGrpSpPr>
      <p:grpSpPr>
        <a:xfrm>
          <a:off x="0" y="0"/>
          <a:ext cx="0" cy="0"/>
          <a:chOff x="0" y="0"/>
          <a:chExt cx="0" cy="0"/>
        </a:xfrm>
      </p:grpSpPr>
      <p:sp>
        <p:nvSpPr>
          <p:cNvPr id="35842" name="灯片编号占位符 5">
            <a:extLst>
              <a:ext uri="{FF2B5EF4-FFF2-40B4-BE49-F238E27FC236}">
                <a16:creationId xmlns:a16="http://schemas.microsoft.com/office/drawing/2014/main" id="{81BF3E93-F432-46C6-94E2-77E65CC8AA06}"/>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39673DA5-FB27-4A40-89A6-F3240584D46F}" type="slidenum">
              <a:rPr lang="en-US" altLang="zh-CN" sz="2400" smtClean="0">
                <a:solidFill>
                  <a:srgbClr val="0000CC"/>
                </a:solidFill>
              </a:rPr>
              <a:pPr>
                <a:spcBef>
                  <a:spcPct val="50000"/>
                </a:spcBef>
                <a:buClrTx/>
                <a:buFontTx/>
                <a:buNone/>
              </a:pPr>
              <a:t>31</a:t>
            </a:fld>
            <a:endParaRPr lang="en-US" altLang="zh-CN" sz="2400">
              <a:solidFill>
                <a:srgbClr val="0000CC"/>
              </a:solidFill>
            </a:endParaRPr>
          </a:p>
        </p:txBody>
      </p:sp>
      <p:sp>
        <p:nvSpPr>
          <p:cNvPr id="35843" name="Rectangle 2">
            <a:extLst>
              <a:ext uri="{FF2B5EF4-FFF2-40B4-BE49-F238E27FC236}">
                <a16:creationId xmlns:a16="http://schemas.microsoft.com/office/drawing/2014/main" id="{FC567B38-81D7-433C-9F52-A7960520E283}"/>
              </a:ext>
            </a:extLst>
          </p:cNvPr>
          <p:cNvSpPr>
            <a:spLocks noGrp="1" noChangeArrowheads="1"/>
          </p:cNvSpPr>
          <p:nvPr>
            <p:ph type="title"/>
          </p:nvPr>
        </p:nvSpPr>
        <p:spPr/>
        <p:txBody>
          <a:bodyPr/>
          <a:lstStyle/>
          <a:p>
            <a:pPr eaLnBrk="1" hangingPunct="1"/>
            <a:r>
              <a:rPr lang="en-US" altLang="zh-CN" b="1">
                <a:solidFill>
                  <a:srgbClr val="800000"/>
                </a:solidFill>
              </a:rPr>
              <a:t>LAC</a:t>
            </a:r>
            <a:r>
              <a:rPr lang="zh-CN" altLang="en-US" b="1">
                <a:solidFill>
                  <a:srgbClr val="800000"/>
                </a:solidFill>
              </a:rPr>
              <a:t>与</a:t>
            </a:r>
            <a:r>
              <a:rPr lang="en-US" altLang="zh-CN" b="1">
                <a:solidFill>
                  <a:srgbClr val="800000"/>
                </a:solidFill>
              </a:rPr>
              <a:t>SAC</a:t>
            </a:r>
            <a:r>
              <a:rPr lang="zh-CN" altLang="en-US" b="1">
                <a:solidFill>
                  <a:srgbClr val="800000"/>
                </a:solidFill>
              </a:rPr>
              <a:t>的关系</a:t>
            </a:r>
            <a:endParaRPr lang="zh-CN" altLang="en-US" sz="4400">
              <a:solidFill>
                <a:srgbClr val="800000"/>
              </a:solidFill>
            </a:endParaRPr>
          </a:p>
        </p:txBody>
      </p:sp>
      <p:sp>
        <p:nvSpPr>
          <p:cNvPr id="91140" name="Line 4">
            <a:extLst>
              <a:ext uri="{FF2B5EF4-FFF2-40B4-BE49-F238E27FC236}">
                <a16:creationId xmlns:a16="http://schemas.microsoft.com/office/drawing/2014/main" id="{91000A1E-4BE5-4D44-BD2F-18B604606DA8}"/>
              </a:ext>
            </a:extLst>
          </p:cNvPr>
          <p:cNvSpPr>
            <a:spLocks noChangeShapeType="1"/>
          </p:cNvSpPr>
          <p:nvPr/>
        </p:nvSpPr>
        <p:spPr bwMode="auto">
          <a:xfrm flipV="1">
            <a:off x="4211638" y="1985963"/>
            <a:ext cx="0" cy="26670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1141" name="Line 5">
            <a:extLst>
              <a:ext uri="{FF2B5EF4-FFF2-40B4-BE49-F238E27FC236}">
                <a16:creationId xmlns:a16="http://schemas.microsoft.com/office/drawing/2014/main" id="{77F5C171-1466-4778-B425-920837956017}"/>
              </a:ext>
            </a:extLst>
          </p:cNvPr>
          <p:cNvSpPr>
            <a:spLocks noChangeShapeType="1"/>
          </p:cNvSpPr>
          <p:nvPr/>
        </p:nvSpPr>
        <p:spPr bwMode="auto">
          <a:xfrm>
            <a:off x="4211638" y="4652963"/>
            <a:ext cx="39624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1142" name="Freeform 6">
            <a:extLst>
              <a:ext uri="{FF2B5EF4-FFF2-40B4-BE49-F238E27FC236}">
                <a16:creationId xmlns:a16="http://schemas.microsoft.com/office/drawing/2014/main" id="{E57D33C2-54C8-49D1-94D7-28B66C3897B0}"/>
              </a:ext>
            </a:extLst>
          </p:cNvPr>
          <p:cNvSpPr>
            <a:spLocks/>
          </p:cNvSpPr>
          <p:nvPr/>
        </p:nvSpPr>
        <p:spPr bwMode="auto">
          <a:xfrm>
            <a:off x="4516438" y="2976563"/>
            <a:ext cx="3352800" cy="1092200"/>
          </a:xfrm>
          <a:custGeom>
            <a:avLst/>
            <a:gdLst>
              <a:gd name="T0" fmla="*/ 0 w 2112"/>
              <a:gd name="T1" fmla="*/ 0 h 688"/>
              <a:gd name="T2" fmla="*/ 2147483646 w 2112"/>
              <a:gd name="T3" fmla="*/ 2147483646 h 688"/>
              <a:gd name="T4" fmla="*/ 2147483646 w 2112"/>
              <a:gd name="T5" fmla="*/ 2147483646 h 688"/>
              <a:gd name="T6" fmla="*/ 0 60000 65536"/>
              <a:gd name="T7" fmla="*/ 0 60000 65536"/>
              <a:gd name="T8" fmla="*/ 0 60000 65536"/>
            </a:gdLst>
            <a:ahLst/>
            <a:cxnLst>
              <a:cxn ang="T6">
                <a:pos x="T0" y="T1"/>
              </a:cxn>
              <a:cxn ang="T7">
                <a:pos x="T2" y="T3"/>
              </a:cxn>
              <a:cxn ang="T8">
                <a:pos x="T4" y="T5"/>
              </a:cxn>
            </a:cxnLst>
            <a:rect l="0" t="0" r="r" b="b"/>
            <a:pathLst>
              <a:path w="2112" h="688">
                <a:moveTo>
                  <a:pt x="0" y="0"/>
                </a:moveTo>
                <a:cubicBezTo>
                  <a:pt x="256" y="328"/>
                  <a:pt x="512" y="656"/>
                  <a:pt x="864" y="672"/>
                </a:cubicBezTo>
                <a:cubicBezTo>
                  <a:pt x="1216" y="688"/>
                  <a:pt x="1904" y="192"/>
                  <a:pt x="2112" y="96"/>
                </a:cubicBezTo>
              </a:path>
            </a:pathLst>
          </a:custGeom>
          <a:noFill/>
          <a:ln w="38100" cmpd="sng">
            <a:solidFill>
              <a:srgbClr val="99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1143" name="Text Box 7">
            <a:extLst>
              <a:ext uri="{FF2B5EF4-FFF2-40B4-BE49-F238E27FC236}">
                <a16:creationId xmlns:a16="http://schemas.microsoft.com/office/drawing/2014/main" id="{A2BD7E2B-C9B5-4126-BE30-871A52FA4009}"/>
              </a:ext>
            </a:extLst>
          </p:cNvPr>
          <p:cNvSpPr txBox="1">
            <a:spLocks noChangeArrowheads="1"/>
          </p:cNvSpPr>
          <p:nvPr/>
        </p:nvSpPr>
        <p:spPr bwMode="auto">
          <a:xfrm>
            <a:off x="7596188" y="3357563"/>
            <a:ext cx="8286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66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a:solidFill>
                  <a:srgbClr val="660033"/>
                </a:solidFill>
              </a:rPr>
              <a:t>LAC</a:t>
            </a:r>
          </a:p>
        </p:txBody>
      </p:sp>
      <p:sp>
        <p:nvSpPr>
          <p:cNvPr id="91144" name="Text Box 8">
            <a:extLst>
              <a:ext uri="{FF2B5EF4-FFF2-40B4-BE49-F238E27FC236}">
                <a16:creationId xmlns:a16="http://schemas.microsoft.com/office/drawing/2014/main" id="{A5A0336F-7EB3-4BD8-9587-07DEBB099C59}"/>
              </a:ext>
            </a:extLst>
          </p:cNvPr>
          <p:cNvSpPr txBox="1">
            <a:spLocks noChangeArrowheads="1"/>
          </p:cNvSpPr>
          <p:nvPr/>
        </p:nvSpPr>
        <p:spPr bwMode="auto">
          <a:xfrm>
            <a:off x="4119563" y="1417638"/>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b="0"/>
              <a:t>C</a:t>
            </a:r>
          </a:p>
        </p:txBody>
      </p:sp>
      <p:sp>
        <p:nvSpPr>
          <p:cNvPr id="91145" name="Text Box 9">
            <a:extLst>
              <a:ext uri="{FF2B5EF4-FFF2-40B4-BE49-F238E27FC236}">
                <a16:creationId xmlns:a16="http://schemas.microsoft.com/office/drawing/2014/main" id="{50AA5214-8FAC-4D7C-A2BA-D4ED874E80F8}"/>
              </a:ext>
            </a:extLst>
          </p:cNvPr>
          <p:cNvSpPr txBox="1">
            <a:spLocks noChangeArrowheads="1"/>
          </p:cNvSpPr>
          <p:nvPr/>
        </p:nvSpPr>
        <p:spPr bwMode="auto">
          <a:xfrm>
            <a:off x="8158163" y="4313238"/>
            <a:ext cx="4048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b="0"/>
              <a:t>Q</a:t>
            </a:r>
          </a:p>
        </p:txBody>
      </p:sp>
      <p:sp>
        <p:nvSpPr>
          <p:cNvPr id="91146" name="Freeform 10">
            <a:extLst>
              <a:ext uri="{FF2B5EF4-FFF2-40B4-BE49-F238E27FC236}">
                <a16:creationId xmlns:a16="http://schemas.microsoft.com/office/drawing/2014/main" id="{D67E7586-5817-49D3-B869-7B8CBA89794B}"/>
              </a:ext>
            </a:extLst>
          </p:cNvPr>
          <p:cNvSpPr>
            <a:spLocks/>
          </p:cNvSpPr>
          <p:nvPr/>
        </p:nvSpPr>
        <p:spPr bwMode="auto">
          <a:xfrm>
            <a:off x="4516438" y="2671763"/>
            <a:ext cx="1371600" cy="698500"/>
          </a:xfrm>
          <a:custGeom>
            <a:avLst/>
            <a:gdLst>
              <a:gd name="T0" fmla="*/ 0 w 864"/>
              <a:gd name="T1" fmla="*/ 0 h 440"/>
              <a:gd name="T2" fmla="*/ 2147483646 w 864"/>
              <a:gd name="T3" fmla="*/ 2147483646 h 440"/>
              <a:gd name="T4" fmla="*/ 2147483646 w 864"/>
              <a:gd name="T5" fmla="*/ 2147483646 h 440"/>
              <a:gd name="T6" fmla="*/ 0 60000 65536"/>
              <a:gd name="T7" fmla="*/ 0 60000 65536"/>
              <a:gd name="T8" fmla="*/ 0 60000 65536"/>
            </a:gdLst>
            <a:ahLst/>
            <a:cxnLst>
              <a:cxn ang="T6">
                <a:pos x="T0" y="T1"/>
              </a:cxn>
              <a:cxn ang="T7">
                <a:pos x="T2" y="T3"/>
              </a:cxn>
              <a:cxn ang="T8">
                <a:pos x="T4" y="T5"/>
              </a:cxn>
            </a:cxnLst>
            <a:rect l="0" t="0" r="r" b="b"/>
            <a:pathLst>
              <a:path w="864" h="440">
                <a:moveTo>
                  <a:pt x="0" y="0"/>
                </a:moveTo>
                <a:cubicBezTo>
                  <a:pt x="48" y="212"/>
                  <a:pt x="96" y="424"/>
                  <a:pt x="240" y="432"/>
                </a:cubicBezTo>
                <a:cubicBezTo>
                  <a:pt x="384" y="440"/>
                  <a:pt x="760" y="112"/>
                  <a:pt x="864" y="48"/>
                </a:cubicBezTo>
              </a:path>
            </a:pathLst>
          </a:custGeom>
          <a:noFill/>
          <a:ln w="9525">
            <a:solidFill>
              <a:srgbClr val="0000CC"/>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1147" name="Freeform 11">
            <a:extLst>
              <a:ext uri="{FF2B5EF4-FFF2-40B4-BE49-F238E27FC236}">
                <a16:creationId xmlns:a16="http://schemas.microsoft.com/office/drawing/2014/main" id="{554CCED6-A5EC-4479-A841-1FC5E8E91BD3}"/>
              </a:ext>
            </a:extLst>
          </p:cNvPr>
          <p:cNvSpPr>
            <a:spLocks/>
          </p:cNvSpPr>
          <p:nvPr/>
        </p:nvSpPr>
        <p:spPr bwMode="auto">
          <a:xfrm>
            <a:off x="4668838" y="2824163"/>
            <a:ext cx="1371600" cy="698500"/>
          </a:xfrm>
          <a:custGeom>
            <a:avLst/>
            <a:gdLst>
              <a:gd name="T0" fmla="*/ 0 w 864"/>
              <a:gd name="T1" fmla="*/ 0 h 440"/>
              <a:gd name="T2" fmla="*/ 2147483646 w 864"/>
              <a:gd name="T3" fmla="*/ 2147483646 h 440"/>
              <a:gd name="T4" fmla="*/ 2147483646 w 864"/>
              <a:gd name="T5" fmla="*/ 2147483646 h 440"/>
              <a:gd name="T6" fmla="*/ 0 60000 65536"/>
              <a:gd name="T7" fmla="*/ 0 60000 65536"/>
              <a:gd name="T8" fmla="*/ 0 60000 65536"/>
            </a:gdLst>
            <a:ahLst/>
            <a:cxnLst>
              <a:cxn ang="T6">
                <a:pos x="T0" y="T1"/>
              </a:cxn>
              <a:cxn ang="T7">
                <a:pos x="T2" y="T3"/>
              </a:cxn>
              <a:cxn ang="T8">
                <a:pos x="T4" y="T5"/>
              </a:cxn>
            </a:cxnLst>
            <a:rect l="0" t="0" r="r" b="b"/>
            <a:pathLst>
              <a:path w="864" h="440">
                <a:moveTo>
                  <a:pt x="0" y="0"/>
                </a:moveTo>
                <a:cubicBezTo>
                  <a:pt x="48" y="212"/>
                  <a:pt x="96" y="424"/>
                  <a:pt x="240" y="432"/>
                </a:cubicBezTo>
                <a:cubicBezTo>
                  <a:pt x="384" y="440"/>
                  <a:pt x="760" y="112"/>
                  <a:pt x="864" y="48"/>
                </a:cubicBezTo>
              </a:path>
            </a:pathLst>
          </a:custGeom>
          <a:noFill/>
          <a:ln w="952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1148" name="Freeform 12">
            <a:extLst>
              <a:ext uri="{FF2B5EF4-FFF2-40B4-BE49-F238E27FC236}">
                <a16:creationId xmlns:a16="http://schemas.microsoft.com/office/drawing/2014/main" id="{22FDBCA9-38A1-4862-B893-DDD001759466}"/>
              </a:ext>
            </a:extLst>
          </p:cNvPr>
          <p:cNvSpPr>
            <a:spLocks/>
          </p:cNvSpPr>
          <p:nvPr/>
        </p:nvSpPr>
        <p:spPr bwMode="auto">
          <a:xfrm>
            <a:off x="4821238" y="2976563"/>
            <a:ext cx="1371600" cy="698500"/>
          </a:xfrm>
          <a:custGeom>
            <a:avLst/>
            <a:gdLst>
              <a:gd name="T0" fmla="*/ 0 w 864"/>
              <a:gd name="T1" fmla="*/ 0 h 440"/>
              <a:gd name="T2" fmla="*/ 2147483646 w 864"/>
              <a:gd name="T3" fmla="*/ 2147483646 h 440"/>
              <a:gd name="T4" fmla="*/ 2147483646 w 864"/>
              <a:gd name="T5" fmla="*/ 2147483646 h 440"/>
              <a:gd name="T6" fmla="*/ 0 60000 65536"/>
              <a:gd name="T7" fmla="*/ 0 60000 65536"/>
              <a:gd name="T8" fmla="*/ 0 60000 65536"/>
            </a:gdLst>
            <a:ahLst/>
            <a:cxnLst>
              <a:cxn ang="T6">
                <a:pos x="T0" y="T1"/>
              </a:cxn>
              <a:cxn ang="T7">
                <a:pos x="T2" y="T3"/>
              </a:cxn>
              <a:cxn ang="T8">
                <a:pos x="T4" y="T5"/>
              </a:cxn>
            </a:cxnLst>
            <a:rect l="0" t="0" r="r" b="b"/>
            <a:pathLst>
              <a:path w="864" h="440">
                <a:moveTo>
                  <a:pt x="0" y="0"/>
                </a:moveTo>
                <a:cubicBezTo>
                  <a:pt x="48" y="212"/>
                  <a:pt x="96" y="424"/>
                  <a:pt x="240" y="432"/>
                </a:cubicBezTo>
                <a:cubicBezTo>
                  <a:pt x="384" y="440"/>
                  <a:pt x="760" y="112"/>
                  <a:pt x="864" y="48"/>
                </a:cubicBezTo>
              </a:path>
            </a:pathLst>
          </a:custGeom>
          <a:noFill/>
          <a:ln w="9525">
            <a:solidFill>
              <a:srgbClr val="00008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1149" name="Freeform 13">
            <a:extLst>
              <a:ext uri="{FF2B5EF4-FFF2-40B4-BE49-F238E27FC236}">
                <a16:creationId xmlns:a16="http://schemas.microsoft.com/office/drawing/2014/main" id="{413E696B-222C-4E3B-9E6D-EC804324D6C3}"/>
              </a:ext>
            </a:extLst>
          </p:cNvPr>
          <p:cNvSpPr>
            <a:spLocks/>
          </p:cNvSpPr>
          <p:nvPr/>
        </p:nvSpPr>
        <p:spPr bwMode="auto">
          <a:xfrm>
            <a:off x="4973638" y="3128963"/>
            <a:ext cx="1371600" cy="698500"/>
          </a:xfrm>
          <a:custGeom>
            <a:avLst/>
            <a:gdLst>
              <a:gd name="T0" fmla="*/ 0 w 864"/>
              <a:gd name="T1" fmla="*/ 0 h 440"/>
              <a:gd name="T2" fmla="*/ 2147483646 w 864"/>
              <a:gd name="T3" fmla="*/ 2147483646 h 440"/>
              <a:gd name="T4" fmla="*/ 2147483646 w 864"/>
              <a:gd name="T5" fmla="*/ 2147483646 h 440"/>
              <a:gd name="T6" fmla="*/ 0 60000 65536"/>
              <a:gd name="T7" fmla="*/ 0 60000 65536"/>
              <a:gd name="T8" fmla="*/ 0 60000 65536"/>
            </a:gdLst>
            <a:ahLst/>
            <a:cxnLst>
              <a:cxn ang="T6">
                <a:pos x="T0" y="T1"/>
              </a:cxn>
              <a:cxn ang="T7">
                <a:pos x="T2" y="T3"/>
              </a:cxn>
              <a:cxn ang="T8">
                <a:pos x="T4" y="T5"/>
              </a:cxn>
            </a:cxnLst>
            <a:rect l="0" t="0" r="r" b="b"/>
            <a:pathLst>
              <a:path w="864" h="440">
                <a:moveTo>
                  <a:pt x="0" y="0"/>
                </a:moveTo>
                <a:cubicBezTo>
                  <a:pt x="48" y="212"/>
                  <a:pt x="96" y="424"/>
                  <a:pt x="240" y="432"/>
                </a:cubicBezTo>
                <a:cubicBezTo>
                  <a:pt x="384" y="440"/>
                  <a:pt x="760" y="112"/>
                  <a:pt x="864" y="48"/>
                </a:cubicBezTo>
              </a:path>
            </a:pathLst>
          </a:custGeom>
          <a:noFill/>
          <a:ln w="9525">
            <a:solidFill>
              <a:srgbClr val="66003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1150" name="Freeform 14">
            <a:extLst>
              <a:ext uri="{FF2B5EF4-FFF2-40B4-BE49-F238E27FC236}">
                <a16:creationId xmlns:a16="http://schemas.microsoft.com/office/drawing/2014/main" id="{B9388986-04B4-4E71-B5AD-0245054EDE03}"/>
              </a:ext>
            </a:extLst>
          </p:cNvPr>
          <p:cNvSpPr>
            <a:spLocks/>
          </p:cNvSpPr>
          <p:nvPr/>
        </p:nvSpPr>
        <p:spPr bwMode="auto">
          <a:xfrm>
            <a:off x="5202238" y="3281363"/>
            <a:ext cx="1371600" cy="698500"/>
          </a:xfrm>
          <a:custGeom>
            <a:avLst/>
            <a:gdLst>
              <a:gd name="T0" fmla="*/ 0 w 864"/>
              <a:gd name="T1" fmla="*/ 0 h 440"/>
              <a:gd name="T2" fmla="*/ 2147483646 w 864"/>
              <a:gd name="T3" fmla="*/ 2147483646 h 440"/>
              <a:gd name="T4" fmla="*/ 2147483646 w 864"/>
              <a:gd name="T5" fmla="*/ 2147483646 h 440"/>
              <a:gd name="T6" fmla="*/ 0 60000 65536"/>
              <a:gd name="T7" fmla="*/ 0 60000 65536"/>
              <a:gd name="T8" fmla="*/ 0 60000 65536"/>
            </a:gdLst>
            <a:ahLst/>
            <a:cxnLst>
              <a:cxn ang="T6">
                <a:pos x="T0" y="T1"/>
              </a:cxn>
              <a:cxn ang="T7">
                <a:pos x="T2" y="T3"/>
              </a:cxn>
              <a:cxn ang="T8">
                <a:pos x="T4" y="T5"/>
              </a:cxn>
            </a:cxnLst>
            <a:rect l="0" t="0" r="r" b="b"/>
            <a:pathLst>
              <a:path w="864" h="440">
                <a:moveTo>
                  <a:pt x="0" y="0"/>
                </a:moveTo>
                <a:cubicBezTo>
                  <a:pt x="48" y="212"/>
                  <a:pt x="96" y="424"/>
                  <a:pt x="240" y="432"/>
                </a:cubicBezTo>
                <a:cubicBezTo>
                  <a:pt x="384" y="440"/>
                  <a:pt x="760" y="112"/>
                  <a:pt x="864" y="48"/>
                </a:cubicBezTo>
              </a:path>
            </a:pathLst>
          </a:custGeom>
          <a:noFill/>
          <a:ln w="9525">
            <a:solidFill>
              <a:srgbClr val="00FF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1151" name="Freeform 15">
            <a:extLst>
              <a:ext uri="{FF2B5EF4-FFF2-40B4-BE49-F238E27FC236}">
                <a16:creationId xmlns:a16="http://schemas.microsoft.com/office/drawing/2014/main" id="{7E05AF3A-5B34-4EC1-ADA2-425EAFFBD707}"/>
              </a:ext>
            </a:extLst>
          </p:cNvPr>
          <p:cNvSpPr>
            <a:spLocks/>
          </p:cNvSpPr>
          <p:nvPr/>
        </p:nvSpPr>
        <p:spPr bwMode="auto">
          <a:xfrm>
            <a:off x="5430838" y="3357563"/>
            <a:ext cx="1371600" cy="698500"/>
          </a:xfrm>
          <a:custGeom>
            <a:avLst/>
            <a:gdLst>
              <a:gd name="T0" fmla="*/ 0 w 864"/>
              <a:gd name="T1" fmla="*/ 0 h 440"/>
              <a:gd name="T2" fmla="*/ 2147483646 w 864"/>
              <a:gd name="T3" fmla="*/ 2147483646 h 440"/>
              <a:gd name="T4" fmla="*/ 2147483646 w 864"/>
              <a:gd name="T5" fmla="*/ 2147483646 h 440"/>
              <a:gd name="T6" fmla="*/ 0 60000 65536"/>
              <a:gd name="T7" fmla="*/ 0 60000 65536"/>
              <a:gd name="T8" fmla="*/ 0 60000 65536"/>
            </a:gdLst>
            <a:ahLst/>
            <a:cxnLst>
              <a:cxn ang="T6">
                <a:pos x="T0" y="T1"/>
              </a:cxn>
              <a:cxn ang="T7">
                <a:pos x="T2" y="T3"/>
              </a:cxn>
              <a:cxn ang="T8">
                <a:pos x="T4" y="T5"/>
              </a:cxn>
            </a:cxnLst>
            <a:rect l="0" t="0" r="r" b="b"/>
            <a:pathLst>
              <a:path w="864" h="440">
                <a:moveTo>
                  <a:pt x="0" y="0"/>
                </a:moveTo>
                <a:cubicBezTo>
                  <a:pt x="48" y="212"/>
                  <a:pt x="96" y="424"/>
                  <a:pt x="240" y="432"/>
                </a:cubicBezTo>
                <a:cubicBezTo>
                  <a:pt x="384" y="440"/>
                  <a:pt x="760" y="112"/>
                  <a:pt x="864" y="48"/>
                </a:cubicBezTo>
              </a:path>
            </a:pathLst>
          </a:custGeom>
          <a:noFill/>
          <a:ln w="9525">
            <a:solidFill>
              <a:srgbClr val="9933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1152" name="Freeform 16">
            <a:extLst>
              <a:ext uri="{FF2B5EF4-FFF2-40B4-BE49-F238E27FC236}">
                <a16:creationId xmlns:a16="http://schemas.microsoft.com/office/drawing/2014/main" id="{C521220B-16ED-4B01-907A-23F33753D029}"/>
              </a:ext>
            </a:extLst>
          </p:cNvPr>
          <p:cNvSpPr>
            <a:spLocks/>
          </p:cNvSpPr>
          <p:nvPr/>
        </p:nvSpPr>
        <p:spPr bwMode="auto">
          <a:xfrm>
            <a:off x="5964238" y="2900363"/>
            <a:ext cx="1447800" cy="1079500"/>
          </a:xfrm>
          <a:custGeom>
            <a:avLst/>
            <a:gdLst>
              <a:gd name="T0" fmla="*/ 0 w 912"/>
              <a:gd name="T1" fmla="*/ 2147483646 h 680"/>
              <a:gd name="T2" fmla="*/ 2147483646 w 912"/>
              <a:gd name="T3" fmla="*/ 2147483646 h 680"/>
              <a:gd name="T4" fmla="*/ 2147483646 w 912"/>
              <a:gd name="T5" fmla="*/ 0 h 680"/>
              <a:gd name="T6" fmla="*/ 0 60000 65536"/>
              <a:gd name="T7" fmla="*/ 0 60000 65536"/>
              <a:gd name="T8" fmla="*/ 0 60000 65536"/>
            </a:gdLst>
            <a:ahLst/>
            <a:cxnLst>
              <a:cxn ang="T6">
                <a:pos x="T0" y="T1"/>
              </a:cxn>
              <a:cxn ang="T7">
                <a:pos x="T2" y="T3"/>
              </a:cxn>
              <a:cxn ang="T8">
                <a:pos x="T4" y="T5"/>
              </a:cxn>
            </a:cxnLst>
            <a:rect l="0" t="0" r="r" b="b"/>
            <a:pathLst>
              <a:path w="912" h="680">
                <a:moveTo>
                  <a:pt x="0" y="336"/>
                </a:moveTo>
                <a:cubicBezTo>
                  <a:pt x="92" y="508"/>
                  <a:pt x="184" y="680"/>
                  <a:pt x="336" y="624"/>
                </a:cubicBezTo>
                <a:cubicBezTo>
                  <a:pt x="488" y="568"/>
                  <a:pt x="816" y="104"/>
                  <a:pt x="912" y="0"/>
                </a:cubicBezTo>
              </a:path>
            </a:pathLst>
          </a:custGeom>
          <a:noFill/>
          <a:ln w="9525">
            <a:solidFill>
              <a:srgbClr val="FF505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1153" name="Freeform 17">
            <a:extLst>
              <a:ext uri="{FF2B5EF4-FFF2-40B4-BE49-F238E27FC236}">
                <a16:creationId xmlns:a16="http://schemas.microsoft.com/office/drawing/2014/main" id="{AB9BA8BD-0AD5-447B-9231-3CF7077074BD}"/>
              </a:ext>
            </a:extLst>
          </p:cNvPr>
          <p:cNvSpPr>
            <a:spLocks/>
          </p:cNvSpPr>
          <p:nvPr/>
        </p:nvSpPr>
        <p:spPr bwMode="auto">
          <a:xfrm>
            <a:off x="6421438" y="2671763"/>
            <a:ext cx="1447800" cy="1079500"/>
          </a:xfrm>
          <a:custGeom>
            <a:avLst/>
            <a:gdLst>
              <a:gd name="T0" fmla="*/ 0 w 912"/>
              <a:gd name="T1" fmla="*/ 2147483646 h 680"/>
              <a:gd name="T2" fmla="*/ 2147483646 w 912"/>
              <a:gd name="T3" fmla="*/ 2147483646 h 680"/>
              <a:gd name="T4" fmla="*/ 2147483646 w 912"/>
              <a:gd name="T5" fmla="*/ 0 h 680"/>
              <a:gd name="T6" fmla="*/ 0 60000 65536"/>
              <a:gd name="T7" fmla="*/ 0 60000 65536"/>
              <a:gd name="T8" fmla="*/ 0 60000 65536"/>
            </a:gdLst>
            <a:ahLst/>
            <a:cxnLst>
              <a:cxn ang="T6">
                <a:pos x="T0" y="T1"/>
              </a:cxn>
              <a:cxn ang="T7">
                <a:pos x="T2" y="T3"/>
              </a:cxn>
              <a:cxn ang="T8">
                <a:pos x="T4" y="T5"/>
              </a:cxn>
            </a:cxnLst>
            <a:rect l="0" t="0" r="r" b="b"/>
            <a:pathLst>
              <a:path w="912" h="680">
                <a:moveTo>
                  <a:pt x="0" y="336"/>
                </a:moveTo>
                <a:cubicBezTo>
                  <a:pt x="92" y="508"/>
                  <a:pt x="184" y="680"/>
                  <a:pt x="336" y="624"/>
                </a:cubicBezTo>
                <a:cubicBezTo>
                  <a:pt x="488" y="568"/>
                  <a:pt x="816" y="104"/>
                  <a:pt x="912" y="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1154" name="Freeform 18">
            <a:extLst>
              <a:ext uri="{FF2B5EF4-FFF2-40B4-BE49-F238E27FC236}">
                <a16:creationId xmlns:a16="http://schemas.microsoft.com/office/drawing/2014/main" id="{EFA90E1E-5824-4E80-8BC5-75A4BED510FB}"/>
              </a:ext>
            </a:extLst>
          </p:cNvPr>
          <p:cNvSpPr>
            <a:spLocks/>
          </p:cNvSpPr>
          <p:nvPr/>
        </p:nvSpPr>
        <p:spPr bwMode="auto">
          <a:xfrm>
            <a:off x="6802438" y="2443163"/>
            <a:ext cx="1447800" cy="1079500"/>
          </a:xfrm>
          <a:custGeom>
            <a:avLst/>
            <a:gdLst>
              <a:gd name="T0" fmla="*/ 0 w 912"/>
              <a:gd name="T1" fmla="*/ 2147483646 h 680"/>
              <a:gd name="T2" fmla="*/ 2147483646 w 912"/>
              <a:gd name="T3" fmla="*/ 2147483646 h 680"/>
              <a:gd name="T4" fmla="*/ 2147483646 w 912"/>
              <a:gd name="T5" fmla="*/ 0 h 680"/>
              <a:gd name="T6" fmla="*/ 0 60000 65536"/>
              <a:gd name="T7" fmla="*/ 0 60000 65536"/>
              <a:gd name="T8" fmla="*/ 0 60000 65536"/>
            </a:gdLst>
            <a:ahLst/>
            <a:cxnLst>
              <a:cxn ang="T6">
                <a:pos x="T0" y="T1"/>
              </a:cxn>
              <a:cxn ang="T7">
                <a:pos x="T2" y="T3"/>
              </a:cxn>
              <a:cxn ang="T8">
                <a:pos x="T4" y="T5"/>
              </a:cxn>
            </a:cxnLst>
            <a:rect l="0" t="0" r="r" b="b"/>
            <a:pathLst>
              <a:path w="912" h="680">
                <a:moveTo>
                  <a:pt x="0" y="336"/>
                </a:moveTo>
                <a:cubicBezTo>
                  <a:pt x="92" y="508"/>
                  <a:pt x="184" y="680"/>
                  <a:pt x="336" y="624"/>
                </a:cubicBezTo>
                <a:cubicBezTo>
                  <a:pt x="488" y="568"/>
                  <a:pt x="816" y="104"/>
                  <a:pt x="912" y="0"/>
                </a:cubicBezTo>
              </a:path>
            </a:pathLst>
          </a:custGeom>
          <a:noFill/>
          <a:ln w="9525">
            <a:solidFill>
              <a:srgbClr val="FF505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1155" name="Text Box 19">
            <a:extLst>
              <a:ext uri="{FF2B5EF4-FFF2-40B4-BE49-F238E27FC236}">
                <a16:creationId xmlns:a16="http://schemas.microsoft.com/office/drawing/2014/main" id="{512FAACF-B8AE-4B53-B29C-D8180CFED7BA}"/>
              </a:ext>
            </a:extLst>
          </p:cNvPr>
          <p:cNvSpPr txBox="1">
            <a:spLocks noChangeArrowheads="1"/>
          </p:cNvSpPr>
          <p:nvPr/>
        </p:nvSpPr>
        <p:spPr bwMode="auto">
          <a:xfrm>
            <a:off x="6588125" y="2276475"/>
            <a:ext cx="777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505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b="0"/>
              <a:t>SAC</a:t>
            </a:r>
          </a:p>
        </p:txBody>
      </p:sp>
      <p:sp>
        <p:nvSpPr>
          <p:cNvPr id="91156" name="Freeform 20">
            <a:extLst>
              <a:ext uri="{FF2B5EF4-FFF2-40B4-BE49-F238E27FC236}">
                <a16:creationId xmlns:a16="http://schemas.microsoft.com/office/drawing/2014/main" id="{A08960AA-C7EF-402A-8ED9-865FD68C8D18}"/>
              </a:ext>
            </a:extLst>
          </p:cNvPr>
          <p:cNvSpPr>
            <a:spLocks/>
          </p:cNvSpPr>
          <p:nvPr/>
        </p:nvSpPr>
        <p:spPr bwMode="auto">
          <a:xfrm>
            <a:off x="5659438" y="3509963"/>
            <a:ext cx="1219200" cy="533400"/>
          </a:xfrm>
          <a:custGeom>
            <a:avLst/>
            <a:gdLst>
              <a:gd name="T0" fmla="*/ 0 w 720"/>
              <a:gd name="T1" fmla="*/ 0 h 432"/>
              <a:gd name="T2" fmla="*/ 2147483646 w 720"/>
              <a:gd name="T3" fmla="*/ 2147483646 h 432"/>
              <a:gd name="T4" fmla="*/ 2147483646 w 720"/>
              <a:gd name="T5" fmla="*/ 0 h 432"/>
              <a:gd name="T6" fmla="*/ 0 60000 65536"/>
              <a:gd name="T7" fmla="*/ 0 60000 65536"/>
              <a:gd name="T8" fmla="*/ 0 60000 65536"/>
            </a:gdLst>
            <a:ahLst/>
            <a:cxnLst>
              <a:cxn ang="T6">
                <a:pos x="T0" y="T1"/>
              </a:cxn>
              <a:cxn ang="T7">
                <a:pos x="T2" y="T3"/>
              </a:cxn>
              <a:cxn ang="T8">
                <a:pos x="T4" y="T5"/>
              </a:cxn>
            </a:cxnLst>
            <a:rect l="0" t="0" r="r" b="b"/>
            <a:pathLst>
              <a:path w="720" h="432">
                <a:moveTo>
                  <a:pt x="0" y="0"/>
                </a:moveTo>
                <a:cubicBezTo>
                  <a:pt x="60" y="216"/>
                  <a:pt x="120" y="432"/>
                  <a:pt x="240" y="432"/>
                </a:cubicBezTo>
                <a:cubicBezTo>
                  <a:pt x="360" y="432"/>
                  <a:pt x="640" y="72"/>
                  <a:pt x="720" y="0"/>
                </a:cubicBezTo>
              </a:path>
            </a:pathLst>
          </a:custGeom>
          <a:noFill/>
          <a:ln w="9525">
            <a:solidFill>
              <a:srgbClr val="0066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1160" name="Rectangle 24">
            <a:extLst>
              <a:ext uri="{FF2B5EF4-FFF2-40B4-BE49-F238E27FC236}">
                <a16:creationId xmlns:a16="http://schemas.microsoft.com/office/drawing/2014/main" id="{EF36C8AE-555A-40E4-BDB3-8FF97C0E4DCC}"/>
              </a:ext>
            </a:extLst>
          </p:cNvPr>
          <p:cNvSpPr>
            <a:spLocks noChangeArrowheads="1"/>
          </p:cNvSpPr>
          <p:nvPr/>
        </p:nvSpPr>
        <p:spPr bwMode="auto">
          <a:xfrm>
            <a:off x="684213" y="1484313"/>
            <a:ext cx="3311525" cy="1590675"/>
          </a:xfrm>
          <a:prstGeom prst="rect">
            <a:avLst/>
          </a:prstGeom>
          <a:solidFill>
            <a:srgbClr val="FFFF00"/>
          </a:solidFill>
          <a:ln w="38100" algn="ctr">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bg2"/>
              </a:buClr>
              <a:buFont typeface="Monotype Sorts" pitchFamily="2" charset="2"/>
              <a:tabLst>
                <a:tab pos="2971800" algn="l"/>
              </a:tabLst>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tabLst>
                <a:tab pos="2971800" algn="l"/>
              </a:tabLst>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tabLst>
                <a:tab pos="2971800" algn="l"/>
              </a:tabLst>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tabLst>
                <a:tab pos="2971800" algn="l"/>
              </a:tabLst>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tabLst>
                <a:tab pos="2971800" algn="l"/>
              </a:tabLst>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tabLst>
                <a:tab pos="2971800" algn="l"/>
              </a:tabLs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tabLst>
                <a:tab pos="2971800" algn="l"/>
              </a:tabLs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tabLst>
                <a:tab pos="2971800" algn="l"/>
              </a:tabLs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tabLst>
                <a:tab pos="2971800" algn="l"/>
              </a:tabLs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rgbClr val="006600"/>
              </a:buClr>
              <a:buFont typeface="Wingdings" panose="05000000000000000000" pitchFamily="2" charset="2"/>
              <a:buChar char="p"/>
            </a:pPr>
            <a:r>
              <a:rPr lang="zh-CN" altLang="en-US" sz="2400"/>
              <a:t>存在无数个生产规模，有无数条</a:t>
            </a:r>
            <a:r>
              <a:rPr lang="en-US" altLang="zh-CN" sz="2400"/>
              <a:t>SAC</a:t>
            </a:r>
            <a:r>
              <a:rPr lang="zh-CN" altLang="en-US" sz="2400"/>
              <a:t>曲线，得到</a:t>
            </a:r>
            <a:r>
              <a:rPr lang="en-US" altLang="zh-CN" sz="2400"/>
              <a:t>LAC</a:t>
            </a:r>
            <a:r>
              <a:rPr lang="zh-CN" altLang="en-US" sz="2400"/>
              <a:t>曲线是无数条</a:t>
            </a:r>
            <a:r>
              <a:rPr lang="en-US" altLang="zh-CN" sz="2400"/>
              <a:t>SAC</a:t>
            </a:r>
            <a:r>
              <a:rPr lang="zh-CN" altLang="en-US" sz="2400"/>
              <a:t>曲线的包络线。</a:t>
            </a:r>
          </a:p>
        </p:txBody>
      </p:sp>
      <p:sp>
        <p:nvSpPr>
          <p:cNvPr id="91162" name="Rectangle 26">
            <a:extLst>
              <a:ext uri="{FF2B5EF4-FFF2-40B4-BE49-F238E27FC236}">
                <a16:creationId xmlns:a16="http://schemas.microsoft.com/office/drawing/2014/main" id="{C7C6E232-98A5-4C8C-A1AF-ECB892018C7A}"/>
              </a:ext>
            </a:extLst>
          </p:cNvPr>
          <p:cNvSpPr>
            <a:spLocks noChangeArrowheads="1"/>
          </p:cNvSpPr>
          <p:nvPr/>
        </p:nvSpPr>
        <p:spPr bwMode="auto">
          <a:xfrm>
            <a:off x="684213" y="3284538"/>
            <a:ext cx="3311525" cy="1955800"/>
          </a:xfrm>
          <a:prstGeom prst="rect">
            <a:avLst/>
          </a:prstGeom>
          <a:solidFill>
            <a:srgbClr val="FFFF99"/>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rgbClr val="3366FF"/>
              </a:buClr>
              <a:buSzPct val="95000"/>
              <a:buFont typeface="Wingdings" panose="05000000000000000000" pitchFamily="2" charset="2"/>
              <a:buChar char="n"/>
            </a:pPr>
            <a:r>
              <a:rPr lang="zh-CN" altLang="en-US" sz="2400"/>
              <a:t>在每一产量水平，都有一个</a:t>
            </a:r>
            <a:r>
              <a:rPr lang="en-US" altLang="zh-CN" sz="2400"/>
              <a:t>LAC</a:t>
            </a:r>
            <a:r>
              <a:rPr lang="zh-CN" altLang="en-US" sz="2400"/>
              <a:t>与</a:t>
            </a:r>
            <a:r>
              <a:rPr lang="en-US" altLang="zh-CN" sz="2400"/>
              <a:t>SAC</a:t>
            </a:r>
            <a:r>
              <a:rPr lang="zh-CN" altLang="en-US" sz="2400"/>
              <a:t>的切点，切点对应的平均成本就是生产相应产量水平的最低平均成本。</a:t>
            </a:r>
          </a:p>
        </p:txBody>
      </p:sp>
      <p:sp>
        <p:nvSpPr>
          <p:cNvPr id="91163" name="Rectangle 27">
            <a:extLst>
              <a:ext uri="{FF2B5EF4-FFF2-40B4-BE49-F238E27FC236}">
                <a16:creationId xmlns:a16="http://schemas.microsoft.com/office/drawing/2014/main" id="{E7C33004-ADDD-4A8A-92A7-AA46F2C8F5DA}"/>
              </a:ext>
            </a:extLst>
          </p:cNvPr>
          <p:cNvSpPr>
            <a:spLocks noChangeArrowheads="1"/>
          </p:cNvSpPr>
          <p:nvPr/>
        </p:nvSpPr>
        <p:spPr bwMode="auto">
          <a:xfrm>
            <a:off x="684213" y="5373688"/>
            <a:ext cx="8064500" cy="860425"/>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chemeClr val="accent2"/>
              </a:buClr>
              <a:buSzPct val="95000"/>
              <a:buFont typeface="Wingdings" panose="05000000000000000000" pitchFamily="2" charset="2"/>
              <a:buChar char="l"/>
            </a:pPr>
            <a:r>
              <a:rPr lang="zh-CN" altLang="en-US" sz="2400"/>
              <a:t>在切点之外，</a:t>
            </a:r>
            <a:r>
              <a:rPr lang="en-US" altLang="zh-CN" sz="2400"/>
              <a:t>SAC</a:t>
            </a:r>
            <a:r>
              <a:rPr lang="zh-CN" altLang="en-US" sz="2400"/>
              <a:t>高于</a:t>
            </a:r>
            <a:r>
              <a:rPr lang="en-US" altLang="zh-CN" sz="2400"/>
              <a:t>LAC</a:t>
            </a:r>
            <a:r>
              <a:rPr lang="zh-CN" altLang="en-US" sz="2400"/>
              <a:t>：</a:t>
            </a:r>
          </a:p>
          <a:p>
            <a:pPr>
              <a:spcBef>
                <a:spcPct val="0"/>
              </a:spcBef>
              <a:buClr>
                <a:schemeClr val="accent2"/>
              </a:buClr>
              <a:buSzPct val="95000"/>
              <a:buFont typeface="Wingdings" panose="05000000000000000000" pitchFamily="2" charset="2"/>
              <a:buChar char="l"/>
            </a:pPr>
            <a:r>
              <a:rPr lang="zh-CN" altLang="en-US" sz="2400"/>
              <a:t>在其他条件相同的情况下，短期成本要高于长期成本。  </a:t>
            </a: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91140"/>
                                        </p:tgtEl>
                                        <p:attrNameLst>
                                          <p:attrName>style.visibility</p:attrName>
                                        </p:attrNameLst>
                                      </p:cBhvr>
                                      <p:to>
                                        <p:strVal val="visible"/>
                                      </p:to>
                                    </p:set>
                                    <p:anim calcmode="lin" valueType="num">
                                      <p:cBhvr additive="base">
                                        <p:cTn id="7" dur="500" fill="hold"/>
                                        <p:tgtEl>
                                          <p:spTgt spid="91140"/>
                                        </p:tgtEl>
                                        <p:attrNameLst>
                                          <p:attrName>ppt_x</p:attrName>
                                        </p:attrNameLst>
                                      </p:cBhvr>
                                      <p:tavLst>
                                        <p:tav tm="0">
                                          <p:val>
                                            <p:strVal val="0-#ppt_w/2"/>
                                          </p:val>
                                        </p:tav>
                                        <p:tav tm="100000">
                                          <p:val>
                                            <p:strVal val="#ppt_x"/>
                                          </p:val>
                                        </p:tav>
                                      </p:tavLst>
                                    </p:anim>
                                    <p:anim calcmode="lin" valueType="num">
                                      <p:cBhvr additive="base">
                                        <p:cTn id="8" dur="500" fill="hold"/>
                                        <p:tgtEl>
                                          <p:spTgt spid="91140"/>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91141"/>
                                        </p:tgtEl>
                                        <p:attrNameLst>
                                          <p:attrName>style.visibility</p:attrName>
                                        </p:attrNameLst>
                                      </p:cBhvr>
                                      <p:to>
                                        <p:strVal val="visible"/>
                                      </p:to>
                                    </p:set>
                                    <p:anim calcmode="lin" valueType="num">
                                      <p:cBhvr additive="base">
                                        <p:cTn id="13" dur="500" fill="hold"/>
                                        <p:tgtEl>
                                          <p:spTgt spid="91141"/>
                                        </p:tgtEl>
                                        <p:attrNameLst>
                                          <p:attrName>ppt_x</p:attrName>
                                        </p:attrNameLst>
                                      </p:cBhvr>
                                      <p:tavLst>
                                        <p:tav tm="0">
                                          <p:val>
                                            <p:strVal val="0-#ppt_w/2"/>
                                          </p:val>
                                        </p:tav>
                                        <p:tav tm="100000">
                                          <p:val>
                                            <p:strVal val="#ppt_x"/>
                                          </p:val>
                                        </p:tav>
                                      </p:tavLst>
                                    </p:anim>
                                    <p:anim calcmode="lin" valueType="num">
                                      <p:cBhvr additive="base">
                                        <p:cTn id="14" dur="500" fill="hold"/>
                                        <p:tgtEl>
                                          <p:spTgt spid="91141"/>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91144">
                                            <p:txEl>
                                              <p:pRg st="0" end="0"/>
                                            </p:txEl>
                                          </p:spTgt>
                                        </p:tgtEl>
                                        <p:attrNameLst>
                                          <p:attrName>style.visibility</p:attrName>
                                        </p:attrNameLst>
                                      </p:cBhvr>
                                      <p:to>
                                        <p:strVal val="visible"/>
                                      </p:to>
                                    </p:set>
                                    <p:anim calcmode="lin" valueType="num">
                                      <p:cBhvr additive="base">
                                        <p:cTn id="19" dur="500" fill="hold"/>
                                        <p:tgtEl>
                                          <p:spTgt spid="91144">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91144">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91145">
                                            <p:txEl>
                                              <p:pRg st="0" end="0"/>
                                            </p:txEl>
                                          </p:spTgt>
                                        </p:tgtEl>
                                        <p:attrNameLst>
                                          <p:attrName>style.visibility</p:attrName>
                                        </p:attrNameLst>
                                      </p:cBhvr>
                                      <p:to>
                                        <p:strVal val="visible"/>
                                      </p:to>
                                    </p:set>
                                    <p:anim calcmode="lin" valueType="num">
                                      <p:cBhvr additive="base">
                                        <p:cTn id="25" dur="500" fill="hold"/>
                                        <p:tgtEl>
                                          <p:spTgt spid="91145">
                                            <p:txEl>
                                              <p:pRg st="0" end="0"/>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91145">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WHOOSH.WAV"/>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91146"/>
                                        </p:tgtEl>
                                        <p:attrNameLst>
                                          <p:attrName>style.visibility</p:attrName>
                                        </p:attrNameLst>
                                      </p:cBhvr>
                                      <p:to>
                                        <p:strVal val="visible"/>
                                      </p:to>
                                    </p:set>
                                    <p:anim calcmode="lin" valueType="num">
                                      <p:cBhvr additive="base">
                                        <p:cTn id="31" dur="500" fill="hold"/>
                                        <p:tgtEl>
                                          <p:spTgt spid="91146"/>
                                        </p:tgtEl>
                                        <p:attrNameLst>
                                          <p:attrName>ppt_x</p:attrName>
                                        </p:attrNameLst>
                                      </p:cBhvr>
                                      <p:tavLst>
                                        <p:tav tm="0">
                                          <p:val>
                                            <p:strVal val="0-#ppt_w/2"/>
                                          </p:val>
                                        </p:tav>
                                        <p:tav tm="100000">
                                          <p:val>
                                            <p:strVal val="#ppt_x"/>
                                          </p:val>
                                        </p:tav>
                                      </p:tavLst>
                                    </p:anim>
                                    <p:anim calcmode="lin" valueType="num">
                                      <p:cBhvr additive="base">
                                        <p:cTn id="32" dur="500" fill="hold"/>
                                        <p:tgtEl>
                                          <p:spTgt spid="91146"/>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2" name="WHOOSH.WAV"/>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nodeType="clickEffect">
                                  <p:stCondLst>
                                    <p:cond delay="0"/>
                                  </p:stCondLst>
                                  <p:childTnLst>
                                    <p:set>
                                      <p:cBhvr>
                                        <p:cTn id="36" dur="1" fill="hold">
                                          <p:stCondLst>
                                            <p:cond delay="0"/>
                                          </p:stCondLst>
                                        </p:cTn>
                                        <p:tgtEl>
                                          <p:spTgt spid="91147"/>
                                        </p:tgtEl>
                                        <p:attrNameLst>
                                          <p:attrName>style.visibility</p:attrName>
                                        </p:attrNameLst>
                                      </p:cBhvr>
                                      <p:to>
                                        <p:strVal val="visible"/>
                                      </p:to>
                                    </p:set>
                                    <p:anim calcmode="lin" valueType="num">
                                      <p:cBhvr additive="base">
                                        <p:cTn id="37" dur="500" fill="hold"/>
                                        <p:tgtEl>
                                          <p:spTgt spid="91147"/>
                                        </p:tgtEl>
                                        <p:attrNameLst>
                                          <p:attrName>ppt_x</p:attrName>
                                        </p:attrNameLst>
                                      </p:cBhvr>
                                      <p:tavLst>
                                        <p:tav tm="0">
                                          <p:val>
                                            <p:strVal val="0-#ppt_w/2"/>
                                          </p:val>
                                        </p:tav>
                                        <p:tav tm="100000">
                                          <p:val>
                                            <p:strVal val="#ppt_x"/>
                                          </p:val>
                                        </p:tav>
                                      </p:tavLst>
                                    </p:anim>
                                    <p:anim calcmode="lin" valueType="num">
                                      <p:cBhvr additive="base">
                                        <p:cTn id="38" dur="500" fill="hold"/>
                                        <p:tgtEl>
                                          <p:spTgt spid="91147"/>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2" name="WHOOSH.WAV"/>
                                        </p:tgtEl>
                                      </p:cMediaNode>
                                    </p:audio>
                                  </p:sub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nodeType="clickEffect">
                                  <p:stCondLst>
                                    <p:cond delay="0"/>
                                  </p:stCondLst>
                                  <p:childTnLst>
                                    <p:set>
                                      <p:cBhvr>
                                        <p:cTn id="42" dur="1" fill="hold">
                                          <p:stCondLst>
                                            <p:cond delay="0"/>
                                          </p:stCondLst>
                                        </p:cTn>
                                        <p:tgtEl>
                                          <p:spTgt spid="91148"/>
                                        </p:tgtEl>
                                        <p:attrNameLst>
                                          <p:attrName>style.visibility</p:attrName>
                                        </p:attrNameLst>
                                      </p:cBhvr>
                                      <p:to>
                                        <p:strVal val="visible"/>
                                      </p:to>
                                    </p:set>
                                    <p:anim calcmode="lin" valueType="num">
                                      <p:cBhvr additive="base">
                                        <p:cTn id="43" dur="500" fill="hold"/>
                                        <p:tgtEl>
                                          <p:spTgt spid="91148"/>
                                        </p:tgtEl>
                                        <p:attrNameLst>
                                          <p:attrName>ppt_x</p:attrName>
                                        </p:attrNameLst>
                                      </p:cBhvr>
                                      <p:tavLst>
                                        <p:tav tm="0">
                                          <p:val>
                                            <p:strVal val="0-#ppt_w/2"/>
                                          </p:val>
                                        </p:tav>
                                        <p:tav tm="100000">
                                          <p:val>
                                            <p:strVal val="#ppt_x"/>
                                          </p:val>
                                        </p:tav>
                                      </p:tavLst>
                                    </p:anim>
                                    <p:anim calcmode="lin" valueType="num">
                                      <p:cBhvr additive="base">
                                        <p:cTn id="44" dur="500" fill="hold"/>
                                        <p:tgtEl>
                                          <p:spTgt spid="91148"/>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2" name="WHOOSH.WAV"/>
                                        </p:tgtEl>
                                      </p:cMediaNode>
                                    </p:audio>
                                  </p:sub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nodeType="clickEffect">
                                  <p:stCondLst>
                                    <p:cond delay="0"/>
                                  </p:stCondLst>
                                  <p:childTnLst>
                                    <p:set>
                                      <p:cBhvr>
                                        <p:cTn id="48" dur="1" fill="hold">
                                          <p:stCondLst>
                                            <p:cond delay="0"/>
                                          </p:stCondLst>
                                        </p:cTn>
                                        <p:tgtEl>
                                          <p:spTgt spid="91149"/>
                                        </p:tgtEl>
                                        <p:attrNameLst>
                                          <p:attrName>style.visibility</p:attrName>
                                        </p:attrNameLst>
                                      </p:cBhvr>
                                      <p:to>
                                        <p:strVal val="visible"/>
                                      </p:to>
                                    </p:set>
                                    <p:anim calcmode="lin" valueType="num">
                                      <p:cBhvr additive="base">
                                        <p:cTn id="49" dur="500" fill="hold"/>
                                        <p:tgtEl>
                                          <p:spTgt spid="91149"/>
                                        </p:tgtEl>
                                        <p:attrNameLst>
                                          <p:attrName>ppt_x</p:attrName>
                                        </p:attrNameLst>
                                      </p:cBhvr>
                                      <p:tavLst>
                                        <p:tav tm="0">
                                          <p:val>
                                            <p:strVal val="0-#ppt_w/2"/>
                                          </p:val>
                                        </p:tav>
                                        <p:tav tm="100000">
                                          <p:val>
                                            <p:strVal val="#ppt_x"/>
                                          </p:val>
                                        </p:tav>
                                      </p:tavLst>
                                    </p:anim>
                                    <p:anim calcmode="lin" valueType="num">
                                      <p:cBhvr additive="base">
                                        <p:cTn id="50" dur="500" fill="hold"/>
                                        <p:tgtEl>
                                          <p:spTgt spid="91149"/>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7"/>
                                            </p:cond>
                                          </p:stCondLst>
                                          <p:endCondLst>
                                            <p:cond evt="onStopAudio" delay="0">
                                              <p:tgtEl>
                                                <p:sldTgt/>
                                              </p:tgtEl>
                                            </p:cond>
                                          </p:endCondLst>
                                        </p:cTn>
                                        <p:tgtEl>
                                          <p:sndTgt r:embed="rId2" name="WHOOSH.WAV"/>
                                        </p:tgtEl>
                                      </p:cMediaNode>
                                    </p:audio>
                                  </p:sub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8" fill="hold" nodeType="clickEffect">
                                  <p:stCondLst>
                                    <p:cond delay="0"/>
                                  </p:stCondLst>
                                  <p:childTnLst>
                                    <p:set>
                                      <p:cBhvr>
                                        <p:cTn id="54" dur="1" fill="hold">
                                          <p:stCondLst>
                                            <p:cond delay="0"/>
                                          </p:stCondLst>
                                        </p:cTn>
                                        <p:tgtEl>
                                          <p:spTgt spid="91150"/>
                                        </p:tgtEl>
                                        <p:attrNameLst>
                                          <p:attrName>style.visibility</p:attrName>
                                        </p:attrNameLst>
                                      </p:cBhvr>
                                      <p:to>
                                        <p:strVal val="visible"/>
                                      </p:to>
                                    </p:set>
                                    <p:anim calcmode="lin" valueType="num">
                                      <p:cBhvr additive="base">
                                        <p:cTn id="55" dur="500" fill="hold"/>
                                        <p:tgtEl>
                                          <p:spTgt spid="91150"/>
                                        </p:tgtEl>
                                        <p:attrNameLst>
                                          <p:attrName>ppt_x</p:attrName>
                                        </p:attrNameLst>
                                      </p:cBhvr>
                                      <p:tavLst>
                                        <p:tav tm="0">
                                          <p:val>
                                            <p:strVal val="0-#ppt_w/2"/>
                                          </p:val>
                                        </p:tav>
                                        <p:tav tm="100000">
                                          <p:val>
                                            <p:strVal val="#ppt_x"/>
                                          </p:val>
                                        </p:tav>
                                      </p:tavLst>
                                    </p:anim>
                                    <p:anim calcmode="lin" valueType="num">
                                      <p:cBhvr additive="base">
                                        <p:cTn id="56" dur="500" fill="hold"/>
                                        <p:tgtEl>
                                          <p:spTgt spid="91150"/>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3"/>
                                            </p:cond>
                                          </p:stCondLst>
                                          <p:endCondLst>
                                            <p:cond evt="onStopAudio" delay="0">
                                              <p:tgtEl>
                                                <p:sldTgt/>
                                              </p:tgtEl>
                                            </p:cond>
                                          </p:endCondLst>
                                        </p:cTn>
                                        <p:tgtEl>
                                          <p:sndTgt r:embed="rId2" name="WHOOSH.WAV"/>
                                        </p:tgtEl>
                                      </p:cMediaNode>
                                    </p:audio>
                                  </p:sub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8" fill="hold" nodeType="clickEffect">
                                  <p:stCondLst>
                                    <p:cond delay="0"/>
                                  </p:stCondLst>
                                  <p:childTnLst>
                                    <p:set>
                                      <p:cBhvr>
                                        <p:cTn id="60" dur="1" fill="hold">
                                          <p:stCondLst>
                                            <p:cond delay="0"/>
                                          </p:stCondLst>
                                        </p:cTn>
                                        <p:tgtEl>
                                          <p:spTgt spid="91151"/>
                                        </p:tgtEl>
                                        <p:attrNameLst>
                                          <p:attrName>style.visibility</p:attrName>
                                        </p:attrNameLst>
                                      </p:cBhvr>
                                      <p:to>
                                        <p:strVal val="visible"/>
                                      </p:to>
                                    </p:set>
                                    <p:anim calcmode="lin" valueType="num">
                                      <p:cBhvr additive="base">
                                        <p:cTn id="61" dur="500" fill="hold"/>
                                        <p:tgtEl>
                                          <p:spTgt spid="91151"/>
                                        </p:tgtEl>
                                        <p:attrNameLst>
                                          <p:attrName>ppt_x</p:attrName>
                                        </p:attrNameLst>
                                      </p:cBhvr>
                                      <p:tavLst>
                                        <p:tav tm="0">
                                          <p:val>
                                            <p:strVal val="0-#ppt_w/2"/>
                                          </p:val>
                                        </p:tav>
                                        <p:tav tm="100000">
                                          <p:val>
                                            <p:strVal val="#ppt_x"/>
                                          </p:val>
                                        </p:tav>
                                      </p:tavLst>
                                    </p:anim>
                                    <p:anim calcmode="lin" valueType="num">
                                      <p:cBhvr additive="base">
                                        <p:cTn id="62" dur="500" fill="hold"/>
                                        <p:tgtEl>
                                          <p:spTgt spid="91151"/>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9"/>
                                            </p:cond>
                                          </p:stCondLst>
                                          <p:endCondLst>
                                            <p:cond evt="onStopAudio" delay="0">
                                              <p:tgtEl>
                                                <p:sldTgt/>
                                              </p:tgtEl>
                                            </p:cond>
                                          </p:endCondLst>
                                        </p:cTn>
                                        <p:tgtEl>
                                          <p:sndTgt r:embed="rId2" name="WHOOSH.WAV"/>
                                        </p:tgtEl>
                                      </p:cMediaNode>
                                    </p:audio>
                                  </p:subTnLst>
                                </p:cTn>
                              </p:par>
                            </p:childTnLst>
                          </p:cTn>
                        </p:par>
                      </p:childTnLst>
                    </p:cTn>
                  </p:par>
                  <p:par>
                    <p:cTn id="63" fill="hold" nodeType="clickPar">
                      <p:stCondLst>
                        <p:cond delay="indefinite"/>
                      </p:stCondLst>
                      <p:childTnLst>
                        <p:par>
                          <p:cTn id="64" fill="hold" nodeType="withGroup">
                            <p:stCondLst>
                              <p:cond delay="0"/>
                            </p:stCondLst>
                            <p:childTnLst>
                              <p:par>
                                <p:cTn id="65" presetID="2" presetClass="entr" presetSubtype="8" fill="hold" nodeType="clickEffect">
                                  <p:stCondLst>
                                    <p:cond delay="0"/>
                                  </p:stCondLst>
                                  <p:childTnLst>
                                    <p:set>
                                      <p:cBhvr>
                                        <p:cTn id="66" dur="1" fill="hold">
                                          <p:stCondLst>
                                            <p:cond delay="0"/>
                                          </p:stCondLst>
                                        </p:cTn>
                                        <p:tgtEl>
                                          <p:spTgt spid="91156"/>
                                        </p:tgtEl>
                                        <p:attrNameLst>
                                          <p:attrName>style.visibility</p:attrName>
                                        </p:attrNameLst>
                                      </p:cBhvr>
                                      <p:to>
                                        <p:strVal val="visible"/>
                                      </p:to>
                                    </p:set>
                                    <p:anim calcmode="lin" valueType="num">
                                      <p:cBhvr additive="base">
                                        <p:cTn id="67" dur="500" fill="hold"/>
                                        <p:tgtEl>
                                          <p:spTgt spid="91156"/>
                                        </p:tgtEl>
                                        <p:attrNameLst>
                                          <p:attrName>ppt_x</p:attrName>
                                        </p:attrNameLst>
                                      </p:cBhvr>
                                      <p:tavLst>
                                        <p:tav tm="0">
                                          <p:val>
                                            <p:strVal val="0-#ppt_w/2"/>
                                          </p:val>
                                        </p:tav>
                                        <p:tav tm="100000">
                                          <p:val>
                                            <p:strVal val="#ppt_x"/>
                                          </p:val>
                                        </p:tav>
                                      </p:tavLst>
                                    </p:anim>
                                    <p:anim calcmode="lin" valueType="num">
                                      <p:cBhvr additive="base">
                                        <p:cTn id="68" dur="500" fill="hold"/>
                                        <p:tgtEl>
                                          <p:spTgt spid="91156"/>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65"/>
                                            </p:cond>
                                          </p:stCondLst>
                                          <p:endCondLst>
                                            <p:cond evt="onStopAudio" delay="0">
                                              <p:tgtEl>
                                                <p:sldTgt/>
                                              </p:tgtEl>
                                            </p:cond>
                                          </p:endCondLst>
                                        </p:cTn>
                                        <p:tgtEl>
                                          <p:sndTgt r:embed="rId2" name="WHOOSH.WAV"/>
                                        </p:tgtEl>
                                      </p:cMediaNode>
                                    </p:audio>
                                  </p:subTnLst>
                                </p:cTn>
                              </p:par>
                            </p:childTnLst>
                          </p:cTn>
                        </p:par>
                      </p:childTnLst>
                    </p:cTn>
                  </p:par>
                  <p:par>
                    <p:cTn id="69" fill="hold" nodeType="clickPar">
                      <p:stCondLst>
                        <p:cond delay="indefinite"/>
                      </p:stCondLst>
                      <p:childTnLst>
                        <p:par>
                          <p:cTn id="70" fill="hold" nodeType="withGroup">
                            <p:stCondLst>
                              <p:cond delay="0"/>
                            </p:stCondLst>
                            <p:childTnLst>
                              <p:par>
                                <p:cTn id="71" presetID="2" presetClass="entr" presetSubtype="8" fill="hold" nodeType="clickEffect">
                                  <p:stCondLst>
                                    <p:cond delay="0"/>
                                  </p:stCondLst>
                                  <p:childTnLst>
                                    <p:set>
                                      <p:cBhvr>
                                        <p:cTn id="72" dur="1" fill="hold">
                                          <p:stCondLst>
                                            <p:cond delay="0"/>
                                          </p:stCondLst>
                                        </p:cTn>
                                        <p:tgtEl>
                                          <p:spTgt spid="91152"/>
                                        </p:tgtEl>
                                        <p:attrNameLst>
                                          <p:attrName>style.visibility</p:attrName>
                                        </p:attrNameLst>
                                      </p:cBhvr>
                                      <p:to>
                                        <p:strVal val="visible"/>
                                      </p:to>
                                    </p:set>
                                    <p:anim calcmode="lin" valueType="num">
                                      <p:cBhvr additive="base">
                                        <p:cTn id="73" dur="500" fill="hold"/>
                                        <p:tgtEl>
                                          <p:spTgt spid="91152"/>
                                        </p:tgtEl>
                                        <p:attrNameLst>
                                          <p:attrName>ppt_x</p:attrName>
                                        </p:attrNameLst>
                                      </p:cBhvr>
                                      <p:tavLst>
                                        <p:tav tm="0">
                                          <p:val>
                                            <p:strVal val="0-#ppt_w/2"/>
                                          </p:val>
                                        </p:tav>
                                        <p:tav tm="100000">
                                          <p:val>
                                            <p:strVal val="#ppt_x"/>
                                          </p:val>
                                        </p:tav>
                                      </p:tavLst>
                                    </p:anim>
                                    <p:anim calcmode="lin" valueType="num">
                                      <p:cBhvr additive="base">
                                        <p:cTn id="74" dur="500" fill="hold"/>
                                        <p:tgtEl>
                                          <p:spTgt spid="91152"/>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71"/>
                                            </p:cond>
                                          </p:stCondLst>
                                          <p:endCondLst>
                                            <p:cond evt="onStopAudio" delay="0">
                                              <p:tgtEl>
                                                <p:sldTgt/>
                                              </p:tgtEl>
                                            </p:cond>
                                          </p:endCondLst>
                                        </p:cTn>
                                        <p:tgtEl>
                                          <p:sndTgt r:embed="rId2" name="WHOOSH.WAV"/>
                                        </p:tgtEl>
                                      </p:cMediaNode>
                                    </p:audio>
                                  </p:subTnLst>
                                </p:cTn>
                              </p:par>
                            </p:childTnLst>
                          </p:cTn>
                        </p:par>
                      </p:childTnLst>
                    </p:cTn>
                  </p:par>
                  <p:par>
                    <p:cTn id="75" fill="hold" nodeType="clickPar">
                      <p:stCondLst>
                        <p:cond delay="indefinite"/>
                      </p:stCondLst>
                      <p:childTnLst>
                        <p:par>
                          <p:cTn id="76" fill="hold" nodeType="withGroup">
                            <p:stCondLst>
                              <p:cond delay="0"/>
                            </p:stCondLst>
                            <p:childTnLst>
                              <p:par>
                                <p:cTn id="77" presetID="2" presetClass="entr" presetSubtype="8" fill="hold" nodeType="clickEffect">
                                  <p:stCondLst>
                                    <p:cond delay="0"/>
                                  </p:stCondLst>
                                  <p:childTnLst>
                                    <p:set>
                                      <p:cBhvr>
                                        <p:cTn id="78" dur="1" fill="hold">
                                          <p:stCondLst>
                                            <p:cond delay="0"/>
                                          </p:stCondLst>
                                        </p:cTn>
                                        <p:tgtEl>
                                          <p:spTgt spid="91153"/>
                                        </p:tgtEl>
                                        <p:attrNameLst>
                                          <p:attrName>style.visibility</p:attrName>
                                        </p:attrNameLst>
                                      </p:cBhvr>
                                      <p:to>
                                        <p:strVal val="visible"/>
                                      </p:to>
                                    </p:set>
                                    <p:anim calcmode="lin" valueType="num">
                                      <p:cBhvr additive="base">
                                        <p:cTn id="79" dur="500" fill="hold"/>
                                        <p:tgtEl>
                                          <p:spTgt spid="91153"/>
                                        </p:tgtEl>
                                        <p:attrNameLst>
                                          <p:attrName>ppt_x</p:attrName>
                                        </p:attrNameLst>
                                      </p:cBhvr>
                                      <p:tavLst>
                                        <p:tav tm="0">
                                          <p:val>
                                            <p:strVal val="0-#ppt_w/2"/>
                                          </p:val>
                                        </p:tav>
                                        <p:tav tm="100000">
                                          <p:val>
                                            <p:strVal val="#ppt_x"/>
                                          </p:val>
                                        </p:tav>
                                      </p:tavLst>
                                    </p:anim>
                                    <p:anim calcmode="lin" valueType="num">
                                      <p:cBhvr additive="base">
                                        <p:cTn id="80" dur="500" fill="hold"/>
                                        <p:tgtEl>
                                          <p:spTgt spid="91153"/>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77"/>
                                            </p:cond>
                                          </p:stCondLst>
                                          <p:endCondLst>
                                            <p:cond evt="onStopAudio" delay="0">
                                              <p:tgtEl>
                                                <p:sldTgt/>
                                              </p:tgtEl>
                                            </p:cond>
                                          </p:endCondLst>
                                        </p:cTn>
                                        <p:tgtEl>
                                          <p:sndTgt r:embed="rId2" name="WHOOSH.WAV"/>
                                        </p:tgtEl>
                                      </p:cMediaNode>
                                    </p:audio>
                                  </p:subTnLst>
                                </p:cTn>
                              </p:par>
                            </p:childTnLst>
                          </p:cTn>
                        </p:par>
                      </p:childTnLst>
                    </p:cTn>
                  </p:par>
                  <p:par>
                    <p:cTn id="81" fill="hold" nodeType="clickPar">
                      <p:stCondLst>
                        <p:cond delay="indefinite"/>
                      </p:stCondLst>
                      <p:childTnLst>
                        <p:par>
                          <p:cTn id="82" fill="hold" nodeType="withGroup">
                            <p:stCondLst>
                              <p:cond delay="0"/>
                            </p:stCondLst>
                            <p:childTnLst>
                              <p:par>
                                <p:cTn id="83" presetID="2" presetClass="entr" presetSubtype="8" fill="hold" nodeType="clickEffect">
                                  <p:stCondLst>
                                    <p:cond delay="0"/>
                                  </p:stCondLst>
                                  <p:childTnLst>
                                    <p:set>
                                      <p:cBhvr>
                                        <p:cTn id="84" dur="1" fill="hold">
                                          <p:stCondLst>
                                            <p:cond delay="0"/>
                                          </p:stCondLst>
                                        </p:cTn>
                                        <p:tgtEl>
                                          <p:spTgt spid="91154"/>
                                        </p:tgtEl>
                                        <p:attrNameLst>
                                          <p:attrName>style.visibility</p:attrName>
                                        </p:attrNameLst>
                                      </p:cBhvr>
                                      <p:to>
                                        <p:strVal val="visible"/>
                                      </p:to>
                                    </p:set>
                                    <p:anim calcmode="lin" valueType="num">
                                      <p:cBhvr additive="base">
                                        <p:cTn id="85" dur="500" fill="hold"/>
                                        <p:tgtEl>
                                          <p:spTgt spid="91154"/>
                                        </p:tgtEl>
                                        <p:attrNameLst>
                                          <p:attrName>ppt_x</p:attrName>
                                        </p:attrNameLst>
                                      </p:cBhvr>
                                      <p:tavLst>
                                        <p:tav tm="0">
                                          <p:val>
                                            <p:strVal val="0-#ppt_w/2"/>
                                          </p:val>
                                        </p:tav>
                                        <p:tav tm="100000">
                                          <p:val>
                                            <p:strVal val="#ppt_x"/>
                                          </p:val>
                                        </p:tav>
                                      </p:tavLst>
                                    </p:anim>
                                    <p:anim calcmode="lin" valueType="num">
                                      <p:cBhvr additive="base">
                                        <p:cTn id="86" dur="500" fill="hold"/>
                                        <p:tgtEl>
                                          <p:spTgt spid="91154"/>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83"/>
                                            </p:cond>
                                          </p:stCondLst>
                                          <p:endCondLst>
                                            <p:cond evt="onStopAudio" delay="0">
                                              <p:tgtEl>
                                                <p:sldTgt/>
                                              </p:tgtEl>
                                            </p:cond>
                                          </p:endCondLst>
                                        </p:cTn>
                                        <p:tgtEl>
                                          <p:sndTgt r:embed="rId2" name="WHOOSH.WAV"/>
                                        </p:tgtEl>
                                      </p:cMediaNode>
                                    </p:audio>
                                  </p:subTnLst>
                                </p:cTn>
                              </p:par>
                            </p:childTnLst>
                          </p:cTn>
                        </p:par>
                      </p:childTnLst>
                    </p:cTn>
                  </p:par>
                  <p:par>
                    <p:cTn id="87" fill="hold" nodeType="clickPar">
                      <p:stCondLst>
                        <p:cond delay="indefinite"/>
                      </p:stCondLst>
                      <p:childTnLst>
                        <p:par>
                          <p:cTn id="88" fill="hold" nodeType="withGroup">
                            <p:stCondLst>
                              <p:cond delay="0"/>
                            </p:stCondLst>
                            <p:childTnLst>
                              <p:par>
                                <p:cTn id="89" presetID="2" presetClass="entr" presetSubtype="8" fill="hold" grpId="0" nodeType="clickEffect">
                                  <p:stCondLst>
                                    <p:cond delay="0"/>
                                  </p:stCondLst>
                                  <p:childTnLst>
                                    <p:set>
                                      <p:cBhvr>
                                        <p:cTn id="90" dur="1" fill="hold">
                                          <p:stCondLst>
                                            <p:cond delay="0"/>
                                          </p:stCondLst>
                                        </p:cTn>
                                        <p:tgtEl>
                                          <p:spTgt spid="91155">
                                            <p:txEl>
                                              <p:pRg st="0" end="0"/>
                                            </p:txEl>
                                          </p:spTgt>
                                        </p:tgtEl>
                                        <p:attrNameLst>
                                          <p:attrName>style.visibility</p:attrName>
                                        </p:attrNameLst>
                                      </p:cBhvr>
                                      <p:to>
                                        <p:strVal val="visible"/>
                                      </p:to>
                                    </p:set>
                                    <p:anim calcmode="lin" valueType="num">
                                      <p:cBhvr additive="base">
                                        <p:cTn id="91" dur="500" fill="hold"/>
                                        <p:tgtEl>
                                          <p:spTgt spid="91155">
                                            <p:txEl>
                                              <p:pRg st="0" end="0"/>
                                            </p:txEl>
                                          </p:spTgt>
                                        </p:tgtEl>
                                        <p:attrNameLst>
                                          <p:attrName>ppt_x</p:attrName>
                                        </p:attrNameLst>
                                      </p:cBhvr>
                                      <p:tavLst>
                                        <p:tav tm="0">
                                          <p:val>
                                            <p:strVal val="0-#ppt_w/2"/>
                                          </p:val>
                                        </p:tav>
                                        <p:tav tm="100000">
                                          <p:val>
                                            <p:strVal val="#ppt_x"/>
                                          </p:val>
                                        </p:tav>
                                      </p:tavLst>
                                    </p:anim>
                                    <p:anim calcmode="lin" valueType="num">
                                      <p:cBhvr additive="base">
                                        <p:cTn id="92" dur="500" fill="hold"/>
                                        <p:tgtEl>
                                          <p:spTgt spid="91155">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89"/>
                                            </p:cond>
                                          </p:stCondLst>
                                          <p:endCondLst>
                                            <p:cond evt="onStopAudio" delay="0">
                                              <p:tgtEl>
                                                <p:sldTgt/>
                                              </p:tgtEl>
                                            </p:cond>
                                          </p:endCondLst>
                                        </p:cTn>
                                        <p:tgtEl>
                                          <p:sndTgt r:embed="rId2" name="WHOOSH.WAV"/>
                                        </p:tgtEl>
                                      </p:cMediaNode>
                                    </p:audio>
                                  </p:subTnLst>
                                </p:cTn>
                              </p:par>
                            </p:childTnLst>
                          </p:cTn>
                        </p:par>
                      </p:childTnLst>
                    </p:cTn>
                  </p:par>
                  <p:par>
                    <p:cTn id="93" fill="hold" nodeType="clickPar">
                      <p:stCondLst>
                        <p:cond delay="indefinite"/>
                      </p:stCondLst>
                      <p:childTnLst>
                        <p:par>
                          <p:cTn id="94" fill="hold" nodeType="withGroup">
                            <p:stCondLst>
                              <p:cond delay="0"/>
                            </p:stCondLst>
                            <p:childTnLst>
                              <p:par>
                                <p:cTn id="95" presetID="2" presetClass="entr" presetSubtype="8" fill="hold" nodeType="clickEffect">
                                  <p:stCondLst>
                                    <p:cond delay="0"/>
                                  </p:stCondLst>
                                  <p:childTnLst>
                                    <p:set>
                                      <p:cBhvr>
                                        <p:cTn id="96" dur="1" fill="hold">
                                          <p:stCondLst>
                                            <p:cond delay="0"/>
                                          </p:stCondLst>
                                        </p:cTn>
                                        <p:tgtEl>
                                          <p:spTgt spid="91142"/>
                                        </p:tgtEl>
                                        <p:attrNameLst>
                                          <p:attrName>style.visibility</p:attrName>
                                        </p:attrNameLst>
                                      </p:cBhvr>
                                      <p:to>
                                        <p:strVal val="visible"/>
                                      </p:to>
                                    </p:set>
                                    <p:anim calcmode="lin" valueType="num">
                                      <p:cBhvr additive="base">
                                        <p:cTn id="97" dur="500" fill="hold"/>
                                        <p:tgtEl>
                                          <p:spTgt spid="91142"/>
                                        </p:tgtEl>
                                        <p:attrNameLst>
                                          <p:attrName>ppt_x</p:attrName>
                                        </p:attrNameLst>
                                      </p:cBhvr>
                                      <p:tavLst>
                                        <p:tav tm="0">
                                          <p:val>
                                            <p:strVal val="0-#ppt_w/2"/>
                                          </p:val>
                                        </p:tav>
                                        <p:tav tm="100000">
                                          <p:val>
                                            <p:strVal val="#ppt_x"/>
                                          </p:val>
                                        </p:tav>
                                      </p:tavLst>
                                    </p:anim>
                                    <p:anim calcmode="lin" valueType="num">
                                      <p:cBhvr additive="base">
                                        <p:cTn id="98" dur="500" fill="hold"/>
                                        <p:tgtEl>
                                          <p:spTgt spid="91142"/>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95"/>
                                            </p:cond>
                                          </p:stCondLst>
                                          <p:endCondLst>
                                            <p:cond evt="onStopAudio" delay="0">
                                              <p:tgtEl>
                                                <p:sldTgt/>
                                              </p:tgtEl>
                                            </p:cond>
                                          </p:endCondLst>
                                        </p:cTn>
                                        <p:tgtEl>
                                          <p:sndTgt r:embed="rId2" name="WHOOSH.WAV"/>
                                        </p:tgtEl>
                                      </p:cMediaNode>
                                    </p:audio>
                                  </p:subTnLst>
                                </p:cTn>
                              </p:par>
                            </p:childTnLst>
                          </p:cTn>
                        </p:par>
                      </p:childTnLst>
                    </p:cTn>
                  </p:par>
                  <p:par>
                    <p:cTn id="99" fill="hold" nodeType="clickPar">
                      <p:stCondLst>
                        <p:cond delay="indefinite"/>
                      </p:stCondLst>
                      <p:childTnLst>
                        <p:par>
                          <p:cTn id="100" fill="hold" nodeType="withGroup">
                            <p:stCondLst>
                              <p:cond delay="0"/>
                            </p:stCondLst>
                            <p:childTnLst>
                              <p:par>
                                <p:cTn id="101" presetID="2" presetClass="entr" presetSubtype="8" fill="hold" grpId="0" nodeType="clickEffect">
                                  <p:stCondLst>
                                    <p:cond delay="0"/>
                                  </p:stCondLst>
                                  <p:childTnLst>
                                    <p:set>
                                      <p:cBhvr>
                                        <p:cTn id="102" dur="1" fill="hold">
                                          <p:stCondLst>
                                            <p:cond delay="0"/>
                                          </p:stCondLst>
                                        </p:cTn>
                                        <p:tgtEl>
                                          <p:spTgt spid="91143">
                                            <p:txEl>
                                              <p:pRg st="0" end="0"/>
                                            </p:txEl>
                                          </p:spTgt>
                                        </p:tgtEl>
                                        <p:attrNameLst>
                                          <p:attrName>style.visibility</p:attrName>
                                        </p:attrNameLst>
                                      </p:cBhvr>
                                      <p:to>
                                        <p:strVal val="visible"/>
                                      </p:to>
                                    </p:set>
                                    <p:anim calcmode="lin" valueType="num">
                                      <p:cBhvr additive="base">
                                        <p:cTn id="103" dur="500" fill="hold"/>
                                        <p:tgtEl>
                                          <p:spTgt spid="91143">
                                            <p:txEl>
                                              <p:pRg st="0" end="0"/>
                                            </p:txEl>
                                          </p:spTgt>
                                        </p:tgtEl>
                                        <p:attrNameLst>
                                          <p:attrName>ppt_x</p:attrName>
                                        </p:attrNameLst>
                                      </p:cBhvr>
                                      <p:tavLst>
                                        <p:tav tm="0">
                                          <p:val>
                                            <p:strVal val="0-#ppt_w/2"/>
                                          </p:val>
                                        </p:tav>
                                        <p:tav tm="100000">
                                          <p:val>
                                            <p:strVal val="#ppt_x"/>
                                          </p:val>
                                        </p:tav>
                                      </p:tavLst>
                                    </p:anim>
                                    <p:anim calcmode="lin" valueType="num">
                                      <p:cBhvr additive="base">
                                        <p:cTn id="104" dur="500" fill="hold"/>
                                        <p:tgtEl>
                                          <p:spTgt spid="91143">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01"/>
                                            </p:cond>
                                          </p:stCondLst>
                                          <p:endCondLst>
                                            <p:cond evt="onStopAudio" delay="0">
                                              <p:tgtEl>
                                                <p:sldTgt/>
                                              </p:tgtEl>
                                            </p:cond>
                                          </p:endCondLst>
                                        </p:cTn>
                                        <p:tgtEl>
                                          <p:sndTgt r:embed="rId2" name="WHOOSH.WAV"/>
                                        </p:tgtEl>
                                      </p:cMediaNode>
                                    </p:audio>
                                  </p:subTnLst>
                                </p:cTn>
                              </p:par>
                            </p:childTnLst>
                          </p:cTn>
                        </p:par>
                      </p:childTnLst>
                    </p:cTn>
                  </p:par>
                  <p:par>
                    <p:cTn id="105" fill="hold" nodeType="clickPar">
                      <p:stCondLst>
                        <p:cond delay="indefinite"/>
                      </p:stCondLst>
                      <p:childTnLst>
                        <p:par>
                          <p:cTn id="106" fill="hold" nodeType="withGroup">
                            <p:stCondLst>
                              <p:cond delay="0"/>
                            </p:stCondLst>
                            <p:childTnLst>
                              <p:par>
                                <p:cTn id="107" presetID="3" presetClass="entr" presetSubtype="10" fill="hold" grpId="0" nodeType="clickEffect">
                                  <p:stCondLst>
                                    <p:cond delay="0"/>
                                  </p:stCondLst>
                                  <p:childTnLst>
                                    <p:set>
                                      <p:cBhvr>
                                        <p:cTn id="108" dur="1" fill="hold">
                                          <p:stCondLst>
                                            <p:cond delay="0"/>
                                          </p:stCondLst>
                                        </p:cTn>
                                        <p:tgtEl>
                                          <p:spTgt spid="91160"/>
                                        </p:tgtEl>
                                        <p:attrNameLst>
                                          <p:attrName>style.visibility</p:attrName>
                                        </p:attrNameLst>
                                      </p:cBhvr>
                                      <p:to>
                                        <p:strVal val="visible"/>
                                      </p:to>
                                    </p:set>
                                    <p:animEffect transition="in" filter="blinds(horizontal)">
                                      <p:cBhvr>
                                        <p:cTn id="109" dur="500"/>
                                        <p:tgtEl>
                                          <p:spTgt spid="91160"/>
                                        </p:tgtEl>
                                      </p:cBhvr>
                                    </p:animEffect>
                                  </p:childTnLst>
                                </p:cTn>
                              </p:par>
                            </p:childTnLst>
                          </p:cTn>
                        </p:par>
                      </p:childTnLst>
                    </p:cTn>
                  </p:par>
                  <p:par>
                    <p:cTn id="110" fill="hold" nodeType="clickPar">
                      <p:stCondLst>
                        <p:cond delay="indefinite"/>
                      </p:stCondLst>
                      <p:childTnLst>
                        <p:par>
                          <p:cTn id="111" fill="hold" nodeType="withGroup">
                            <p:stCondLst>
                              <p:cond delay="0"/>
                            </p:stCondLst>
                            <p:childTnLst>
                              <p:par>
                                <p:cTn id="112" presetID="3" presetClass="entr" presetSubtype="10" fill="hold" grpId="0" nodeType="clickEffect">
                                  <p:stCondLst>
                                    <p:cond delay="0"/>
                                  </p:stCondLst>
                                  <p:childTnLst>
                                    <p:set>
                                      <p:cBhvr>
                                        <p:cTn id="113" dur="1" fill="hold">
                                          <p:stCondLst>
                                            <p:cond delay="0"/>
                                          </p:stCondLst>
                                        </p:cTn>
                                        <p:tgtEl>
                                          <p:spTgt spid="91162"/>
                                        </p:tgtEl>
                                        <p:attrNameLst>
                                          <p:attrName>style.visibility</p:attrName>
                                        </p:attrNameLst>
                                      </p:cBhvr>
                                      <p:to>
                                        <p:strVal val="visible"/>
                                      </p:to>
                                    </p:set>
                                    <p:animEffect transition="in" filter="blinds(horizontal)">
                                      <p:cBhvr>
                                        <p:cTn id="114" dur="500"/>
                                        <p:tgtEl>
                                          <p:spTgt spid="91162"/>
                                        </p:tgtEl>
                                      </p:cBhvr>
                                    </p:animEffect>
                                  </p:childTnLst>
                                </p:cTn>
                              </p:par>
                            </p:childTnLst>
                          </p:cTn>
                        </p:par>
                      </p:childTnLst>
                    </p:cTn>
                  </p:par>
                  <p:par>
                    <p:cTn id="115" fill="hold" nodeType="clickPar">
                      <p:stCondLst>
                        <p:cond delay="indefinite"/>
                      </p:stCondLst>
                      <p:childTnLst>
                        <p:par>
                          <p:cTn id="116" fill="hold" nodeType="withGroup">
                            <p:stCondLst>
                              <p:cond delay="0"/>
                            </p:stCondLst>
                            <p:childTnLst>
                              <p:par>
                                <p:cTn id="117" presetID="8" presetClass="entr" presetSubtype="16" fill="hold" grpId="0" nodeType="clickEffect">
                                  <p:stCondLst>
                                    <p:cond delay="0"/>
                                  </p:stCondLst>
                                  <p:childTnLst>
                                    <p:set>
                                      <p:cBhvr>
                                        <p:cTn id="118" dur="1" fill="hold">
                                          <p:stCondLst>
                                            <p:cond delay="0"/>
                                          </p:stCondLst>
                                        </p:cTn>
                                        <p:tgtEl>
                                          <p:spTgt spid="91163"/>
                                        </p:tgtEl>
                                        <p:attrNameLst>
                                          <p:attrName>style.visibility</p:attrName>
                                        </p:attrNameLst>
                                      </p:cBhvr>
                                      <p:to>
                                        <p:strVal val="visible"/>
                                      </p:to>
                                    </p:set>
                                    <p:animEffect transition="in" filter="diamond(in)">
                                      <p:cBhvr>
                                        <p:cTn id="119" dur="2000"/>
                                        <p:tgtEl>
                                          <p:spTgt spid="911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43" grpId="0" build="p" autoUpdateAnimBg="0"/>
      <p:bldP spid="91144" grpId="0" build="p" autoUpdateAnimBg="0"/>
      <p:bldP spid="91145" grpId="0" build="p" autoUpdateAnimBg="0"/>
      <p:bldP spid="91155" grpId="0" build="p" autoUpdateAnimBg="0"/>
      <p:bldP spid="91160" grpId="0" animBg="1"/>
      <p:bldP spid="91162" grpId="0" animBg="1"/>
      <p:bldP spid="91163"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灯片编号占位符 6">
            <a:extLst>
              <a:ext uri="{FF2B5EF4-FFF2-40B4-BE49-F238E27FC236}">
                <a16:creationId xmlns:a16="http://schemas.microsoft.com/office/drawing/2014/main" id="{6C23AB0B-D891-43AB-8140-3D23DB90C7C6}"/>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53737309-A72A-4C8F-A213-3E7F05C370A0}" type="slidenum">
              <a:rPr lang="en-US" altLang="zh-CN" sz="2400" smtClean="0">
                <a:solidFill>
                  <a:srgbClr val="0000CC"/>
                </a:solidFill>
              </a:rPr>
              <a:pPr>
                <a:spcBef>
                  <a:spcPct val="50000"/>
                </a:spcBef>
                <a:buClrTx/>
                <a:buFontTx/>
                <a:buNone/>
              </a:pPr>
              <a:t>32</a:t>
            </a:fld>
            <a:endParaRPr lang="en-US" altLang="zh-CN" sz="2400">
              <a:solidFill>
                <a:srgbClr val="0000CC"/>
              </a:solidFill>
            </a:endParaRPr>
          </a:p>
        </p:txBody>
      </p:sp>
      <p:sp>
        <p:nvSpPr>
          <p:cNvPr id="36867" name="Line 10">
            <a:extLst>
              <a:ext uri="{FF2B5EF4-FFF2-40B4-BE49-F238E27FC236}">
                <a16:creationId xmlns:a16="http://schemas.microsoft.com/office/drawing/2014/main" id="{097B6C5D-04E5-40BB-9123-669B1F2336F3}"/>
              </a:ext>
            </a:extLst>
          </p:cNvPr>
          <p:cNvSpPr>
            <a:spLocks noChangeShapeType="1"/>
          </p:cNvSpPr>
          <p:nvPr/>
        </p:nvSpPr>
        <p:spPr bwMode="auto">
          <a:xfrm flipV="1">
            <a:off x="4706938" y="1223963"/>
            <a:ext cx="0" cy="23622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6868" name="Line 11">
            <a:extLst>
              <a:ext uri="{FF2B5EF4-FFF2-40B4-BE49-F238E27FC236}">
                <a16:creationId xmlns:a16="http://schemas.microsoft.com/office/drawing/2014/main" id="{B3D7AFCB-7A72-4870-8962-9F37A7751097}"/>
              </a:ext>
            </a:extLst>
          </p:cNvPr>
          <p:cNvSpPr>
            <a:spLocks noChangeShapeType="1"/>
          </p:cNvSpPr>
          <p:nvPr/>
        </p:nvSpPr>
        <p:spPr bwMode="auto">
          <a:xfrm>
            <a:off x="4706938" y="3600450"/>
            <a:ext cx="360045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6869" name="Freeform 12">
            <a:extLst>
              <a:ext uri="{FF2B5EF4-FFF2-40B4-BE49-F238E27FC236}">
                <a16:creationId xmlns:a16="http://schemas.microsoft.com/office/drawing/2014/main" id="{A12172BA-5B8E-4D58-8005-041700507BE5}"/>
              </a:ext>
            </a:extLst>
          </p:cNvPr>
          <p:cNvSpPr>
            <a:spLocks/>
          </p:cNvSpPr>
          <p:nvPr/>
        </p:nvSpPr>
        <p:spPr bwMode="auto">
          <a:xfrm>
            <a:off x="4787900" y="1844675"/>
            <a:ext cx="3382963" cy="1641475"/>
          </a:xfrm>
          <a:custGeom>
            <a:avLst/>
            <a:gdLst>
              <a:gd name="T0" fmla="*/ 0 w 2160"/>
              <a:gd name="T1" fmla="*/ 0 h 888"/>
              <a:gd name="T2" fmla="*/ 2147483646 w 2160"/>
              <a:gd name="T3" fmla="*/ 2147483646 h 888"/>
              <a:gd name="T4" fmla="*/ 2147483646 w 2160"/>
              <a:gd name="T5" fmla="*/ 2147483646 h 888"/>
              <a:gd name="T6" fmla="*/ 0 60000 65536"/>
              <a:gd name="T7" fmla="*/ 0 60000 65536"/>
              <a:gd name="T8" fmla="*/ 0 60000 65536"/>
            </a:gdLst>
            <a:ahLst/>
            <a:cxnLst>
              <a:cxn ang="T6">
                <a:pos x="T0" y="T1"/>
              </a:cxn>
              <a:cxn ang="T7">
                <a:pos x="T2" y="T3"/>
              </a:cxn>
              <a:cxn ang="T8">
                <a:pos x="T4" y="T5"/>
              </a:cxn>
            </a:cxnLst>
            <a:rect l="0" t="0" r="r" b="b"/>
            <a:pathLst>
              <a:path w="2160" h="888">
                <a:moveTo>
                  <a:pt x="0" y="0"/>
                </a:moveTo>
                <a:cubicBezTo>
                  <a:pt x="276" y="420"/>
                  <a:pt x="552" y="840"/>
                  <a:pt x="912" y="864"/>
                </a:cubicBezTo>
                <a:cubicBezTo>
                  <a:pt x="1272" y="888"/>
                  <a:pt x="1952" y="264"/>
                  <a:pt x="2160" y="144"/>
                </a:cubicBezTo>
              </a:path>
            </a:pathLst>
          </a:custGeom>
          <a:noFill/>
          <a:ln w="76200" cmpd="sng">
            <a:solidFill>
              <a:srgbClr val="0000CC"/>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6870" name="Text Box 16">
            <a:extLst>
              <a:ext uri="{FF2B5EF4-FFF2-40B4-BE49-F238E27FC236}">
                <a16:creationId xmlns:a16="http://schemas.microsoft.com/office/drawing/2014/main" id="{3ED75302-7D7C-48A9-8028-9A3017EAB4D1}"/>
              </a:ext>
            </a:extLst>
          </p:cNvPr>
          <p:cNvSpPr txBox="1">
            <a:spLocks noChangeArrowheads="1"/>
          </p:cNvSpPr>
          <p:nvPr/>
        </p:nvSpPr>
        <p:spPr bwMode="auto">
          <a:xfrm>
            <a:off x="5865813" y="2708275"/>
            <a:ext cx="9302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b="0"/>
              <a:t>SAC2</a:t>
            </a:r>
          </a:p>
        </p:txBody>
      </p:sp>
      <p:sp>
        <p:nvSpPr>
          <p:cNvPr id="36871" name="Text Box 17">
            <a:extLst>
              <a:ext uri="{FF2B5EF4-FFF2-40B4-BE49-F238E27FC236}">
                <a16:creationId xmlns:a16="http://schemas.microsoft.com/office/drawing/2014/main" id="{D480D3D6-39B8-4A8A-9A83-26266E141D9B}"/>
              </a:ext>
            </a:extLst>
          </p:cNvPr>
          <p:cNvSpPr txBox="1">
            <a:spLocks noChangeArrowheads="1"/>
          </p:cNvSpPr>
          <p:nvPr/>
        </p:nvSpPr>
        <p:spPr bwMode="auto">
          <a:xfrm>
            <a:off x="7018338" y="1700213"/>
            <a:ext cx="9302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b="0">
                <a:solidFill>
                  <a:srgbClr val="FF5050"/>
                </a:solidFill>
              </a:rPr>
              <a:t>SAC3</a:t>
            </a:r>
          </a:p>
        </p:txBody>
      </p:sp>
      <p:sp>
        <p:nvSpPr>
          <p:cNvPr id="36872" name="Text Box 18">
            <a:extLst>
              <a:ext uri="{FF2B5EF4-FFF2-40B4-BE49-F238E27FC236}">
                <a16:creationId xmlns:a16="http://schemas.microsoft.com/office/drawing/2014/main" id="{553C1D74-FA95-4548-905B-45A2FD91EC42}"/>
              </a:ext>
            </a:extLst>
          </p:cNvPr>
          <p:cNvSpPr txBox="1">
            <a:spLocks noChangeArrowheads="1"/>
          </p:cNvSpPr>
          <p:nvPr/>
        </p:nvSpPr>
        <p:spPr bwMode="auto">
          <a:xfrm>
            <a:off x="4930775" y="1628775"/>
            <a:ext cx="9302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b="0">
                <a:solidFill>
                  <a:srgbClr val="000066"/>
                </a:solidFill>
              </a:rPr>
              <a:t>SAC1</a:t>
            </a:r>
            <a:endParaRPr lang="en-US" altLang="zh-CN" sz="2400" b="0"/>
          </a:p>
        </p:txBody>
      </p:sp>
      <p:sp>
        <p:nvSpPr>
          <p:cNvPr id="36873" name="Text Box 19">
            <a:extLst>
              <a:ext uri="{FF2B5EF4-FFF2-40B4-BE49-F238E27FC236}">
                <a16:creationId xmlns:a16="http://schemas.microsoft.com/office/drawing/2014/main" id="{2B1E3B1A-7A62-4D9F-AC9F-D4F6B8E899F9}"/>
              </a:ext>
            </a:extLst>
          </p:cNvPr>
          <p:cNvSpPr txBox="1">
            <a:spLocks noChangeArrowheads="1"/>
          </p:cNvSpPr>
          <p:nvPr/>
        </p:nvSpPr>
        <p:spPr bwMode="auto">
          <a:xfrm>
            <a:off x="7586663" y="2665413"/>
            <a:ext cx="8286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a:solidFill>
                  <a:srgbClr val="0000CC"/>
                </a:solidFill>
              </a:rPr>
              <a:t>LAC</a:t>
            </a:r>
          </a:p>
        </p:txBody>
      </p:sp>
      <p:sp>
        <p:nvSpPr>
          <p:cNvPr id="36874" name="Freeform 21">
            <a:extLst>
              <a:ext uri="{FF2B5EF4-FFF2-40B4-BE49-F238E27FC236}">
                <a16:creationId xmlns:a16="http://schemas.microsoft.com/office/drawing/2014/main" id="{AC622B41-F34F-4A29-BDE5-77367FC22524}"/>
              </a:ext>
            </a:extLst>
          </p:cNvPr>
          <p:cNvSpPr>
            <a:spLocks/>
          </p:cNvSpPr>
          <p:nvPr/>
        </p:nvSpPr>
        <p:spPr bwMode="auto">
          <a:xfrm>
            <a:off x="6657975" y="1916113"/>
            <a:ext cx="1584325" cy="792162"/>
          </a:xfrm>
          <a:custGeom>
            <a:avLst/>
            <a:gdLst>
              <a:gd name="T0" fmla="*/ 0 w 862"/>
              <a:gd name="T1" fmla="*/ 0 h 408"/>
              <a:gd name="T2" fmla="*/ 2147483646 w 862"/>
              <a:gd name="T3" fmla="*/ 2147483646 h 408"/>
              <a:gd name="T4" fmla="*/ 2147483646 w 862"/>
              <a:gd name="T5" fmla="*/ 0 h 408"/>
              <a:gd name="T6" fmla="*/ 0 60000 65536"/>
              <a:gd name="T7" fmla="*/ 0 60000 65536"/>
              <a:gd name="T8" fmla="*/ 0 60000 65536"/>
            </a:gdLst>
            <a:ahLst/>
            <a:cxnLst>
              <a:cxn ang="T6">
                <a:pos x="T0" y="T1"/>
              </a:cxn>
              <a:cxn ang="T7">
                <a:pos x="T2" y="T3"/>
              </a:cxn>
              <a:cxn ang="T8">
                <a:pos x="T4" y="T5"/>
              </a:cxn>
            </a:cxnLst>
            <a:rect l="0" t="0" r="r" b="b"/>
            <a:pathLst>
              <a:path w="862" h="408">
                <a:moveTo>
                  <a:pt x="0" y="0"/>
                </a:moveTo>
                <a:cubicBezTo>
                  <a:pt x="132" y="204"/>
                  <a:pt x="264" y="408"/>
                  <a:pt x="408" y="408"/>
                </a:cubicBezTo>
                <a:cubicBezTo>
                  <a:pt x="552" y="408"/>
                  <a:pt x="786" y="68"/>
                  <a:pt x="862" y="0"/>
                </a:cubicBezTo>
              </a:path>
            </a:pathLst>
          </a:custGeom>
          <a:noFill/>
          <a:ln w="9525" cap="flat" cmpd="sng">
            <a:solidFill>
              <a:srgbClr val="000000"/>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6875" name="Freeform 22">
            <a:extLst>
              <a:ext uri="{FF2B5EF4-FFF2-40B4-BE49-F238E27FC236}">
                <a16:creationId xmlns:a16="http://schemas.microsoft.com/office/drawing/2014/main" id="{E0E579D9-A883-42FD-B5EA-0FA3C6690C11}"/>
              </a:ext>
            </a:extLst>
          </p:cNvPr>
          <p:cNvSpPr>
            <a:spLocks/>
          </p:cNvSpPr>
          <p:nvPr/>
        </p:nvSpPr>
        <p:spPr bwMode="auto">
          <a:xfrm>
            <a:off x="4786313" y="1771650"/>
            <a:ext cx="1296987" cy="792163"/>
          </a:xfrm>
          <a:custGeom>
            <a:avLst/>
            <a:gdLst>
              <a:gd name="T0" fmla="*/ 0 w 862"/>
              <a:gd name="T1" fmla="*/ 0 h 408"/>
              <a:gd name="T2" fmla="*/ 2147483646 w 862"/>
              <a:gd name="T3" fmla="*/ 2147483646 h 408"/>
              <a:gd name="T4" fmla="*/ 2147483646 w 862"/>
              <a:gd name="T5" fmla="*/ 0 h 408"/>
              <a:gd name="T6" fmla="*/ 0 60000 65536"/>
              <a:gd name="T7" fmla="*/ 0 60000 65536"/>
              <a:gd name="T8" fmla="*/ 0 60000 65536"/>
            </a:gdLst>
            <a:ahLst/>
            <a:cxnLst>
              <a:cxn ang="T6">
                <a:pos x="T0" y="T1"/>
              </a:cxn>
              <a:cxn ang="T7">
                <a:pos x="T2" y="T3"/>
              </a:cxn>
              <a:cxn ang="T8">
                <a:pos x="T4" y="T5"/>
              </a:cxn>
            </a:cxnLst>
            <a:rect l="0" t="0" r="r" b="b"/>
            <a:pathLst>
              <a:path w="862" h="408">
                <a:moveTo>
                  <a:pt x="0" y="0"/>
                </a:moveTo>
                <a:cubicBezTo>
                  <a:pt x="132" y="204"/>
                  <a:pt x="264" y="408"/>
                  <a:pt x="408" y="408"/>
                </a:cubicBezTo>
                <a:cubicBezTo>
                  <a:pt x="552" y="408"/>
                  <a:pt x="786" y="68"/>
                  <a:pt x="862" y="0"/>
                </a:cubicBezTo>
              </a:path>
            </a:pathLst>
          </a:custGeom>
          <a:noFill/>
          <a:ln w="9525" cap="flat" cmpd="sng">
            <a:solidFill>
              <a:srgbClr val="000000"/>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6876" name="Freeform 23">
            <a:extLst>
              <a:ext uri="{FF2B5EF4-FFF2-40B4-BE49-F238E27FC236}">
                <a16:creationId xmlns:a16="http://schemas.microsoft.com/office/drawing/2014/main" id="{8E473175-01C0-4A66-ADFD-1D1E4E0498CD}"/>
              </a:ext>
            </a:extLst>
          </p:cNvPr>
          <p:cNvSpPr>
            <a:spLocks/>
          </p:cNvSpPr>
          <p:nvPr/>
        </p:nvSpPr>
        <p:spPr bwMode="auto">
          <a:xfrm>
            <a:off x="5649913" y="2779713"/>
            <a:ext cx="1368425" cy="647700"/>
          </a:xfrm>
          <a:custGeom>
            <a:avLst/>
            <a:gdLst>
              <a:gd name="T0" fmla="*/ 0 w 862"/>
              <a:gd name="T1" fmla="*/ 0 h 408"/>
              <a:gd name="T2" fmla="*/ 2147483646 w 862"/>
              <a:gd name="T3" fmla="*/ 2147483646 h 408"/>
              <a:gd name="T4" fmla="*/ 2147483646 w 862"/>
              <a:gd name="T5" fmla="*/ 0 h 408"/>
              <a:gd name="T6" fmla="*/ 0 60000 65536"/>
              <a:gd name="T7" fmla="*/ 0 60000 65536"/>
              <a:gd name="T8" fmla="*/ 0 60000 65536"/>
            </a:gdLst>
            <a:ahLst/>
            <a:cxnLst>
              <a:cxn ang="T6">
                <a:pos x="T0" y="T1"/>
              </a:cxn>
              <a:cxn ang="T7">
                <a:pos x="T2" y="T3"/>
              </a:cxn>
              <a:cxn ang="T8">
                <a:pos x="T4" y="T5"/>
              </a:cxn>
            </a:cxnLst>
            <a:rect l="0" t="0" r="r" b="b"/>
            <a:pathLst>
              <a:path w="862" h="408">
                <a:moveTo>
                  <a:pt x="0" y="0"/>
                </a:moveTo>
                <a:cubicBezTo>
                  <a:pt x="132" y="204"/>
                  <a:pt x="264" y="408"/>
                  <a:pt x="408" y="408"/>
                </a:cubicBezTo>
                <a:cubicBezTo>
                  <a:pt x="552" y="408"/>
                  <a:pt x="786" y="68"/>
                  <a:pt x="862" y="0"/>
                </a:cubicBezTo>
              </a:path>
            </a:pathLst>
          </a:custGeom>
          <a:noFill/>
          <a:ln w="9525" cap="flat" cmpd="sng">
            <a:solidFill>
              <a:srgbClr val="000000"/>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283673" name="Rectangle 25">
            <a:extLst>
              <a:ext uri="{FF2B5EF4-FFF2-40B4-BE49-F238E27FC236}">
                <a16:creationId xmlns:a16="http://schemas.microsoft.com/office/drawing/2014/main" id="{0C0BCFBF-A304-4681-BCB3-B280EE8AC952}"/>
              </a:ext>
            </a:extLst>
          </p:cNvPr>
          <p:cNvSpPr>
            <a:spLocks noChangeArrowheads="1"/>
          </p:cNvSpPr>
          <p:nvPr/>
        </p:nvSpPr>
        <p:spPr bwMode="auto">
          <a:xfrm>
            <a:off x="684213" y="4437063"/>
            <a:ext cx="7848600" cy="1044575"/>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chemeClr val="accent2"/>
              </a:buClr>
              <a:buSzPct val="95000"/>
              <a:buFont typeface="Wingdings" panose="05000000000000000000" pitchFamily="2" charset="2"/>
              <a:buChar char="l"/>
            </a:pPr>
            <a:r>
              <a:rPr lang="en-US" altLang="zh-CN" sz="2000" b="0"/>
              <a:t>LAC</a:t>
            </a:r>
            <a:r>
              <a:rPr lang="zh-CN" altLang="en-US" sz="2000" b="0"/>
              <a:t>递减，处于生产规模递增阶段，与</a:t>
            </a:r>
            <a:r>
              <a:rPr lang="en-US" altLang="zh-CN" sz="2000" b="0"/>
              <a:t>SAC</a:t>
            </a:r>
            <a:r>
              <a:rPr lang="zh-CN" altLang="en-US" sz="2000" b="0"/>
              <a:t>最低点的左端相切；</a:t>
            </a:r>
          </a:p>
          <a:p>
            <a:pPr>
              <a:spcBef>
                <a:spcPct val="0"/>
              </a:spcBef>
              <a:buClr>
                <a:schemeClr val="accent2"/>
              </a:buClr>
              <a:buSzPct val="95000"/>
              <a:buFont typeface="Wingdings" panose="05000000000000000000" pitchFamily="2" charset="2"/>
              <a:buChar char="l"/>
            </a:pPr>
            <a:r>
              <a:rPr lang="en-US" altLang="zh-CN" sz="2000" b="0"/>
              <a:t>LAC</a:t>
            </a:r>
            <a:r>
              <a:rPr lang="zh-CN" altLang="en-US" sz="2000" b="0"/>
              <a:t>递增，处于生产规模递减阶段，与</a:t>
            </a:r>
            <a:r>
              <a:rPr lang="en-US" altLang="zh-CN" sz="2000" b="0"/>
              <a:t>SAC</a:t>
            </a:r>
            <a:r>
              <a:rPr lang="zh-CN" altLang="en-US" sz="2000" b="0"/>
              <a:t>最低点的右端相切；</a:t>
            </a:r>
          </a:p>
          <a:p>
            <a:pPr>
              <a:spcBef>
                <a:spcPct val="0"/>
              </a:spcBef>
              <a:buClr>
                <a:schemeClr val="accent2"/>
              </a:buClr>
              <a:buSzPct val="95000"/>
              <a:buFont typeface="Wingdings" panose="05000000000000000000" pitchFamily="2" charset="2"/>
              <a:buChar char="l"/>
            </a:pPr>
            <a:r>
              <a:rPr lang="zh-CN" altLang="en-US" sz="2000" b="0"/>
              <a:t>只有在</a:t>
            </a:r>
            <a:r>
              <a:rPr lang="en-US" altLang="zh-CN" sz="2000" b="0"/>
              <a:t>LAC</a:t>
            </a:r>
            <a:r>
              <a:rPr lang="zh-CN" altLang="en-US" sz="2000" b="0"/>
              <a:t>最低点，</a:t>
            </a:r>
            <a:r>
              <a:rPr lang="en-US" altLang="zh-CN" sz="2000" b="0"/>
              <a:t>LAC</a:t>
            </a:r>
            <a:r>
              <a:rPr lang="zh-CN" altLang="en-US" sz="2000" b="0"/>
              <a:t>才与</a:t>
            </a:r>
            <a:r>
              <a:rPr lang="en-US" altLang="zh-CN" sz="2000" b="0"/>
              <a:t>SAC</a:t>
            </a:r>
            <a:r>
              <a:rPr lang="zh-CN" altLang="en-US" sz="2000" b="0"/>
              <a:t>最低点相切。 </a:t>
            </a:r>
          </a:p>
        </p:txBody>
      </p:sp>
      <p:sp>
        <p:nvSpPr>
          <p:cNvPr id="36878" name="Rectangle 26">
            <a:extLst>
              <a:ext uri="{FF2B5EF4-FFF2-40B4-BE49-F238E27FC236}">
                <a16:creationId xmlns:a16="http://schemas.microsoft.com/office/drawing/2014/main" id="{7FE12032-067C-452F-A34C-6AE2B8F980D0}"/>
              </a:ext>
            </a:extLst>
          </p:cNvPr>
          <p:cNvSpPr>
            <a:spLocks noGrp="1" noChangeArrowheads="1"/>
          </p:cNvSpPr>
          <p:nvPr>
            <p:ph type="title"/>
          </p:nvPr>
        </p:nvSpPr>
        <p:spPr/>
        <p:txBody>
          <a:bodyPr/>
          <a:lstStyle/>
          <a:p>
            <a:pPr eaLnBrk="1" hangingPunct="1"/>
            <a:r>
              <a:rPr lang="en-US" altLang="zh-CN" b="1">
                <a:solidFill>
                  <a:srgbClr val="800000"/>
                </a:solidFill>
              </a:rPr>
              <a:t> LAC</a:t>
            </a:r>
            <a:r>
              <a:rPr lang="zh-CN" altLang="en-US"/>
              <a:t>包络线的形状</a:t>
            </a:r>
          </a:p>
        </p:txBody>
      </p:sp>
      <p:sp>
        <p:nvSpPr>
          <p:cNvPr id="283676" name="Rectangle 28">
            <a:extLst>
              <a:ext uri="{FF2B5EF4-FFF2-40B4-BE49-F238E27FC236}">
                <a16:creationId xmlns:a16="http://schemas.microsoft.com/office/drawing/2014/main" id="{2803FE3B-3768-4B7F-9FC6-8A43FB92BB1F}"/>
              </a:ext>
            </a:extLst>
          </p:cNvPr>
          <p:cNvSpPr>
            <a:spLocks noChangeArrowheads="1"/>
          </p:cNvSpPr>
          <p:nvPr/>
        </p:nvSpPr>
        <p:spPr bwMode="auto">
          <a:xfrm>
            <a:off x="684213" y="1557338"/>
            <a:ext cx="3816350" cy="1590675"/>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chemeClr val="accent2"/>
              </a:buClr>
              <a:buSzPct val="95000"/>
              <a:buFont typeface="Wingdings" panose="05000000000000000000" pitchFamily="2" charset="2"/>
              <a:buChar char="l"/>
            </a:pPr>
            <a:r>
              <a:rPr lang="zh-CN" altLang="en-US" sz="2400"/>
              <a:t>原因：规模经济。</a:t>
            </a:r>
          </a:p>
          <a:p>
            <a:pPr>
              <a:spcBef>
                <a:spcPct val="0"/>
              </a:spcBef>
              <a:buClr>
                <a:schemeClr val="accent2"/>
              </a:buClr>
              <a:buSzPct val="95000"/>
              <a:buFont typeface="Wingdings" panose="05000000000000000000" pitchFamily="2" charset="2"/>
              <a:buChar char="l"/>
            </a:pPr>
            <a:r>
              <a:rPr lang="zh-CN" altLang="en-US" sz="2400"/>
              <a:t>规模收益通常都是先上升，后下降，所以，</a:t>
            </a:r>
            <a:r>
              <a:rPr lang="en-US" altLang="zh-CN" sz="2400"/>
              <a:t>LAC</a:t>
            </a:r>
            <a:r>
              <a:rPr lang="zh-CN" altLang="en-US" sz="2400"/>
              <a:t>曲线通常是Ｕ型。 </a:t>
            </a:r>
          </a:p>
        </p:txBody>
      </p:sp>
      <p:sp>
        <p:nvSpPr>
          <p:cNvPr id="283678" name="Rectangle 30">
            <a:extLst>
              <a:ext uri="{FF2B5EF4-FFF2-40B4-BE49-F238E27FC236}">
                <a16:creationId xmlns:a16="http://schemas.microsoft.com/office/drawing/2014/main" id="{BE8A4FB7-5292-47D3-B2FE-E242443D7470}"/>
              </a:ext>
            </a:extLst>
          </p:cNvPr>
          <p:cNvSpPr>
            <a:spLocks noChangeArrowheads="1"/>
          </p:cNvSpPr>
          <p:nvPr/>
        </p:nvSpPr>
        <p:spPr bwMode="auto">
          <a:xfrm>
            <a:off x="684213" y="3284538"/>
            <a:ext cx="3816350" cy="936625"/>
          </a:xfrm>
          <a:prstGeom prst="rect">
            <a:avLst/>
          </a:prstGeom>
          <a:solidFill>
            <a:srgbClr val="FFCC00"/>
          </a:solidFill>
          <a:ln w="9525">
            <a:solidFill>
              <a:srgbClr val="FF0000"/>
            </a:solidFill>
            <a:miter lim="800000"/>
            <a:headEnd/>
            <a:tailEnd/>
          </a:ln>
        </p:spPr>
        <p:txBody>
          <a:bodyPr anchor="b"/>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zh-CN" altLang="en-US" sz="2400">
                <a:solidFill>
                  <a:schemeClr val="tx2"/>
                </a:solidFill>
              </a:rPr>
              <a:t>包络线不一定是短期平均成本曲线最低点的连接</a:t>
            </a:r>
          </a:p>
        </p:txBody>
      </p:sp>
      <p:sp>
        <p:nvSpPr>
          <p:cNvPr id="283679" name="AutoShape 31">
            <a:extLst>
              <a:ext uri="{FF2B5EF4-FFF2-40B4-BE49-F238E27FC236}">
                <a16:creationId xmlns:a16="http://schemas.microsoft.com/office/drawing/2014/main" id="{52E0B794-055A-4F30-98F0-616ACABCF49E}"/>
              </a:ext>
            </a:extLst>
          </p:cNvPr>
          <p:cNvSpPr>
            <a:spLocks noChangeArrowheads="1"/>
          </p:cNvSpPr>
          <p:nvPr/>
        </p:nvSpPr>
        <p:spPr bwMode="auto">
          <a:xfrm>
            <a:off x="971550" y="5661025"/>
            <a:ext cx="7561263" cy="792163"/>
          </a:xfrm>
          <a:prstGeom prst="downArrowCallout">
            <a:avLst>
              <a:gd name="adj1" fmla="val 238627"/>
              <a:gd name="adj2" fmla="val 238627"/>
              <a:gd name="adj3" fmla="val 16667"/>
              <a:gd name="adj4" fmla="val 66667"/>
            </a:avLst>
          </a:prstGeom>
          <a:solidFill>
            <a:srgbClr val="FFFF0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lgn="ctr">
              <a:spcBef>
                <a:spcPct val="0"/>
              </a:spcBef>
              <a:buClrTx/>
              <a:buFontTx/>
              <a:buNone/>
            </a:pPr>
            <a:r>
              <a:rPr lang="en-US" altLang="zh-CN" sz="2400"/>
              <a:t>LAC</a:t>
            </a:r>
            <a:r>
              <a:rPr lang="zh-CN" altLang="en-US" sz="2400"/>
              <a:t>曲线呈</a:t>
            </a:r>
            <a:r>
              <a:rPr lang="en-US" altLang="zh-CN" sz="2400"/>
              <a:t>U</a:t>
            </a:r>
            <a:r>
              <a:rPr lang="zh-CN" altLang="en-US" sz="2400"/>
              <a:t>形的原因：内在经济或规模经济。</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83676"/>
                                        </p:tgtEl>
                                        <p:attrNameLst>
                                          <p:attrName>style.visibility</p:attrName>
                                        </p:attrNameLst>
                                      </p:cBhvr>
                                      <p:to>
                                        <p:strVal val="visible"/>
                                      </p:to>
                                    </p:set>
                                    <p:animEffect transition="in" filter="blinds(horizontal)">
                                      <p:cBhvr>
                                        <p:cTn id="7" dur="500"/>
                                        <p:tgtEl>
                                          <p:spTgt spid="28367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83678"/>
                                        </p:tgtEl>
                                        <p:attrNameLst>
                                          <p:attrName>style.visibility</p:attrName>
                                        </p:attrNameLst>
                                      </p:cBhvr>
                                      <p:to>
                                        <p:strVal val="visible"/>
                                      </p:to>
                                    </p:set>
                                    <p:animEffect transition="in" filter="blinds(horizontal)">
                                      <p:cBhvr>
                                        <p:cTn id="12" dur="500"/>
                                        <p:tgtEl>
                                          <p:spTgt spid="28367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83673"/>
                                        </p:tgtEl>
                                        <p:attrNameLst>
                                          <p:attrName>style.visibility</p:attrName>
                                        </p:attrNameLst>
                                      </p:cBhvr>
                                      <p:to>
                                        <p:strVal val="visible"/>
                                      </p:to>
                                    </p:set>
                                    <p:animEffect transition="in" filter="blinds(horizontal)">
                                      <p:cBhvr>
                                        <p:cTn id="17" dur="500"/>
                                        <p:tgtEl>
                                          <p:spTgt spid="283673"/>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83679"/>
                                        </p:tgtEl>
                                        <p:attrNameLst>
                                          <p:attrName>style.visibility</p:attrName>
                                        </p:attrNameLst>
                                      </p:cBhvr>
                                      <p:to>
                                        <p:strVal val="visible"/>
                                      </p:to>
                                    </p:set>
                                    <p:animEffect transition="in" filter="blinds(horizontal)">
                                      <p:cBhvr>
                                        <p:cTn id="22" dur="500"/>
                                        <p:tgtEl>
                                          <p:spTgt spid="2836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3673" grpId="0" animBg="1"/>
      <p:bldP spid="283676" grpId="0" animBg="1"/>
      <p:bldP spid="283678" grpId="0" animBg="1"/>
      <p:bldP spid="283679"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灯片编号占位符 5">
            <a:extLst>
              <a:ext uri="{FF2B5EF4-FFF2-40B4-BE49-F238E27FC236}">
                <a16:creationId xmlns:a16="http://schemas.microsoft.com/office/drawing/2014/main" id="{AF1E6DC7-1A59-4DA3-AF20-539B23D391FE}"/>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E1E64B51-35B3-4382-84F2-60CEF71F24B6}" type="slidenum">
              <a:rPr lang="en-US" altLang="zh-CN" sz="2400" smtClean="0">
                <a:solidFill>
                  <a:srgbClr val="0000CC"/>
                </a:solidFill>
              </a:rPr>
              <a:pPr>
                <a:spcBef>
                  <a:spcPct val="50000"/>
                </a:spcBef>
                <a:buClrTx/>
                <a:buFontTx/>
                <a:buNone/>
              </a:pPr>
              <a:t>33</a:t>
            </a:fld>
            <a:endParaRPr lang="en-US" altLang="zh-CN" sz="2400">
              <a:solidFill>
                <a:srgbClr val="0000CC"/>
              </a:solidFill>
            </a:endParaRPr>
          </a:p>
        </p:txBody>
      </p:sp>
      <p:sp>
        <p:nvSpPr>
          <p:cNvPr id="37891" name="Rectangle 2">
            <a:extLst>
              <a:ext uri="{FF2B5EF4-FFF2-40B4-BE49-F238E27FC236}">
                <a16:creationId xmlns:a16="http://schemas.microsoft.com/office/drawing/2014/main" id="{77E6EF4E-9543-4817-B93F-D677560C21B1}"/>
              </a:ext>
            </a:extLst>
          </p:cNvPr>
          <p:cNvSpPr>
            <a:spLocks noGrp="1" noChangeArrowheads="1"/>
          </p:cNvSpPr>
          <p:nvPr>
            <p:ph type="title"/>
          </p:nvPr>
        </p:nvSpPr>
        <p:spPr>
          <a:xfrm>
            <a:off x="684213" y="333375"/>
            <a:ext cx="7989887" cy="612775"/>
          </a:xfrm>
          <a:ln>
            <a:solidFill>
              <a:srgbClr val="FF0000"/>
            </a:solidFill>
            <a:miter lim="800000"/>
            <a:headEnd/>
            <a:tailEnd/>
          </a:ln>
        </p:spPr>
        <p:txBody>
          <a:bodyPr/>
          <a:lstStyle/>
          <a:p>
            <a:pPr eaLnBrk="1" hangingPunct="1"/>
            <a:r>
              <a:rPr lang="en-US" altLang="zh-CN" sz="3200"/>
              <a:t>3</a:t>
            </a:r>
            <a:r>
              <a:rPr lang="zh-CN" altLang="en-US" sz="3200">
                <a:solidFill>
                  <a:srgbClr val="A50021"/>
                </a:solidFill>
                <a:latin typeface="黑体" panose="02010609060101010101" pitchFamily="49" charset="-122"/>
                <a:ea typeface="黑体" panose="02010609060101010101" pitchFamily="49" charset="-122"/>
              </a:rPr>
              <a:t>、内在经济与内存不经济 </a:t>
            </a:r>
            <a:r>
              <a:rPr lang="en-US" altLang="zh-CN" sz="2800" b="1"/>
              <a:t>Economy of Scale</a:t>
            </a:r>
            <a:endParaRPr lang="en-US" altLang="zh-CN" sz="4000"/>
          </a:p>
        </p:txBody>
      </p:sp>
      <p:sp>
        <p:nvSpPr>
          <p:cNvPr id="366595" name="Rectangle 3">
            <a:extLst>
              <a:ext uri="{FF2B5EF4-FFF2-40B4-BE49-F238E27FC236}">
                <a16:creationId xmlns:a16="http://schemas.microsoft.com/office/drawing/2014/main" id="{CADBD452-F373-41EF-8F7F-3F9A3142C4B7}"/>
              </a:ext>
            </a:extLst>
          </p:cNvPr>
          <p:cNvSpPr>
            <a:spLocks noGrp="1" noChangeArrowheads="1"/>
          </p:cNvSpPr>
          <p:nvPr>
            <p:ph type="body" idx="1"/>
          </p:nvPr>
        </p:nvSpPr>
        <p:spPr>
          <a:xfrm>
            <a:off x="684213" y="1196975"/>
            <a:ext cx="4103687" cy="1296988"/>
          </a:xfrm>
          <a:solidFill>
            <a:srgbClr val="FFCC00"/>
          </a:solidFill>
          <a:ln w="76200">
            <a:solidFill>
              <a:srgbClr val="336600"/>
            </a:solidFill>
            <a:miter lim="800000"/>
            <a:headEnd/>
            <a:tailEnd/>
          </a:ln>
        </p:spPr>
        <p:txBody>
          <a:bodyPr/>
          <a:lstStyle/>
          <a:p>
            <a:pPr marL="0" indent="0" eaLnBrk="1" hangingPunct="1"/>
            <a:r>
              <a:rPr lang="zh-CN" altLang="en-US" sz="2400" b="1">
                <a:solidFill>
                  <a:srgbClr val="0000CC"/>
                </a:solidFill>
              </a:rPr>
              <a:t>内在经济</a:t>
            </a:r>
            <a:r>
              <a:rPr lang="zh-CN" altLang="en-US" sz="2400" b="1"/>
              <a:t>：在厂商规模扩张初期，由自身内部规模扩大所引起的经济效益的提高。</a:t>
            </a:r>
          </a:p>
        </p:txBody>
      </p:sp>
      <p:sp>
        <p:nvSpPr>
          <p:cNvPr id="366597" name="Rectangle 5">
            <a:extLst>
              <a:ext uri="{FF2B5EF4-FFF2-40B4-BE49-F238E27FC236}">
                <a16:creationId xmlns:a16="http://schemas.microsoft.com/office/drawing/2014/main" id="{CCBD36E0-3C8B-45A9-9136-949A71E6FAF9}"/>
              </a:ext>
            </a:extLst>
          </p:cNvPr>
          <p:cNvSpPr>
            <a:spLocks noChangeArrowheads="1"/>
          </p:cNvSpPr>
          <p:nvPr/>
        </p:nvSpPr>
        <p:spPr bwMode="auto">
          <a:xfrm>
            <a:off x="611188" y="4005263"/>
            <a:ext cx="7920037" cy="2073275"/>
          </a:xfrm>
          <a:prstGeom prst="rect">
            <a:avLst/>
          </a:prstGeom>
          <a:solidFill>
            <a:srgbClr val="FFCC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lnSpc>
                <a:spcPct val="90000"/>
              </a:lnSpc>
              <a:spcBef>
                <a:spcPct val="0"/>
              </a:spcBef>
              <a:buClrTx/>
              <a:buFontTx/>
              <a:buNone/>
            </a:pPr>
            <a:r>
              <a:rPr lang="zh-CN" altLang="en-US" sz="2400">
                <a:solidFill>
                  <a:srgbClr val="0000CC"/>
                </a:solidFill>
              </a:rPr>
              <a:t>内在经济的原因：</a:t>
            </a:r>
          </a:p>
          <a:p>
            <a:pPr>
              <a:lnSpc>
                <a:spcPct val="90000"/>
              </a:lnSpc>
              <a:spcBef>
                <a:spcPct val="0"/>
              </a:spcBef>
              <a:buClrTx/>
              <a:buFontTx/>
              <a:buNone/>
            </a:pPr>
            <a:r>
              <a:rPr lang="zh-CN" altLang="en-US" sz="2400">
                <a:solidFill>
                  <a:srgbClr val="0000CC"/>
                </a:solidFill>
              </a:rPr>
              <a:t>第一，</a:t>
            </a:r>
            <a:r>
              <a:rPr lang="zh-CN" altLang="en-US" sz="2400"/>
              <a:t>使用更先进技术；</a:t>
            </a:r>
          </a:p>
          <a:p>
            <a:pPr>
              <a:lnSpc>
                <a:spcPct val="90000"/>
              </a:lnSpc>
              <a:spcBef>
                <a:spcPct val="0"/>
              </a:spcBef>
              <a:buClrTx/>
              <a:buFontTx/>
              <a:buNone/>
            </a:pPr>
            <a:r>
              <a:rPr lang="zh-CN" altLang="en-US" sz="2400">
                <a:solidFill>
                  <a:srgbClr val="0000CC"/>
                </a:solidFill>
              </a:rPr>
              <a:t>第二，</a:t>
            </a:r>
            <a:r>
              <a:rPr lang="zh-CN" altLang="en-US" sz="2400"/>
              <a:t>实行专业化生产；</a:t>
            </a:r>
          </a:p>
          <a:p>
            <a:pPr>
              <a:lnSpc>
                <a:spcPct val="90000"/>
              </a:lnSpc>
              <a:spcBef>
                <a:spcPct val="0"/>
              </a:spcBef>
              <a:buClrTx/>
              <a:buFontTx/>
              <a:buNone/>
            </a:pPr>
            <a:r>
              <a:rPr lang="zh-CN" altLang="en-US" sz="2400">
                <a:solidFill>
                  <a:srgbClr val="0000CC"/>
                </a:solidFill>
              </a:rPr>
              <a:t>第三，</a:t>
            </a:r>
            <a:r>
              <a:rPr lang="zh-CN" altLang="en-US" sz="2400"/>
              <a:t>提高管理效率；</a:t>
            </a:r>
          </a:p>
          <a:p>
            <a:pPr>
              <a:lnSpc>
                <a:spcPct val="90000"/>
              </a:lnSpc>
              <a:spcBef>
                <a:spcPct val="0"/>
              </a:spcBef>
              <a:buClrTx/>
              <a:buFontTx/>
              <a:buNone/>
            </a:pPr>
            <a:r>
              <a:rPr lang="zh-CN" altLang="en-US" sz="2400">
                <a:solidFill>
                  <a:srgbClr val="0000CC"/>
                </a:solidFill>
              </a:rPr>
              <a:t>第四，</a:t>
            </a:r>
            <a:r>
              <a:rPr lang="zh-CN" altLang="en-US" sz="2400"/>
              <a:t>对</a:t>
            </a:r>
            <a:r>
              <a:rPr lang="zh-CN" altLang="en-US" sz="2000">
                <a:solidFill>
                  <a:srgbClr val="0000CC"/>
                </a:solidFill>
              </a:rPr>
              <a:t>副产品</a:t>
            </a:r>
            <a:r>
              <a:rPr lang="zh-CN" altLang="en-US" sz="2400"/>
              <a:t>进行综合利用；</a:t>
            </a:r>
          </a:p>
          <a:p>
            <a:pPr>
              <a:lnSpc>
                <a:spcPct val="90000"/>
              </a:lnSpc>
              <a:spcBef>
                <a:spcPct val="0"/>
              </a:spcBef>
              <a:buClrTx/>
              <a:buFontTx/>
              <a:buNone/>
            </a:pPr>
            <a:r>
              <a:rPr lang="zh-CN" altLang="en-US" sz="2400">
                <a:solidFill>
                  <a:srgbClr val="0000CC"/>
                </a:solidFill>
              </a:rPr>
              <a:t>第五，</a:t>
            </a:r>
            <a:r>
              <a:rPr lang="zh-CN" altLang="en-US" sz="2400"/>
              <a:t>生产要素的购买与产品的销售方面也会更加有利。</a:t>
            </a:r>
          </a:p>
        </p:txBody>
      </p:sp>
      <p:sp>
        <p:nvSpPr>
          <p:cNvPr id="366600" name="AutoShape 8" descr="蓝色面巾纸">
            <a:extLst>
              <a:ext uri="{FF2B5EF4-FFF2-40B4-BE49-F238E27FC236}">
                <a16:creationId xmlns:a16="http://schemas.microsoft.com/office/drawing/2014/main" id="{2DEF84DF-5DA0-4906-9E2E-79E70A6BC59D}"/>
              </a:ext>
            </a:extLst>
          </p:cNvPr>
          <p:cNvSpPr>
            <a:spLocks noChangeArrowheads="1"/>
          </p:cNvSpPr>
          <p:nvPr/>
        </p:nvSpPr>
        <p:spPr bwMode="auto">
          <a:xfrm>
            <a:off x="5148263" y="1412875"/>
            <a:ext cx="3384550" cy="719138"/>
          </a:xfrm>
          <a:prstGeom prst="wedgeRoundRectCallout">
            <a:avLst>
              <a:gd name="adj1" fmla="val -58773"/>
              <a:gd name="adj2" fmla="val 13134"/>
              <a:gd name="adj3" fmla="val 16667"/>
            </a:avLst>
          </a:prstGeom>
          <a:blipFill dpi="0" rotWithShape="0">
            <a:blip r:embed="rId2"/>
            <a:srcRect/>
            <a:tile tx="0" ty="0" sx="100000" sy="100000" flip="none" algn="tl"/>
          </a:blipFill>
          <a:ln w="76200" algn="ctr">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lnSpc>
                <a:spcPct val="110000"/>
              </a:lnSpc>
              <a:spcBef>
                <a:spcPct val="0"/>
              </a:spcBef>
              <a:buClr>
                <a:schemeClr val="accent2"/>
              </a:buClr>
              <a:buSzPct val="95000"/>
              <a:buFont typeface="Wingdings" panose="05000000000000000000" pitchFamily="2" charset="2"/>
              <a:buChar char="u"/>
            </a:pPr>
            <a:r>
              <a:rPr lang="zh-CN" altLang="en-US" sz="2400"/>
              <a:t>也称作规模经济。</a:t>
            </a:r>
          </a:p>
        </p:txBody>
      </p:sp>
      <p:sp>
        <p:nvSpPr>
          <p:cNvPr id="366603" name="AutoShape 11" descr="信纸">
            <a:extLst>
              <a:ext uri="{FF2B5EF4-FFF2-40B4-BE49-F238E27FC236}">
                <a16:creationId xmlns:a16="http://schemas.microsoft.com/office/drawing/2014/main" id="{548775E1-7585-4C69-8DA2-2CD81E6B34D1}"/>
              </a:ext>
            </a:extLst>
          </p:cNvPr>
          <p:cNvSpPr>
            <a:spLocks noChangeArrowheads="1"/>
          </p:cNvSpPr>
          <p:nvPr/>
        </p:nvSpPr>
        <p:spPr bwMode="auto">
          <a:xfrm>
            <a:off x="611188" y="2924175"/>
            <a:ext cx="4176712" cy="865188"/>
          </a:xfrm>
          <a:prstGeom prst="wedgeRoundRectCallout">
            <a:avLst>
              <a:gd name="adj1" fmla="val -8343"/>
              <a:gd name="adj2" fmla="val -92384"/>
              <a:gd name="adj3" fmla="val 16667"/>
            </a:avLst>
          </a:prstGeom>
          <a:blipFill dpi="0" rotWithShape="0">
            <a:blip r:embed="rId3"/>
            <a:srcRect/>
            <a:tile tx="0" ty="0" sx="100000" sy="100000" flip="none" algn="tl"/>
          </a:blip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rgbClr val="3366FF"/>
              </a:buClr>
              <a:buSzPct val="95000"/>
              <a:buFont typeface="Wingdings" panose="05000000000000000000" pitchFamily="2" charset="2"/>
              <a:buChar char="n"/>
            </a:pPr>
            <a:r>
              <a:rPr lang="zh-CN" altLang="en-US" sz="2000"/>
              <a:t>假定多种要素投入量增加的比例是相同的，就是规模报酬问题</a:t>
            </a:r>
          </a:p>
        </p:txBody>
      </p:sp>
      <p:sp>
        <p:nvSpPr>
          <p:cNvPr id="366604" name="Rectangle 12" descr="花束">
            <a:extLst>
              <a:ext uri="{FF2B5EF4-FFF2-40B4-BE49-F238E27FC236}">
                <a16:creationId xmlns:a16="http://schemas.microsoft.com/office/drawing/2014/main" id="{DEB83859-C1F8-4549-B172-741B72A6197B}"/>
              </a:ext>
            </a:extLst>
          </p:cNvPr>
          <p:cNvSpPr>
            <a:spLocks noChangeArrowheads="1"/>
          </p:cNvSpPr>
          <p:nvPr/>
        </p:nvSpPr>
        <p:spPr bwMode="auto">
          <a:xfrm>
            <a:off x="5003800" y="2492375"/>
            <a:ext cx="3527425" cy="1335088"/>
          </a:xfrm>
          <a:prstGeom prst="rect">
            <a:avLst/>
          </a:prstGeom>
          <a:blipFill dpi="0" rotWithShape="0">
            <a:blip r:embed="rId4"/>
            <a:srcRect/>
            <a:tile tx="0" ty="0" sx="100000" sy="100000" flip="none" algn="tl"/>
          </a:blip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lnSpc>
                <a:spcPct val="110000"/>
              </a:lnSpc>
              <a:spcBef>
                <a:spcPct val="0"/>
              </a:spcBef>
              <a:buClr>
                <a:schemeClr val="accent2"/>
              </a:buClr>
              <a:buSzPct val="95000"/>
              <a:buFont typeface="Wingdings" panose="05000000000000000000" pitchFamily="2" charset="2"/>
              <a:buChar char="l"/>
            </a:pPr>
            <a:r>
              <a:rPr lang="zh-CN" altLang="en-US" sz="2400"/>
              <a:t>其他情况不变，产量增加的倍数</a:t>
            </a:r>
            <a:r>
              <a:rPr lang="en-US" altLang="zh-CN" sz="2400"/>
              <a:t>&gt;</a:t>
            </a:r>
            <a:r>
              <a:rPr lang="zh-CN" altLang="en-US" sz="2400"/>
              <a:t>成本增加的倍数</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66595">
                                            <p:bg/>
                                          </p:spTgt>
                                        </p:tgtEl>
                                        <p:attrNameLst>
                                          <p:attrName>style.visibility</p:attrName>
                                        </p:attrNameLst>
                                      </p:cBhvr>
                                      <p:to>
                                        <p:strVal val="visible"/>
                                      </p:to>
                                    </p:set>
                                    <p:animEffect transition="in" filter="blinds(horizontal)">
                                      <p:cBhvr>
                                        <p:cTn id="7" dur="500"/>
                                        <p:tgtEl>
                                          <p:spTgt spid="366595">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66595">
                                            <p:txEl>
                                              <p:pRg st="0" end="0"/>
                                            </p:txEl>
                                          </p:spTgt>
                                        </p:tgtEl>
                                        <p:attrNameLst>
                                          <p:attrName>style.visibility</p:attrName>
                                        </p:attrNameLst>
                                      </p:cBhvr>
                                      <p:to>
                                        <p:strVal val="visible"/>
                                      </p:to>
                                    </p:set>
                                    <p:animEffect transition="in" filter="blinds(horizontal)">
                                      <p:cBhvr>
                                        <p:cTn id="12" dur="500"/>
                                        <p:tgtEl>
                                          <p:spTgt spid="366595">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66600"/>
                                        </p:tgtEl>
                                        <p:attrNameLst>
                                          <p:attrName>style.visibility</p:attrName>
                                        </p:attrNameLst>
                                      </p:cBhvr>
                                      <p:to>
                                        <p:strVal val="visible"/>
                                      </p:to>
                                    </p:set>
                                    <p:animEffect transition="in" filter="blinds(horizontal)">
                                      <p:cBhvr>
                                        <p:cTn id="17" dur="500"/>
                                        <p:tgtEl>
                                          <p:spTgt spid="36660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66604"/>
                                        </p:tgtEl>
                                        <p:attrNameLst>
                                          <p:attrName>style.visibility</p:attrName>
                                        </p:attrNameLst>
                                      </p:cBhvr>
                                      <p:to>
                                        <p:strVal val="visible"/>
                                      </p:to>
                                    </p:set>
                                    <p:animEffect transition="in" filter="blinds(horizontal)">
                                      <p:cBhvr>
                                        <p:cTn id="22" dur="500"/>
                                        <p:tgtEl>
                                          <p:spTgt spid="366604"/>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66603"/>
                                        </p:tgtEl>
                                        <p:attrNameLst>
                                          <p:attrName>style.visibility</p:attrName>
                                        </p:attrNameLst>
                                      </p:cBhvr>
                                      <p:to>
                                        <p:strVal val="visible"/>
                                      </p:to>
                                    </p:set>
                                    <p:animEffect transition="in" filter="blinds(horizontal)">
                                      <p:cBhvr>
                                        <p:cTn id="27" dur="500"/>
                                        <p:tgtEl>
                                          <p:spTgt spid="366603"/>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366597"/>
                                        </p:tgtEl>
                                        <p:attrNameLst>
                                          <p:attrName>style.visibility</p:attrName>
                                        </p:attrNameLst>
                                      </p:cBhvr>
                                      <p:to>
                                        <p:strVal val="visible"/>
                                      </p:to>
                                    </p:set>
                                    <p:animEffect transition="in" filter="box(in)">
                                      <p:cBhvr>
                                        <p:cTn id="32" dur="500"/>
                                        <p:tgtEl>
                                          <p:spTgt spid="3665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6595" grpId="0" build="p" animBg="1"/>
      <p:bldP spid="366597" grpId="0" animBg="1"/>
      <p:bldP spid="366600" grpId="0" animBg="1"/>
      <p:bldP spid="366603" grpId="0" animBg="1"/>
      <p:bldP spid="366604"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灯片编号占位符 5">
            <a:extLst>
              <a:ext uri="{FF2B5EF4-FFF2-40B4-BE49-F238E27FC236}">
                <a16:creationId xmlns:a16="http://schemas.microsoft.com/office/drawing/2014/main" id="{3EB68AB4-B426-4132-9F28-5F53E39ECC71}"/>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A343CF69-C698-4BCE-B537-AD4A26FB8E12}" type="slidenum">
              <a:rPr lang="en-US" altLang="zh-CN" sz="2400" smtClean="0">
                <a:solidFill>
                  <a:srgbClr val="0000CC"/>
                </a:solidFill>
              </a:rPr>
              <a:pPr>
                <a:spcBef>
                  <a:spcPct val="50000"/>
                </a:spcBef>
                <a:buClrTx/>
                <a:buFontTx/>
                <a:buNone/>
              </a:pPr>
              <a:t>34</a:t>
            </a:fld>
            <a:endParaRPr lang="en-US" altLang="zh-CN" sz="2400">
              <a:solidFill>
                <a:srgbClr val="0000CC"/>
              </a:solidFill>
            </a:endParaRPr>
          </a:p>
        </p:txBody>
      </p:sp>
      <p:sp>
        <p:nvSpPr>
          <p:cNvPr id="38915" name="Rectangle 2">
            <a:extLst>
              <a:ext uri="{FF2B5EF4-FFF2-40B4-BE49-F238E27FC236}">
                <a16:creationId xmlns:a16="http://schemas.microsoft.com/office/drawing/2014/main" id="{8627D321-FB04-4D21-8963-5408210A1FE7}"/>
              </a:ext>
            </a:extLst>
          </p:cNvPr>
          <p:cNvSpPr>
            <a:spLocks noGrp="1" noChangeArrowheads="1"/>
          </p:cNvSpPr>
          <p:nvPr>
            <p:ph type="title"/>
          </p:nvPr>
        </p:nvSpPr>
        <p:spPr/>
        <p:txBody>
          <a:bodyPr/>
          <a:lstStyle/>
          <a:p>
            <a:pPr eaLnBrk="1" hangingPunct="1"/>
            <a:r>
              <a:rPr lang="zh-CN" altLang="en-US" b="1">
                <a:solidFill>
                  <a:srgbClr val="FF0000"/>
                </a:solidFill>
              </a:rPr>
              <a:t>内在不经济</a:t>
            </a:r>
          </a:p>
        </p:txBody>
      </p:sp>
      <p:sp>
        <p:nvSpPr>
          <p:cNvPr id="368644" name="Rectangle 4">
            <a:extLst>
              <a:ext uri="{FF2B5EF4-FFF2-40B4-BE49-F238E27FC236}">
                <a16:creationId xmlns:a16="http://schemas.microsoft.com/office/drawing/2014/main" id="{581EC854-60B0-4A31-A8E2-EC22071124ED}"/>
              </a:ext>
            </a:extLst>
          </p:cNvPr>
          <p:cNvSpPr>
            <a:spLocks noChangeArrowheads="1"/>
          </p:cNvSpPr>
          <p:nvPr/>
        </p:nvSpPr>
        <p:spPr bwMode="auto">
          <a:xfrm>
            <a:off x="755650" y="1484313"/>
            <a:ext cx="3887788" cy="1628775"/>
          </a:xfrm>
          <a:prstGeom prst="rect">
            <a:avLst/>
          </a:prstGeom>
          <a:solidFill>
            <a:srgbClr val="FFCC00"/>
          </a:solidFill>
          <a:ln w="76200">
            <a:solidFill>
              <a:srgbClr val="FFCC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zh-CN" altLang="en-US" sz="2400">
                <a:solidFill>
                  <a:srgbClr val="FF0000"/>
                </a:solidFill>
              </a:rPr>
              <a:t>内在不经济</a:t>
            </a:r>
            <a:r>
              <a:rPr lang="zh-CN" altLang="en-US" sz="2400"/>
              <a:t>：随着厂商规模扩张到一定程度，由于本身规模过大而引起的经济效益的下降。</a:t>
            </a:r>
          </a:p>
        </p:txBody>
      </p:sp>
      <p:sp>
        <p:nvSpPr>
          <p:cNvPr id="368645" name="AutoShape 5">
            <a:extLst>
              <a:ext uri="{FF2B5EF4-FFF2-40B4-BE49-F238E27FC236}">
                <a16:creationId xmlns:a16="http://schemas.microsoft.com/office/drawing/2014/main" id="{08A32394-C582-4A50-8912-5A9699331696}"/>
              </a:ext>
            </a:extLst>
          </p:cNvPr>
          <p:cNvSpPr>
            <a:spLocks noChangeArrowheads="1"/>
          </p:cNvSpPr>
          <p:nvPr/>
        </p:nvSpPr>
        <p:spPr bwMode="auto">
          <a:xfrm>
            <a:off x="5003800" y="1268413"/>
            <a:ext cx="3600450" cy="720725"/>
          </a:xfrm>
          <a:prstGeom prst="wedgeRoundRectCallout">
            <a:avLst>
              <a:gd name="adj1" fmla="val -58685"/>
              <a:gd name="adj2" fmla="val 27093"/>
              <a:gd name="adj3" fmla="val 16667"/>
            </a:avLst>
          </a:prstGeom>
          <a:solidFill>
            <a:srgbClr val="FFFF00"/>
          </a:solidFill>
          <a:ln w="76200" algn="ctr">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lnSpc>
                <a:spcPct val="110000"/>
              </a:lnSpc>
              <a:spcBef>
                <a:spcPct val="0"/>
              </a:spcBef>
              <a:buClr>
                <a:schemeClr val="accent2"/>
              </a:buClr>
              <a:buSzPct val="95000"/>
              <a:buFont typeface="Wingdings" panose="05000000000000000000" pitchFamily="2" charset="2"/>
              <a:buChar char="u"/>
            </a:pPr>
            <a:r>
              <a:rPr lang="zh-CN" altLang="en-US" sz="2400"/>
              <a:t>也称作规模不经济。</a:t>
            </a:r>
          </a:p>
        </p:txBody>
      </p:sp>
      <p:sp>
        <p:nvSpPr>
          <p:cNvPr id="368646" name="Rectangle 6">
            <a:extLst>
              <a:ext uri="{FF2B5EF4-FFF2-40B4-BE49-F238E27FC236}">
                <a16:creationId xmlns:a16="http://schemas.microsoft.com/office/drawing/2014/main" id="{228FFA9F-CE5D-428D-8B1F-4DAD15939BB8}"/>
              </a:ext>
            </a:extLst>
          </p:cNvPr>
          <p:cNvSpPr>
            <a:spLocks noChangeArrowheads="1"/>
          </p:cNvSpPr>
          <p:nvPr>
            <p:ph type="body" idx="1"/>
          </p:nvPr>
        </p:nvSpPr>
        <p:spPr>
          <a:xfrm>
            <a:off x="755650" y="3860800"/>
            <a:ext cx="7772400" cy="1944688"/>
          </a:xfrm>
          <a:solidFill>
            <a:srgbClr val="FFCC00"/>
          </a:solidFill>
          <a:ln w="38100">
            <a:solidFill>
              <a:srgbClr val="CC6600"/>
            </a:solidFill>
            <a:miter lim="800000"/>
            <a:headEnd/>
            <a:tailEnd/>
          </a:ln>
        </p:spPr>
        <p:txBody>
          <a:bodyPr/>
          <a:lstStyle/>
          <a:p>
            <a:pPr marL="0" indent="0" eaLnBrk="1" hangingPunct="1">
              <a:lnSpc>
                <a:spcPct val="80000"/>
              </a:lnSpc>
            </a:pPr>
            <a:r>
              <a:rPr lang="zh-CN" altLang="en-US" sz="2400" b="1"/>
              <a:t>原因：</a:t>
            </a:r>
          </a:p>
          <a:p>
            <a:pPr marL="0" indent="0" eaLnBrk="1" hangingPunct="1">
              <a:lnSpc>
                <a:spcPct val="80000"/>
              </a:lnSpc>
            </a:pPr>
            <a:r>
              <a:rPr lang="zh-CN" altLang="en-US" sz="2400" b="1"/>
              <a:t>（</a:t>
            </a:r>
            <a:r>
              <a:rPr lang="en-US" altLang="zh-CN" sz="2400" b="1"/>
              <a:t>1</a:t>
            </a:r>
            <a:r>
              <a:rPr lang="zh-CN" altLang="en-US" sz="2400" b="1"/>
              <a:t>）企业内部合理分工被破坏，生产难以协调；</a:t>
            </a:r>
          </a:p>
          <a:p>
            <a:pPr marL="0" indent="0" eaLnBrk="1" hangingPunct="1">
              <a:lnSpc>
                <a:spcPct val="80000"/>
              </a:lnSpc>
            </a:pPr>
            <a:r>
              <a:rPr lang="zh-CN" altLang="en-US" sz="2400" b="1"/>
              <a:t>（</a:t>
            </a:r>
            <a:r>
              <a:rPr lang="en-US" altLang="zh-CN" sz="2400" b="1"/>
              <a:t>2</a:t>
            </a:r>
            <a:r>
              <a:rPr lang="zh-CN" altLang="en-US" sz="2400" b="1"/>
              <a:t>）管理阶层的增加；</a:t>
            </a:r>
          </a:p>
          <a:p>
            <a:pPr marL="0" indent="0" eaLnBrk="1" hangingPunct="1">
              <a:lnSpc>
                <a:spcPct val="80000"/>
              </a:lnSpc>
            </a:pPr>
            <a:r>
              <a:rPr lang="zh-CN" altLang="en-US" sz="2400" b="1"/>
              <a:t>（</a:t>
            </a:r>
            <a:r>
              <a:rPr lang="en-US" altLang="zh-CN" sz="2400" b="1"/>
              <a:t>3</a:t>
            </a:r>
            <a:r>
              <a:rPr lang="zh-CN" altLang="en-US" sz="2400" b="1"/>
              <a:t>）产品销售规模庞大、环节加长；</a:t>
            </a:r>
          </a:p>
          <a:p>
            <a:pPr marL="0" indent="0" eaLnBrk="1" hangingPunct="1">
              <a:lnSpc>
                <a:spcPct val="80000"/>
              </a:lnSpc>
            </a:pPr>
            <a:r>
              <a:rPr lang="zh-CN" altLang="en-US" sz="2400" b="1"/>
              <a:t>（</a:t>
            </a:r>
            <a:r>
              <a:rPr lang="en-US" altLang="zh-CN" sz="2400" b="1"/>
              <a:t>4</a:t>
            </a:r>
            <a:r>
              <a:rPr lang="zh-CN" altLang="en-US" sz="2400" b="1"/>
              <a:t>）获得企业决策的各种信息困难。</a:t>
            </a:r>
          </a:p>
        </p:txBody>
      </p:sp>
      <p:sp>
        <p:nvSpPr>
          <p:cNvPr id="368648" name="Rectangle 8">
            <a:extLst>
              <a:ext uri="{FF2B5EF4-FFF2-40B4-BE49-F238E27FC236}">
                <a16:creationId xmlns:a16="http://schemas.microsoft.com/office/drawing/2014/main" id="{F35B7A7B-E9D8-461B-BB11-6FBED5AEA8E1}"/>
              </a:ext>
            </a:extLst>
          </p:cNvPr>
          <p:cNvSpPr>
            <a:spLocks noChangeArrowheads="1"/>
          </p:cNvSpPr>
          <p:nvPr/>
        </p:nvSpPr>
        <p:spPr bwMode="auto">
          <a:xfrm>
            <a:off x="4787900" y="2420938"/>
            <a:ext cx="3816350" cy="860425"/>
          </a:xfrm>
          <a:prstGeom prst="rect">
            <a:avLst/>
          </a:prstGeom>
          <a:solidFill>
            <a:srgbClr val="FFFF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chemeClr val="accent2"/>
              </a:buClr>
              <a:buSzPct val="95000"/>
              <a:buFont typeface="Wingdings" panose="05000000000000000000" pitchFamily="2" charset="2"/>
              <a:buChar char="l"/>
            </a:pPr>
            <a:r>
              <a:rPr lang="zh-CN" altLang="en-US" sz="2400"/>
              <a:t>其他情况不变，产量增加的倍数</a:t>
            </a:r>
            <a:r>
              <a:rPr lang="en-US" altLang="zh-CN" sz="2400"/>
              <a:t>&lt;</a:t>
            </a:r>
            <a:r>
              <a:rPr lang="zh-CN" altLang="en-US" sz="2400"/>
              <a:t>成本增加的倍数</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68644"/>
                                        </p:tgtEl>
                                        <p:attrNameLst>
                                          <p:attrName>style.visibility</p:attrName>
                                        </p:attrNameLst>
                                      </p:cBhvr>
                                      <p:to>
                                        <p:strVal val="visible"/>
                                      </p:to>
                                    </p:set>
                                    <p:anim calcmode="lin" valueType="num">
                                      <p:cBhvr additive="base">
                                        <p:cTn id="7" dur="500" fill="hold"/>
                                        <p:tgtEl>
                                          <p:spTgt spid="368644"/>
                                        </p:tgtEl>
                                        <p:attrNameLst>
                                          <p:attrName>ppt_x</p:attrName>
                                        </p:attrNameLst>
                                      </p:cBhvr>
                                      <p:tavLst>
                                        <p:tav tm="0">
                                          <p:val>
                                            <p:strVal val="#ppt_x"/>
                                          </p:val>
                                        </p:tav>
                                        <p:tav tm="100000">
                                          <p:val>
                                            <p:strVal val="#ppt_x"/>
                                          </p:val>
                                        </p:tav>
                                      </p:tavLst>
                                    </p:anim>
                                    <p:anim calcmode="lin" valueType="num">
                                      <p:cBhvr additive="base">
                                        <p:cTn id="8" dur="500" fill="hold"/>
                                        <p:tgtEl>
                                          <p:spTgt spid="368644"/>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368645"/>
                                        </p:tgtEl>
                                        <p:attrNameLst>
                                          <p:attrName>style.visibility</p:attrName>
                                        </p:attrNameLst>
                                      </p:cBhvr>
                                      <p:to>
                                        <p:strVal val="visible"/>
                                      </p:to>
                                    </p:set>
                                    <p:animEffect transition="in" filter="blinds(horizontal)">
                                      <p:cBhvr>
                                        <p:cTn id="13" dur="500"/>
                                        <p:tgtEl>
                                          <p:spTgt spid="368645"/>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368648"/>
                                        </p:tgtEl>
                                        <p:attrNameLst>
                                          <p:attrName>style.visibility</p:attrName>
                                        </p:attrNameLst>
                                      </p:cBhvr>
                                      <p:to>
                                        <p:strVal val="visible"/>
                                      </p:to>
                                    </p:set>
                                    <p:animEffect transition="in" filter="blinds(horizontal)">
                                      <p:cBhvr>
                                        <p:cTn id="18" dur="500"/>
                                        <p:tgtEl>
                                          <p:spTgt spid="368648"/>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368646">
                                            <p:txEl>
                                              <p:pRg st="0" end="0"/>
                                            </p:txEl>
                                          </p:spTgt>
                                        </p:tgtEl>
                                        <p:attrNameLst>
                                          <p:attrName>style.visibility</p:attrName>
                                        </p:attrNameLst>
                                      </p:cBhvr>
                                      <p:to>
                                        <p:strVal val="visible"/>
                                      </p:to>
                                    </p:set>
                                    <p:anim calcmode="lin" valueType="num">
                                      <p:cBhvr additive="base">
                                        <p:cTn id="23" dur="500" fill="hold"/>
                                        <p:tgtEl>
                                          <p:spTgt spid="368646">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6864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368646">
                                            <p:txEl>
                                              <p:pRg st="1" end="1"/>
                                            </p:txEl>
                                          </p:spTgt>
                                        </p:tgtEl>
                                        <p:attrNameLst>
                                          <p:attrName>style.visibility</p:attrName>
                                        </p:attrNameLst>
                                      </p:cBhvr>
                                      <p:to>
                                        <p:strVal val="visible"/>
                                      </p:to>
                                    </p:set>
                                    <p:anim calcmode="lin" valueType="num">
                                      <p:cBhvr additive="base">
                                        <p:cTn id="29" dur="500" fill="hold"/>
                                        <p:tgtEl>
                                          <p:spTgt spid="368646">
                                            <p:txEl>
                                              <p:pRg st="1" end="1"/>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68646">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368646">
                                            <p:txEl>
                                              <p:pRg st="2" end="2"/>
                                            </p:txEl>
                                          </p:spTgt>
                                        </p:tgtEl>
                                        <p:attrNameLst>
                                          <p:attrName>style.visibility</p:attrName>
                                        </p:attrNameLst>
                                      </p:cBhvr>
                                      <p:to>
                                        <p:strVal val="visible"/>
                                      </p:to>
                                    </p:set>
                                    <p:anim calcmode="lin" valueType="num">
                                      <p:cBhvr additive="base">
                                        <p:cTn id="35" dur="500" fill="hold"/>
                                        <p:tgtEl>
                                          <p:spTgt spid="368646">
                                            <p:txEl>
                                              <p:pRg st="2" end="2"/>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368646">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368646">
                                            <p:txEl>
                                              <p:pRg st="3" end="3"/>
                                            </p:txEl>
                                          </p:spTgt>
                                        </p:tgtEl>
                                        <p:attrNameLst>
                                          <p:attrName>style.visibility</p:attrName>
                                        </p:attrNameLst>
                                      </p:cBhvr>
                                      <p:to>
                                        <p:strVal val="visible"/>
                                      </p:to>
                                    </p:set>
                                    <p:anim calcmode="lin" valueType="num">
                                      <p:cBhvr additive="base">
                                        <p:cTn id="41" dur="500" fill="hold"/>
                                        <p:tgtEl>
                                          <p:spTgt spid="368646">
                                            <p:txEl>
                                              <p:pRg st="3" end="3"/>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368646">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368646">
                                            <p:txEl>
                                              <p:pRg st="4" end="4"/>
                                            </p:txEl>
                                          </p:spTgt>
                                        </p:tgtEl>
                                        <p:attrNameLst>
                                          <p:attrName>style.visibility</p:attrName>
                                        </p:attrNameLst>
                                      </p:cBhvr>
                                      <p:to>
                                        <p:strVal val="visible"/>
                                      </p:to>
                                    </p:set>
                                    <p:anim calcmode="lin" valueType="num">
                                      <p:cBhvr additive="base">
                                        <p:cTn id="47" dur="500" fill="hold"/>
                                        <p:tgtEl>
                                          <p:spTgt spid="368646">
                                            <p:txEl>
                                              <p:pRg st="4" end="4"/>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368646">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44" grpId="0" animBg="1"/>
      <p:bldP spid="368645" grpId="0" animBg="1"/>
      <p:bldP spid="368646" grpId="0" build="p" autoUpdateAnimBg="0"/>
      <p:bldP spid="368648" grpId="0" animBg="1"/>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灯片编号占位符 6">
            <a:extLst>
              <a:ext uri="{FF2B5EF4-FFF2-40B4-BE49-F238E27FC236}">
                <a16:creationId xmlns:a16="http://schemas.microsoft.com/office/drawing/2014/main" id="{FA2555D2-4A54-43C5-A578-6B9EF35DA46A}"/>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C7AF3829-B481-4DA9-9C26-98F042FB7803}" type="slidenum">
              <a:rPr lang="en-US" altLang="zh-CN" sz="2400" smtClean="0">
                <a:solidFill>
                  <a:srgbClr val="0000CC"/>
                </a:solidFill>
              </a:rPr>
              <a:pPr>
                <a:spcBef>
                  <a:spcPct val="50000"/>
                </a:spcBef>
                <a:buClrTx/>
                <a:buFontTx/>
                <a:buNone/>
              </a:pPr>
              <a:t>35</a:t>
            </a:fld>
            <a:endParaRPr lang="en-US" altLang="zh-CN" sz="2400">
              <a:solidFill>
                <a:srgbClr val="0000CC"/>
              </a:solidFill>
            </a:endParaRPr>
          </a:p>
        </p:txBody>
      </p:sp>
      <p:sp>
        <p:nvSpPr>
          <p:cNvPr id="39939" name="Rectangle 2">
            <a:extLst>
              <a:ext uri="{FF2B5EF4-FFF2-40B4-BE49-F238E27FC236}">
                <a16:creationId xmlns:a16="http://schemas.microsoft.com/office/drawing/2014/main" id="{DEC690CB-447F-40FE-8A3B-2EC6206D1012}"/>
              </a:ext>
            </a:extLst>
          </p:cNvPr>
          <p:cNvSpPr>
            <a:spLocks noGrp="1" noChangeArrowheads="1"/>
          </p:cNvSpPr>
          <p:nvPr>
            <p:ph type="title"/>
          </p:nvPr>
        </p:nvSpPr>
        <p:spPr>
          <a:xfrm>
            <a:off x="684213" y="333375"/>
            <a:ext cx="5686425" cy="792163"/>
          </a:xfrm>
          <a:extLst>
            <a:ext uri="{91240B29-F687-4F45-9708-019B960494DF}">
              <a14:hiddenLine xmlns:a14="http://schemas.microsoft.com/office/drawing/2010/main" w="9525">
                <a:solidFill>
                  <a:srgbClr val="FF0000"/>
                </a:solidFill>
                <a:miter lim="800000"/>
                <a:headEnd/>
                <a:tailEnd/>
              </a14:hiddenLine>
            </a:ext>
          </a:extLst>
        </p:spPr>
        <p:txBody>
          <a:bodyPr/>
          <a:lstStyle/>
          <a:p>
            <a:pPr eaLnBrk="1" hangingPunct="1"/>
            <a:r>
              <a:rPr lang="zh-CN" altLang="en-US" sz="3200">
                <a:solidFill>
                  <a:srgbClr val="800000"/>
                </a:solidFill>
                <a:latin typeface="宋体" panose="02010600030101010101" pitchFamily="2" charset="-122"/>
              </a:rPr>
              <a:t>特殊的长期平均成本</a:t>
            </a:r>
          </a:p>
        </p:txBody>
      </p:sp>
      <p:grpSp>
        <p:nvGrpSpPr>
          <p:cNvPr id="93236" name="Group 52">
            <a:extLst>
              <a:ext uri="{FF2B5EF4-FFF2-40B4-BE49-F238E27FC236}">
                <a16:creationId xmlns:a16="http://schemas.microsoft.com/office/drawing/2014/main" id="{223F1025-EF85-467C-8AEF-69AC54A8A868}"/>
              </a:ext>
            </a:extLst>
          </p:cNvPr>
          <p:cNvGrpSpPr>
            <a:grpSpLocks/>
          </p:cNvGrpSpPr>
          <p:nvPr/>
        </p:nvGrpSpPr>
        <p:grpSpPr bwMode="auto">
          <a:xfrm>
            <a:off x="3995738" y="1341438"/>
            <a:ext cx="2287587" cy="1917700"/>
            <a:chOff x="2517" y="845"/>
            <a:chExt cx="1441" cy="1208"/>
          </a:xfrm>
        </p:grpSpPr>
        <p:sp>
          <p:nvSpPr>
            <p:cNvPr id="39958" name="Line 4">
              <a:extLst>
                <a:ext uri="{FF2B5EF4-FFF2-40B4-BE49-F238E27FC236}">
                  <a16:creationId xmlns:a16="http://schemas.microsoft.com/office/drawing/2014/main" id="{DAE943E2-E887-4267-B8FF-2669BAF6663D}"/>
                </a:ext>
              </a:extLst>
            </p:cNvPr>
            <p:cNvSpPr>
              <a:spLocks noChangeShapeType="1"/>
            </p:cNvSpPr>
            <p:nvPr/>
          </p:nvSpPr>
          <p:spPr bwMode="auto">
            <a:xfrm flipV="1">
              <a:off x="2550" y="845"/>
              <a:ext cx="0" cy="1119"/>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9959" name="Line 5">
              <a:extLst>
                <a:ext uri="{FF2B5EF4-FFF2-40B4-BE49-F238E27FC236}">
                  <a16:creationId xmlns:a16="http://schemas.microsoft.com/office/drawing/2014/main" id="{F935E610-CF4D-4650-A3F8-D5B1AD33BFD8}"/>
                </a:ext>
              </a:extLst>
            </p:cNvPr>
            <p:cNvSpPr>
              <a:spLocks noChangeShapeType="1"/>
            </p:cNvSpPr>
            <p:nvPr/>
          </p:nvSpPr>
          <p:spPr bwMode="auto">
            <a:xfrm>
              <a:off x="2550" y="1964"/>
              <a:ext cx="126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9960" name="Line 6">
              <a:extLst>
                <a:ext uri="{FF2B5EF4-FFF2-40B4-BE49-F238E27FC236}">
                  <a16:creationId xmlns:a16="http://schemas.microsoft.com/office/drawing/2014/main" id="{DA78E136-FDB7-45E2-84D8-8F1025ED9D70}"/>
                </a:ext>
              </a:extLst>
            </p:cNvPr>
            <p:cNvSpPr>
              <a:spLocks noChangeShapeType="1"/>
            </p:cNvSpPr>
            <p:nvPr/>
          </p:nvSpPr>
          <p:spPr bwMode="auto">
            <a:xfrm>
              <a:off x="2716" y="1089"/>
              <a:ext cx="128" cy="731"/>
            </a:xfrm>
            <a:prstGeom prst="line">
              <a:avLst/>
            </a:prstGeom>
            <a:noFill/>
            <a:ln w="57150">
              <a:solidFill>
                <a:srgbClr val="6600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9961" name="Line 7">
              <a:extLst>
                <a:ext uri="{FF2B5EF4-FFF2-40B4-BE49-F238E27FC236}">
                  <a16:creationId xmlns:a16="http://schemas.microsoft.com/office/drawing/2014/main" id="{6D18A9FE-1A1F-488F-BC02-09984E7D5274}"/>
                </a:ext>
              </a:extLst>
            </p:cNvPr>
            <p:cNvSpPr>
              <a:spLocks noChangeShapeType="1"/>
            </p:cNvSpPr>
            <p:nvPr/>
          </p:nvSpPr>
          <p:spPr bwMode="auto">
            <a:xfrm>
              <a:off x="2844" y="1820"/>
              <a:ext cx="840" cy="0"/>
            </a:xfrm>
            <a:prstGeom prst="line">
              <a:avLst/>
            </a:prstGeom>
            <a:noFill/>
            <a:ln w="57150">
              <a:solidFill>
                <a:srgbClr val="6600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9962" name="Text Box 8">
              <a:extLst>
                <a:ext uri="{FF2B5EF4-FFF2-40B4-BE49-F238E27FC236}">
                  <a16:creationId xmlns:a16="http://schemas.microsoft.com/office/drawing/2014/main" id="{79141DF1-8229-403F-8E86-240359D04899}"/>
                </a:ext>
              </a:extLst>
            </p:cNvPr>
            <p:cNvSpPr txBox="1">
              <a:spLocks noChangeArrowheads="1"/>
            </p:cNvSpPr>
            <p:nvPr/>
          </p:nvSpPr>
          <p:spPr bwMode="auto">
            <a:xfrm>
              <a:off x="2517" y="859"/>
              <a:ext cx="22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000" b="0"/>
                <a:t>C</a:t>
              </a:r>
            </a:p>
          </p:txBody>
        </p:sp>
        <p:sp>
          <p:nvSpPr>
            <p:cNvPr id="39963" name="Text Box 9">
              <a:extLst>
                <a:ext uri="{FF2B5EF4-FFF2-40B4-BE49-F238E27FC236}">
                  <a16:creationId xmlns:a16="http://schemas.microsoft.com/office/drawing/2014/main" id="{4539EE0E-44E9-48F4-9335-1297E77EFB49}"/>
                </a:ext>
              </a:extLst>
            </p:cNvPr>
            <p:cNvSpPr txBox="1">
              <a:spLocks noChangeArrowheads="1"/>
            </p:cNvSpPr>
            <p:nvPr/>
          </p:nvSpPr>
          <p:spPr bwMode="auto">
            <a:xfrm>
              <a:off x="3726" y="1803"/>
              <a:ext cx="23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000" b="0"/>
                <a:t>Q</a:t>
              </a:r>
            </a:p>
          </p:txBody>
        </p:sp>
        <p:sp>
          <p:nvSpPr>
            <p:cNvPr id="39964" name="Text Box 10">
              <a:extLst>
                <a:ext uri="{FF2B5EF4-FFF2-40B4-BE49-F238E27FC236}">
                  <a16:creationId xmlns:a16="http://schemas.microsoft.com/office/drawing/2014/main" id="{89987528-F800-43AE-AFF6-2615075D2490}"/>
                </a:ext>
              </a:extLst>
            </p:cNvPr>
            <p:cNvSpPr txBox="1">
              <a:spLocks noChangeArrowheads="1"/>
            </p:cNvSpPr>
            <p:nvPr/>
          </p:nvSpPr>
          <p:spPr bwMode="auto">
            <a:xfrm>
              <a:off x="2880" y="1162"/>
              <a:ext cx="544"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000">
                  <a:solidFill>
                    <a:srgbClr val="660033"/>
                  </a:solidFill>
                </a:rPr>
                <a:t>LAC </a:t>
              </a:r>
              <a:r>
                <a:rPr lang="zh-CN" altLang="en-US" sz="2000"/>
                <a:t>（</a:t>
              </a:r>
              <a:r>
                <a:rPr lang="en-US" altLang="zh-CN" sz="2000"/>
                <a:t>1</a:t>
              </a:r>
              <a:r>
                <a:rPr lang="zh-CN" altLang="en-US" sz="2000"/>
                <a:t>）</a:t>
              </a:r>
            </a:p>
          </p:txBody>
        </p:sp>
      </p:grpSp>
      <p:sp>
        <p:nvSpPr>
          <p:cNvPr id="93200" name="Rectangle 16">
            <a:extLst>
              <a:ext uri="{FF2B5EF4-FFF2-40B4-BE49-F238E27FC236}">
                <a16:creationId xmlns:a16="http://schemas.microsoft.com/office/drawing/2014/main" id="{E9EE7C09-9057-423D-90B5-93B8594518C0}"/>
              </a:ext>
            </a:extLst>
          </p:cNvPr>
          <p:cNvSpPr>
            <a:spLocks noGrp="1" noChangeArrowheads="1"/>
          </p:cNvSpPr>
          <p:nvPr>
            <p:ph type="body" sz="half" idx="2"/>
          </p:nvPr>
        </p:nvSpPr>
        <p:spPr>
          <a:xfrm>
            <a:off x="684213" y="1412875"/>
            <a:ext cx="3024187" cy="1800225"/>
          </a:xfrm>
          <a:solidFill>
            <a:srgbClr val="FFFF00"/>
          </a:solidFill>
          <a:ln>
            <a:solidFill>
              <a:srgbClr val="660033"/>
            </a:solidFill>
            <a:miter lim="800000"/>
            <a:headEnd/>
            <a:tailEnd/>
          </a:ln>
        </p:spPr>
        <p:txBody>
          <a:bodyPr/>
          <a:lstStyle/>
          <a:p>
            <a:pPr marL="0" indent="0" eaLnBrk="1" hangingPunct="1"/>
            <a:r>
              <a:rPr lang="zh-CN" altLang="en-US" sz="2000" b="1">
                <a:solidFill>
                  <a:srgbClr val="660066"/>
                </a:solidFill>
                <a:latin typeface="黑体" panose="02010609060101010101" pitchFamily="49" charset="-122"/>
                <a:ea typeface="黑体" panose="02010609060101010101" pitchFamily="49" charset="-122"/>
              </a:rPr>
              <a:t>（</a:t>
            </a:r>
            <a:r>
              <a:rPr lang="en-US" altLang="zh-CN" sz="2000" b="1">
                <a:solidFill>
                  <a:srgbClr val="660066"/>
                </a:solidFill>
                <a:latin typeface="黑体" panose="02010609060101010101" pitchFamily="49" charset="-122"/>
                <a:ea typeface="黑体" panose="02010609060101010101" pitchFamily="49" charset="-122"/>
              </a:rPr>
              <a:t>1</a:t>
            </a:r>
            <a:r>
              <a:rPr lang="zh-CN" altLang="en-US" sz="2000" b="1">
                <a:solidFill>
                  <a:srgbClr val="660066"/>
                </a:solidFill>
                <a:latin typeface="黑体" panose="02010609060101010101" pitchFamily="49" charset="-122"/>
                <a:ea typeface="黑体" panose="02010609060101010101" pitchFamily="49" charset="-122"/>
              </a:rPr>
              <a:t>）长期平均成本不变</a:t>
            </a:r>
          </a:p>
          <a:p>
            <a:pPr marL="0" indent="0" eaLnBrk="1" hangingPunct="1"/>
            <a:r>
              <a:rPr lang="zh-CN" altLang="en-US" sz="2000" b="1"/>
              <a:t>产量的变化不会对生产要素的价格发生影响。</a:t>
            </a:r>
          </a:p>
          <a:p>
            <a:pPr marL="0" indent="0" eaLnBrk="1" hangingPunct="1"/>
            <a:r>
              <a:rPr lang="zh-CN" altLang="en-US" sz="2000" b="1">
                <a:solidFill>
                  <a:srgbClr val="660066"/>
                </a:solidFill>
              </a:rPr>
              <a:t>如小商品的生产</a:t>
            </a:r>
            <a:endParaRPr lang="zh-CN" altLang="en-US" sz="2400" b="1"/>
          </a:p>
        </p:txBody>
      </p:sp>
      <p:sp>
        <p:nvSpPr>
          <p:cNvPr id="93219" name="Rectangle 35">
            <a:extLst>
              <a:ext uri="{FF2B5EF4-FFF2-40B4-BE49-F238E27FC236}">
                <a16:creationId xmlns:a16="http://schemas.microsoft.com/office/drawing/2014/main" id="{02B7A2E2-5691-445C-809A-7ED59A054969}"/>
              </a:ext>
            </a:extLst>
          </p:cNvPr>
          <p:cNvSpPr>
            <a:spLocks noChangeArrowheads="1"/>
          </p:cNvSpPr>
          <p:nvPr>
            <p:ph type="body" sz="half" idx="1"/>
          </p:nvPr>
        </p:nvSpPr>
        <p:spPr>
          <a:xfrm>
            <a:off x="684213" y="3357563"/>
            <a:ext cx="8064500" cy="1008062"/>
          </a:xfrm>
          <a:solidFill>
            <a:srgbClr val="FFCC00"/>
          </a:solidFill>
          <a:ln>
            <a:solidFill>
              <a:srgbClr val="FF0000"/>
            </a:solidFill>
            <a:miter lim="800000"/>
            <a:headEnd/>
            <a:tailEnd/>
          </a:ln>
        </p:spPr>
        <p:txBody>
          <a:bodyPr/>
          <a:lstStyle/>
          <a:p>
            <a:pPr marL="0" indent="0" eaLnBrk="1" hangingPunct="1">
              <a:lnSpc>
                <a:spcPct val="90000"/>
              </a:lnSpc>
            </a:pPr>
            <a:r>
              <a:rPr lang="zh-CN" altLang="en-US" sz="2000" b="1"/>
              <a:t>（</a:t>
            </a:r>
            <a:r>
              <a:rPr lang="en-US" altLang="zh-CN" sz="2000" b="1"/>
              <a:t>2</a:t>
            </a:r>
            <a:r>
              <a:rPr lang="zh-CN" altLang="en-US" sz="2000" b="1"/>
              <a:t>）长期平均成本递增</a:t>
            </a:r>
          </a:p>
          <a:p>
            <a:pPr marL="0" indent="0" eaLnBrk="1" hangingPunct="1">
              <a:lnSpc>
                <a:spcPct val="90000"/>
              </a:lnSpc>
            </a:pPr>
            <a:r>
              <a:rPr lang="zh-CN" altLang="en-US" sz="2000" b="1"/>
              <a:t>生产要素有限，生产能力已经挖尽，基本上没有规模经济的空间。矿业的生产</a:t>
            </a:r>
          </a:p>
        </p:txBody>
      </p:sp>
      <p:grpSp>
        <p:nvGrpSpPr>
          <p:cNvPr id="93220" name="Group 36">
            <a:extLst>
              <a:ext uri="{FF2B5EF4-FFF2-40B4-BE49-F238E27FC236}">
                <a16:creationId xmlns:a16="http://schemas.microsoft.com/office/drawing/2014/main" id="{3DA42BFC-990C-4CF3-A898-E3A71C7B8966}"/>
              </a:ext>
            </a:extLst>
          </p:cNvPr>
          <p:cNvGrpSpPr>
            <a:grpSpLocks/>
          </p:cNvGrpSpPr>
          <p:nvPr/>
        </p:nvGrpSpPr>
        <p:grpSpPr bwMode="auto">
          <a:xfrm>
            <a:off x="6300788" y="1484313"/>
            <a:ext cx="2165350" cy="1689100"/>
            <a:chOff x="656" y="1980"/>
            <a:chExt cx="1969" cy="1663"/>
          </a:xfrm>
        </p:grpSpPr>
        <p:sp>
          <p:nvSpPr>
            <p:cNvPr id="39952" name="Line 37">
              <a:extLst>
                <a:ext uri="{FF2B5EF4-FFF2-40B4-BE49-F238E27FC236}">
                  <a16:creationId xmlns:a16="http://schemas.microsoft.com/office/drawing/2014/main" id="{12628735-07E6-413C-AAE6-4B22CE97DBD2}"/>
                </a:ext>
              </a:extLst>
            </p:cNvPr>
            <p:cNvSpPr>
              <a:spLocks noChangeShapeType="1"/>
            </p:cNvSpPr>
            <p:nvPr/>
          </p:nvSpPr>
          <p:spPr bwMode="auto">
            <a:xfrm flipV="1">
              <a:off x="656" y="1980"/>
              <a:ext cx="1" cy="1632"/>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9953" name="Line 38">
              <a:extLst>
                <a:ext uri="{FF2B5EF4-FFF2-40B4-BE49-F238E27FC236}">
                  <a16:creationId xmlns:a16="http://schemas.microsoft.com/office/drawing/2014/main" id="{4647ECCE-32BF-41AE-B30F-78AB76F92EEF}"/>
                </a:ext>
              </a:extLst>
            </p:cNvPr>
            <p:cNvSpPr>
              <a:spLocks noChangeShapeType="1"/>
            </p:cNvSpPr>
            <p:nvPr/>
          </p:nvSpPr>
          <p:spPr bwMode="auto">
            <a:xfrm>
              <a:off x="656" y="3612"/>
              <a:ext cx="1872" cy="1"/>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9954" name="Text Box 39">
              <a:extLst>
                <a:ext uri="{FF2B5EF4-FFF2-40B4-BE49-F238E27FC236}">
                  <a16:creationId xmlns:a16="http://schemas.microsoft.com/office/drawing/2014/main" id="{24172AE2-B449-4BAE-8FFC-D2E69665A304}"/>
                </a:ext>
              </a:extLst>
            </p:cNvPr>
            <p:cNvSpPr txBox="1">
              <a:spLocks noChangeArrowheads="1"/>
            </p:cNvSpPr>
            <p:nvPr/>
          </p:nvSpPr>
          <p:spPr bwMode="auto">
            <a:xfrm>
              <a:off x="1232" y="2749"/>
              <a:ext cx="1269" cy="3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000" b="0"/>
                <a:t>LAC </a:t>
              </a:r>
              <a:r>
                <a:rPr lang="zh-CN" altLang="en-US" sz="2000"/>
                <a:t>（</a:t>
              </a:r>
              <a:r>
                <a:rPr lang="en-US" altLang="zh-CN" sz="2000"/>
                <a:t>2</a:t>
              </a:r>
              <a:r>
                <a:rPr lang="zh-CN" altLang="en-US" sz="2000"/>
                <a:t>）</a:t>
              </a:r>
            </a:p>
          </p:txBody>
        </p:sp>
        <p:sp>
          <p:nvSpPr>
            <p:cNvPr id="39955" name="Freeform 40">
              <a:extLst>
                <a:ext uri="{FF2B5EF4-FFF2-40B4-BE49-F238E27FC236}">
                  <a16:creationId xmlns:a16="http://schemas.microsoft.com/office/drawing/2014/main" id="{C7C6E2B3-BFD3-4B0B-9243-068193BBD97C}"/>
                </a:ext>
              </a:extLst>
            </p:cNvPr>
            <p:cNvSpPr>
              <a:spLocks/>
            </p:cNvSpPr>
            <p:nvPr/>
          </p:nvSpPr>
          <p:spPr bwMode="auto">
            <a:xfrm>
              <a:off x="896" y="2316"/>
              <a:ext cx="1296" cy="1056"/>
            </a:xfrm>
            <a:custGeom>
              <a:avLst/>
              <a:gdLst>
                <a:gd name="T0" fmla="*/ 0 w 1296"/>
                <a:gd name="T1" fmla="*/ 924 h 1104"/>
                <a:gd name="T2" fmla="*/ 912 w 1296"/>
                <a:gd name="T3" fmla="*/ 562 h 1104"/>
                <a:gd name="T4" fmla="*/ 1296 w 1296"/>
                <a:gd name="T5" fmla="*/ 0 h 1104"/>
                <a:gd name="T6" fmla="*/ 0 60000 65536"/>
                <a:gd name="T7" fmla="*/ 0 60000 65536"/>
                <a:gd name="T8" fmla="*/ 0 60000 65536"/>
              </a:gdLst>
              <a:ahLst/>
              <a:cxnLst>
                <a:cxn ang="T6">
                  <a:pos x="T0" y="T1"/>
                </a:cxn>
                <a:cxn ang="T7">
                  <a:pos x="T2" y="T3"/>
                </a:cxn>
                <a:cxn ang="T8">
                  <a:pos x="T4" y="T5"/>
                </a:cxn>
              </a:cxnLst>
              <a:rect l="0" t="0" r="r" b="b"/>
              <a:pathLst>
                <a:path w="1296" h="1104">
                  <a:moveTo>
                    <a:pt x="0" y="1104"/>
                  </a:moveTo>
                  <a:cubicBezTo>
                    <a:pt x="348" y="980"/>
                    <a:pt x="696" y="856"/>
                    <a:pt x="912" y="672"/>
                  </a:cubicBezTo>
                  <a:cubicBezTo>
                    <a:pt x="1128" y="488"/>
                    <a:pt x="1240" y="112"/>
                    <a:pt x="1296" y="0"/>
                  </a:cubicBezTo>
                </a:path>
              </a:pathLst>
            </a:custGeom>
            <a:noFill/>
            <a:ln w="76200" cmpd="sng">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9956" name="Text Box 41">
              <a:extLst>
                <a:ext uri="{FF2B5EF4-FFF2-40B4-BE49-F238E27FC236}">
                  <a16:creationId xmlns:a16="http://schemas.microsoft.com/office/drawing/2014/main" id="{5401A6BA-B20D-4F79-8E8C-0A97C3C61FC5}"/>
                </a:ext>
              </a:extLst>
            </p:cNvPr>
            <p:cNvSpPr txBox="1">
              <a:spLocks noChangeArrowheads="1"/>
            </p:cNvSpPr>
            <p:nvPr/>
          </p:nvSpPr>
          <p:spPr bwMode="auto">
            <a:xfrm>
              <a:off x="793" y="2072"/>
              <a:ext cx="322" cy="3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000" b="0"/>
                <a:t>C</a:t>
              </a:r>
            </a:p>
          </p:txBody>
        </p:sp>
        <p:sp>
          <p:nvSpPr>
            <p:cNvPr id="39957" name="Text Box 42">
              <a:extLst>
                <a:ext uri="{FF2B5EF4-FFF2-40B4-BE49-F238E27FC236}">
                  <a16:creationId xmlns:a16="http://schemas.microsoft.com/office/drawing/2014/main" id="{88BCD012-B0CE-4140-AFBB-476A30C6A390}"/>
                </a:ext>
              </a:extLst>
            </p:cNvPr>
            <p:cNvSpPr txBox="1">
              <a:spLocks noChangeArrowheads="1"/>
            </p:cNvSpPr>
            <p:nvPr/>
          </p:nvSpPr>
          <p:spPr bwMode="auto">
            <a:xfrm>
              <a:off x="2290" y="3252"/>
              <a:ext cx="335" cy="3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000" b="0"/>
                <a:t>Q</a:t>
              </a:r>
            </a:p>
          </p:txBody>
        </p:sp>
      </p:grpSp>
      <p:sp>
        <p:nvSpPr>
          <p:cNvPr id="93227" name="Rectangle 43">
            <a:extLst>
              <a:ext uri="{FF2B5EF4-FFF2-40B4-BE49-F238E27FC236}">
                <a16:creationId xmlns:a16="http://schemas.microsoft.com/office/drawing/2014/main" id="{301D56F2-2C08-44E4-ADA4-2A538B699B6E}"/>
              </a:ext>
            </a:extLst>
          </p:cNvPr>
          <p:cNvSpPr>
            <a:spLocks noChangeArrowheads="1"/>
          </p:cNvSpPr>
          <p:nvPr/>
        </p:nvSpPr>
        <p:spPr bwMode="auto">
          <a:xfrm>
            <a:off x="684213" y="4724400"/>
            <a:ext cx="3671887" cy="1512888"/>
          </a:xfrm>
          <a:prstGeom prst="rect">
            <a:avLst/>
          </a:prstGeom>
          <a:solidFill>
            <a:srgbClr val="FFCC00"/>
          </a:solidFill>
          <a:ln w="9525">
            <a:solidFill>
              <a:srgbClr val="FF0000"/>
            </a:solidFill>
            <a:miter lim="800000"/>
            <a:headEnd/>
            <a:tailEnd/>
          </a:ln>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lnSpc>
                <a:spcPct val="90000"/>
              </a:lnSpc>
            </a:pPr>
            <a:r>
              <a:rPr lang="zh-CN" altLang="en-US" sz="2000">
                <a:solidFill>
                  <a:srgbClr val="006600"/>
                </a:solidFill>
              </a:rPr>
              <a:t>（</a:t>
            </a:r>
            <a:r>
              <a:rPr lang="en-US" altLang="zh-CN" sz="2000">
                <a:solidFill>
                  <a:srgbClr val="006600"/>
                </a:solidFill>
              </a:rPr>
              <a:t>3</a:t>
            </a:r>
            <a:r>
              <a:rPr lang="zh-CN" altLang="en-US" sz="2000">
                <a:solidFill>
                  <a:srgbClr val="006600"/>
                </a:solidFill>
              </a:rPr>
              <a:t>）长期平均成本递减</a:t>
            </a:r>
          </a:p>
          <a:p>
            <a:pPr eaLnBrk="1" hangingPunct="1">
              <a:lnSpc>
                <a:spcPct val="90000"/>
              </a:lnSpc>
            </a:pPr>
            <a:r>
              <a:rPr lang="zh-CN" altLang="en-US" sz="2000"/>
              <a:t>规模的扩大会引起平均成本的下降。</a:t>
            </a:r>
          </a:p>
          <a:p>
            <a:pPr eaLnBrk="1" hangingPunct="1"/>
            <a:r>
              <a:rPr lang="zh-CN" altLang="en-US" sz="2000">
                <a:solidFill>
                  <a:srgbClr val="006600"/>
                </a:solidFill>
              </a:rPr>
              <a:t>汽车的生产</a:t>
            </a:r>
          </a:p>
        </p:txBody>
      </p:sp>
      <p:grpSp>
        <p:nvGrpSpPr>
          <p:cNvPr id="93235" name="Group 51">
            <a:extLst>
              <a:ext uri="{FF2B5EF4-FFF2-40B4-BE49-F238E27FC236}">
                <a16:creationId xmlns:a16="http://schemas.microsoft.com/office/drawing/2014/main" id="{F4C047ED-69F8-43BF-911F-7E2412FA1A5A}"/>
              </a:ext>
            </a:extLst>
          </p:cNvPr>
          <p:cNvGrpSpPr>
            <a:grpSpLocks/>
          </p:cNvGrpSpPr>
          <p:nvPr/>
        </p:nvGrpSpPr>
        <p:grpSpPr bwMode="auto">
          <a:xfrm>
            <a:off x="4787900" y="4486275"/>
            <a:ext cx="1854200" cy="1708150"/>
            <a:chOff x="3016" y="2826"/>
            <a:chExt cx="1168" cy="1076"/>
          </a:xfrm>
        </p:grpSpPr>
        <p:sp>
          <p:nvSpPr>
            <p:cNvPr id="39946" name="Line 45">
              <a:extLst>
                <a:ext uri="{FF2B5EF4-FFF2-40B4-BE49-F238E27FC236}">
                  <a16:creationId xmlns:a16="http://schemas.microsoft.com/office/drawing/2014/main" id="{F184E565-1FC7-4371-A0B8-6E76845FA4B5}"/>
                </a:ext>
              </a:extLst>
            </p:cNvPr>
            <p:cNvSpPr>
              <a:spLocks noChangeShapeType="1"/>
            </p:cNvSpPr>
            <p:nvPr/>
          </p:nvSpPr>
          <p:spPr bwMode="auto">
            <a:xfrm flipV="1">
              <a:off x="3016" y="2828"/>
              <a:ext cx="0" cy="967"/>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9947" name="Line 46">
              <a:extLst>
                <a:ext uri="{FF2B5EF4-FFF2-40B4-BE49-F238E27FC236}">
                  <a16:creationId xmlns:a16="http://schemas.microsoft.com/office/drawing/2014/main" id="{EB36318F-B632-4CEE-82A3-C661A43FD86C}"/>
                </a:ext>
              </a:extLst>
            </p:cNvPr>
            <p:cNvSpPr>
              <a:spLocks noChangeShapeType="1"/>
            </p:cNvSpPr>
            <p:nvPr/>
          </p:nvSpPr>
          <p:spPr bwMode="auto">
            <a:xfrm>
              <a:off x="3016" y="3795"/>
              <a:ext cx="82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9948" name="Text Box 47">
              <a:extLst>
                <a:ext uri="{FF2B5EF4-FFF2-40B4-BE49-F238E27FC236}">
                  <a16:creationId xmlns:a16="http://schemas.microsoft.com/office/drawing/2014/main" id="{61FE63A9-6A1B-421A-9955-BE559444ABEF}"/>
                </a:ext>
              </a:extLst>
            </p:cNvPr>
            <p:cNvSpPr txBox="1">
              <a:spLocks noChangeArrowheads="1"/>
            </p:cNvSpPr>
            <p:nvPr/>
          </p:nvSpPr>
          <p:spPr bwMode="auto">
            <a:xfrm>
              <a:off x="3033" y="2826"/>
              <a:ext cx="22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000" b="0"/>
                <a:t>C</a:t>
              </a:r>
            </a:p>
          </p:txBody>
        </p:sp>
        <p:sp>
          <p:nvSpPr>
            <p:cNvPr id="39949" name="Text Box 48">
              <a:extLst>
                <a:ext uri="{FF2B5EF4-FFF2-40B4-BE49-F238E27FC236}">
                  <a16:creationId xmlns:a16="http://schemas.microsoft.com/office/drawing/2014/main" id="{1309229F-C58A-4AB9-85F8-BE9EF40C5321}"/>
                </a:ext>
              </a:extLst>
            </p:cNvPr>
            <p:cNvSpPr txBox="1">
              <a:spLocks noChangeArrowheads="1"/>
            </p:cNvSpPr>
            <p:nvPr/>
          </p:nvSpPr>
          <p:spPr bwMode="auto">
            <a:xfrm>
              <a:off x="3760" y="3652"/>
              <a:ext cx="23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000" b="0"/>
                <a:t>Q</a:t>
              </a:r>
            </a:p>
          </p:txBody>
        </p:sp>
        <p:sp>
          <p:nvSpPr>
            <p:cNvPr id="39950" name="Text Box 49">
              <a:extLst>
                <a:ext uri="{FF2B5EF4-FFF2-40B4-BE49-F238E27FC236}">
                  <a16:creationId xmlns:a16="http://schemas.microsoft.com/office/drawing/2014/main" id="{96A99EED-04B9-41AD-998F-16E7C7483F89}"/>
                </a:ext>
              </a:extLst>
            </p:cNvPr>
            <p:cNvSpPr txBox="1">
              <a:spLocks noChangeArrowheads="1"/>
            </p:cNvSpPr>
            <p:nvPr/>
          </p:nvSpPr>
          <p:spPr bwMode="auto">
            <a:xfrm>
              <a:off x="3198" y="3203"/>
              <a:ext cx="986"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000"/>
                <a:t>LAC</a:t>
              </a:r>
              <a:r>
                <a:rPr lang="zh-CN" altLang="en-US" sz="2000"/>
                <a:t>（</a:t>
              </a:r>
              <a:r>
                <a:rPr lang="en-US" altLang="zh-CN" sz="2000"/>
                <a:t>3</a:t>
              </a:r>
              <a:r>
                <a:rPr lang="zh-CN" altLang="en-US" sz="2000"/>
                <a:t>）</a:t>
              </a:r>
              <a:endParaRPr lang="zh-CN" altLang="en-US" sz="2000" b="0"/>
            </a:p>
          </p:txBody>
        </p:sp>
        <p:sp>
          <p:nvSpPr>
            <p:cNvPr id="39951" name="Freeform 50">
              <a:extLst>
                <a:ext uri="{FF2B5EF4-FFF2-40B4-BE49-F238E27FC236}">
                  <a16:creationId xmlns:a16="http://schemas.microsoft.com/office/drawing/2014/main" id="{A95CBD3D-1718-4042-8FBE-AE9B503DC6C0}"/>
                </a:ext>
              </a:extLst>
            </p:cNvPr>
            <p:cNvSpPr>
              <a:spLocks/>
            </p:cNvSpPr>
            <p:nvPr/>
          </p:nvSpPr>
          <p:spPr bwMode="auto">
            <a:xfrm>
              <a:off x="3111" y="3090"/>
              <a:ext cx="597" cy="589"/>
            </a:xfrm>
            <a:custGeom>
              <a:avLst/>
              <a:gdLst>
                <a:gd name="T0" fmla="*/ 0 w 1248"/>
                <a:gd name="T1" fmla="*/ 0 h 1104"/>
                <a:gd name="T2" fmla="*/ 15 w 1248"/>
                <a:gd name="T3" fmla="*/ 70 h 1104"/>
                <a:gd name="T4" fmla="*/ 66 w 1248"/>
                <a:gd name="T5" fmla="*/ 90 h 1104"/>
                <a:gd name="T6" fmla="*/ 0 60000 65536"/>
                <a:gd name="T7" fmla="*/ 0 60000 65536"/>
                <a:gd name="T8" fmla="*/ 0 60000 65536"/>
              </a:gdLst>
              <a:ahLst/>
              <a:cxnLst>
                <a:cxn ang="T6">
                  <a:pos x="T0" y="T1"/>
                </a:cxn>
                <a:cxn ang="T7">
                  <a:pos x="T2" y="T3"/>
                </a:cxn>
                <a:cxn ang="T8">
                  <a:pos x="T4" y="T5"/>
                </a:cxn>
              </a:cxnLst>
              <a:rect l="0" t="0" r="r" b="b"/>
              <a:pathLst>
                <a:path w="1248" h="1104">
                  <a:moveTo>
                    <a:pt x="0" y="0"/>
                  </a:moveTo>
                  <a:cubicBezTo>
                    <a:pt x="40" y="340"/>
                    <a:pt x="80" y="680"/>
                    <a:pt x="288" y="864"/>
                  </a:cubicBezTo>
                  <a:cubicBezTo>
                    <a:pt x="496" y="1048"/>
                    <a:pt x="1096" y="1064"/>
                    <a:pt x="1248" y="1104"/>
                  </a:cubicBezTo>
                </a:path>
              </a:pathLst>
            </a:custGeom>
            <a:noFill/>
            <a:ln w="5715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93200">
                                            <p:bg/>
                                          </p:spTgt>
                                        </p:tgtEl>
                                        <p:attrNameLst>
                                          <p:attrName>style.visibility</p:attrName>
                                        </p:attrNameLst>
                                      </p:cBhvr>
                                      <p:to>
                                        <p:strVal val="visible"/>
                                      </p:to>
                                    </p:set>
                                    <p:animEffect transition="in" filter="box(in)">
                                      <p:cBhvr>
                                        <p:cTn id="7" dur="500"/>
                                        <p:tgtEl>
                                          <p:spTgt spid="93200">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93200">
                                            <p:txEl>
                                              <p:pRg st="0" end="0"/>
                                            </p:txEl>
                                          </p:spTgt>
                                        </p:tgtEl>
                                        <p:attrNameLst>
                                          <p:attrName>style.visibility</p:attrName>
                                        </p:attrNameLst>
                                      </p:cBhvr>
                                      <p:to>
                                        <p:strVal val="visible"/>
                                      </p:to>
                                    </p:set>
                                    <p:animEffect transition="in" filter="box(in)">
                                      <p:cBhvr>
                                        <p:cTn id="12" dur="500"/>
                                        <p:tgtEl>
                                          <p:spTgt spid="93200">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93200">
                                            <p:txEl>
                                              <p:pRg st="1" end="1"/>
                                            </p:txEl>
                                          </p:spTgt>
                                        </p:tgtEl>
                                        <p:attrNameLst>
                                          <p:attrName>style.visibility</p:attrName>
                                        </p:attrNameLst>
                                      </p:cBhvr>
                                      <p:to>
                                        <p:strVal val="visible"/>
                                      </p:to>
                                    </p:set>
                                    <p:animEffect transition="in" filter="box(in)">
                                      <p:cBhvr>
                                        <p:cTn id="17" dur="500"/>
                                        <p:tgtEl>
                                          <p:spTgt spid="93200">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93200">
                                            <p:txEl>
                                              <p:pRg st="2" end="2"/>
                                            </p:txEl>
                                          </p:spTgt>
                                        </p:tgtEl>
                                        <p:attrNameLst>
                                          <p:attrName>style.visibility</p:attrName>
                                        </p:attrNameLst>
                                      </p:cBhvr>
                                      <p:to>
                                        <p:strVal val="visible"/>
                                      </p:to>
                                    </p:set>
                                    <p:animEffect transition="in" filter="box(in)">
                                      <p:cBhvr>
                                        <p:cTn id="22" dur="500"/>
                                        <p:tgtEl>
                                          <p:spTgt spid="93200">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93236"/>
                                        </p:tgtEl>
                                        <p:attrNameLst>
                                          <p:attrName>style.visibility</p:attrName>
                                        </p:attrNameLst>
                                      </p:cBhvr>
                                      <p:to>
                                        <p:strVal val="visible"/>
                                      </p:to>
                                    </p:set>
                                    <p:animEffect transition="in" filter="blinds(horizontal)">
                                      <p:cBhvr>
                                        <p:cTn id="27" dur="500"/>
                                        <p:tgtEl>
                                          <p:spTgt spid="93236"/>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93219">
                                            <p:bg/>
                                          </p:spTgt>
                                        </p:tgtEl>
                                        <p:attrNameLst>
                                          <p:attrName>style.visibility</p:attrName>
                                        </p:attrNameLst>
                                      </p:cBhvr>
                                      <p:to>
                                        <p:strVal val="visible"/>
                                      </p:to>
                                    </p:set>
                                    <p:animEffect transition="in" filter="blinds(horizontal)">
                                      <p:cBhvr>
                                        <p:cTn id="32" dur="500"/>
                                        <p:tgtEl>
                                          <p:spTgt spid="93219">
                                            <p:bg/>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93219">
                                            <p:txEl>
                                              <p:pRg st="0" end="0"/>
                                            </p:txEl>
                                          </p:spTgt>
                                        </p:tgtEl>
                                        <p:attrNameLst>
                                          <p:attrName>style.visibility</p:attrName>
                                        </p:attrNameLst>
                                      </p:cBhvr>
                                      <p:to>
                                        <p:strVal val="visible"/>
                                      </p:to>
                                    </p:set>
                                    <p:animEffect transition="in" filter="blinds(horizontal)">
                                      <p:cBhvr>
                                        <p:cTn id="37" dur="500"/>
                                        <p:tgtEl>
                                          <p:spTgt spid="93219">
                                            <p:txEl>
                                              <p:pRg st="0" end="0"/>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93219">
                                            <p:txEl>
                                              <p:pRg st="1" end="1"/>
                                            </p:txEl>
                                          </p:spTgt>
                                        </p:tgtEl>
                                        <p:attrNameLst>
                                          <p:attrName>style.visibility</p:attrName>
                                        </p:attrNameLst>
                                      </p:cBhvr>
                                      <p:to>
                                        <p:strVal val="visible"/>
                                      </p:to>
                                    </p:set>
                                    <p:animEffect transition="in" filter="blinds(horizontal)">
                                      <p:cBhvr>
                                        <p:cTn id="42" dur="500"/>
                                        <p:tgtEl>
                                          <p:spTgt spid="93219">
                                            <p:txEl>
                                              <p:pRg st="1" end="1"/>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8" presetClass="entr" presetSubtype="16" fill="hold" nodeType="clickEffect">
                                  <p:stCondLst>
                                    <p:cond delay="0"/>
                                  </p:stCondLst>
                                  <p:childTnLst>
                                    <p:set>
                                      <p:cBhvr>
                                        <p:cTn id="46" dur="1" fill="hold">
                                          <p:stCondLst>
                                            <p:cond delay="0"/>
                                          </p:stCondLst>
                                        </p:cTn>
                                        <p:tgtEl>
                                          <p:spTgt spid="93220"/>
                                        </p:tgtEl>
                                        <p:attrNameLst>
                                          <p:attrName>style.visibility</p:attrName>
                                        </p:attrNameLst>
                                      </p:cBhvr>
                                      <p:to>
                                        <p:strVal val="visible"/>
                                      </p:to>
                                    </p:set>
                                    <p:animEffect transition="in" filter="diamond(in)">
                                      <p:cBhvr>
                                        <p:cTn id="47" dur="2000"/>
                                        <p:tgtEl>
                                          <p:spTgt spid="93220"/>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93227"/>
                                        </p:tgtEl>
                                        <p:attrNameLst>
                                          <p:attrName>style.visibility</p:attrName>
                                        </p:attrNameLst>
                                      </p:cBhvr>
                                      <p:to>
                                        <p:strVal val="visible"/>
                                      </p:to>
                                    </p:set>
                                    <p:animEffect transition="in" filter="blinds(horizontal)">
                                      <p:cBhvr>
                                        <p:cTn id="52" dur="500"/>
                                        <p:tgtEl>
                                          <p:spTgt spid="93227"/>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3" presetClass="entr" presetSubtype="10" fill="hold" nodeType="clickEffect">
                                  <p:stCondLst>
                                    <p:cond delay="0"/>
                                  </p:stCondLst>
                                  <p:childTnLst>
                                    <p:set>
                                      <p:cBhvr>
                                        <p:cTn id="56" dur="1" fill="hold">
                                          <p:stCondLst>
                                            <p:cond delay="0"/>
                                          </p:stCondLst>
                                        </p:cTn>
                                        <p:tgtEl>
                                          <p:spTgt spid="93235"/>
                                        </p:tgtEl>
                                        <p:attrNameLst>
                                          <p:attrName>style.visibility</p:attrName>
                                        </p:attrNameLst>
                                      </p:cBhvr>
                                      <p:to>
                                        <p:strVal val="visible"/>
                                      </p:to>
                                    </p:set>
                                    <p:animEffect transition="in" filter="blinds(horizontal)">
                                      <p:cBhvr>
                                        <p:cTn id="57" dur="500"/>
                                        <p:tgtEl>
                                          <p:spTgt spid="932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200" grpId="0" build="p" animBg="1"/>
      <p:bldP spid="93219" grpId="0" build="p" animBg="1"/>
      <p:bldP spid="93227"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灯片编号占位符 6">
            <a:extLst>
              <a:ext uri="{FF2B5EF4-FFF2-40B4-BE49-F238E27FC236}">
                <a16:creationId xmlns:a16="http://schemas.microsoft.com/office/drawing/2014/main" id="{D74D0457-54D4-4F7B-AC3A-29E4433DF012}"/>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FB0902BA-932A-4FBF-B49B-39915F4C02E8}" type="slidenum">
              <a:rPr lang="en-US" altLang="zh-CN" sz="2400" smtClean="0">
                <a:solidFill>
                  <a:srgbClr val="0000CC"/>
                </a:solidFill>
              </a:rPr>
              <a:pPr>
                <a:spcBef>
                  <a:spcPct val="50000"/>
                </a:spcBef>
                <a:buClrTx/>
                <a:buFontTx/>
                <a:buNone/>
              </a:pPr>
              <a:t>36</a:t>
            </a:fld>
            <a:endParaRPr lang="en-US" altLang="zh-CN" sz="2400">
              <a:solidFill>
                <a:srgbClr val="0000CC"/>
              </a:solidFill>
            </a:endParaRPr>
          </a:p>
        </p:txBody>
      </p:sp>
      <p:sp>
        <p:nvSpPr>
          <p:cNvPr id="40963" name="Rectangle 2">
            <a:extLst>
              <a:ext uri="{FF2B5EF4-FFF2-40B4-BE49-F238E27FC236}">
                <a16:creationId xmlns:a16="http://schemas.microsoft.com/office/drawing/2014/main" id="{958C7B15-7396-4A17-8D2E-D96617B5AD0D}"/>
              </a:ext>
            </a:extLst>
          </p:cNvPr>
          <p:cNvSpPr>
            <a:spLocks noGrp="1" noChangeArrowheads="1"/>
          </p:cNvSpPr>
          <p:nvPr>
            <p:ph type="title"/>
          </p:nvPr>
        </p:nvSpPr>
        <p:spPr>
          <a:xfrm>
            <a:off x="685800" y="333375"/>
            <a:ext cx="4391025" cy="719138"/>
          </a:xfrm>
          <a:ln>
            <a:solidFill>
              <a:srgbClr val="FF0000"/>
            </a:solidFill>
            <a:miter lim="800000"/>
            <a:headEnd/>
            <a:tailEnd/>
          </a:ln>
        </p:spPr>
        <p:txBody>
          <a:bodyPr/>
          <a:lstStyle/>
          <a:p>
            <a:pPr eaLnBrk="1" hangingPunct="1"/>
            <a:r>
              <a:rPr lang="en-US" altLang="zh-CN" sz="2800" b="1"/>
              <a:t>4</a:t>
            </a:r>
            <a:r>
              <a:rPr lang="zh-CN" altLang="en-US" sz="2800" b="1"/>
              <a:t>、外在经济与外在不经济</a:t>
            </a:r>
            <a:r>
              <a:rPr lang="zh-CN" altLang="en-US" sz="3200"/>
              <a:t> </a:t>
            </a:r>
          </a:p>
        </p:txBody>
      </p:sp>
      <p:sp>
        <p:nvSpPr>
          <p:cNvPr id="367619" name="Rectangle 3">
            <a:extLst>
              <a:ext uri="{FF2B5EF4-FFF2-40B4-BE49-F238E27FC236}">
                <a16:creationId xmlns:a16="http://schemas.microsoft.com/office/drawing/2014/main" id="{7DB134CB-9BAE-42A7-A47B-B1C8B576FEFB}"/>
              </a:ext>
            </a:extLst>
          </p:cNvPr>
          <p:cNvSpPr>
            <a:spLocks noGrp="1" noChangeArrowheads="1"/>
          </p:cNvSpPr>
          <p:nvPr>
            <p:ph type="body" sz="half" idx="1"/>
          </p:nvPr>
        </p:nvSpPr>
        <p:spPr>
          <a:xfrm>
            <a:off x="684213" y="1268413"/>
            <a:ext cx="3810000" cy="1223962"/>
          </a:xfrm>
          <a:solidFill>
            <a:srgbClr val="FFCC00"/>
          </a:solidFill>
          <a:ln w="76200">
            <a:solidFill>
              <a:srgbClr val="336600"/>
            </a:solidFill>
            <a:miter lim="800000"/>
            <a:headEnd/>
            <a:tailEnd/>
          </a:ln>
        </p:spPr>
        <p:txBody>
          <a:bodyPr/>
          <a:lstStyle/>
          <a:p>
            <a:pPr marL="0" indent="0" eaLnBrk="1" hangingPunct="1">
              <a:lnSpc>
                <a:spcPct val="90000"/>
              </a:lnSpc>
            </a:pPr>
            <a:r>
              <a:rPr lang="zh-CN" altLang="en-US" sz="2000" b="1">
                <a:latin typeface="宋体" panose="02010600030101010101" pitchFamily="2" charset="-122"/>
              </a:rPr>
              <a:t>外在经济：</a:t>
            </a:r>
            <a:r>
              <a:rPr lang="zh-CN" altLang="en-US" sz="2400" b="1">
                <a:solidFill>
                  <a:srgbClr val="0000CC"/>
                </a:solidFill>
                <a:latin typeface="宋体" panose="02010600030101010101" pitchFamily="2" charset="-122"/>
              </a:rPr>
              <a:t>整个行业规模的扩大，给个别厂商带来的产量与收益的增加。</a:t>
            </a:r>
          </a:p>
        </p:txBody>
      </p:sp>
      <p:sp>
        <p:nvSpPr>
          <p:cNvPr id="367620" name="Rectangle 4">
            <a:extLst>
              <a:ext uri="{FF2B5EF4-FFF2-40B4-BE49-F238E27FC236}">
                <a16:creationId xmlns:a16="http://schemas.microsoft.com/office/drawing/2014/main" id="{33E1B221-C812-4BA6-B1F6-EB2109E061A7}"/>
              </a:ext>
            </a:extLst>
          </p:cNvPr>
          <p:cNvSpPr>
            <a:spLocks noGrp="1" noChangeArrowheads="1"/>
          </p:cNvSpPr>
          <p:nvPr>
            <p:ph type="body" sz="half" idx="2"/>
          </p:nvPr>
        </p:nvSpPr>
        <p:spPr>
          <a:xfrm>
            <a:off x="684213" y="2636838"/>
            <a:ext cx="3816350" cy="1152525"/>
          </a:xfrm>
          <a:solidFill>
            <a:srgbClr val="FFCC00"/>
          </a:solidFill>
          <a:ln w="76200" cap="flat" algn="ctr">
            <a:solidFill>
              <a:srgbClr val="3366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indent="0" eaLnBrk="1" hangingPunct="1">
              <a:lnSpc>
                <a:spcPct val="90000"/>
              </a:lnSpc>
            </a:pPr>
            <a:r>
              <a:rPr lang="zh-CN" altLang="en-US" sz="2400" b="1">
                <a:solidFill>
                  <a:srgbClr val="0000CC"/>
                </a:solidFill>
                <a:latin typeface="宋体" panose="02010600030101010101" pitchFamily="2" charset="-122"/>
              </a:rPr>
              <a:t>外在不经济：行业规模过大给个别厂商带来的产量与收益的减少。</a:t>
            </a:r>
          </a:p>
        </p:txBody>
      </p:sp>
      <p:sp>
        <p:nvSpPr>
          <p:cNvPr id="367621" name="AutoShape 5">
            <a:extLst>
              <a:ext uri="{FF2B5EF4-FFF2-40B4-BE49-F238E27FC236}">
                <a16:creationId xmlns:a16="http://schemas.microsoft.com/office/drawing/2014/main" id="{2CDA27D7-08DC-4B12-8544-E344F170A833}"/>
              </a:ext>
            </a:extLst>
          </p:cNvPr>
          <p:cNvSpPr>
            <a:spLocks noChangeArrowheads="1"/>
          </p:cNvSpPr>
          <p:nvPr/>
        </p:nvSpPr>
        <p:spPr bwMode="auto">
          <a:xfrm>
            <a:off x="5580063" y="260350"/>
            <a:ext cx="3024187" cy="1008063"/>
          </a:xfrm>
          <a:prstGeom prst="wedgeRoundRectCallout">
            <a:avLst>
              <a:gd name="adj1" fmla="val -64801"/>
              <a:gd name="adj2" fmla="val -31417"/>
              <a:gd name="adj3" fmla="val 16667"/>
            </a:avLst>
          </a:prstGeom>
          <a:solidFill>
            <a:srgbClr val="FFCC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lgn="ctr">
              <a:spcBef>
                <a:spcPct val="0"/>
              </a:spcBef>
              <a:buClrTx/>
              <a:buFontTx/>
              <a:buNone/>
            </a:pPr>
            <a:r>
              <a:rPr lang="zh-CN" altLang="en-US" sz="2400"/>
              <a:t>外在（部）性：</a:t>
            </a:r>
          </a:p>
          <a:p>
            <a:pPr algn="ctr">
              <a:spcBef>
                <a:spcPct val="0"/>
              </a:spcBef>
              <a:buClrTx/>
              <a:buFontTx/>
              <a:buChar char="•"/>
            </a:pPr>
            <a:r>
              <a:rPr lang="zh-CN" altLang="en-US" sz="2800"/>
              <a:t>正   负 </a:t>
            </a:r>
          </a:p>
        </p:txBody>
      </p:sp>
      <p:sp>
        <p:nvSpPr>
          <p:cNvPr id="367622" name="Rectangle 6">
            <a:extLst>
              <a:ext uri="{FF2B5EF4-FFF2-40B4-BE49-F238E27FC236}">
                <a16:creationId xmlns:a16="http://schemas.microsoft.com/office/drawing/2014/main" id="{9B592907-2E1D-4C1B-8B92-C47354329330}"/>
              </a:ext>
            </a:extLst>
          </p:cNvPr>
          <p:cNvSpPr>
            <a:spLocks noChangeArrowheads="1"/>
          </p:cNvSpPr>
          <p:nvPr/>
        </p:nvSpPr>
        <p:spPr bwMode="auto">
          <a:xfrm>
            <a:off x="4859338" y="1412875"/>
            <a:ext cx="3810000" cy="1873250"/>
          </a:xfrm>
          <a:prstGeom prst="rect">
            <a:avLst/>
          </a:prstGeom>
          <a:solidFill>
            <a:srgbClr val="FFFF00"/>
          </a:solidFill>
          <a:ln w="76200">
            <a:solidFill>
              <a:srgbClr val="336600"/>
            </a:solidFill>
            <a:miter lim="800000"/>
            <a:headEnd/>
            <a:tailEnd/>
          </a:ln>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r>
              <a:rPr lang="zh-CN" altLang="en-US" sz="2400">
                <a:solidFill>
                  <a:srgbClr val="003300"/>
                </a:solidFill>
              </a:rPr>
              <a:t>外在经济的原因</a:t>
            </a:r>
          </a:p>
          <a:p>
            <a:pPr eaLnBrk="1" hangingPunct="1"/>
            <a:r>
              <a:rPr lang="zh-CN" altLang="en-US" sz="2000"/>
              <a:t>第一，交通通讯等</a:t>
            </a:r>
            <a:r>
              <a:rPr lang="zh-CN" altLang="en-US" sz="2000">
                <a:solidFill>
                  <a:srgbClr val="0000CC"/>
                </a:solidFill>
              </a:rPr>
              <a:t>基础设施</a:t>
            </a:r>
            <a:r>
              <a:rPr lang="zh-CN" altLang="en-US" sz="2000"/>
              <a:t>更为经济和更好地供给。</a:t>
            </a:r>
          </a:p>
          <a:p>
            <a:pPr eaLnBrk="1" hangingPunct="1"/>
            <a:r>
              <a:rPr lang="zh-CN" altLang="en-US" sz="2000"/>
              <a:t>第二，行业信息和人才更容易</a:t>
            </a:r>
            <a:r>
              <a:rPr lang="zh-CN" altLang="en-US" sz="2000">
                <a:solidFill>
                  <a:srgbClr val="0000CC"/>
                </a:solidFill>
              </a:rPr>
              <a:t>流通和获得</a:t>
            </a:r>
            <a:r>
              <a:rPr lang="zh-CN" altLang="en-US" sz="2000"/>
              <a:t>。</a:t>
            </a:r>
          </a:p>
        </p:txBody>
      </p:sp>
      <p:sp>
        <p:nvSpPr>
          <p:cNvPr id="367623" name="Rectangle 7">
            <a:extLst>
              <a:ext uri="{FF2B5EF4-FFF2-40B4-BE49-F238E27FC236}">
                <a16:creationId xmlns:a16="http://schemas.microsoft.com/office/drawing/2014/main" id="{204C02C0-DACB-424B-8960-04D0CB1DDB43}"/>
              </a:ext>
            </a:extLst>
          </p:cNvPr>
          <p:cNvSpPr>
            <a:spLocks noChangeArrowheads="1"/>
          </p:cNvSpPr>
          <p:nvPr/>
        </p:nvSpPr>
        <p:spPr bwMode="auto">
          <a:xfrm>
            <a:off x="611188" y="3933825"/>
            <a:ext cx="3810000" cy="1655763"/>
          </a:xfrm>
          <a:prstGeom prst="rect">
            <a:avLst/>
          </a:prstGeom>
          <a:solidFill>
            <a:srgbClr val="FFFF00"/>
          </a:solidFill>
          <a:ln w="76200">
            <a:solidFill>
              <a:srgbClr val="336600"/>
            </a:solidFill>
            <a:miter lim="800000"/>
            <a:headEnd/>
            <a:tailEnd/>
          </a:ln>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r>
              <a:rPr lang="zh-CN" altLang="en-US" sz="2400">
                <a:solidFill>
                  <a:srgbClr val="0000CC"/>
                </a:solidFill>
              </a:rPr>
              <a:t>外在不经济的原因：</a:t>
            </a:r>
          </a:p>
          <a:p>
            <a:pPr eaLnBrk="1" hangingPunct="1">
              <a:lnSpc>
                <a:spcPct val="90000"/>
              </a:lnSpc>
            </a:pPr>
            <a:r>
              <a:rPr lang="zh-CN" altLang="en-US" sz="2000"/>
              <a:t>竞争加剧，</a:t>
            </a:r>
            <a:r>
              <a:rPr lang="zh-CN" altLang="en-US" sz="2000">
                <a:solidFill>
                  <a:srgbClr val="0000CC"/>
                </a:solidFill>
              </a:rPr>
              <a:t>要素价格提高</a:t>
            </a:r>
            <a:endParaRPr lang="zh-CN" altLang="en-US" sz="2000">
              <a:solidFill>
                <a:srgbClr val="0000CC"/>
              </a:solidFill>
              <a:latin typeface="楷体_GB2312" panose="02010609030101010101" pitchFamily="49" charset="-122"/>
              <a:ea typeface="楷体_GB2312" panose="02010609030101010101" pitchFamily="49" charset="-122"/>
            </a:endParaRPr>
          </a:p>
          <a:p>
            <a:pPr eaLnBrk="1" hangingPunct="1">
              <a:lnSpc>
                <a:spcPct val="90000"/>
              </a:lnSpc>
            </a:pPr>
            <a:r>
              <a:rPr lang="zh-CN" altLang="en-US" sz="2000"/>
              <a:t>环境污染，</a:t>
            </a:r>
          </a:p>
          <a:p>
            <a:pPr eaLnBrk="1" hangingPunct="1">
              <a:lnSpc>
                <a:spcPct val="90000"/>
              </a:lnSpc>
            </a:pPr>
            <a:r>
              <a:rPr lang="zh-CN" altLang="en-US" sz="2000"/>
              <a:t>对基础设施的压力增加。</a:t>
            </a:r>
            <a:r>
              <a:rPr lang="zh-CN" altLang="en-US" sz="2400" b="0"/>
              <a:t> </a:t>
            </a:r>
          </a:p>
        </p:txBody>
      </p:sp>
      <p:grpSp>
        <p:nvGrpSpPr>
          <p:cNvPr id="367634" name="Group 18">
            <a:extLst>
              <a:ext uri="{FF2B5EF4-FFF2-40B4-BE49-F238E27FC236}">
                <a16:creationId xmlns:a16="http://schemas.microsoft.com/office/drawing/2014/main" id="{6CE8BB79-3219-4056-A3EC-E00266593282}"/>
              </a:ext>
            </a:extLst>
          </p:cNvPr>
          <p:cNvGrpSpPr>
            <a:grpSpLocks/>
          </p:cNvGrpSpPr>
          <p:nvPr/>
        </p:nvGrpSpPr>
        <p:grpSpPr bwMode="auto">
          <a:xfrm>
            <a:off x="5283200" y="3446463"/>
            <a:ext cx="3259138" cy="2546350"/>
            <a:chOff x="3328" y="2171"/>
            <a:chExt cx="2053" cy="1604"/>
          </a:xfrm>
        </p:grpSpPr>
        <p:sp>
          <p:nvSpPr>
            <p:cNvPr id="40971" name="Line 8">
              <a:extLst>
                <a:ext uri="{FF2B5EF4-FFF2-40B4-BE49-F238E27FC236}">
                  <a16:creationId xmlns:a16="http://schemas.microsoft.com/office/drawing/2014/main" id="{0150A96C-10C2-4128-B143-A92476D6986D}"/>
                </a:ext>
              </a:extLst>
            </p:cNvPr>
            <p:cNvSpPr>
              <a:spLocks noChangeShapeType="1"/>
            </p:cNvSpPr>
            <p:nvPr/>
          </p:nvSpPr>
          <p:spPr bwMode="auto">
            <a:xfrm flipV="1">
              <a:off x="3328" y="2216"/>
              <a:ext cx="0" cy="155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0972" name="Text Box 9">
              <a:extLst>
                <a:ext uri="{FF2B5EF4-FFF2-40B4-BE49-F238E27FC236}">
                  <a16:creationId xmlns:a16="http://schemas.microsoft.com/office/drawing/2014/main" id="{B43E1877-A59C-4965-BCDF-9ED7D9D9F14A}"/>
                </a:ext>
              </a:extLst>
            </p:cNvPr>
            <p:cNvSpPr txBox="1">
              <a:spLocks noChangeArrowheads="1"/>
            </p:cNvSpPr>
            <p:nvPr/>
          </p:nvSpPr>
          <p:spPr bwMode="auto">
            <a:xfrm>
              <a:off x="3419" y="2171"/>
              <a:ext cx="24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0"/>
                <a:t>C</a:t>
              </a:r>
            </a:p>
          </p:txBody>
        </p:sp>
        <p:sp>
          <p:nvSpPr>
            <p:cNvPr id="40973" name="Line 10">
              <a:extLst>
                <a:ext uri="{FF2B5EF4-FFF2-40B4-BE49-F238E27FC236}">
                  <a16:creationId xmlns:a16="http://schemas.microsoft.com/office/drawing/2014/main" id="{D3F002BB-5050-419E-A066-72961ADE8692}"/>
                </a:ext>
              </a:extLst>
            </p:cNvPr>
            <p:cNvSpPr>
              <a:spLocks noChangeShapeType="1"/>
            </p:cNvSpPr>
            <p:nvPr/>
          </p:nvSpPr>
          <p:spPr bwMode="auto">
            <a:xfrm>
              <a:off x="3328" y="3766"/>
              <a:ext cx="186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0974" name="Text Box 11">
              <a:extLst>
                <a:ext uri="{FF2B5EF4-FFF2-40B4-BE49-F238E27FC236}">
                  <a16:creationId xmlns:a16="http://schemas.microsoft.com/office/drawing/2014/main" id="{AE1C557E-A8BB-490D-9BC2-B946DFA74C6B}"/>
                </a:ext>
              </a:extLst>
            </p:cNvPr>
            <p:cNvSpPr txBox="1">
              <a:spLocks noChangeArrowheads="1"/>
            </p:cNvSpPr>
            <p:nvPr/>
          </p:nvSpPr>
          <p:spPr bwMode="auto">
            <a:xfrm>
              <a:off x="4871" y="3487"/>
              <a:ext cx="25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0"/>
                <a:t>Q</a:t>
              </a:r>
            </a:p>
          </p:txBody>
        </p:sp>
        <p:sp>
          <p:nvSpPr>
            <p:cNvPr id="40975" name="Freeform 12">
              <a:extLst>
                <a:ext uri="{FF2B5EF4-FFF2-40B4-BE49-F238E27FC236}">
                  <a16:creationId xmlns:a16="http://schemas.microsoft.com/office/drawing/2014/main" id="{2E4B4C6D-8248-4E89-B73A-716024B55259}"/>
                </a:ext>
              </a:extLst>
            </p:cNvPr>
            <p:cNvSpPr>
              <a:spLocks/>
            </p:cNvSpPr>
            <p:nvPr/>
          </p:nvSpPr>
          <p:spPr bwMode="auto">
            <a:xfrm>
              <a:off x="3424" y="2614"/>
              <a:ext cx="1680" cy="696"/>
            </a:xfrm>
            <a:custGeom>
              <a:avLst/>
              <a:gdLst>
                <a:gd name="T0" fmla="*/ 0 w 1680"/>
                <a:gd name="T1" fmla="*/ 0 h 696"/>
                <a:gd name="T2" fmla="*/ 768 w 1680"/>
                <a:gd name="T3" fmla="*/ 672 h 696"/>
                <a:gd name="T4" fmla="*/ 1680 w 1680"/>
                <a:gd name="T5" fmla="*/ 144 h 696"/>
                <a:gd name="T6" fmla="*/ 0 60000 65536"/>
                <a:gd name="T7" fmla="*/ 0 60000 65536"/>
                <a:gd name="T8" fmla="*/ 0 60000 65536"/>
              </a:gdLst>
              <a:ahLst/>
              <a:cxnLst>
                <a:cxn ang="T6">
                  <a:pos x="T0" y="T1"/>
                </a:cxn>
                <a:cxn ang="T7">
                  <a:pos x="T2" y="T3"/>
                </a:cxn>
                <a:cxn ang="T8">
                  <a:pos x="T4" y="T5"/>
                </a:cxn>
              </a:cxnLst>
              <a:rect l="0" t="0" r="r" b="b"/>
              <a:pathLst>
                <a:path w="1680" h="696">
                  <a:moveTo>
                    <a:pt x="0" y="0"/>
                  </a:moveTo>
                  <a:cubicBezTo>
                    <a:pt x="244" y="324"/>
                    <a:pt x="488" y="648"/>
                    <a:pt x="768" y="672"/>
                  </a:cubicBezTo>
                  <a:cubicBezTo>
                    <a:pt x="1048" y="696"/>
                    <a:pt x="1528" y="232"/>
                    <a:pt x="1680" y="144"/>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0976" name="Text Box 13">
              <a:extLst>
                <a:ext uri="{FF2B5EF4-FFF2-40B4-BE49-F238E27FC236}">
                  <a16:creationId xmlns:a16="http://schemas.microsoft.com/office/drawing/2014/main" id="{1AF97931-1F00-4C84-90BC-70A896C169B7}"/>
                </a:ext>
              </a:extLst>
            </p:cNvPr>
            <p:cNvSpPr txBox="1">
              <a:spLocks noChangeArrowheads="1"/>
            </p:cNvSpPr>
            <p:nvPr/>
          </p:nvSpPr>
          <p:spPr bwMode="auto">
            <a:xfrm>
              <a:off x="4649" y="2523"/>
              <a:ext cx="59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0"/>
                <a:t>LAC1</a:t>
              </a:r>
            </a:p>
          </p:txBody>
        </p:sp>
        <p:sp>
          <p:nvSpPr>
            <p:cNvPr id="40977" name="Freeform 15">
              <a:extLst>
                <a:ext uri="{FF2B5EF4-FFF2-40B4-BE49-F238E27FC236}">
                  <a16:creationId xmlns:a16="http://schemas.microsoft.com/office/drawing/2014/main" id="{9CB078EB-A0A6-4802-A7A3-B6AE2B54EE1B}"/>
                </a:ext>
              </a:extLst>
            </p:cNvPr>
            <p:cNvSpPr>
              <a:spLocks/>
            </p:cNvSpPr>
            <p:nvPr/>
          </p:nvSpPr>
          <p:spPr bwMode="auto">
            <a:xfrm>
              <a:off x="3424" y="2886"/>
              <a:ext cx="1680" cy="696"/>
            </a:xfrm>
            <a:custGeom>
              <a:avLst/>
              <a:gdLst>
                <a:gd name="T0" fmla="*/ 0 w 1680"/>
                <a:gd name="T1" fmla="*/ 0 h 696"/>
                <a:gd name="T2" fmla="*/ 768 w 1680"/>
                <a:gd name="T3" fmla="*/ 672 h 696"/>
                <a:gd name="T4" fmla="*/ 1680 w 1680"/>
                <a:gd name="T5" fmla="*/ 144 h 696"/>
                <a:gd name="T6" fmla="*/ 0 60000 65536"/>
                <a:gd name="T7" fmla="*/ 0 60000 65536"/>
                <a:gd name="T8" fmla="*/ 0 60000 65536"/>
              </a:gdLst>
              <a:ahLst/>
              <a:cxnLst>
                <a:cxn ang="T6">
                  <a:pos x="T0" y="T1"/>
                </a:cxn>
                <a:cxn ang="T7">
                  <a:pos x="T2" y="T3"/>
                </a:cxn>
                <a:cxn ang="T8">
                  <a:pos x="T4" y="T5"/>
                </a:cxn>
              </a:cxnLst>
              <a:rect l="0" t="0" r="r" b="b"/>
              <a:pathLst>
                <a:path w="1680" h="696">
                  <a:moveTo>
                    <a:pt x="0" y="0"/>
                  </a:moveTo>
                  <a:cubicBezTo>
                    <a:pt x="244" y="324"/>
                    <a:pt x="488" y="648"/>
                    <a:pt x="768" y="672"/>
                  </a:cubicBezTo>
                  <a:cubicBezTo>
                    <a:pt x="1048" y="696"/>
                    <a:pt x="1528" y="232"/>
                    <a:pt x="1680" y="144"/>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0978" name="Text Box 16">
              <a:extLst>
                <a:ext uri="{FF2B5EF4-FFF2-40B4-BE49-F238E27FC236}">
                  <a16:creationId xmlns:a16="http://schemas.microsoft.com/office/drawing/2014/main" id="{9367A292-AC24-49E2-907D-47A24037597C}"/>
                </a:ext>
              </a:extLst>
            </p:cNvPr>
            <p:cNvSpPr txBox="1">
              <a:spLocks noChangeArrowheads="1"/>
            </p:cNvSpPr>
            <p:nvPr/>
          </p:nvSpPr>
          <p:spPr bwMode="auto">
            <a:xfrm>
              <a:off x="4785" y="3113"/>
              <a:ext cx="59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0"/>
                <a:t>LAC2</a:t>
              </a:r>
            </a:p>
          </p:txBody>
        </p:sp>
        <p:sp>
          <p:nvSpPr>
            <p:cNvPr id="40979" name="Line 17">
              <a:extLst>
                <a:ext uri="{FF2B5EF4-FFF2-40B4-BE49-F238E27FC236}">
                  <a16:creationId xmlns:a16="http://schemas.microsoft.com/office/drawing/2014/main" id="{B05EB14D-B390-4D83-A3E4-7995FA396192}"/>
                </a:ext>
              </a:extLst>
            </p:cNvPr>
            <p:cNvSpPr>
              <a:spLocks noChangeShapeType="1"/>
            </p:cNvSpPr>
            <p:nvPr/>
          </p:nvSpPr>
          <p:spPr bwMode="auto">
            <a:xfrm>
              <a:off x="4241" y="3339"/>
              <a:ext cx="0" cy="227"/>
            </a:xfrm>
            <a:prstGeom prst="line">
              <a:avLst/>
            </a:prstGeom>
            <a:noFill/>
            <a:ln w="76200" cmpd="tri">
              <a:solidFill>
                <a:srgbClr val="0066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grpSp>
      <p:sp>
        <p:nvSpPr>
          <p:cNvPr id="367635" name="Rectangle 19">
            <a:extLst>
              <a:ext uri="{FF2B5EF4-FFF2-40B4-BE49-F238E27FC236}">
                <a16:creationId xmlns:a16="http://schemas.microsoft.com/office/drawing/2014/main" id="{B395CF45-BFD0-4C9C-ABAD-06B65C637078}"/>
              </a:ext>
            </a:extLst>
          </p:cNvPr>
          <p:cNvSpPr>
            <a:spLocks noChangeArrowheads="1"/>
          </p:cNvSpPr>
          <p:nvPr/>
        </p:nvSpPr>
        <p:spPr bwMode="auto">
          <a:xfrm>
            <a:off x="1692275" y="5734050"/>
            <a:ext cx="3271838" cy="495300"/>
          </a:xfrm>
          <a:prstGeom prst="rect">
            <a:avLst/>
          </a:prstGeom>
          <a:solidFill>
            <a:srgbClr val="FFCC99"/>
          </a:solidFill>
          <a:ln w="38100" algn="ctr">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rgbClr val="006600"/>
              </a:buClr>
              <a:buFont typeface="Wingdings" panose="05000000000000000000" pitchFamily="2" charset="2"/>
              <a:buChar char="p"/>
            </a:pPr>
            <a:r>
              <a:rPr lang="zh-CN" altLang="en-US" sz="2400"/>
              <a:t>外在经济使</a:t>
            </a:r>
            <a:r>
              <a:rPr lang="en-US" altLang="zh-CN" sz="2400"/>
              <a:t>LAC</a:t>
            </a:r>
            <a:r>
              <a:rPr lang="zh-CN" altLang="en-US" sz="2400"/>
              <a:t>下移</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67621"/>
                                        </p:tgtEl>
                                        <p:attrNameLst>
                                          <p:attrName>style.visibility</p:attrName>
                                        </p:attrNameLst>
                                      </p:cBhvr>
                                      <p:to>
                                        <p:strVal val="visible"/>
                                      </p:to>
                                    </p:set>
                                    <p:animEffect transition="in" filter="box(in)">
                                      <p:cBhvr>
                                        <p:cTn id="7" dur="500"/>
                                        <p:tgtEl>
                                          <p:spTgt spid="36762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67619">
                                            <p:bg/>
                                          </p:spTgt>
                                        </p:tgtEl>
                                        <p:attrNameLst>
                                          <p:attrName>style.visibility</p:attrName>
                                        </p:attrNameLst>
                                      </p:cBhvr>
                                      <p:to>
                                        <p:strVal val="visible"/>
                                      </p:to>
                                    </p:set>
                                    <p:animEffect transition="in" filter="box(in)">
                                      <p:cBhvr>
                                        <p:cTn id="12" dur="500"/>
                                        <p:tgtEl>
                                          <p:spTgt spid="367619">
                                            <p:bg/>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67619">
                                            <p:txEl>
                                              <p:pRg st="0" end="0"/>
                                            </p:txEl>
                                          </p:spTgt>
                                        </p:tgtEl>
                                        <p:attrNameLst>
                                          <p:attrName>style.visibility</p:attrName>
                                        </p:attrNameLst>
                                      </p:cBhvr>
                                      <p:to>
                                        <p:strVal val="visible"/>
                                      </p:to>
                                    </p:set>
                                    <p:animEffect transition="in" filter="box(in)">
                                      <p:cBhvr>
                                        <p:cTn id="17" dur="500"/>
                                        <p:tgtEl>
                                          <p:spTgt spid="367619">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67622">
                                            <p:bg/>
                                          </p:spTgt>
                                        </p:tgtEl>
                                        <p:attrNameLst>
                                          <p:attrName>style.visibility</p:attrName>
                                        </p:attrNameLst>
                                      </p:cBhvr>
                                      <p:to>
                                        <p:strVal val="visible"/>
                                      </p:to>
                                    </p:set>
                                    <p:animEffect transition="in" filter="box(in)">
                                      <p:cBhvr>
                                        <p:cTn id="22" dur="500"/>
                                        <p:tgtEl>
                                          <p:spTgt spid="367622">
                                            <p:bg/>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67622">
                                            <p:txEl>
                                              <p:pRg st="0" end="0"/>
                                            </p:txEl>
                                          </p:spTgt>
                                        </p:tgtEl>
                                        <p:attrNameLst>
                                          <p:attrName>style.visibility</p:attrName>
                                        </p:attrNameLst>
                                      </p:cBhvr>
                                      <p:to>
                                        <p:strVal val="visible"/>
                                      </p:to>
                                    </p:set>
                                    <p:animEffect transition="in" filter="box(in)">
                                      <p:cBhvr>
                                        <p:cTn id="27" dur="500"/>
                                        <p:tgtEl>
                                          <p:spTgt spid="367622">
                                            <p:txEl>
                                              <p:pRg st="0" end="0"/>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367622">
                                            <p:txEl>
                                              <p:pRg st="1" end="1"/>
                                            </p:txEl>
                                          </p:spTgt>
                                        </p:tgtEl>
                                        <p:attrNameLst>
                                          <p:attrName>style.visibility</p:attrName>
                                        </p:attrNameLst>
                                      </p:cBhvr>
                                      <p:to>
                                        <p:strVal val="visible"/>
                                      </p:to>
                                    </p:set>
                                    <p:animEffect transition="in" filter="box(in)">
                                      <p:cBhvr>
                                        <p:cTn id="32" dur="500"/>
                                        <p:tgtEl>
                                          <p:spTgt spid="367622">
                                            <p:txEl>
                                              <p:pRg st="1" end="1"/>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367622">
                                            <p:txEl>
                                              <p:pRg st="2" end="2"/>
                                            </p:txEl>
                                          </p:spTgt>
                                        </p:tgtEl>
                                        <p:attrNameLst>
                                          <p:attrName>style.visibility</p:attrName>
                                        </p:attrNameLst>
                                      </p:cBhvr>
                                      <p:to>
                                        <p:strVal val="visible"/>
                                      </p:to>
                                    </p:set>
                                    <p:animEffect transition="in" filter="box(in)">
                                      <p:cBhvr>
                                        <p:cTn id="37" dur="500"/>
                                        <p:tgtEl>
                                          <p:spTgt spid="367622">
                                            <p:txEl>
                                              <p:pRg st="2" end="2"/>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367620">
                                            <p:bg/>
                                          </p:spTgt>
                                        </p:tgtEl>
                                        <p:attrNameLst>
                                          <p:attrName>style.visibility</p:attrName>
                                        </p:attrNameLst>
                                      </p:cBhvr>
                                      <p:to>
                                        <p:strVal val="visible"/>
                                      </p:to>
                                    </p:set>
                                    <p:animEffect transition="in" filter="blinds(horizontal)">
                                      <p:cBhvr>
                                        <p:cTn id="42" dur="500"/>
                                        <p:tgtEl>
                                          <p:spTgt spid="367620">
                                            <p:bg/>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367620">
                                            <p:txEl>
                                              <p:pRg st="0" end="0"/>
                                            </p:txEl>
                                          </p:spTgt>
                                        </p:tgtEl>
                                        <p:attrNameLst>
                                          <p:attrName>style.visibility</p:attrName>
                                        </p:attrNameLst>
                                      </p:cBhvr>
                                      <p:to>
                                        <p:strVal val="visible"/>
                                      </p:to>
                                    </p:set>
                                    <p:animEffect transition="in" filter="blinds(horizontal)">
                                      <p:cBhvr>
                                        <p:cTn id="47" dur="500"/>
                                        <p:tgtEl>
                                          <p:spTgt spid="367620">
                                            <p:txEl>
                                              <p:pRg st="0" end="0"/>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8" presetClass="entr" presetSubtype="16" fill="hold" grpId="0" nodeType="clickEffect">
                                  <p:stCondLst>
                                    <p:cond delay="0"/>
                                  </p:stCondLst>
                                  <p:childTnLst>
                                    <p:set>
                                      <p:cBhvr>
                                        <p:cTn id="51" dur="1" fill="hold">
                                          <p:stCondLst>
                                            <p:cond delay="0"/>
                                          </p:stCondLst>
                                        </p:cTn>
                                        <p:tgtEl>
                                          <p:spTgt spid="367623"/>
                                        </p:tgtEl>
                                        <p:attrNameLst>
                                          <p:attrName>style.visibility</p:attrName>
                                        </p:attrNameLst>
                                      </p:cBhvr>
                                      <p:to>
                                        <p:strVal val="visible"/>
                                      </p:to>
                                    </p:set>
                                    <p:animEffect transition="in" filter="diamond(in)">
                                      <p:cBhvr>
                                        <p:cTn id="52" dur="2000"/>
                                        <p:tgtEl>
                                          <p:spTgt spid="367623"/>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367635"/>
                                        </p:tgtEl>
                                        <p:attrNameLst>
                                          <p:attrName>style.visibility</p:attrName>
                                        </p:attrNameLst>
                                      </p:cBhvr>
                                      <p:to>
                                        <p:strVal val="visible"/>
                                      </p:to>
                                    </p:set>
                                    <p:animEffect transition="in" filter="blinds(horizontal)">
                                      <p:cBhvr>
                                        <p:cTn id="57" dur="500"/>
                                        <p:tgtEl>
                                          <p:spTgt spid="367635"/>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3" presetClass="entr" presetSubtype="10" fill="hold" nodeType="clickEffect">
                                  <p:stCondLst>
                                    <p:cond delay="0"/>
                                  </p:stCondLst>
                                  <p:childTnLst>
                                    <p:set>
                                      <p:cBhvr>
                                        <p:cTn id="61" dur="1" fill="hold">
                                          <p:stCondLst>
                                            <p:cond delay="0"/>
                                          </p:stCondLst>
                                        </p:cTn>
                                        <p:tgtEl>
                                          <p:spTgt spid="367634"/>
                                        </p:tgtEl>
                                        <p:attrNameLst>
                                          <p:attrName>style.visibility</p:attrName>
                                        </p:attrNameLst>
                                      </p:cBhvr>
                                      <p:to>
                                        <p:strVal val="visible"/>
                                      </p:to>
                                    </p:set>
                                    <p:animEffect transition="in" filter="blinds(horizontal)">
                                      <p:cBhvr>
                                        <p:cTn id="62" dur="500"/>
                                        <p:tgtEl>
                                          <p:spTgt spid="3676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7619" grpId="0" build="p" animBg="1"/>
      <p:bldP spid="367620" grpId="0" build="p" animBg="1"/>
      <p:bldP spid="367621" grpId="0" animBg="1"/>
      <p:bldP spid="367622" grpId="0" build="p" animBg="1"/>
      <p:bldP spid="367623" grpId="0" animBg="1"/>
      <p:bldP spid="367635" grpId="0" animBg="1"/>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灯片编号占位符 5">
            <a:extLst>
              <a:ext uri="{FF2B5EF4-FFF2-40B4-BE49-F238E27FC236}">
                <a16:creationId xmlns:a16="http://schemas.microsoft.com/office/drawing/2014/main" id="{04FEDFDA-63CF-4C34-8CF9-1BC88149C44A}"/>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9EF19144-CF35-473F-B2B3-CDFB11B3151B}" type="slidenum">
              <a:rPr lang="en-US" altLang="zh-CN" sz="2400" smtClean="0">
                <a:solidFill>
                  <a:srgbClr val="0000CC"/>
                </a:solidFill>
              </a:rPr>
              <a:pPr>
                <a:spcBef>
                  <a:spcPct val="50000"/>
                </a:spcBef>
                <a:buClrTx/>
                <a:buFontTx/>
                <a:buNone/>
              </a:pPr>
              <a:t>37</a:t>
            </a:fld>
            <a:endParaRPr lang="en-US" altLang="zh-CN" sz="2400">
              <a:solidFill>
                <a:srgbClr val="0000CC"/>
              </a:solidFill>
            </a:endParaRPr>
          </a:p>
        </p:txBody>
      </p:sp>
      <p:sp>
        <p:nvSpPr>
          <p:cNvPr id="41987" name="Rectangle 2">
            <a:extLst>
              <a:ext uri="{FF2B5EF4-FFF2-40B4-BE49-F238E27FC236}">
                <a16:creationId xmlns:a16="http://schemas.microsoft.com/office/drawing/2014/main" id="{E26A9F42-09F3-4E2C-AA04-A141E70A5264}"/>
              </a:ext>
            </a:extLst>
          </p:cNvPr>
          <p:cNvSpPr>
            <a:spLocks noGrp="1" noChangeArrowheads="1"/>
          </p:cNvSpPr>
          <p:nvPr>
            <p:ph type="title"/>
          </p:nvPr>
        </p:nvSpPr>
        <p:spPr>
          <a:xfrm>
            <a:off x="684213" y="476250"/>
            <a:ext cx="7772400" cy="625475"/>
          </a:xfrm>
        </p:spPr>
        <p:txBody>
          <a:bodyPr/>
          <a:lstStyle/>
          <a:p>
            <a:pPr eaLnBrk="1" hangingPunct="1"/>
            <a:r>
              <a:rPr lang="en-US" altLang="zh-CN" b="1">
                <a:solidFill>
                  <a:srgbClr val="800000"/>
                </a:solidFill>
                <a:latin typeface="宋体" panose="02010600030101010101" pitchFamily="2" charset="-122"/>
              </a:rPr>
              <a:t>5</a:t>
            </a:r>
            <a:r>
              <a:rPr lang="zh-CN" altLang="en-US" b="1">
                <a:solidFill>
                  <a:srgbClr val="800000"/>
                </a:solidFill>
                <a:latin typeface="宋体" panose="02010600030101010101" pitchFamily="2" charset="-122"/>
              </a:rPr>
              <a:t>、长期边际成本 </a:t>
            </a:r>
            <a:r>
              <a:rPr lang="en-US" altLang="zh-CN" b="1">
                <a:solidFill>
                  <a:srgbClr val="800000"/>
                </a:solidFill>
                <a:latin typeface="宋体" panose="02010600030101010101" pitchFamily="2" charset="-122"/>
              </a:rPr>
              <a:t>LMC</a:t>
            </a:r>
          </a:p>
        </p:txBody>
      </p:sp>
      <p:sp>
        <p:nvSpPr>
          <p:cNvPr id="96259" name="Rectangle 3">
            <a:extLst>
              <a:ext uri="{FF2B5EF4-FFF2-40B4-BE49-F238E27FC236}">
                <a16:creationId xmlns:a16="http://schemas.microsoft.com/office/drawing/2014/main" id="{5F850C87-6343-4C7A-B926-6F36542840B9}"/>
              </a:ext>
            </a:extLst>
          </p:cNvPr>
          <p:cNvSpPr>
            <a:spLocks noGrp="1" noChangeArrowheads="1"/>
          </p:cNvSpPr>
          <p:nvPr>
            <p:ph type="body" idx="1"/>
          </p:nvPr>
        </p:nvSpPr>
        <p:spPr>
          <a:xfrm>
            <a:off x="684213" y="1196975"/>
            <a:ext cx="7848600" cy="1079500"/>
          </a:xfrm>
          <a:solidFill>
            <a:srgbClr val="FFFF00"/>
          </a:solidFill>
          <a:ln>
            <a:solidFill>
              <a:srgbClr val="FF0000"/>
            </a:solidFill>
            <a:miter lim="800000"/>
            <a:headEnd/>
            <a:tailEnd/>
          </a:ln>
        </p:spPr>
        <p:txBody>
          <a:bodyPr/>
          <a:lstStyle/>
          <a:p>
            <a:pPr eaLnBrk="1" hangingPunct="1"/>
            <a:r>
              <a:rPr lang="zh-CN" altLang="en-US" sz="2800" b="1">
                <a:solidFill>
                  <a:srgbClr val="800000"/>
                </a:solidFill>
                <a:latin typeface="宋体" panose="02010600030101010101" pitchFamily="2" charset="-122"/>
              </a:rPr>
              <a:t>长期边际成本</a:t>
            </a:r>
            <a:r>
              <a:rPr lang="en-US" altLang="zh-CN" sz="2800" b="1">
                <a:solidFill>
                  <a:srgbClr val="800000"/>
                </a:solidFill>
                <a:latin typeface="宋体" panose="02010600030101010101" pitchFamily="2" charset="-122"/>
              </a:rPr>
              <a:t>LMC</a:t>
            </a:r>
            <a:r>
              <a:rPr lang="zh-CN" altLang="en-US" sz="2800" b="1">
                <a:solidFill>
                  <a:srgbClr val="800000"/>
                </a:solidFill>
                <a:latin typeface="宋体" panose="02010600030101010101" pitchFamily="2" charset="-122"/>
              </a:rPr>
              <a:t>：</a:t>
            </a:r>
          </a:p>
          <a:p>
            <a:pPr eaLnBrk="1" hangingPunct="1"/>
            <a:r>
              <a:rPr lang="zh-CN" altLang="en-US" sz="2800" b="1"/>
              <a:t>长期中每增加一单位产品所增加的成本。</a:t>
            </a:r>
          </a:p>
        </p:txBody>
      </p:sp>
      <p:pic>
        <p:nvPicPr>
          <p:cNvPr id="96271" name="Picture 15">
            <a:extLst>
              <a:ext uri="{FF2B5EF4-FFF2-40B4-BE49-F238E27FC236}">
                <a16:creationId xmlns:a16="http://schemas.microsoft.com/office/drawing/2014/main" id="{ADA79495-AF5A-4DEA-95AC-264879246C8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113" y="2781300"/>
            <a:ext cx="2051050" cy="901700"/>
          </a:xfrm>
          <a:prstGeom prst="rect">
            <a:avLst/>
          </a:prstGeom>
          <a:solidFill>
            <a:srgbClr val="FFFF00"/>
          </a:solidFill>
          <a:ln w="9525" algn="ctr">
            <a:solidFill>
              <a:srgbClr val="FF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96272" name="Picture 16">
            <a:extLst>
              <a:ext uri="{FF2B5EF4-FFF2-40B4-BE49-F238E27FC236}">
                <a16:creationId xmlns:a16="http://schemas.microsoft.com/office/drawing/2014/main" id="{AFED9EEA-AC7D-4425-98D8-1A345683689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08400" y="2636838"/>
            <a:ext cx="3959225" cy="1601787"/>
          </a:xfrm>
          <a:prstGeom prst="rect">
            <a:avLst/>
          </a:prstGeom>
          <a:solidFill>
            <a:srgbClr val="FFFF00"/>
          </a:solidFill>
          <a:ln w="9525" algn="ctr">
            <a:solidFill>
              <a:srgbClr val="FF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96273" name="Rectangle 17">
            <a:extLst>
              <a:ext uri="{FF2B5EF4-FFF2-40B4-BE49-F238E27FC236}">
                <a16:creationId xmlns:a16="http://schemas.microsoft.com/office/drawing/2014/main" id="{00267DFA-DA05-4ADD-AD4F-2638DFAB304C}"/>
              </a:ext>
            </a:extLst>
          </p:cNvPr>
          <p:cNvSpPr>
            <a:spLocks noChangeArrowheads="1"/>
          </p:cNvSpPr>
          <p:nvPr/>
        </p:nvSpPr>
        <p:spPr bwMode="auto">
          <a:xfrm>
            <a:off x="684213" y="4221163"/>
            <a:ext cx="7848600" cy="860425"/>
          </a:xfrm>
          <a:prstGeom prst="rect">
            <a:avLst/>
          </a:prstGeom>
          <a:solidFill>
            <a:srgbClr val="FFFF00"/>
          </a:solidFill>
          <a:ln w="9525" algn="ctr">
            <a:solidFill>
              <a:srgbClr val="FF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buFont typeface="Monotype Sorts" pitchFamily="2" charset="2"/>
              <a:buChar char="§"/>
            </a:pPr>
            <a:r>
              <a:rPr lang="en-US" altLang="zh-CN" sz="2800"/>
              <a:t>LMC</a:t>
            </a:r>
            <a:r>
              <a:rPr lang="zh-CN" altLang="en-US" sz="2800"/>
              <a:t>是</a:t>
            </a:r>
            <a:r>
              <a:rPr lang="en-US" altLang="zh-CN" sz="2800"/>
              <a:t>LTC</a:t>
            </a:r>
            <a:r>
              <a:rPr lang="zh-CN" altLang="en-US" sz="2800"/>
              <a:t>曲线上相应点的斜率，可以从</a:t>
            </a:r>
            <a:r>
              <a:rPr lang="en-US" altLang="zh-CN" sz="2800"/>
              <a:t>LTC</a:t>
            </a:r>
            <a:r>
              <a:rPr lang="zh-CN" altLang="en-US" sz="2800"/>
              <a:t>曲线推导出</a:t>
            </a:r>
            <a:r>
              <a:rPr lang="en-US" altLang="zh-CN" sz="2800"/>
              <a:t>LMC</a:t>
            </a:r>
            <a:r>
              <a:rPr lang="zh-CN" altLang="en-US" sz="2800"/>
              <a:t>曲线。 </a:t>
            </a:r>
          </a:p>
        </p:txBody>
      </p:sp>
      <p:sp>
        <p:nvSpPr>
          <p:cNvPr id="96274" name="AutoShape 18">
            <a:extLst>
              <a:ext uri="{FF2B5EF4-FFF2-40B4-BE49-F238E27FC236}">
                <a16:creationId xmlns:a16="http://schemas.microsoft.com/office/drawing/2014/main" id="{3E96FFCB-0B0D-4E7B-A42A-8A6290084235}"/>
              </a:ext>
            </a:extLst>
          </p:cNvPr>
          <p:cNvSpPr>
            <a:spLocks noChangeArrowheads="1"/>
          </p:cNvSpPr>
          <p:nvPr/>
        </p:nvSpPr>
        <p:spPr bwMode="auto">
          <a:xfrm>
            <a:off x="684213" y="5229225"/>
            <a:ext cx="6696075" cy="1079500"/>
          </a:xfrm>
          <a:prstGeom prst="downArrowCallout">
            <a:avLst>
              <a:gd name="adj1" fmla="val 155074"/>
              <a:gd name="adj2" fmla="val 155074"/>
              <a:gd name="adj3" fmla="val 16667"/>
              <a:gd name="adj4" fmla="val 66667"/>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zh-CN" sz="2400">
              <a:solidFill>
                <a:srgbClr val="800000"/>
              </a:solidFill>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96259">
                                            <p:txEl>
                                              <p:pRg st="0" end="0"/>
                                            </p:txEl>
                                          </p:spTgt>
                                        </p:tgtEl>
                                        <p:attrNameLst>
                                          <p:attrName>style.visibility</p:attrName>
                                        </p:attrNameLst>
                                      </p:cBhvr>
                                      <p:to>
                                        <p:strVal val="visible"/>
                                      </p:to>
                                    </p:set>
                                    <p:anim calcmode="lin" valueType="num">
                                      <p:cBhvr additive="base">
                                        <p:cTn id="7" dur="500" fill="hold"/>
                                        <p:tgtEl>
                                          <p:spTgt spid="9625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6259">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96259">
                                            <p:txEl>
                                              <p:pRg st="1" end="1"/>
                                            </p:txEl>
                                          </p:spTgt>
                                        </p:tgtEl>
                                        <p:attrNameLst>
                                          <p:attrName>style.visibility</p:attrName>
                                        </p:attrNameLst>
                                      </p:cBhvr>
                                      <p:to>
                                        <p:strVal val="visible"/>
                                      </p:to>
                                    </p:set>
                                    <p:anim calcmode="lin" valueType="num">
                                      <p:cBhvr additive="base">
                                        <p:cTn id="13" dur="500" fill="hold"/>
                                        <p:tgtEl>
                                          <p:spTgt spid="9625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6259">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3" presetClass="entr" presetSubtype="10" fill="hold" nodeType="clickEffect">
                                  <p:stCondLst>
                                    <p:cond delay="0"/>
                                  </p:stCondLst>
                                  <p:childTnLst>
                                    <p:set>
                                      <p:cBhvr>
                                        <p:cTn id="18" dur="1" fill="hold">
                                          <p:stCondLst>
                                            <p:cond delay="0"/>
                                          </p:stCondLst>
                                        </p:cTn>
                                        <p:tgtEl>
                                          <p:spTgt spid="96271"/>
                                        </p:tgtEl>
                                        <p:attrNameLst>
                                          <p:attrName>style.visibility</p:attrName>
                                        </p:attrNameLst>
                                      </p:cBhvr>
                                      <p:to>
                                        <p:strVal val="visible"/>
                                      </p:to>
                                    </p:set>
                                    <p:animEffect transition="in" filter="blinds(horizontal)">
                                      <p:cBhvr>
                                        <p:cTn id="19" dur="500"/>
                                        <p:tgtEl>
                                          <p:spTgt spid="96271"/>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3" presetClass="entr" presetSubtype="10" fill="hold" nodeType="clickEffect">
                                  <p:stCondLst>
                                    <p:cond delay="0"/>
                                  </p:stCondLst>
                                  <p:childTnLst>
                                    <p:set>
                                      <p:cBhvr>
                                        <p:cTn id="23" dur="1" fill="hold">
                                          <p:stCondLst>
                                            <p:cond delay="0"/>
                                          </p:stCondLst>
                                        </p:cTn>
                                        <p:tgtEl>
                                          <p:spTgt spid="96272"/>
                                        </p:tgtEl>
                                        <p:attrNameLst>
                                          <p:attrName>style.visibility</p:attrName>
                                        </p:attrNameLst>
                                      </p:cBhvr>
                                      <p:to>
                                        <p:strVal val="visible"/>
                                      </p:to>
                                    </p:set>
                                    <p:animEffect transition="in" filter="blinds(horizontal)">
                                      <p:cBhvr>
                                        <p:cTn id="24" dur="500"/>
                                        <p:tgtEl>
                                          <p:spTgt spid="96272"/>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96273"/>
                                        </p:tgtEl>
                                        <p:attrNameLst>
                                          <p:attrName>style.visibility</p:attrName>
                                        </p:attrNameLst>
                                      </p:cBhvr>
                                      <p:to>
                                        <p:strVal val="visible"/>
                                      </p:to>
                                    </p:set>
                                    <p:anim calcmode="lin" valueType="num">
                                      <p:cBhvr additive="base">
                                        <p:cTn id="29" dur="500" fill="hold"/>
                                        <p:tgtEl>
                                          <p:spTgt spid="96273"/>
                                        </p:tgtEl>
                                        <p:attrNameLst>
                                          <p:attrName>ppt_x</p:attrName>
                                        </p:attrNameLst>
                                      </p:cBhvr>
                                      <p:tavLst>
                                        <p:tav tm="0">
                                          <p:val>
                                            <p:strVal val="#ppt_x"/>
                                          </p:val>
                                        </p:tav>
                                        <p:tav tm="100000">
                                          <p:val>
                                            <p:strVal val="#ppt_x"/>
                                          </p:val>
                                        </p:tav>
                                      </p:tavLst>
                                    </p:anim>
                                    <p:anim calcmode="lin" valueType="num">
                                      <p:cBhvr additive="base">
                                        <p:cTn id="30" dur="500" fill="hold"/>
                                        <p:tgtEl>
                                          <p:spTgt spid="96273"/>
                                        </p:tgtEl>
                                        <p:attrNameLst>
                                          <p:attrName>ppt_y</p:attrName>
                                        </p:attrNameLst>
                                      </p:cBhvr>
                                      <p:tavLst>
                                        <p:tav tm="0">
                                          <p:val>
                                            <p:strVal val="1+#ppt_h/2"/>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4" presetClass="entr" presetSubtype="16" fill="hold" grpId="0" nodeType="clickEffect">
                                  <p:stCondLst>
                                    <p:cond delay="0"/>
                                  </p:stCondLst>
                                  <p:childTnLst>
                                    <p:set>
                                      <p:cBhvr>
                                        <p:cTn id="34" dur="1" fill="hold">
                                          <p:stCondLst>
                                            <p:cond delay="0"/>
                                          </p:stCondLst>
                                        </p:cTn>
                                        <p:tgtEl>
                                          <p:spTgt spid="96274"/>
                                        </p:tgtEl>
                                        <p:attrNameLst>
                                          <p:attrName>style.visibility</p:attrName>
                                        </p:attrNameLst>
                                      </p:cBhvr>
                                      <p:to>
                                        <p:strVal val="visible"/>
                                      </p:to>
                                    </p:set>
                                    <p:animEffect transition="in" filter="box(in)">
                                      <p:cBhvr>
                                        <p:cTn id="35" dur="500"/>
                                        <p:tgtEl>
                                          <p:spTgt spid="962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59" grpId="0" build="p" autoUpdateAnimBg="0"/>
      <p:bldP spid="96273" grpId="0" animBg="1"/>
      <p:bldP spid="96274"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灯片编号占位符 3">
            <a:extLst>
              <a:ext uri="{FF2B5EF4-FFF2-40B4-BE49-F238E27FC236}">
                <a16:creationId xmlns:a16="http://schemas.microsoft.com/office/drawing/2014/main" id="{88348577-C590-4CF1-B161-FE11E80624E4}"/>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4A22460D-D731-4806-8931-F2F049CB8CA0}" type="slidenum">
              <a:rPr lang="en-US" altLang="zh-CN" sz="2400" smtClean="0">
                <a:solidFill>
                  <a:srgbClr val="0000CC"/>
                </a:solidFill>
              </a:rPr>
              <a:pPr>
                <a:spcBef>
                  <a:spcPct val="50000"/>
                </a:spcBef>
                <a:buClrTx/>
                <a:buFontTx/>
                <a:buNone/>
              </a:pPr>
              <a:t>38</a:t>
            </a:fld>
            <a:endParaRPr lang="en-US" altLang="zh-CN" sz="2400">
              <a:solidFill>
                <a:srgbClr val="0000CC"/>
              </a:solidFill>
            </a:endParaRPr>
          </a:p>
        </p:txBody>
      </p:sp>
      <p:sp>
        <p:nvSpPr>
          <p:cNvPr id="43011" name="Rectangle 2">
            <a:extLst>
              <a:ext uri="{FF2B5EF4-FFF2-40B4-BE49-F238E27FC236}">
                <a16:creationId xmlns:a16="http://schemas.microsoft.com/office/drawing/2014/main" id="{E99A2F2E-6B82-4C6A-A694-A96B19972ABB}"/>
              </a:ext>
            </a:extLst>
          </p:cNvPr>
          <p:cNvSpPr>
            <a:spLocks noChangeArrowheads="1"/>
          </p:cNvSpPr>
          <p:nvPr/>
        </p:nvSpPr>
        <p:spPr bwMode="auto">
          <a:xfrm>
            <a:off x="838200" y="3657600"/>
            <a:ext cx="6629400" cy="2895600"/>
          </a:xfrm>
          <a:prstGeom prst="rect">
            <a:avLst/>
          </a:prstGeom>
          <a:solidFill>
            <a:srgbClr val="F0F5FA"/>
          </a:solidFill>
          <a:ln w="9525">
            <a:solidFill>
              <a:srgbClr val="FF99CC"/>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43012" name="Rectangle 3">
            <a:extLst>
              <a:ext uri="{FF2B5EF4-FFF2-40B4-BE49-F238E27FC236}">
                <a16:creationId xmlns:a16="http://schemas.microsoft.com/office/drawing/2014/main" id="{7CB52F62-FF0D-4CE3-A9FE-72DDB9A7519F}"/>
              </a:ext>
            </a:extLst>
          </p:cNvPr>
          <p:cNvSpPr>
            <a:spLocks noChangeArrowheads="1"/>
          </p:cNvSpPr>
          <p:nvPr/>
        </p:nvSpPr>
        <p:spPr bwMode="auto">
          <a:xfrm>
            <a:off x="838200" y="762000"/>
            <a:ext cx="6629400" cy="2895600"/>
          </a:xfrm>
          <a:prstGeom prst="rect">
            <a:avLst/>
          </a:prstGeom>
          <a:solidFill>
            <a:srgbClr val="FFFBF7"/>
          </a:solidFill>
          <a:ln w="9525">
            <a:solidFill>
              <a:srgbClr val="FF99CC"/>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381956" name="Rectangle 4" descr="5%">
            <a:extLst>
              <a:ext uri="{FF2B5EF4-FFF2-40B4-BE49-F238E27FC236}">
                <a16:creationId xmlns:a16="http://schemas.microsoft.com/office/drawing/2014/main" id="{B0200AB2-B172-4A5C-A456-B17A64E43671}"/>
              </a:ext>
            </a:extLst>
          </p:cNvPr>
          <p:cNvSpPr>
            <a:spLocks noChangeArrowheads="1"/>
          </p:cNvSpPr>
          <p:nvPr/>
        </p:nvSpPr>
        <p:spPr bwMode="auto">
          <a:xfrm>
            <a:off x="6248400" y="228600"/>
            <a:ext cx="2286000" cy="457200"/>
          </a:xfrm>
          <a:prstGeom prst="rect">
            <a:avLst/>
          </a:prstGeom>
          <a:pattFill prst="pct5">
            <a:fgClr>
              <a:srgbClr val="FF7C80"/>
            </a:fgClr>
            <a:bgClr>
              <a:schemeClr val="bg1"/>
            </a:bgClr>
          </a:pattFill>
          <a:ln>
            <a:noFill/>
          </a:ln>
          <a:effectLst>
            <a:prstShdw prst="shdw17" dist="17961" dir="2700000">
              <a:srgbClr val="FF7C80">
                <a:gamma/>
                <a:shade val="60000"/>
                <a:invGamma/>
              </a:srgbClr>
            </a:prstShdw>
          </a:effectLst>
        </p:spPr>
        <p:txBody>
          <a:bodyPr lIns="234000" tIns="46800" rIns="234000" bIns="46800" anchor="ctr"/>
          <a:lstStyle/>
          <a:p>
            <a:pPr algn="dist" eaLnBrk="1" hangingPunct="1">
              <a:defRPr/>
            </a:pPr>
            <a:r>
              <a:rPr lang="zh-CN" altLang="en-US" sz="2200">
                <a:solidFill>
                  <a:srgbClr val="336600"/>
                </a:solidFill>
                <a:effectLst>
                  <a:outerShdw blurRad="38100" dist="38100" dir="2700000" algn="tl">
                    <a:srgbClr val="000000"/>
                  </a:outerShdw>
                </a:effectLst>
                <a:ea typeface="楷体_GB2312" pitchFamily="49" charset="-122"/>
              </a:rPr>
              <a:t>长期边际成本</a:t>
            </a:r>
          </a:p>
        </p:txBody>
      </p:sp>
      <p:pic>
        <p:nvPicPr>
          <p:cNvPr id="43014" name="Picture 5" descr="043">
            <a:extLst>
              <a:ext uri="{FF2B5EF4-FFF2-40B4-BE49-F238E27FC236}">
                <a16:creationId xmlns:a16="http://schemas.microsoft.com/office/drawing/2014/main" id="{D9F01FB1-AAE4-431F-B2C4-A77DBD18E182}"/>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97513" y="228600"/>
            <a:ext cx="598487" cy="44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5" name="AutoShape 6">
            <a:hlinkClick r:id="" action="ppaction://noaction" highlightClick="1"/>
            <a:hlinkHover r:id="rId3" action="ppaction://hlinksldjump"/>
            <a:extLst>
              <a:ext uri="{FF2B5EF4-FFF2-40B4-BE49-F238E27FC236}">
                <a16:creationId xmlns:a16="http://schemas.microsoft.com/office/drawing/2014/main" id="{E6C8CEDA-86E7-4F89-9FDD-7CD5430CBD8A}"/>
              </a:ext>
            </a:extLst>
          </p:cNvPr>
          <p:cNvSpPr>
            <a:spLocks noChangeArrowheads="1"/>
          </p:cNvSpPr>
          <p:nvPr/>
        </p:nvSpPr>
        <p:spPr bwMode="auto">
          <a:xfrm>
            <a:off x="5410200" y="228600"/>
            <a:ext cx="609600" cy="381000"/>
          </a:xfrm>
          <a:prstGeom prst="actionButtonBlank">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400"/>
          </a:p>
        </p:txBody>
      </p:sp>
      <p:sp>
        <p:nvSpPr>
          <p:cNvPr id="43016" name="Line 7">
            <a:extLst>
              <a:ext uri="{FF2B5EF4-FFF2-40B4-BE49-F238E27FC236}">
                <a16:creationId xmlns:a16="http://schemas.microsoft.com/office/drawing/2014/main" id="{DF0D2C8B-138A-4722-9592-B8F5EEBA504A}"/>
              </a:ext>
            </a:extLst>
          </p:cNvPr>
          <p:cNvSpPr>
            <a:spLocks noChangeShapeType="1"/>
          </p:cNvSpPr>
          <p:nvPr/>
        </p:nvSpPr>
        <p:spPr bwMode="auto">
          <a:xfrm flipV="1">
            <a:off x="1752600" y="1066800"/>
            <a:ext cx="0" cy="2209800"/>
          </a:xfrm>
          <a:prstGeom prst="line">
            <a:avLst/>
          </a:prstGeom>
          <a:noFill/>
          <a:ln w="12700">
            <a:solidFill>
              <a:srgbClr val="FF33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43017" name="Rectangle 8">
            <a:extLst>
              <a:ext uri="{FF2B5EF4-FFF2-40B4-BE49-F238E27FC236}">
                <a16:creationId xmlns:a16="http://schemas.microsoft.com/office/drawing/2014/main" id="{3F7FB18D-3E49-438C-BE74-DD9FDC119C35}"/>
              </a:ext>
            </a:extLst>
          </p:cNvPr>
          <p:cNvSpPr>
            <a:spLocks noChangeArrowheads="1"/>
          </p:cNvSpPr>
          <p:nvPr/>
        </p:nvSpPr>
        <p:spPr bwMode="auto">
          <a:xfrm>
            <a:off x="1066800" y="990600"/>
            <a:ext cx="3810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lgn="ctr" eaLnBrk="1" hangingPunct="1">
              <a:spcBef>
                <a:spcPct val="0"/>
              </a:spcBef>
              <a:buClrTx/>
              <a:buFontTx/>
              <a:buNone/>
            </a:pPr>
            <a:r>
              <a:rPr lang="en-US" altLang="zh-CN" sz="1800">
                <a:solidFill>
                  <a:srgbClr val="FF6600"/>
                </a:solidFill>
              </a:rPr>
              <a:t>TC</a:t>
            </a:r>
          </a:p>
        </p:txBody>
      </p:sp>
      <p:sp>
        <p:nvSpPr>
          <p:cNvPr id="43018" name="Line 9">
            <a:extLst>
              <a:ext uri="{FF2B5EF4-FFF2-40B4-BE49-F238E27FC236}">
                <a16:creationId xmlns:a16="http://schemas.microsoft.com/office/drawing/2014/main" id="{5786E978-835A-4983-A90F-3F02778515B7}"/>
              </a:ext>
            </a:extLst>
          </p:cNvPr>
          <p:cNvSpPr>
            <a:spLocks noChangeShapeType="1"/>
          </p:cNvSpPr>
          <p:nvPr/>
        </p:nvSpPr>
        <p:spPr bwMode="auto">
          <a:xfrm>
            <a:off x="1752600" y="3276600"/>
            <a:ext cx="4572000" cy="0"/>
          </a:xfrm>
          <a:prstGeom prst="line">
            <a:avLst/>
          </a:prstGeom>
          <a:noFill/>
          <a:ln w="12700">
            <a:solidFill>
              <a:srgbClr val="FF33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43019" name="Rectangle 10">
            <a:extLst>
              <a:ext uri="{FF2B5EF4-FFF2-40B4-BE49-F238E27FC236}">
                <a16:creationId xmlns:a16="http://schemas.microsoft.com/office/drawing/2014/main" id="{EF6F1D46-25C5-4D89-B8A2-4D272C17A8EB}"/>
              </a:ext>
            </a:extLst>
          </p:cNvPr>
          <p:cNvSpPr>
            <a:spLocks noChangeArrowheads="1"/>
          </p:cNvSpPr>
          <p:nvPr/>
        </p:nvSpPr>
        <p:spPr bwMode="auto">
          <a:xfrm>
            <a:off x="6477000" y="3200400"/>
            <a:ext cx="3810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lgn="ctr" eaLnBrk="1" hangingPunct="1">
              <a:spcBef>
                <a:spcPct val="0"/>
              </a:spcBef>
              <a:buClrTx/>
              <a:buFontTx/>
              <a:buNone/>
            </a:pPr>
            <a:r>
              <a:rPr lang="en-US" altLang="zh-CN" sz="1800">
                <a:solidFill>
                  <a:srgbClr val="FF6600"/>
                </a:solidFill>
              </a:rPr>
              <a:t>Q</a:t>
            </a:r>
          </a:p>
        </p:txBody>
      </p:sp>
      <p:sp>
        <p:nvSpPr>
          <p:cNvPr id="43020" name="Rectangle 11">
            <a:extLst>
              <a:ext uri="{FF2B5EF4-FFF2-40B4-BE49-F238E27FC236}">
                <a16:creationId xmlns:a16="http://schemas.microsoft.com/office/drawing/2014/main" id="{A6AD5960-6B50-44DA-BBA5-8FD456274493}"/>
              </a:ext>
            </a:extLst>
          </p:cNvPr>
          <p:cNvSpPr>
            <a:spLocks noChangeArrowheads="1"/>
          </p:cNvSpPr>
          <p:nvPr/>
        </p:nvSpPr>
        <p:spPr bwMode="auto">
          <a:xfrm>
            <a:off x="1524000" y="3276600"/>
            <a:ext cx="228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lgn="ctr" eaLnBrk="1" hangingPunct="1">
              <a:spcBef>
                <a:spcPct val="0"/>
              </a:spcBef>
              <a:buClrTx/>
              <a:buFontTx/>
              <a:buNone/>
            </a:pPr>
            <a:r>
              <a:rPr lang="en-US" altLang="zh-CN" sz="1800">
                <a:solidFill>
                  <a:srgbClr val="FF6600"/>
                </a:solidFill>
              </a:rPr>
              <a:t>O</a:t>
            </a:r>
          </a:p>
        </p:txBody>
      </p:sp>
      <p:grpSp>
        <p:nvGrpSpPr>
          <p:cNvPr id="381964" name="Group 12">
            <a:extLst>
              <a:ext uri="{FF2B5EF4-FFF2-40B4-BE49-F238E27FC236}">
                <a16:creationId xmlns:a16="http://schemas.microsoft.com/office/drawing/2014/main" id="{71336707-F17A-428F-9F95-219CA00C3AE6}"/>
              </a:ext>
            </a:extLst>
          </p:cNvPr>
          <p:cNvGrpSpPr>
            <a:grpSpLocks/>
          </p:cNvGrpSpPr>
          <p:nvPr/>
        </p:nvGrpSpPr>
        <p:grpSpPr bwMode="auto">
          <a:xfrm>
            <a:off x="1752600" y="838200"/>
            <a:ext cx="3810000" cy="1752600"/>
            <a:chOff x="960" y="624"/>
            <a:chExt cx="2400" cy="1104"/>
          </a:xfrm>
        </p:grpSpPr>
        <p:sp>
          <p:nvSpPr>
            <p:cNvPr id="43069" name="Freeform 13">
              <a:extLst>
                <a:ext uri="{FF2B5EF4-FFF2-40B4-BE49-F238E27FC236}">
                  <a16:creationId xmlns:a16="http://schemas.microsoft.com/office/drawing/2014/main" id="{E9F55536-6AAD-408E-8691-52D9BCB7821E}"/>
                </a:ext>
              </a:extLst>
            </p:cNvPr>
            <p:cNvSpPr>
              <a:spLocks/>
            </p:cNvSpPr>
            <p:nvPr/>
          </p:nvSpPr>
          <p:spPr bwMode="auto">
            <a:xfrm>
              <a:off x="960" y="1157"/>
              <a:ext cx="918" cy="571"/>
            </a:xfrm>
            <a:custGeom>
              <a:avLst/>
              <a:gdLst>
                <a:gd name="T0" fmla="*/ 0 w 918"/>
                <a:gd name="T1" fmla="*/ 571 h 571"/>
                <a:gd name="T2" fmla="*/ 217 w 918"/>
                <a:gd name="T3" fmla="*/ 346 h 571"/>
                <a:gd name="T4" fmla="*/ 618 w 918"/>
                <a:gd name="T5" fmla="*/ 301 h 571"/>
                <a:gd name="T6" fmla="*/ 838 w 918"/>
                <a:gd name="T7" fmla="*/ 180 h 571"/>
                <a:gd name="T8" fmla="*/ 918 w 918"/>
                <a:gd name="T9" fmla="*/ 0 h 57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18" h="571">
                  <a:moveTo>
                    <a:pt x="0" y="571"/>
                  </a:moveTo>
                  <a:cubicBezTo>
                    <a:pt x="36" y="533"/>
                    <a:pt x="114" y="391"/>
                    <a:pt x="217" y="346"/>
                  </a:cubicBezTo>
                  <a:cubicBezTo>
                    <a:pt x="320" y="301"/>
                    <a:pt x="515" y="329"/>
                    <a:pt x="618" y="301"/>
                  </a:cubicBezTo>
                  <a:cubicBezTo>
                    <a:pt x="721" y="273"/>
                    <a:pt x="788" y="230"/>
                    <a:pt x="838" y="180"/>
                  </a:cubicBezTo>
                  <a:cubicBezTo>
                    <a:pt x="888" y="130"/>
                    <a:pt x="901" y="37"/>
                    <a:pt x="918" y="0"/>
                  </a:cubicBezTo>
                </a:path>
              </a:pathLst>
            </a:custGeom>
            <a:noFill/>
            <a:ln w="12700" cap="flat" cmpd="sng">
              <a:solidFill>
                <a:srgbClr val="FF3399"/>
              </a:solid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43070" name="Freeform 14">
              <a:extLst>
                <a:ext uri="{FF2B5EF4-FFF2-40B4-BE49-F238E27FC236}">
                  <a16:creationId xmlns:a16="http://schemas.microsoft.com/office/drawing/2014/main" id="{EF735C3C-9E98-47D5-96B1-69C4A2D50389}"/>
                </a:ext>
              </a:extLst>
            </p:cNvPr>
            <p:cNvSpPr>
              <a:spLocks/>
            </p:cNvSpPr>
            <p:nvPr/>
          </p:nvSpPr>
          <p:spPr bwMode="auto">
            <a:xfrm>
              <a:off x="1918" y="1002"/>
              <a:ext cx="777" cy="294"/>
            </a:xfrm>
            <a:custGeom>
              <a:avLst/>
              <a:gdLst>
                <a:gd name="T0" fmla="*/ 0 w 777"/>
                <a:gd name="T1" fmla="*/ 294 h 294"/>
                <a:gd name="T2" fmla="*/ 206 w 777"/>
                <a:gd name="T3" fmla="*/ 249 h 294"/>
                <a:gd name="T4" fmla="*/ 386 w 777"/>
                <a:gd name="T5" fmla="*/ 239 h 294"/>
                <a:gd name="T6" fmla="*/ 521 w 777"/>
                <a:gd name="T7" fmla="*/ 210 h 294"/>
                <a:gd name="T8" fmla="*/ 692 w 777"/>
                <a:gd name="T9" fmla="*/ 100 h 294"/>
                <a:gd name="T10" fmla="*/ 777 w 777"/>
                <a:gd name="T11" fmla="*/ 0 h 29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77" h="294">
                  <a:moveTo>
                    <a:pt x="0" y="294"/>
                  </a:moveTo>
                  <a:cubicBezTo>
                    <a:pt x="34" y="287"/>
                    <a:pt x="142" y="258"/>
                    <a:pt x="206" y="249"/>
                  </a:cubicBezTo>
                  <a:cubicBezTo>
                    <a:pt x="270" y="240"/>
                    <a:pt x="334" y="245"/>
                    <a:pt x="386" y="239"/>
                  </a:cubicBezTo>
                  <a:cubicBezTo>
                    <a:pt x="438" y="233"/>
                    <a:pt x="470" y="233"/>
                    <a:pt x="521" y="210"/>
                  </a:cubicBezTo>
                  <a:cubicBezTo>
                    <a:pt x="572" y="187"/>
                    <a:pt x="649" y="135"/>
                    <a:pt x="692" y="100"/>
                  </a:cubicBezTo>
                  <a:cubicBezTo>
                    <a:pt x="735" y="65"/>
                    <a:pt x="759" y="21"/>
                    <a:pt x="777" y="0"/>
                  </a:cubicBezTo>
                </a:path>
              </a:pathLst>
            </a:custGeom>
            <a:noFill/>
            <a:ln w="12700" cap="flat" cmpd="sng">
              <a:solidFill>
                <a:srgbClr val="FF3399"/>
              </a:solid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43071" name="Freeform 15">
              <a:extLst>
                <a:ext uri="{FF2B5EF4-FFF2-40B4-BE49-F238E27FC236}">
                  <a16:creationId xmlns:a16="http://schemas.microsoft.com/office/drawing/2014/main" id="{2F788409-FD21-4077-9CE2-CAEF889542AF}"/>
                </a:ext>
              </a:extLst>
            </p:cNvPr>
            <p:cNvSpPr>
              <a:spLocks/>
            </p:cNvSpPr>
            <p:nvPr/>
          </p:nvSpPr>
          <p:spPr bwMode="auto">
            <a:xfrm>
              <a:off x="2814" y="624"/>
              <a:ext cx="546" cy="296"/>
            </a:xfrm>
            <a:custGeom>
              <a:avLst/>
              <a:gdLst>
                <a:gd name="T0" fmla="*/ 0 w 546"/>
                <a:gd name="T1" fmla="*/ 296 h 296"/>
                <a:gd name="T2" fmla="*/ 195 w 546"/>
                <a:gd name="T3" fmla="*/ 215 h 296"/>
                <a:gd name="T4" fmla="*/ 395 w 546"/>
                <a:gd name="T5" fmla="*/ 160 h 296"/>
                <a:gd name="T6" fmla="*/ 546 w 546"/>
                <a:gd name="T7" fmla="*/ 0 h 29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46" h="296">
                  <a:moveTo>
                    <a:pt x="0" y="296"/>
                  </a:moveTo>
                  <a:cubicBezTo>
                    <a:pt x="32" y="282"/>
                    <a:pt x="129" y="238"/>
                    <a:pt x="195" y="215"/>
                  </a:cubicBezTo>
                  <a:cubicBezTo>
                    <a:pt x="261" y="192"/>
                    <a:pt x="337" y="196"/>
                    <a:pt x="395" y="160"/>
                  </a:cubicBezTo>
                  <a:cubicBezTo>
                    <a:pt x="453" y="124"/>
                    <a:pt x="515" y="33"/>
                    <a:pt x="546" y="0"/>
                  </a:cubicBezTo>
                </a:path>
              </a:pathLst>
            </a:custGeom>
            <a:noFill/>
            <a:ln w="12700" cap="flat" cmpd="sng">
              <a:solidFill>
                <a:srgbClr val="FF3399"/>
              </a:solid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81968" name="Rectangle 16">
              <a:extLst>
                <a:ext uri="{FF2B5EF4-FFF2-40B4-BE49-F238E27FC236}">
                  <a16:creationId xmlns:a16="http://schemas.microsoft.com/office/drawing/2014/main" id="{679A164A-05B3-4223-9E27-C9F0A4D789BE}"/>
                </a:ext>
              </a:extLst>
            </p:cNvPr>
            <p:cNvSpPr>
              <a:spLocks noChangeArrowheads="1"/>
            </p:cNvSpPr>
            <p:nvPr/>
          </p:nvSpPr>
          <p:spPr bwMode="auto">
            <a:xfrm>
              <a:off x="1824" y="960"/>
              <a:ext cx="336" cy="192"/>
            </a:xfrm>
            <a:prstGeom prst="rect">
              <a:avLst/>
            </a:prstGeom>
            <a:noFill/>
            <a:ln>
              <a:noFill/>
            </a:ln>
            <a:effectLst/>
          </p:spPr>
          <p:txBody>
            <a:bodyPr wrap="none" anchor="ctr"/>
            <a:lstStyle/>
            <a:p>
              <a:pPr algn="ctr" eaLnBrk="1" hangingPunct="1">
                <a:defRPr/>
              </a:pPr>
              <a:r>
                <a:rPr lang="en-US" altLang="zh-CN" sz="1800">
                  <a:solidFill>
                    <a:srgbClr val="FF6600"/>
                  </a:solidFill>
                  <a:effectLst>
                    <a:outerShdw blurRad="38100" dist="38100" dir="2700000" algn="tl">
                      <a:srgbClr val="C0C0C0"/>
                    </a:outerShdw>
                  </a:effectLst>
                </a:rPr>
                <a:t>STC</a:t>
              </a:r>
            </a:p>
          </p:txBody>
        </p:sp>
      </p:grpSp>
      <p:grpSp>
        <p:nvGrpSpPr>
          <p:cNvPr id="381969" name="Group 17">
            <a:extLst>
              <a:ext uri="{FF2B5EF4-FFF2-40B4-BE49-F238E27FC236}">
                <a16:creationId xmlns:a16="http://schemas.microsoft.com/office/drawing/2014/main" id="{CDF95E09-0864-4D26-A48E-B1570A224F9E}"/>
              </a:ext>
            </a:extLst>
          </p:cNvPr>
          <p:cNvGrpSpPr>
            <a:grpSpLocks/>
          </p:cNvGrpSpPr>
          <p:nvPr/>
        </p:nvGrpSpPr>
        <p:grpSpPr bwMode="auto">
          <a:xfrm>
            <a:off x="1752600" y="990600"/>
            <a:ext cx="4267200" cy="2286000"/>
            <a:chOff x="960" y="720"/>
            <a:chExt cx="2688" cy="1440"/>
          </a:xfrm>
        </p:grpSpPr>
        <p:sp>
          <p:nvSpPr>
            <p:cNvPr id="43067" name="Freeform 18">
              <a:extLst>
                <a:ext uri="{FF2B5EF4-FFF2-40B4-BE49-F238E27FC236}">
                  <a16:creationId xmlns:a16="http://schemas.microsoft.com/office/drawing/2014/main" id="{35CE4528-16FC-41A6-A325-EDD7DCE11D81}"/>
                </a:ext>
              </a:extLst>
            </p:cNvPr>
            <p:cNvSpPr>
              <a:spLocks/>
            </p:cNvSpPr>
            <p:nvPr/>
          </p:nvSpPr>
          <p:spPr bwMode="auto">
            <a:xfrm>
              <a:off x="960" y="720"/>
              <a:ext cx="2352" cy="1440"/>
            </a:xfrm>
            <a:custGeom>
              <a:avLst/>
              <a:gdLst>
                <a:gd name="T0" fmla="*/ 0 w 2352"/>
                <a:gd name="T1" fmla="*/ 1440 h 1440"/>
                <a:gd name="T2" fmla="*/ 336 w 2352"/>
                <a:gd name="T3" fmla="*/ 864 h 1440"/>
                <a:gd name="T4" fmla="*/ 864 w 2352"/>
                <a:gd name="T5" fmla="*/ 672 h 1440"/>
                <a:gd name="T6" fmla="*/ 1632 w 2352"/>
                <a:gd name="T7" fmla="*/ 432 h 1440"/>
                <a:gd name="T8" fmla="*/ 2352 w 2352"/>
                <a:gd name="T9" fmla="*/ 0 h 14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52" h="1440">
                  <a:moveTo>
                    <a:pt x="0" y="1440"/>
                  </a:moveTo>
                  <a:cubicBezTo>
                    <a:pt x="96" y="1216"/>
                    <a:pt x="192" y="992"/>
                    <a:pt x="336" y="864"/>
                  </a:cubicBezTo>
                  <a:cubicBezTo>
                    <a:pt x="480" y="736"/>
                    <a:pt x="648" y="744"/>
                    <a:pt x="864" y="672"/>
                  </a:cubicBezTo>
                  <a:cubicBezTo>
                    <a:pt x="1080" y="600"/>
                    <a:pt x="1384" y="544"/>
                    <a:pt x="1632" y="432"/>
                  </a:cubicBezTo>
                  <a:cubicBezTo>
                    <a:pt x="1880" y="320"/>
                    <a:pt x="2224" y="80"/>
                    <a:pt x="2352" y="0"/>
                  </a:cubicBezTo>
                </a:path>
              </a:pathLst>
            </a:custGeom>
            <a:noFill/>
            <a:ln w="12700" cap="flat" cmpd="sng">
              <a:solidFill>
                <a:srgbClr val="FF3300"/>
              </a:solid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81971" name="Rectangle 19">
              <a:extLst>
                <a:ext uri="{FF2B5EF4-FFF2-40B4-BE49-F238E27FC236}">
                  <a16:creationId xmlns:a16="http://schemas.microsoft.com/office/drawing/2014/main" id="{511F9005-A5DE-4723-B07D-9A0B8B09EF96}"/>
                </a:ext>
              </a:extLst>
            </p:cNvPr>
            <p:cNvSpPr>
              <a:spLocks noChangeArrowheads="1"/>
            </p:cNvSpPr>
            <p:nvPr/>
          </p:nvSpPr>
          <p:spPr bwMode="auto">
            <a:xfrm>
              <a:off x="3312" y="720"/>
              <a:ext cx="336" cy="192"/>
            </a:xfrm>
            <a:prstGeom prst="rect">
              <a:avLst/>
            </a:prstGeom>
            <a:noFill/>
            <a:ln>
              <a:noFill/>
            </a:ln>
            <a:effectLst/>
          </p:spPr>
          <p:txBody>
            <a:bodyPr wrap="none" anchor="ctr"/>
            <a:lstStyle/>
            <a:p>
              <a:pPr algn="ctr" eaLnBrk="1" hangingPunct="1">
                <a:defRPr/>
              </a:pPr>
              <a:r>
                <a:rPr lang="en-US" altLang="zh-CN" sz="1800">
                  <a:solidFill>
                    <a:srgbClr val="FF6600"/>
                  </a:solidFill>
                  <a:effectLst>
                    <a:outerShdw blurRad="38100" dist="38100" dir="2700000" algn="tl">
                      <a:srgbClr val="C0C0C0"/>
                    </a:outerShdw>
                  </a:effectLst>
                </a:rPr>
                <a:t>LTC</a:t>
              </a:r>
            </a:p>
          </p:txBody>
        </p:sp>
      </p:grpSp>
      <p:sp>
        <p:nvSpPr>
          <p:cNvPr id="43023" name="Line 20">
            <a:extLst>
              <a:ext uri="{FF2B5EF4-FFF2-40B4-BE49-F238E27FC236}">
                <a16:creationId xmlns:a16="http://schemas.microsoft.com/office/drawing/2014/main" id="{7B572D51-D121-40FC-B876-3355CCC10196}"/>
              </a:ext>
            </a:extLst>
          </p:cNvPr>
          <p:cNvSpPr>
            <a:spLocks noChangeShapeType="1"/>
          </p:cNvSpPr>
          <p:nvPr/>
        </p:nvSpPr>
        <p:spPr bwMode="auto">
          <a:xfrm flipV="1">
            <a:off x="1752600" y="3962400"/>
            <a:ext cx="0" cy="2209800"/>
          </a:xfrm>
          <a:prstGeom prst="line">
            <a:avLst/>
          </a:prstGeom>
          <a:noFill/>
          <a:ln w="12700">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43024" name="Rectangle 21">
            <a:extLst>
              <a:ext uri="{FF2B5EF4-FFF2-40B4-BE49-F238E27FC236}">
                <a16:creationId xmlns:a16="http://schemas.microsoft.com/office/drawing/2014/main" id="{DC28EF63-DDA0-4AC1-835B-462A669C449C}"/>
              </a:ext>
            </a:extLst>
          </p:cNvPr>
          <p:cNvSpPr>
            <a:spLocks noChangeArrowheads="1"/>
          </p:cNvSpPr>
          <p:nvPr/>
        </p:nvSpPr>
        <p:spPr bwMode="auto">
          <a:xfrm>
            <a:off x="1066800" y="3886200"/>
            <a:ext cx="3810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lgn="ctr" eaLnBrk="1" hangingPunct="1">
              <a:spcBef>
                <a:spcPct val="0"/>
              </a:spcBef>
              <a:buClrTx/>
              <a:buFontTx/>
              <a:buNone/>
            </a:pPr>
            <a:r>
              <a:rPr lang="en-US" altLang="zh-CN" sz="1800"/>
              <a:t>AC</a:t>
            </a:r>
          </a:p>
          <a:p>
            <a:pPr algn="ctr" eaLnBrk="1" hangingPunct="1">
              <a:spcBef>
                <a:spcPct val="0"/>
              </a:spcBef>
              <a:buClrTx/>
              <a:buFontTx/>
              <a:buNone/>
            </a:pPr>
            <a:r>
              <a:rPr lang="en-US" altLang="zh-CN" sz="1800"/>
              <a:t>MC</a:t>
            </a:r>
          </a:p>
        </p:txBody>
      </p:sp>
      <p:sp>
        <p:nvSpPr>
          <p:cNvPr id="43025" name="Line 22">
            <a:extLst>
              <a:ext uri="{FF2B5EF4-FFF2-40B4-BE49-F238E27FC236}">
                <a16:creationId xmlns:a16="http://schemas.microsoft.com/office/drawing/2014/main" id="{631FE878-364E-40D8-9ADA-C3BBB519584F}"/>
              </a:ext>
            </a:extLst>
          </p:cNvPr>
          <p:cNvSpPr>
            <a:spLocks noChangeShapeType="1"/>
          </p:cNvSpPr>
          <p:nvPr/>
        </p:nvSpPr>
        <p:spPr bwMode="auto">
          <a:xfrm>
            <a:off x="1752600" y="6172200"/>
            <a:ext cx="4572000" cy="0"/>
          </a:xfrm>
          <a:prstGeom prst="line">
            <a:avLst/>
          </a:prstGeom>
          <a:noFill/>
          <a:ln w="12700">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43026" name="Rectangle 23">
            <a:extLst>
              <a:ext uri="{FF2B5EF4-FFF2-40B4-BE49-F238E27FC236}">
                <a16:creationId xmlns:a16="http://schemas.microsoft.com/office/drawing/2014/main" id="{1959DABA-A955-4F1F-901F-A26C72B3D514}"/>
              </a:ext>
            </a:extLst>
          </p:cNvPr>
          <p:cNvSpPr>
            <a:spLocks noChangeArrowheads="1"/>
          </p:cNvSpPr>
          <p:nvPr/>
        </p:nvSpPr>
        <p:spPr bwMode="auto">
          <a:xfrm>
            <a:off x="6477000" y="6096000"/>
            <a:ext cx="3810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lgn="ctr" eaLnBrk="1" hangingPunct="1">
              <a:spcBef>
                <a:spcPct val="0"/>
              </a:spcBef>
              <a:buClrTx/>
              <a:buFontTx/>
              <a:buNone/>
            </a:pPr>
            <a:r>
              <a:rPr lang="en-US" altLang="zh-CN" sz="1800"/>
              <a:t>Q</a:t>
            </a:r>
          </a:p>
        </p:txBody>
      </p:sp>
      <p:sp>
        <p:nvSpPr>
          <p:cNvPr id="43027" name="Rectangle 24">
            <a:extLst>
              <a:ext uri="{FF2B5EF4-FFF2-40B4-BE49-F238E27FC236}">
                <a16:creationId xmlns:a16="http://schemas.microsoft.com/office/drawing/2014/main" id="{A967B76A-BF69-476E-8461-DF6815CC9CDF}"/>
              </a:ext>
            </a:extLst>
          </p:cNvPr>
          <p:cNvSpPr>
            <a:spLocks noChangeArrowheads="1"/>
          </p:cNvSpPr>
          <p:nvPr/>
        </p:nvSpPr>
        <p:spPr bwMode="auto">
          <a:xfrm>
            <a:off x="1524000" y="6172200"/>
            <a:ext cx="228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lgn="ctr" eaLnBrk="1" hangingPunct="1">
              <a:spcBef>
                <a:spcPct val="0"/>
              </a:spcBef>
              <a:buClrTx/>
              <a:buFontTx/>
              <a:buNone/>
            </a:pPr>
            <a:r>
              <a:rPr lang="en-US" altLang="zh-CN" sz="1800"/>
              <a:t>O</a:t>
            </a:r>
          </a:p>
        </p:txBody>
      </p:sp>
      <p:grpSp>
        <p:nvGrpSpPr>
          <p:cNvPr id="381977" name="Group 25">
            <a:extLst>
              <a:ext uri="{FF2B5EF4-FFF2-40B4-BE49-F238E27FC236}">
                <a16:creationId xmlns:a16="http://schemas.microsoft.com/office/drawing/2014/main" id="{9F07440C-4583-4F5D-8AF1-F6422407CA68}"/>
              </a:ext>
            </a:extLst>
          </p:cNvPr>
          <p:cNvGrpSpPr>
            <a:grpSpLocks/>
          </p:cNvGrpSpPr>
          <p:nvPr/>
        </p:nvGrpSpPr>
        <p:grpSpPr bwMode="auto">
          <a:xfrm>
            <a:off x="2543175" y="4343400"/>
            <a:ext cx="2973388" cy="912813"/>
            <a:chOff x="1458" y="2832"/>
            <a:chExt cx="1873" cy="575"/>
          </a:xfrm>
        </p:grpSpPr>
        <p:sp>
          <p:nvSpPr>
            <p:cNvPr id="43063" name="Freeform 26">
              <a:extLst>
                <a:ext uri="{FF2B5EF4-FFF2-40B4-BE49-F238E27FC236}">
                  <a16:creationId xmlns:a16="http://schemas.microsoft.com/office/drawing/2014/main" id="{15DDF28B-5E85-42A4-BA0D-4A19261D47B2}"/>
                </a:ext>
              </a:extLst>
            </p:cNvPr>
            <p:cNvSpPr>
              <a:spLocks/>
            </p:cNvSpPr>
            <p:nvPr/>
          </p:nvSpPr>
          <p:spPr bwMode="auto">
            <a:xfrm>
              <a:off x="1458" y="3020"/>
              <a:ext cx="550" cy="184"/>
            </a:xfrm>
            <a:custGeom>
              <a:avLst/>
              <a:gdLst>
                <a:gd name="T0" fmla="*/ 0 w 550"/>
                <a:gd name="T1" fmla="*/ 5 h 184"/>
                <a:gd name="T2" fmla="*/ 125 w 550"/>
                <a:gd name="T3" fmla="*/ 145 h 184"/>
                <a:gd name="T4" fmla="*/ 330 w 550"/>
                <a:gd name="T5" fmla="*/ 176 h 184"/>
                <a:gd name="T6" fmla="*/ 485 w 550"/>
                <a:gd name="T7" fmla="*/ 95 h 184"/>
                <a:gd name="T8" fmla="*/ 550 w 550"/>
                <a:gd name="T9" fmla="*/ 0 h 1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50" h="184">
                  <a:moveTo>
                    <a:pt x="0" y="5"/>
                  </a:moveTo>
                  <a:cubicBezTo>
                    <a:pt x="21" y="29"/>
                    <a:pt x="70" y="117"/>
                    <a:pt x="125" y="145"/>
                  </a:cubicBezTo>
                  <a:cubicBezTo>
                    <a:pt x="180" y="173"/>
                    <a:pt x="270" y="184"/>
                    <a:pt x="330" y="176"/>
                  </a:cubicBezTo>
                  <a:cubicBezTo>
                    <a:pt x="390" y="168"/>
                    <a:pt x="448" y="124"/>
                    <a:pt x="485" y="95"/>
                  </a:cubicBezTo>
                  <a:cubicBezTo>
                    <a:pt x="522" y="66"/>
                    <a:pt x="537" y="20"/>
                    <a:pt x="550" y="0"/>
                  </a:cubicBezTo>
                </a:path>
              </a:pathLst>
            </a:custGeom>
            <a:noFill/>
            <a:ln w="12700" cap="flat" cmpd="sng">
              <a:solidFill>
                <a:srgbClr val="CC9900"/>
              </a:solid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43064" name="Freeform 27">
              <a:extLst>
                <a:ext uri="{FF2B5EF4-FFF2-40B4-BE49-F238E27FC236}">
                  <a16:creationId xmlns:a16="http://schemas.microsoft.com/office/drawing/2014/main" id="{54830D72-3EA1-4D2A-9370-880871C88866}"/>
                </a:ext>
              </a:extLst>
            </p:cNvPr>
            <p:cNvSpPr>
              <a:spLocks/>
            </p:cNvSpPr>
            <p:nvPr/>
          </p:nvSpPr>
          <p:spPr bwMode="auto">
            <a:xfrm>
              <a:off x="2099" y="3211"/>
              <a:ext cx="681" cy="196"/>
            </a:xfrm>
            <a:custGeom>
              <a:avLst/>
              <a:gdLst>
                <a:gd name="T0" fmla="*/ 0 w 681"/>
                <a:gd name="T1" fmla="*/ 10 h 196"/>
                <a:gd name="T2" fmla="*/ 157 w 681"/>
                <a:gd name="T3" fmla="*/ 149 h 196"/>
                <a:gd name="T4" fmla="*/ 330 w 681"/>
                <a:gd name="T5" fmla="*/ 195 h 196"/>
                <a:gd name="T6" fmla="*/ 536 w 681"/>
                <a:gd name="T7" fmla="*/ 140 h 196"/>
                <a:gd name="T8" fmla="*/ 681 w 681"/>
                <a:gd name="T9" fmla="*/ 0 h 1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81" h="196">
                  <a:moveTo>
                    <a:pt x="0" y="10"/>
                  </a:moveTo>
                  <a:cubicBezTo>
                    <a:pt x="27" y="35"/>
                    <a:pt x="102" y="118"/>
                    <a:pt x="157" y="149"/>
                  </a:cubicBezTo>
                  <a:cubicBezTo>
                    <a:pt x="212" y="180"/>
                    <a:pt x="267" y="196"/>
                    <a:pt x="330" y="195"/>
                  </a:cubicBezTo>
                  <a:cubicBezTo>
                    <a:pt x="393" y="194"/>
                    <a:pt x="478" y="172"/>
                    <a:pt x="536" y="140"/>
                  </a:cubicBezTo>
                  <a:cubicBezTo>
                    <a:pt x="594" y="108"/>
                    <a:pt x="651" y="29"/>
                    <a:pt x="681" y="0"/>
                  </a:cubicBezTo>
                </a:path>
              </a:pathLst>
            </a:custGeom>
            <a:noFill/>
            <a:ln w="12700" cap="flat" cmpd="sng">
              <a:solidFill>
                <a:srgbClr val="CC9900"/>
              </a:solid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43065" name="Freeform 28">
              <a:extLst>
                <a:ext uri="{FF2B5EF4-FFF2-40B4-BE49-F238E27FC236}">
                  <a16:creationId xmlns:a16="http://schemas.microsoft.com/office/drawing/2014/main" id="{D6A87BC4-4DF7-41BD-BFCA-AC1A094ABD45}"/>
                </a:ext>
              </a:extLst>
            </p:cNvPr>
            <p:cNvSpPr>
              <a:spLocks/>
            </p:cNvSpPr>
            <p:nvPr/>
          </p:nvSpPr>
          <p:spPr bwMode="auto">
            <a:xfrm>
              <a:off x="2830" y="3120"/>
              <a:ext cx="501" cy="162"/>
            </a:xfrm>
            <a:custGeom>
              <a:avLst/>
              <a:gdLst>
                <a:gd name="T0" fmla="*/ 0 w 501"/>
                <a:gd name="T1" fmla="*/ 20 h 162"/>
                <a:gd name="T2" fmla="*/ 105 w 501"/>
                <a:gd name="T3" fmla="*/ 121 h 162"/>
                <a:gd name="T4" fmla="*/ 250 w 501"/>
                <a:gd name="T5" fmla="*/ 161 h 162"/>
                <a:gd name="T6" fmla="*/ 401 w 501"/>
                <a:gd name="T7" fmla="*/ 116 h 162"/>
                <a:gd name="T8" fmla="*/ 501 w 501"/>
                <a:gd name="T9" fmla="*/ 0 h 16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1" h="162">
                  <a:moveTo>
                    <a:pt x="0" y="20"/>
                  </a:moveTo>
                  <a:cubicBezTo>
                    <a:pt x="17" y="36"/>
                    <a:pt x="63" y="97"/>
                    <a:pt x="105" y="121"/>
                  </a:cubicBezTo>
                  <a:cubicBezTo>
                    <a:pt x="147" y="145"/>
                    <a:pt x="201" y="162"/>
                    <a:pt x="250" y="161"/>
                  </a:cubicBezTo>
                  <a:cubicBezTo>
                    <a:pt x="299" y="160"/>
                    <a:pt x="359" y="143"/>
                    <a:pt x="401" y="116"/>
                  </a:cubicBezTo>
                  <a:cubicBezTo>
                    <a:pt x="443" y="89"/>
                    <a:pt x="480" y="24"/>
                    <a:pt x="501" y="0"/>
                  </a:cubicBezTo>
                </a:path>
              </a:pathLst>
            </a:custGeom>
            <a:noFill/>
            <a:ln w="12700" cap="flat" cmpd="sng">
              <a:solidFill>
                <a:srgbClr val="CC9900"/>
              </a:solid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81981" name="Rectangle 29">
              <a:extLst>
                <a:ext uri="{FF2B5EF4-FFF2-40B4-BE49-F238E27FC236}">
                  <a16:creationId xmlns:a16="http://schemas.microsoft.com/office/drawing/2014/main" id="{18EC3086-E2E5-4EB8-879B-51100B76EE2E}"/>
                </a:ext>
              </a:extLst>
            </p:cNvPr>
            <p:cNvSpPr>
              <a:spLocks noChangeArrowheads="1"/>
            </p:cNvSpPr>
            <p:nvPr/>
          </p:nvSpPr>
          <p:spPr bwMode="auto">
            <a:xfrm>
              <a:off x="2064" y="2832"/>
              <a:ext cx="336" cy="192"/>
            </a:xfrm>
            <a:prstGeom prst="rect">
              <a:avLst/>
            </a:prstGeom>
            <a:noFill/>
            <a:ln>
              <a:noFill/>
            </a:ln>
            <a:effectLst/>
          </p:spPr>
          <p:txBody>
            <a:bodyPr wrap="none" anchor="ctr"/>
            <a:lstStyle/>
            <a:p>
              <a:pPr algn="ctr" eaLnBrk="1" hangingPunct="1">
                <a:defRPr/>
              </a:pPr>
              <a:r>
                <a:rPr lang="en-US" altLang="zh-CN" sz="1800">
                  <a:solidFill>
                    <a:srgbClr val="CC9900"/>
                  </a:solidFill>
                  <a:effectLst>
                    <a:outerShdw blurRad="38100" dist="38100" dir="2700000" algn="tl">
                      <a:srgbClr val="C0C0C0"/>
                    </a:outerShdw>
                  </a:effectLst>
                </a:rPr>
                <a:t>SAC</a:t>
              </a:r>
            </a:p>
          </p:txBody>
        </p:sp>
      </p:grpSp>
      <p:grpSp>
        <p:nvGrpSpPr>
          <p:cNvPr id="381982" name="Group 30">
            <a:extLst>
              <a:ext uri="{FF2B5EF4-FFF2-40B4-BE49-F238E27FC236}">
                <a16:creationId xmlns:a16="http://schemas.microsoft.com/office/drawing/2014/main" id="{AA93500E-6EA9-47C3-A68B-CCF330B95465}"/>
              </a:ext>
            </a:extLst>
          </p:cNvPr>
          <p:cNvGrpSpPr>
            <a:grpSpLocks/>
          </p:cNvGrpSpPr>
          <p:nvPr/>
        </p:nvGrpSpPr>
        <p:grpSpPr bwMode="auto">
          <a:xfrm>
            <a:off x="2133600" y="4267200"/>
            <a:ext cx="4495800" cy="1009650"/>
            <a:chOff x="1200" y="2784"/>
            <a:chExt cx="2832" cy="636"/>
          </a:xfrm>
        </p:grpSpPr>
        <p:sp>
          <p:nvSpPr>
            <p:cNvPr id="43061" name="Freeform 31">
              <a:extLst>
                <a:ext uri="{FF2B5EF4-FFF2-40B4-BE49-F238E27FC236}">
                  <a16:creationId xmlns:a16="http://schemas.microsoft.com/office/drawing/2014/main" id="{BED87FCF-9D16-497F-908D-265029C87B41}"/>
                </a:ext>
              </a:extLst>
            </p:cNvPr>
            <p:cNvSpPr>
              <a:spLocks/>
            </p:cNvSpPr>
            <p:nvPr/>
          </p:nvSpPr>
          <p:spPr bwMode="auto">
            <a:xfrm>
              <a:off x="1200" y="2832"/>
              <a:ext cx="2441" cy="588"/>
            </a:xfrm>
            <a:custGeom>
              <a:avLst/>
              <a:gdLst>
                <a:gd name="T0" fmla="*/ 0 w 2441"/>
                <a:gd name="T1" fmla="*/ 0 h 588"/>
                <a:gd name="T2" fmla="*/ 192 w 2441"/>
                <a:gd name="T3" fmla="*/ 192 h 588"/>
                <a:gd name="T4" fmla="*/ 576 w 2441"/>
                <a:gd name="T5" fmla="*/ 432 h 588"/>
                <a:gd name="T6" fmla="*/ 1199 w 2441"/>
                <a:gd name="T7" fmla="*/ 579 h 588"/>
                <a:gd name="T8" fmla="*/ 1840 w 2441"/>
                <a:gd name="T9" fmla="*/ 484 h 588"/>
                <a:gd name="T10" fmla="*/ 2191 w 2441"/>
                <a:gd name="T11" fmla="*/ 313 h 588"/>
                <a:gd name="T12" fmla="*/ 2441 w 2441"/>
                <a:gd name="T13" fmla="*/ 68 h 58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41" h="588">
                  <a:moveTo>
                    <a:pt x="0" y="0"/>
                  </a:moveTo>
                  <a:cubicBezTo>
                    <a:pt x="48" y="60"/>
                    <a:pt x="96" y="120"/>
                    <a:pt x="192" y="192"/>
                  </a:cubicBezTo>
                  <a:cubicBezTo>
                    <a:pt x="288" y="264"/>
                    <a:pt x="408" y="368"/>
                    <a:pt x="576" y="432"/>
                  </a:cubicBezTo>
                  <a:cubicBezTo>
                    <a:pt x="744" y="496"/>
                    <a:pt x="988" y="570"/>
                    <a:pt x="1199" y="579"/>
                  </a:cubicBezTo>
                  <a:cubicBezTo>
                    <a:pt x="1410" y="588"/>
                    <a:pt x="1675" y="528"/>
                    <a:pt x="1840" y="484"/>
                  </a:cubicBezTo>
                  <a:cubicBezTo>
                    <a:pt x="2005" y="440"/>
                    <a:pt x="2091" y="382"/>
                    <a:pt x="2191" y="313"/>
                  </a:cubicBezTo>
                  <a:cubicBezTo>
                    <a:pt x="2291" y="244"/>
                    <a:pt x="2389" y="119"/>
                    <a:pt x="2441" y="68"/>
                  </a:cubicBezTo>
                </a:path>
              </a:pathLst>
            </a:custGeom>
            <a:noFill/>
            <a:ln w="19050" cap="flat" cmpd="sng">
              <a:solidFill>
                <a:srgbClr val="009900"/>
              </a:solid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81984" name="Rectangle 32">
              <a:extLst>
                <a:ext uri="{FF2B5EF4-FFF2-40B4-BE49-F238E27FC236}">
                  <a16:creationId xmlns:a16="http://schemas.microsoft.com/office/drawing/2014/main" id="{A5204E2D-03E9-4CE0-A38D-725D6289A58D}"/>
                </a:ext>
              </a:extLst>
            </p:cNvPr>
            <p:cNvSpPr>
              <a:spLocks noChangeArrowheads="1"/>
            </p:cNvSpPr>
            <p:nvPr/>
          </p:nvSpPr>
          <p:spPr bwMode="auto">
            <a:xfrm>
              <a:off x="3696" y="2784"/>
              <a:ext cx="336" cy="192"/>
            </a:xfrm>
            <a:prstGeom prst="rect">
              <a:avLst/>
            </a:prstGeom>
            <a:noFill/>
            <a:ln>
              <a:noFill/>
            </a:ln>
            <a:effectLst/>
          </p:spPr>
          <p:txBody>
            <a:bodyPr wrap="none" anchor="ctr"/>
            <a:lstStyle/>
            <a:p>
              <a:pPr algn="ctr" eaLnBrk="1" hangingPunct="1">
                <a:defRPr/>
              </a:pPr>
              <a:r>
                <a:rPr lang="en-US" altLang="zh-CN" sz="1800">
                  <a:solidFill>
                    <a:srgbClr val="009900"/>
                  </a:solidFill>
                  <a:effectLst>
                    <a:outerShdw blurRad="38100" dist="38100" dir="2700000" algn="tl">
                      <a:srgbClr val="C0C0C0"/>
                    </a:outerShdw>
                  </a:effectLst>
                </a:rPr>
                <a:t>LAC</a:t>
              </a:r>
            </a:p>
          </p:txBody>
        </p:sp>
      </p:grpSp>
      <p:grpSp>
        <p:nvGrpSpPr>
          <p:cNvPr id="381985" name="Group 33">
            <a:extLst>
              <a:ext uri="{FF2B5EF4-FFF2-40B4-BE49-F238E27FC236}">
                <a16:creationId xmlns:a16="http://schemas.microsoft.com/office/drawing/2014/main" id="{7C4B75CD-B050-45AA-AA39-30A1D6A4BB33}"/>
              </a:ext>
            </a:extLst>
          </p:cNvPr>
          <p:cNvGrpSpPr>
            <a:grpSpLocks/>
          </p:cNvGrpSpPr>
          <p:nvPr/>
        </p:nvGrpSpPr>
        <p:grpSpPr bwMode="auto">
          <a:xfrm>
            <a:off x="2057400" y="3878263"/>
            <a:ext cx="3355975" cy="1684337"/>
            <a:chOff x="1152" y="2539"/>
            <a:chExt cx="2114" cy="1061"/>
          </a:xfrm>
        </p:grpSpPr>
        <p:sp>
          <p:nvSpPr>
            <p:cNvPr id="43057" name="Freeform 34">
              <a:extLst>
                <a:ext uri="{FF2B5EF4-FFF2-40B4-BE49-F238E27FC236}">
                  <a16:creationId xmlns:a16="http://schemas.microsoft.com/office/drawing/2014/main" id="{4675CE1D-DA54-4FE5-B897-702942D959EE}"/>
                </a:ext>
              </a:extLst>
            </p:cNvPr>
            <p:cNvSpPr>
              <a:spLocks/>
            </p:cNvSpPr>
            <p:nvPr/>
          </p:nvSpPr>
          <p:spPr bwMode="auto">
            <a:xfrm>
              <a:off x="1152" y="2832"/>
              <a:ext cx="720" cy="768"/>
            </a:xfrm>
            <a:custGeom>
              <a:avLst/>
              <a:gdLst>
                <a:gd name="T0" fmla="*/ 0 w 768"/>
                <a:gd name="T1" fmla="*/ 480 h 864"/>
                <a:gd name="T2" fmla="*/ 74 w 768"/>
                <a:gd name="T3" fmla="*/ 540 h 864"/>
                <a:gd name="T4" fmla="*/ 222 w 768"/>
                <a:gd name="T5" fmla="*/ 480 h 864"/>
                <a:gd name="T6" fmla="*/ 482 w 768"/>
                <a:gd name="T7" fmla="*/ 239 h 864"/>
                <a:gd name="T8" fmla="*/ 593 w 768"/>
                <a:gd name="T9" fmla="*/ 0 h 86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68" h="864">
                  <a:moveTo>
                    <a:pt x="0" y="768"/>
                  </a:moveTo>
                  <a:cubicBezTo>
                    <a:pt x="24" y="816"/>
                    <a:pt x="48" y="864"/>
                    <a:pt x="96" y="864"/>
                  </a:cubicBezTo>
                  <a:cubicBezTo>
                    <a:pt x="144" y="864"/>
                    <a:pt x="200" y="848"/>
                    <a:pt x="288" y="768"/>
                  </a:cubicBezTo>
                  <a:cubicBezTo>
                    <a:pt x="376" y="688"/>
                    <a:pt x="544" y="512"/>
                    <a:pt x="624" y="384"/>
                  </a:cubicBezTo>
                  <a:cubicBezTo>
                    <a:pt x="704" y="256"/>
                    <a:pt x="736" y="128"/>
                    <a:pt x="768" y="0"/>
                  </a:cubicBezTo>
                </a:path>
              </a:pathLst>
            </a:custGeom>
            <a:noFill/>
            <a:ln w="28575" cap="rnd" cmpd="sng">
              <a:solidFill>
                <a:srgbClr val="FF3399"/>
              </a:solidFill>
              <a:prstDash val="sysDot"/>
              <a:miter lim="800000"/>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43058" name="Freeform 35">
              <a:extLst>
                <a:ext uri="{FF2B5EF4-FFF2-40B4-BE49-F238E27FC236}">
                  <a16:creationId xmlns:a16="http://schemas.microsoft.com/office/drawing/2014/main" id="{DC8BB1BB-6881-4FEB-8E63-C8D112E1C35B}"/>
                </a:ext>
              </a:extLst>
            </p:cNvPr>
            <p:cNvSpPr>
              <a:spLocks/>
            </p:cNvSpPr>
            <p:nvPr/>
          </p:nvSpPr>
          <p:spPr bwMode="auto">
            <a:xfrm>
              <a:off x="2784" y="2539"/>
              <a:ext cx="482" cy="1003"/>
            </a:xfrm>
            <a:custGeom>
              <a:avLst/>
              <a:gdLst>
                <a:gd name="T0" fmla="*/ 0 w 482"/>
                <a:gd name="T1" fmla="*/ 944 h 1003"/>
                <a:gd name="T2" fmla="*/ 111 w 482"/>
                <a:gd name="T3" fmla="*/ 992 h 1003"/>
                <a:gd name="T4" fmla="*/ 246 w 482"/>
                <a:gd name="T5" fmla="*/ 877 h 1003"/>
                <a:gd name="T6" fmla="*/ 392 w 482"/>
                <a:gd name="T7" fmla="*/ 336 h 1003"/>
                <a:gd name="T8" fmla="*/ 482 w 482"/>
                <a:gd name="T9" fmla="*/ 0 h 100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2" h="1003">
                  <a:moveTo>
                    <a:pt x="0" y="944"/>
                  </a:moveTo>
                  <a:cubicBezTo>
                    <a:pt x="18" y="952"/>
                    <a:pt x="70" y="1003"/>
                    <a:pt x="111" y="992"/>
                  </a:cubicBezTo>
                  <a:cubicBezTo>
                    <a:pt x="152" y="981"/>
                    <a:pt x="199" y="986"/>
                    <a:pt x="246" y="877"/>
                  </a:cubicBezTo>
                  <a:cubicBezTo>
                    <a:pt x="293" y="768"/>
                    <a:pt x="353" y="482"/>
                    <a:pt x="392" y="336"/>
                  </a:cubicBezTo>
                  <a:cubicBezTo>
                    <a:pt x="431" y="190"/>
                    <a:pt x="463" y="70"/>
                    <a:pt x="482" y="0"/>
                  </a:cubicBezTo>
                </a:path>
              </a:pathLst>
            </a:custGeom>
            <a:noFill/>
            <a:ln w="28575" cap="rnd" cmpd="sng">
              <a:solidFill>
                <a:srgbClr val="FF3399"/>
              </a:solidFill>
              <a:prstDash val="sysDot"/>
              <a:miter lim="800000"/>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43059" name="Freeform 36">
              <a:extLst>
                <a:ext uri="{FF2B5EF4-FFF2-40B4-BE49-F238E27FC236}">
                  <a16:creationId xmlns:a16="http://schemas.microsoft.com/office/drawing/2014/main" id="{4C1179B8-7588-4AB6-85A7-33B5784AB680}"/>
                </a:ext>
              </a:extLst>
            </p:cNvPr>
            <p:cNvSpPr>
              <a:spLocks/>
            </p:cNvSpPr>
            <p:nvPr/>
          </p:nvSpPr>
          <p:spPr bwMode="auto">
            <a:xfrm>
              <a:off x="2112" y="3168"/>
              <a:ext cx="432" cy="432"/>
            </a:xfrm>
            <a:custGeom>
              <a:avLst/>
              <a:gdLst>
                <a:gd name="T0" fmla="*/ 0 w 768"/>
                <a:gd name="T1" fmla="*/ 48 h 864"/>
                <a:gd name="T2" fmla="*/ 10 w 768"/>
                <a:gd name="T3" fmla="*/ 54 h 864"/>
                <a:gd name="T4" fmla="*/ 29 w 768"/>
                <a:gd name="T5" fmla="*/ 48 h 864"/>
                <a:gd name="T6" fmla="*/ 62 w 768"/>
                <a:gd name="T7" fmla="*/ 24 h 864"/>
                <a:gd name="T8" fmla="*/ 77 w 768"/>
                <a:gd name="T9" fmla="*/ 0 h 86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68" h="864">
                  <a:moveTo>
                    <a:pt x="0" y="768"/>
                  </a:moveTo>
                  <a:cubicBezTo>
                    <a:pt x="24" y="816"/>
                    <a:pt x="48" y="864"/>
                    <a:pt x="96" y="864"/>
                  </a:cubicBezTo>
                  <a:cubicBezTo>
                    <a:pt x="144" y="864"/>
                    <a:pt x="200" y="848"/>
                    <a:pt x="288" y="768"/>
                  </a:cubicBezTo>
                  <a:cubicBezTo>
                    <a:pt x="376" y="688"/>
                    <a:pt x="544" y="512"/>
                    <a:pt x="624" y="384"/>
                  </a:cubicBezTo>
                  <a:cubicBezTo>
                    <a:pt x="704" y="256"/>
                    <a:pt x="736" y="128"/>
                    <a:pt x="768" y="0"/>
                  </a:cubicBezTo>
                </a:path>
              </a:pathLst>
            </a:custGeom>
            <a:noFill/>
            <a:ln w="28575" cap="rnd" cmpd="sng">
              <a:solidFill>
                <a:srgbClr val="FF3399"/>
              </a:solidFill>
              <a:prstDash val="sysDot"/>
              <a:miter lim="800000"/>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81989" name="Rectangle 37">
              <a:extLst>
                <a:ext uri="{FF2B5EF4-FFF2-40B4-BE49-F238E27FC236}">
                  <a16:creationId xmlns:a16="http://schemas.microsoft.com/office/drawing/2014/main" id="{E94EAFEF-7569-4EFC-B146-7D6FDF52B86A}"/>
                </a:ext>
              </a:extLst>
            </p:cNvPr>
            <p:cNvSpPr>
              <a:spLocks noChangeArrowheads="1"/>
            </p:cNvSpPr>
            <p:nvPr/>
          </p:nvSpPr>
          <p:spPr bwMode="auto">
            <a:xfrm>
              <a:off x="1680" y="2640"/>
              <a:ext cx="336" cy="192"/>
            </a:xfrm>
            <a:prstGeom prst="rect">
              <a:avLst/>
            </a:prstGeom>
            <a:noFill/>
            <a:ln>
              <a:noFill/>
            </a:ln>
            <a:effectLst/>
          </p:spPr>
          <p:txBody>
            <a:bodyPr wrap="none" anchor="ctr"/>
            <a:lstStyle/>
            <a:p>
              <a:pPr algn="ctr" eaLnBrk="1" hangingPunct="1">
                <a:defRPr/>
              </a:pPr>
              <a:r>
                <a:rPr lang="en-US" altLang="zh-CN" sz="1800">
                  <a:solidFill>
                    <a:srgbClr val="FF3399"/>
                  </a:solidFill>
                  <a:effectLst>
                    <a:outerShdw blurRad="38100" dist="38100" dir="2700000" algn="tl">
                      <a:srgbClr val="C0C0C0"/>
                    </a:outerShdw>
                  </a:effectLst>
                </a:rPr>
                <a:t>SMC</a:t>
              </a:r>
            </a:p>
          </p:txBody>
        </p:sp>
      </p:grpSp>
      <p:grpSp>
        <p:nvGrpSpPr>
          <p:cNvPr id="381990" name="Group 38">
            <a:extLst>
              <a:ext uri="{FF2B5EF4-FFF2-40B4-BE49-F238E27FC236}">
                <a16:creationId xmlns:a16="http://schemas.microsoft.com/office/drawing/2014/main" id="{472799F2-367F-4EE4-AA97-27541AE76DDC}"/>
              </a:ext>
            </a:extLst>
          </p:cNvPr>
          <p:cNvGrpSpPr>
            <a:grpSpLocks/>
          </p:cNvGrpSpPr>
          <p:nvPr/>
        </p:nvGrpSpPr>
        <p:grpSpPr bwMode="auto">
          <a:xfrm>
            <a:off x="2527300" y="3657600"/>
            <a:ext cx="3644900" cy="1793875"/>
            <a:chOff x="1448" y="2400"/>
            <a:chExt cx="2296" cy="1130"/>
          </a:xfrm>
        </p:grpSpPr>
        <p:sp>
          <p:nvSpPr>
            <p:cNvPr id="43055" name="Freeform 39">
              <a:extLst>
                <a:ext uri="{FF2B5EF4-FFF2-40B4-BE49-F238E27FC236}">
                  <a16:creationId xmlns:a16="http://schemas.microsoft.com/office/drawing/2014/main" id="{C56E2D9A-CACD-4244-ACFE-28F2677A9593}"/>
                </a:ext>
              </a:extLst>
            </p:cNvPr>
            <p:cNvSpPr>
              <a:spLocks/>
            </p:cNvSpPr>
            <p:nvPr/>
          </p:nvSpPr>
          <p:spPr bwMode="auto">
            <a:xfrm>
              <a:off x="1448" y="2474"/>
              <a:ext cx="1883" cy="1056"/>
            </a:xfrm>
            <a:custGeom>
              <a:avLst/>
              <a:gdLst>
                <a:gd name="T0" fmla="*/ 0 w 1883"/>
                <a:gd name="T1" fmla="*/ 762 h 1056"/>
                <a:gd name="T2" fmla="*/ 250 w 1883"/>
                <a:gd name="T3" fmla="*/ 962 h 1056"/>
                <a:gd name="T4" fmla="*/ 495 w 1883"/>
                <a:gd name="T5" fmla="*/ 1037 h 1056"/>
                <a:gd name="T6" fmla="*/ 751 w 1883"/>
                <a:gd name="T7" fmla="*/ 1022 h 1056"/>
                <a:gd name="T8" fmla="*/ 1157 w 1883"/>
                <a:gd name="T9" fmla="*/ 832 h 1056"/>
                <a:gd name="T10" fmla="*/ 1587 w 1883"/>
                <a:gd name="T11" fmla="*/ 471 h 1056"/>
                <a:gd name="T12" fmla="*/ 1883 w 1883"/>
                <a:gd name="T13" fmla="*/ 0 h 105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83" h="1056">
                  <a:moveTo>
                    <a:pt x="0" y="762"/>
                  </a:moveTo>
                  <a:cubicBezTo>
                    <a:pt x="44" y="797"/>
                    <a:pt x="167" y="916"/>
                    <a:pt x="250" y="962"/>
                  </a:cubicBezTo>
                  <a:cubicBezTo>
                    <a:pt x="333" y="1008"/>
                    <a:pt x="412" y="1027"/>
                    <a:pt x="495" y="1037"/>
                  </a:cubicBezTo>
                  <a:cubicBezTo>
                    <a:pt x="578" y="1047"/>
                    <a:pt x="641" y="1056"/>
                    <a:pt x="751" y="1022"/>
                  </a:cubicBezTo>
                  <a:cubicBezTo>
                    <a:pt x="861" y="988"/>
                    <a:pt x="1018" y="924"/>
                    <a:pt x="1157" y="832"/>
                  </a:cubicBezTo>
                  <a:cubicBezTo>
                    <a:pt x="1296" y="740"/>
                    <a:pt x="1466" y="610"/>
                    <a:pt x="1587" y="471"/>
                  </a:cubicBezTo>
                  <a:cubicBezTo>
                    <a:pt x="1708" y="332"/>
                    <a:pt x="1821" y="98"/>
                    <a:pt x="1883" y="0"/>
                  </a:cubicBezTo>
                </a:path>
              </a:pathLst>
            </a:custGeom>
            <a:noFill/>
            <a:ln w="28575" cap="flat" cmpd="sng">
              <a:solidFill>
                <a:srgbClr val="3366CC"/>
              </a:solid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81992" name="Rectangle 40">
              <a:extLst>
                <a:ext uri="{FF2B5EF4-FFF2-40B4-BE49-F238E27FC236}">
                  <a16:creationId xmlns:a16="http://schemas.microsoft.com/office/drawing/2014/main" id="{4A43623C-CFB6-4E72-9C09-44A75669798B}"/>
                </a:ext>
              </a:extLst>
            </p:cNvPr>
            <p:cNvSpPr>
              <a:spLocks noChangeArrowheads="1"/>
            </p:cNvSpPr>
            <p:nvPr/>
          </p:nvSpPr>
          <p:spPr bwMode="auto">
            <a:xfrm>
              <a:off x="3408" y="2400"/>
              <a:ext cx="336" cy="192"/>
            </a:xfrm>
            <a:prstGeom prst="rect">
              <a:avLst/>
            </a:prstGeom>
            <a:noFill/>
            <a:ln>
              <a:noFill/>
            </a:ln>
            <a:effectLst/>
          </p:spPr>
          <p:txBody>
            <a:bodyPr wrap="none" anchor="ctr"/>
            <a:lstStyle/>
            <a:p>
              <a:pPr algn="ctr" eaLnBrk="1" hangingPunct="1">
                <a:defRPr/>
              </a:pPr>
              <a:r>
                <a:rPr lang="en-US" altLang="zh-CN" sz="1800">
                  <a:solidFill>
                    <a:srgbClr val="3366CC"/>
                  </a:solidFill>
                  <a:effectLst>
                    <a:outerShdw blurRad="38100" dist="38100" dir="2700000" algn="tl">
                      <a:srgbClr val="C0C0C0"/>
                    </a:outerShdw>
                  </a:effectLst>
                </a:rPr>
                <a:t>LMC</a:t>
              </a:r>
            </a:p>
          </p:txBody>
        </p:sp>
      </p:grpSp>
      <p:grpSp>
        <p:nvGrpSpPr>
          <p:cNvPr id="381993" name="Group 41">
            <a:extLst>
              <a:ext uri="{FF2B5EF4-FFF2-40B4-BE49-F238E27FC236}">
                <a16:creationId xmlns:a16="http://schemas.microsoft.com/office/drawing/2014/main" id="{60932285-5B03-45E7-9648-28DA3A2488BB}"/>
              </a:ext>
            </a:extLst>
          </p:cNvPr>
          <p:cNvGrpSpPr>
            <a:grpSpLocks/>
          </p:cNvGrpSpPr>
          <p:nvPr/>
        </p:nvGrpSpPr>
        <p:grpSpPr bwMode="auto">
          <a:xfrm>
            <a:off x="2514600" y="2057400"/>
            <a:ext cx="457200" cy="4495800"/>
            <a:chOff x="1440" y="1392"/>
            <a:chExt cx="288" cy="2832"/>
          </a:xfrm>
        </p:grpSpPr>
        <p:sp>
          <p:nvSpPr>
            <p:cNvPr id="43050" name="Line 42">
              <a:extLst>
                <a:ext uri="{FF2B5EF4-FFF2-40B4-BE49-F238E27FC236}">
                  <a16:creationId xmlns:a16="http://schemas.microsoft.com/office/drawing/2014/main" id="{A0F6D7CA-803C-462C-8CBE-CB99739E1D5A}"/>
                </a:ext>
              </a:extLst>
            </p:cNvPr>
            <p:cNvSpPr>
              <a:spLocks noChangeShapeType="1"/>
            </p:cNvSpPr>
            <p:nvPr/>
          </p:nvSpPr>
          <p:spPr bwMode="auto">
            <a:xfrm>
              <a:off x="1584" y="1440"/>
              <a:ext cx="0" cy="720"/>
            </a:xfrm>
            <a:prstGeom prst="line">
              <a:avLst/>
            </a:prstGeom>
            <a:noFill/>
            <a:ln w="19050">
              <a:solidFill>
                <a:srgbClr val="FF33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43051" name="Line 43">
              <a:extLst>
                <a:ext uri="{FF2B5EF4-FFF2-40B4-BE49-F238E27FC236}">
                  <a16:creationId xmlns:a16="http://schemas.microsoft.com/office/drawing/2014/main" id="{49E35A75-1B6E-45C0-8B27-C640251ACE95}"/>
                </a:ext>
              </a:extLst>
            </p:cNvPr>
            <p:cNvSpPr>
              <a:spLocks noChangeShapeType="1"/>
            </p:cNvSpPr>
            <p:nvPr/>
          </p:nvSpPr>
          <p:spPr bwMode="auto">
            <a:xfrm>
              <a:off x="1584" y="2592"/>
              <a:ext cx="0" cy="1392"/>
            </a:xfrm>
            <a:prstGeom prst="line">
              <a:avLst/>
            </a:prstGeom>
            <a:noFill/>
            <a:ln w="19050">
              <a:solidFill>
                <a:srgbClr val="99CC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81996" name="Rectangle 44">
              <a:extLst>
                <a:ext uri="{FF2B5EF4-FFF2-40B4-BE49-F238E27FC236}">
                  <a16:creationId xmlns:a16="http://schemas.microsoft.com/office/drawing/2014/main" id="{9A4B428B-120D-4B0C-B206-F46E1D7C8DFD}"/>
                </a:ext>
              </a:extLst>
            </p:cNvPr>
            <p:cNvSpPr>
              <a:spLocks noChangeArrowheads="1"/>
            </p:cNvSpPr>
            <p:nvPr/>
          </p:nvSpPr>
          <p:spPr bwMode="auto">
            <a:xfrm>
              <a:off x="1488" y="2160"/>
              <a:ext cx="240" cy="240"/>
            </a:xfrm>
            <a:prstGeom prst="rect">
              <a:avLst/>
            </a:prstGeom>
            <a:noFill/>
            <a:ln>
              <a:noFill/>
            </a:ln>
            <a:effectLst/>
          </p:spPr>
          <p:txBody>
            <a:bodyPr wrap="none" anchor="ctr"/>
            <a:lstStyle/>
            <a:p>
              <a:pPr algn="ctr" eaLnBrk="1" hangingPunct="1">
                <a:defRPr/>
              </a:pPr>
              <a:r>
                <a:rPr lang="en-US" altLang="zh-CN" sz="1800">
                  <a:solidFill>
                    <a:srgbClr val="FF6600"/>
                  </a:solidFill>
                  <a:effectLst>
                    <a:outerShdw blurRad="38100" dist="38100" dir="2700000" algn="tl">
                      <a:srgbClr val="C0C0C0"/>
                    </a:outerShdw>
                  </a:effectLst>
                </a:rPr>
                <a:t>Q</a:t>
              </a:r>
              <a:r>
                <a:rPr lang="en-US" altLang="zh-CN" sz="1800" baseline="-25000">
                  <a:solidFill>
                    <a:srgbClr val="FF6600"/>
                  </a:solidFill>
                  <a:effectLst>
                    <a:outerShdw blurRad="38100" dist="38100" dir="2700000" algn="tl">
                      <a:srgbClr val="C0C0C0"/>
                    </a:outerShdw>
                  </a:effectLst>
                </a:rPr>
                <a:t>1</a:t>
              </a:r>
              <a:endParaRPr lang="en-US" altLang="zh-CN" sz="1800">
                <a:solidFill>
                  <a:srgbClr val="FF6600"/>
                </a:solidFill>
                <a:effectLst>
                  <a:outerShdw blurRad="38100" dist="38100" dir="2700000" algn="tl">
                    <a:srgbClr val="C0C0C0"/>
                  </a:outerShdw>
                </a:effectLst>
              </a:endParaRPr>
            </a:p>
          </p:txBody>
        </p:sp>
        <p:sp>
          <p:nvSpPr>
            <p:cNvPr id="381997" name="Rectangle 45">
              <a:extLst>
                <a:ext uri="{FF2B5EF4-FFF2-40B4-BE49-F238E27FC236}">
                  <a16:creationId xmlns:a16="http://schemas.microsoft.com/office/drawing/2014/main" id="{A067B243-BC3E-4CE9-9639-93F4C5D33160}"/>
                </a:ext>
              </a:extLst>
            </p:cNvPr>
            <p:cNvSpPr>
              <a:spLocks noChangeArrowheads="1"/>
            </p:cNvSpPr>
            <p:nvPr/>
          </p:nvSpPr>
          <p:spPr bwMode="auto">
            <a:xfrm>
              <a:off x="1440" y="3984"/>
              <a:ext cx="240" cy="240"/>
            </a:xfrm>
            <a:prstGeom prst="rect">
              <a:avLst/>
            </a:prstGeom>
            <a:noFill/>
            <a:ln>
              <a:noFill/>
            </a:ln>
            <a:effectLst/>
          </p:spPr>
          <p:txBody>
            <a:bodyPr wrap="none" anchor="ctr"/>
            <a:lstStyle/>
            <a:p>
              <a:pPr algn="ctr" eaLnBrk="1" hangingPunct="1">
                <a:defRPr/>
              </a:pPr>
              <a:r>
                <a:rPr lang="en-US" altLang="zh-CN" sz="1800">
                  <a:solidFill>
                    <a:srgbClr val="99CC00"/>
                  </a:solidFill>
                  <a:effectLst>
                    <a:outerShdw blurRad="38100" dist="38100" dir="2700000" algn="tl">
                      <a:srgbClr val="C0C0C0"/>
                    </a:outerShdw>
                  </a:effectLst>
                </a:rPr>
                <a:t>Q</a:t>
              </a:r>
              <a:r>
                <a:rPr lang="en-US" altLang="zh-CN" sz="1800" baseline="-25000">
                  <a:solidFill>
                    <a:srgbClr val="99CC00"/>
                  </a:solidFill>
                  <a:effectLst>
                    <a:outerShdw blurRad="38100" dist="38100" dir="2700000" algn="tl">
                      <a:srgbClr val="C0C0C0"/>
                    </a:outerShdw>
                  </a:effectLst>
                </a:rPr>
                <a:t>1</a:t>
              </a:r>
              <a:endParaRPr lang="en-US" altLang="zh-CN" sz="1800">
                <a:solidFill>
                  <a:srgbClr val="99CC00"/>
                </a:solidFill>
                <a:effectLst>
                  <a:outerShdw blurRad="38100" dist="38100" dir="2700000" algn="tl">
                    <a:srgbClr val="C0C0C0"/>
                  </a:outerShdw>
                </a:effectLst>
              </a:endParaRPr>
            </a:p>
          </p:txBody>
        </p:sp>
        <p:pic>
          <p:nvPicPr>
            <p:cNvPr id="43054" name="Picture 46" descr="268">
              <a:extLst>
                <a:ext uri="{FF2B5EF4-FFF2-40B4-BE49-F238E27FC236}">
                  <a16:creationId xmlns:a16="http://schemas.microsoft.com/office/drawing/2014/main" id="{1B227961-94D4-4988-8707-67BD8F7EADC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36" y="1392"/>
              <a:ext cx="96"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81999" name="Group 47">
            <a:extLst>
              <a:ext uri="{FF2B5EF4-FFF2-40B4-BE49-F238E27FC236}">
                <a16:creationId xmlns:a16="http://schemas.microsoft.com/office/drawing/2014/main" id="{13F6F5C9-A4D7-4D0E-9A00-AD02199E3CCA}"/>
              </a:ext>
            </a:extLst>
          </p:cNvPr>
          <p:cNvGrpSpPr>
            <a:grpSpLocks/>
          </p:cNvGrpSpPr>
          <p:nvPr/>
        </p:nvGrpSpPr>
        <p:grpSpPr bwMode="auto">
          <a:xfrm>
            <a:off x="3810000" y="1752600"/>
            <a:ext cx="381000" cy="4800600"/>
            <a:chOff x="2256" y="1200"/>
            <a:chExt cx="240" cy="3024"/>
          </a:xfrm>
        </p:grpSpPr>
        <p:sp>
          <p:nvSpPr>
            <p:cNvPr id="43045" name="Line 48">
              <a:extLst>
                <a:ext uri="{FF2B5EF4-FFF2-40B4-BE49-F238E27FC236}">
                  <a16:creationId xmlns:a16="http://schemas.microsoft.com/office/drawing/2014/main" id="{52A9F2C5-4D9E-411E-BDE2-F2D16C098AEE}"/>
                </a:ext>
              </a:extLst>
            </p:cNvPr>
            <p:cNvSpPr>
              <a:spLocks noChangeShapeType="1"/>
            </p:cNvSpPr>
            <p:nvPr/>
          </p:nvSpPr>
          <p:spPr bwMode="auto">
            <a:xfrm>
              <a:off x="2400" y="1200"/>
              <a:ext cx="0" cy="960"/>
            </a:xfrm>
            <a:prstGeom prst="line">
              <a:avLst/>
            </a:prstGeom>
            <a:noFill/>
            <a:ln w="19050">
              <a:solidFill>
                <a:srgbClr val="FF33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82001" name="Rectangle 49">
              <a:extLst>
                <a:ext uri="{FF2B5EF4-FFF2-40B4-BE49-F238E27FC236}">
                  <a16:creationId xmlns:a16="http://schemas.microsoft.com/office/drawing/2014/main" id="{5C5D1B2A-E954-4FA2-8D0D-4597B057E441}"/>
                </a:ext>
              </a:extLst>
            </p:cNvPr>
            <p:cNvSpPr>
              <a:spLocks noChangeArrowheads="1"/>
            </p:cNvSpPr>
            <p:nvPr/>
          </p:nvSpPr>
          <p:spPr bwMode="auto">
            <a:xfrm>
              <a:off x="2256" y="2160"/>
              <a:ext cx="240" cy="240"/>
            </a:xfrm>
            <a:prstGeom prst="rect">
              <a:avLst/>
            </a:prstGeom>
            <a:noFill/>
            <a:ln>
              <a:noFill/>
            </a:ln>
            <a:effectLst/>
          </p:spPr>
          <p:txBody>
            <a:bodyPr wrap="none" anchor="ctr"/>
            <a:lstStyle/>
            <a:p>
              <a:pPr algn="ctr" eaLnBrk="1" hangingPunct="1">
                <a:defRPr/>
              </a:pPr>
              <a:r>
                <a:rPr lang="en-US" altLang="zh-CN" sz="1800">
                  <a:solidFill>
                    <a:srgbClr val="FF6600"/>
                  </a:solidFill>
                  <a:effectLst>
                    <a:outerShdw blurRad="38100" dist="38100" dir="2700000" algn="tl">
                      <a:srgbClr val="C0C0C0"/>
                    </a:outerShdw>
                  </a:effectLst>
                </a:rPr>
                <a:t>Q</a:t>
              </a:r>
              <a:r>
                <a:rPr lang="en-US" altLang="zh-CN" sz="1800" baseline="-25000">
                  <a:solidFill>
                    <a:srgbClr val="FF6600"/>
                  </a:solidFill>
                  <a:effectLst>
                    <a:outerShdw blurRad="38100" dist="38100" dir="2700000" algn="tl">
                      <a:srgbClr val="C0C0C0"/>
                    </a:outerShdw>
                  </a:effectLst>
                </a:rPr>
                <a:t>2</a:t>
              </a:r>
              <a:endParaRPr lang="en-US" altLang="zh-CN" sz="1800">
                <a:solidFill>
                  <a:srgbClr val="FF6600"/>
                </a:solidFill>
                <a:effectLst>
                  <a:outerShdw blurRad="38100" dist="38100" dir="2700000" algn="tl">
                    <a:srgbClr val="C0C0C0"/>
                  </a:outerShdw>
                </a:effectLst>
              </a:endParaRPr>
            </a:p>
          </p:txBody>
        </p:sp>
        <p:sp>
          <p:nvSpPr>
            <p:cNvPr id="43047" name="Line 50">
              <a:extLst>
                <a:ext uri="{FF2B5EF4-FFF2-40B4-BE49-F238E27FC236}">
                  <a16:creationId xmlns:a16="http://schemas.microsoft.com/office/drawing/2014/main" id="{01643BDF-12C1-4CEC-9768-4EE149A09005}"/>
                </a:ext>
              </a:extLst>
            </p:cNvPr>
            <p:cNvSpPr>
              <a:spLocks noChangeShapeType="1"/>
            </p:cNvSpPr>
            <p:nvPr/>
          </p:nvSpPr>
          <p:spPr bwMode="auto">
            <a:xfrm>
              <a:off x="2400" y="3024"/>
              <a:ext cx="0" cy="960"/>
            </a:xfrm>
            <a:prstGeom prst="line">
              <a:avLst/>
            </a:prstGeom>
            <a:noFill/>
            <a:ln w="19050">
              <a:solidFill>
                <a:srgbClr val="99CC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82003" name="Rectangle 51">
              <a:extLst>
                <a:ext uri="{FF2B5EF4-FFF2-40B4-BE49-F238E27FC236}">
                  <a16:creationId xmlns:a16="http://schemas.microsoft.com/office/drawing/2014/main" id="{9B2206E2-1658-4678-B50C-6EC3CC6B0CD9}"/>
                </a:ext>
              </a:extLst>
            </p:cNvPr>
            <p:cNvSpPr>
              <a:spLocks noChangeArrowheads="1"/>
            </p:cNvSpPr>
            <p:nvPr/>
          </p:nvSpPr>
          <p:spPr bwMode="auto">
            <a:xfrm>
              <a:off x="2256" y="3984"/>
              <a:ext cx="240" cy="240"/>
            </a:xfrm>
            <a:prstGeom prst="rect">
              <a:avLst/>
            </a:prstGeom>
            <a:noFill/>
            <a:ln>
              <a:noFill/>
            </a:ln>
            <a:effectLst/>
          </p:spPr>
          <p:txBody>
            <a:bodyPr wrap="none" anchor="ctr"/>
            <a:lstStyle/>
            <a:p>
              <a:pPr algn="ctr" eaLnBrk="1" hangingPunct="1">
                <a:defRPr/>
              </a:pPr>
              <a:r>
                <a:rPr lang="en-US" altLang="zh-CN" sz="1800">
                  <a:solidFill>
                    <a:srgbClr val="99CC00"/>
                  </a:solidFill>
                  <a:effectLst>
                    <a:outerShdw blurRad="38100" dist="38100" dir="2700000" algn="tl">
                      <a:srgbClr val="C0C0C0"/>
                    </a:outerShdw>
                  </a:effectLst>
                </a:rPr>
                <a:t>Q</a:t>
              </a:r>
              <a:r>
                <a:rPr lang="en-US" altLang="zh-CN" sz="1800" baseline="-25000">
                  <a:solidFill>
                    <a:srgbClr val="99CC00"/>
                  </a:solidFill>
                  <a:effectLst>
                    <a:outerShdw blurRad="38100" dist="38100" dir="2700000" algn="tl">
                      <a:srgbClr val="C0C0C0"/>
                    </a:outerShdw>
                  </a:effectLst>
                </a:rPr>
                <a:t>2</a:t>
              </a:r>
              <a:endParaRPr lang="en-US" altLang="zh-CN" sz="1800">
                <a:solidFill>
                  <a:srgbClr val="99CC00"/>
                </a:solidFill>
                <a:effectLst>
                  <a:outerShdw blurRad="38100" dist="38100" dir="2700000" algn="tl">
                    <a:srgbClr val="C0C0C0"/>
                  </a:outerShdw>
                </a:effectLst>
              </a:endParaRPr>
            </a:p>
          </p:txBody>
        </p:sp>
        <p:pic>
          <p:nvPicPr>
            <p:cNvPr id="43049" name="Picture 52" descr="268">
              <a:extLst>
                <a:ext uri="{FF2B5EF4-FFF2-40B4-BE49-F238E27FC236}">
                  <a16:creationId xmlns:a16="http://schemas.microsoft.com/office/drawing/2014/main" id="{55A5A6DA-CFF2-42F8-93F1-35B6C6DD0F7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52" y="1200"/>
              <a:ext cx="96"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82005" name="Group 53">
            <a:extLst>
              <a:ext uri="{FF2B5EF4-FFF2-40B4-BE49-F238E27FC236}">
                <a16:creationId xmlns:a16="http://schemas.microsoft.com/office/drawing/2014/main" id="{2008A07D-8059-48D1-9967-16B3743E10F0}"/>
              </a:ext>
            </a:extLst>
          </p:cNvPr>
          <p:cNvGrpSpPr>
            <a:grpSpLocks/>
          </p:cNvGrpSpPr>
          <p:nvPr/>
        </p:nvGrpSpPr>
        <p:grpSpPr bwMode="auto">
          <a:xfrm>
            <a:off x="5105400" y="1066800"/>
            <a:ext cx="381000" cy="5486400"/>
            <a:chOff x="3072" y="768"/>
            <a:chExt cx="240" cy="3456"/>
          </a:xfrm>
        </p:grpSpPr>
        <p:sp>
          <p:nvSpPr>
            <p:cNvPr id="43040" name="Line 54">
              <a:extLst>
                <a:ext uri="{FF2B5EF4-FFF2-40B4-BE49-F238E27FC236}">
                  <a16:creationId xmlns:a16="http://schemas.microsoft.com/office/drawing/2014/main" id="{1651652A-5F4C-423B-872B-FBE38B30B54A}"/>
                </a:ext>
              </a:extLst>
            </p:cNvPr>
            <p:cNvSpPr>
              <a:spLocks noChangeShapeType="1"/>
            </p:cNvSpPr>
            <p:nvPr/>
          </p:nvSpPr>
          <p:spPr bwMode="auto">
            <a:xfrm>
              <a:off x="3216" y="864"/>
              <a:ext cx="0" cy="1296"/>
            </a:xfrm>
            <a:prstGeom prst="line">
              <a:avLst/>
            </a:prstGeom>
            <a:noFill/>
            <a:ln w="19050">
              <a:solidFill>
                <a:srgbClr val="FF33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82007" name="Rectangle 55">
              <a:extLst>
                <a:ext uri="{FF2B5EF4-FFF2-40B4-BE49-F238E27FC236}">
                  <a16:creationId xmlns:a16="http://schemas.microsoft.com/office/drawing/2014/main" id="{360A5CC1-2CD6-4E17-B450-DE05A37436FF}"/>
                </a:ext>
              </a:extLst>
            </p:cNvPr>
            <p:cNvSpPr>
              <a:spLocks noChangeArrowheads="1"/>
            </p:cNvSpPr>
            <p:nvPr/>
          </p:nvSpPr>
          <p:spPr bwMode="auto">
            <a:xfrm>
              <a:off x="3072" y="2160"/>
              <a:ext cx="240" cy="240"/>
            </a:xfrm>
            <a:prstGeom prst="rect">
              <a:avLst/>
            </a:prstGeom>
            <a:noFill/>
            <a:ln>
              <a:noFill/>
            </a:ln>
            <a:effectLst/>
          </p:spPr>
          <p:txBody>
            <a:bodyPr wrap="none" anchor="ctr"/>
            <a:lstStyle/>
            <a:p>
              <a:pPr algn="ctr" eaLnBrk="1" hangingPunct="1">
                <a:defRPr/>
              </a:pPr>
              <a:r>
                <a:rPr lang="en-US" altLang="zh-CN" sz="1800">
                  <a:solidFill>
                    <a:srgbClr val="FF6600"/>
                  </a:solidFill>
                  <a:effectLst>
                    <a:outerShdw blurRad="38100" dist="38100" dir="2700000" algn="tl">
                      <a:srgbClr val="C0C0C0"/>
                    </a:outerShdw>
                  </a:effectLst>
                </a:rPr>
                <a:t>Q</a:t>
              </a:r>
              <a:r>
                <a:rPr lang="en-US" altLang="zh-CN" sz="1800" baseline="-25000">
                  <a:solidFill>
                    <a:srgbClr val="FF6600"/>
                  </a:solidFill>
                  <a:effectLst>
                    <a:outerShdw blurRad="38100" dist="38100" dir="2700000" algn="tl">
                      <a:srgbClr val="C0C0C0"/>
                    </a:outerShdw>
                  </a:effectLst>
                </a:rPr>
                <a:t>3</a:t>
              </a:r>
              <a:endParaRPr lang="en-US" altLang="zh-CN" sz="1800">
                <a:solidFill>
                  <a:srgbClr val="FF6600"/>
                </a:solidFill>
                <a:effectLst>
                  <a:outerShdw blurRad="38100" dist="38100" dir="2700000" algn="tl">
                    <a:srgbClr val="C0C0C0"/>
                  </a:outerShdw>
                </a:effectLst>
              </a:endParaRPr>
            </a:p>
          </p:txBody>
        </p:sp>
        <p:sp>
          <p:nvSpPr>
            <p:cNvPr id="43042" name="Line 56">
              <a:extLst>
                <a:ext uri="{FF2B5EF4-FFF2-40B4-BE49-F238E27FC236}">
                  <a16:creationId xmlns:a16="http://schemas.microsoft.com/office/drawing/2014/main" id="{6E6299E8-E311-41E0-B670-40282706C1B8}"/>
                </a:ext>
              </a:extLst>
            </p:cNvPr>
            <p:cNvSpPr>
              <a:spLocks noChangeShapeType="1"/>
            </p:cNvSpPr>
            <p:nvPr/>
          </p:nvSpPr>
          <p:spPr bwMode="auto">
            <a:xfrm>
              <a:off x="3216" y="2688"/>
              <a:ext cx="0" cy="1296"/>
            </a:xfrm>
            <a:prstGeom prst="line">
              <a:avLst/>
            </a:prstGeom>
            <a:noFill/>
            <a:ln w="19050">
              <a:solidFill>
                <a:srgbClr val="99CC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82009" name="Rectangle 57">
              <a:extLst>
                <a:ext uri="{FF2B5EF4-FFF2-40B4-BE49-F238E27FC236}">
                  <a16:creationId xmlns:a16="http://schemas.microsoft.com/office/drawing/2014/main" id="{5257A8D4-EF1E-4CBE-9041-CBCBB3FFA48E}"/>
                </a:ext>
              </a:extLst>
            </p:cNvPr>
            <p:cNvSpPr>
              <a:spLocks noChangeArrowheads="1"/>
            </p:cNvSpPr>
            <p:nvPr/>
          </p:nvSpPr>
          <p:spPr bwMode="auto">
            <a:xfrm>
              <a:off x="3072" y="3984"/>
              <a:ext cx="240" cy="240"/>
            </a:xfrm>
            <a:prstGeom prst="rect">
              <a:avLst/>
            </a:prstGeom>
            <a:noFill/>
            <a:ln>
              <a:noFill/>
            </a:ln>
            <a:effectLst/>
          </p:spPr>
          <p:txBody>
            <a:bodyPr wrap="none" anchor="ctr"/>
            <a:lstStyle/>
            <a:p>
              <a:pPr algn="ctr" eaLnBrk="1" hangingPunct="1">
                <a:defRPr/>
              </a:pPr>
              <a:r>
                <a:rPr lang="en-US" altLang="zh-CN" sz="1800">
                  <a:solidFill>
                    <a:srgbClr val="99CC00"/>
                  </a:solidFill>
                  <a:effectLst>
                    <a:outerShdw blurRad="38100" dist="38100" dir="2700000" algn="tl">
                      <a:srgbClr val="C0C0C0"/>
                    </a:outerShdw>
                  </a:effectLst>
                </a:rPr>
                <a:t>Q</a:t>
              </a:r>
              <a:r>
                <a:rPr lang="en-US" altLang="zh-CN" sz="1800" baseline="-25000">
                  <a:solidFill>
                    <a:srgbClr val="99CC00"/>
                  </a:solidFill>
                  <a:effectLst>
                    <a:outerShdw blurRad="38100" dist="38100" dir="2700000" algn="tl">
                      <a:srgbClr val="C0C0C0"/>
                    </a:outerShdw>
                  </a:effectLst>
                </a:rPr>
                <a:t>3</a:t>
              </a:r>
              <a:endParaRPr lang="en-US" altLang="zh-CN" sz="1800">
                <a:solidFill>
                  <a:srgbClr val="99CC00"/>
                </a:solidFill>
                <a:effectLst>
                  <a:outerShdw blurRad="38100" dist="38100" dir="2700000" algn="tl">
                    <a:srgbClr val="C0C0C0"/>
                  </a:outerShdw>
                </a:effectLst>
              </a:endParaRPr>
            </a:p>
          </p:txBody>
        </p:sp>
        <p:pic>
          <p:nvPicPr>
            <p:cNvPr id="43044" name="Picture 58" descr="268">
              <a:extLst>
                <a:ext uri="{FF2B5EF4-FFF2-40B4-BE49-F238E27FC236}">
                  <a16:creationId xmlns:a16="http://schemas.microsoft.com/office/drawing/2014/main" id="{2D638D2B-52D7-4860-9B11-B084AD44F60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68" y="768"/>
              <a:ext cx="96"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82011" name="Group 59">
            <a:extLst>
              <a:ext uri="{FF2B5EF4-FFF2-40B4-BE49-F238E27FC236}">
                <a16:creationId xmlns:a16="http://schemas.microsoft.com/office/drawing/2014/main" id="{CAA5A55B-CB37-4370-ACBA-03D45F993593}"/>
              </a:ext>
            </a:extLst>
          </p:cNvPr>
          <p:cNvGrpSpPr>
            <a:grpSpLocks/>
          </p:cNvGrpSpPr>
          <p:nvPr/>
        </p:nvGrpSpPr>
        <p:grpSpPr bwMode="auto">
          <a:xfrm>
            <a:off x="2667000" y="4038600"/>
            <a:ext cx="2743200" cy="1295400"/>
            <a:chOff x="1536" y="2640"/>
            <a:chExt cx="1728" cy="816"/>
          </a:xfrm>
        </p:grpSpPr>
        <p:pic>
          <p:nvPicPr>
            <p:cNvPr id="43037" name="Picture 60" descr="265">
              <a:extLst>
                <a:ext uri="{FF2B5EF4-FFF2-40B4-BE49-F238E27FC236}">
                  <a16:creationId xmlns:a16="http://schemas.microsoft.com/office/drawing/2014/main" id="{2F938F81-A697-4370-93C5-B4AA6B6AB41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36" y="3312"/>
              <a:ext cx="96"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38" name="Picture 61" descr="265">
              <a:extLst>
                <a:ext uri="{FF2B5EF4-FFF2-40B4-BE49-F238E27FC236}">
                  <a16:creationId xmlns:a16="http://schemas.microsoft.com/office/drawing/2014/main" id="{DA869183-2154-468C-9549-3B9FC82CF70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52" y="3360"/>
              <a:ext cx="96"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39" name="Picture 62" descr="265">
              <a:extLst>
                <a:ext uri="{FF2B5EF4-FFF2-40B4-BE49-F238E27FC236}">
                  <a16:creationId xmlns:a16="http://schemas.microsoft.com/office/drawing/2014/main" id="{DA6BB569-AA81-4729-9C5B-7AF7A6DF5A4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68" y="2640"/>
              <a:ext cx="96"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3036" name="Line 63">
            <a:extLst>
              <a:ext uri="{FF2B5EF4-FFF2-40B4-BE49-F238E27FC236}">
                <a16:creationId xmlns:a16="http://schemas.microsoft.com/office/drawing/2014/main" id="{433115B2-3DAB-47D6-BEC4-1062682E85AB}"/>
              </a:ext>
            </a:extLst>
          </p:cNvPr>
          <p:cNvSpPr>
            <a:spLocks noChangeShapeType="1"/>
          </p:cNvSpPr>
          <p:nvPr/>
        </p:nvSpPr>
        <p:spPr bwMode="auto">
          <a:xfrm>
            <a:off x="838200" y="3657600"/>
            <a:ext cx="6629400" cy="0"/>
          </a:xfrm>
          <a:prstGeom prst="line">
            <a:avLst/>
          </a:prstGeom>
          <a:noFill/>
          <a:ln w="952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p>
            <a:endParaRPr lang="zh-CN" altLang="en-US"/>
          </a:p>
        </p:txBody>
      </p:sp>
    </p:spTree>
  </p:cSld>
  <p:clrMapOvr>
    <a:masterClrMapping/>
  </p:clrMapOvr>
  <p:transition spd="slow">
    <p:cover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381964"/>
                                        </p:tgtEl>
                                        <p:attrNameLst>
                                          <p:attrName>style.visibility</p:attrName>
                                        </p:attrNameLst>
                                      </p:cBhvr>
                                      <p:to>
                                        <p:strVal val="visible"/>
                                      </p:to>
                                    </p:set>
                                    <p:animEffect transition="in" filter="wipe(left)">
                                      <p:cBhvr>
                                        <p:cTn id="7" dur="500"/>
                                        <p:tgtEl>
                                          <p:spTgt spid="38196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381977"/>
                                        </p:tgtEl>
                                        <p:attrNameLst>
                                          <p:attrName>style.visibility</p:attrName>
                                        </p:attrNameLst>
                                      </p:cBhvr>
                                      <p:to>
                                        <p:strVal val="visible"/>
                                      </p:to>
                                    </p:set>
                                    <p:animEffect transition="in" filter="wipe(left)">
                                      <p:cBhvr>
                                        <p:cTn id="12" dur="500"/>
                                        <p:tgtEl>
                                          <p:spTgt spid="38197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381969"/>
                                        </p:tgtEl>
                                        <p:attrNameLst>
                                          <p:attrName>style.visibility</p:attrName>
                                        </p:attrNameLst>
                                      </p:cBhvr>
                                      <p:to>
                                        <p:strVal val="visible"/>
                                      </p:to>
                                    </p:set>
                                    <p:animEffect transition="in" filter="wipe(left)">
                                      <p:cBhvr>
                                        <p:cTn id="17" dur="500"/>
                                        <p:tgtEl>
                                          <p:spTgt spid="381969"/>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p:cTn id="21" dur="1" fill="hold">
                                          <p:stCondLst>
                                            <p:cond delay="0"/>
                                          </p:stCondLst>
                                        </p:cTn>
                                        <p:tgtEl>
                                          <p:spTgt spid="381982"/>
                                        </p:tgtEl>
                                        <p:attrNameLst>
                                          <p:attrName>style.visibility</p:attrName>
                                        </p:attrNameLst>
                                      </p:cBhvr>
                                      <p:to>
                                        <p:strVal val="visible"/>
                                      </p:to>
                                    </p:set>
                                    <p:animEffect transition="in" filter="wipe(left)">
                                      <p:cBhvr>
                                        <p:cTn id="22" dur="500"/>
                                        <p:tgtEl>
                                          <p:spTgt spid="381982"/>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1" fill="hold" nodeType="clickEffect">
                                  <p:stCondLst>
                                    <p:cond delay="0"/>
                                  </p:stCondLst>
                                  <p:childTnLst>
                                    <p:set>
                                      <p:cBhvr>
                                        <p:cTn id="26" dur="1" fill="hold">
                                          <p:stCondLst>
                                            <p:cond delay="0"/>
                                          </p:stCondLst>
                                        </p:cTn>
                                        <p:tgtEl>
                                          <p:spTgt spid="381993"/>
                                        </p:tgtEl>
                                        <p:attrNameLst>
                                          <p:attrName>style.visibility</p:attrName>
                                        </p:attrNameLst>
                                      </p:cBhvr>
                                      <p:to>
                                        <p:strVal val="visible"/>
                                      </p:to>
                                    </p:set>
                                    <p:animEffect transition="in" filter="wipe(up)">
                                      <p:cBhvr>
                                        <p:cTn id="27" dur="500"/>
                                        <p:tgtEl>
                                          <p:spTgt spid="381993"/>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1" fill="hold" nodeType="clickEffect">
                                  <p:stCondLst>
                                    <p:cond delay="0"/>
                                  </p:stCondLst>
                                  <p:childTnLst>
                                    <p:set>
                                      <p:cBhvr>
                                        <p:cTn id="31" dur="1" fill="hold">
                                          <p:stCondLst>
                                            <p:cond delay="0"/>
                                          </p:stCondLst>
                                        </p:cTn>
                                        <p:tgtEl>
                                          <p:spTgt spid="381999"/>
                                        </p:tgtEl>
                                        <p:attrNameLst>
                                          <p:attrName>style.visibility</p:attrName>
                                        </p:attrNameLst>
                                      </p:cBhvr>
                                      <p:to>
                                        <p:strVal val="visible"/>
                                      </p:to>
                                    </p:set>
                                    <p:animEffect transition="in" filter="wipe(up)">
                                      <p:cBhvr>
                                        <p:cTn id="32" dur="500"/>
                                        <p:tgtEl>
                                          <p:spTgt spid="381999"/>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1" fill="hold" nodeType="clickEffect">
                                  <p:stCondLst>
                                    <p:cond delay="0"/>
                                  </p:stCondLst>
                                  <p:childTnLst>
                                    <p:set>
                                      <p:cBhvr>
                                        <p:cTn id="36" dur="1" fill="hold">
                                          <p:stCondLst>
                                            <p:cond delay="0"/>
                                          </p:stCondLst>
                                        </p:cTn>
                                        <p:tgtEl>
                                          <p:spTgt spid="382005"/>
                                        </p:tgtEl>
                                        <p:attrNameLst>
                                          <p:attrName>style.visibility</p:attrName>
                                        </p:attrNameLst>
                                      </p:cBhvr>
                                      <p:to>
                                        <p:strVal val="visible"/>
                                      </p:to>
                                    </p:set>
                                    <p:animEffect transition="in" filter="wipe(up)">
                                      <p:cBhvr>
                                        <p:cTn id="37" dur="500"/>
                                        <p:tgtEl>
                                          <p:spTgt spid="382005"/>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8" fill="hold" nodeType="clickEffect">
                                  <p:stCondLst>
                                    <p:cond delay="0"/>
                                  </p:stCondLst>
                                  <p:childTnLst>
                                    <p:set>
                                      <p:cBhvr>
                                        <p:cTn id="41" dur="1" fill="hold">
                                          <p:stCondLst>
                                            <p:cond delay="0"/>
                                          </p:stCondLst>
                                        </p:cTn>
                                        <p:tgtEl>
                                          <p:spTgt spid="381985"/>
                                        </p:tgtEl>
                                        <p:attrNameLst>
                                          <p:attrName>style.visibility</p:attrName>
                                        </p:attrNameLst>
                                      </p:cBhvr>
                                      <p:to>
                                        <p:strVal val="visible"/>
                                      </p:to>
                                    </p:set>
                                    <p:animEffect transition="in" filter="wipe(left)">
                                      <p:cBhvr>
                                        <p:cTn id="42" dur="500"/>
                                        <p:tgtEl>
                                          <p:spTgt spid="381985"/>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9" presetClass="entr" presetSubtype="0" fill="hold" nodeType="clickEffect">
                                  <p:stCondLst>
                                    <p:cond delay="0"/>
                                  </p:stCondLst>
                                  <p:childTnLst>
                                    <p:set>
                                      <p:cBhvr>
                                        <p:cTn id="46" dur="1" fill="hold">
                                          <p:stCondLst>
                                            <p:cond delay="0"/>
                                          </p:stCondLst>
                                        </p:cTn>
                                        <p:tgtEl>
                                          <p:spTgt spid="382011"/>
                                        </p:tgtEl>
                                        <p:attrNameLst>
                                          <p:attrName>style.visibility</p:attrName>
                                        </p:attrNameLst>
                                      </p:cBhvr>
                                      <p:to>
                                        <p:strVal val="visible"/>
                                      </p:to>
                                    </p:set>
                                    <p:animEffect transition="in" filter="dissolve">
                                      <p:cBhvr>
                                        <p:cTn id="47" dur="500"/>
                                        <p:tgtEl>
                                          <p:spTgt spid="382011"/>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8" fill="hold" nodeType="clickEffect">
                                  <p:stCondLst>
                                    <p:cond delay="0"/>
                                  </p:stCondLst>
                                  <p:childTnLst>
                                    <p:set>
                                      <p:cBhvr>
                                        <p:cTn id="51" dur="1" fill="hold">
                                          <p:stCondLst>
                                            <p:cond delay="0"/>
                                          </p:stCondLst>
                                        </p:cTn>
                                        <p:tgtEl>
                                          <p:spTgt spid="381990"/>
                                        </p:tgtEl>
                                        <p:attrNameLst>
                                          <p:attrName>style.visibility</p:attrName>
                                        </p:attrNameLst>
                                      </p:cBhvr>
                                      <p:to>
                                        <p:strVal val="visible"/>
                                      </p:to>
                                    </p:set>
                                    <p:animEffect transition="in" filter="wipe(left)">
                                      <p:cBhvr>
                                        <p:cTn id="52" dur="500"/>
                                        <p:tgtEl>
                                          <p:spTgt spid="3819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灯片编号占位符 5">
            <a:extLst>
              <a:ext uri="{FF2B5EF4-FFF2-40B4-BE49-F238E27FC236}">
                <a16:creationId xmlns:a16="http://schemas.microsoft.com/office/drawing/2014/main" id="{C654A250-FF78-4D8C-8195-D948F0A9EE64}"/>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8164F983-C4ED-4301-A45A-880AC30463FB}" type="slidenum">
              <a:rPr lang="en-US" altLang="zh-CN" sz="2400" smtClean="0">
                <a:solidFill>
                  <a:srgbClr val="0000CC"/>
                </a:solidFill>
              </a:rPr>
              <a:pPr>
                <a:spcBef>
                  <a:spcPct val="50000"/>
                </a:spcBef>
                <a:buClrTx/>
                <a:buFontTx/>
                <a:buNone/>
              </a:pPr>
              <a:t>39</a:t>
            </a:fld>
            <a:endParaRPr lang="en-US" altLang="zh-CN" sz="2400">
              <a:solidFill>
                <a:srgbClr val="0000CC"/>
              </a:solidFill>
            </a:endParaRPr>
          </a:p>
        </p:txBody>
      </p:sp>
      <p:sp>
        <p:nvSpPr>
          <p:cNvPr id="44035" name="Freeform 5">
            <a:extLst>
              <a:ext uri="{FF2B5EF4-FFF2-40B4-BE49-F238E27FC236}">
                <a16:creationId xmlns:a16="http://schemas.microsoft.com/office/drawing/2014/main" id="{D5181A40-C424-432F-976B-B36B0038E212}"/>
              </a:ext>
            </a:extLst>
          </p:cNvPr>
          <p:cNvSpPr>
            <a:spLocks/>
          </p:cNvSpPr>
          <p:nvPr/>
        </p:nvSpPr>
        <p:spPr bwMode="auto">
          <a:xfrm>
            <a:off x="4133850" y="1093788"/>
            <a:ext cx="3530600" cy="2622550"/>
          </a:xfrm>
          <a:custGeom>
            <a:avLst/>
            <a:gdLst>
              <a:gd name="T0" fmla="*/ 0 w 2160"/>
              <a:gd name="T1" fmla="*/ 2147483646 h 1768"/>
              <a:gd name="T2" fmla="*/ 2147483646 w 2160"/>
              <a:gd name="T3" fmla="*/ 2147483646 h 1768"/>
              <a:gd name="T4" fmla="*/ 2147483646 w 2160"/>
              <a:gd name="T5" fmla="*/ 0 h 1768"/>
              <a:gd name="T6" fmla="*/ 0 60000 65536"/>
              <a:gd name="T7" fmla="*/ 0 60000 65536"/>
              <a:gd name="T8" fmla="*/ 0 60000 65536"/>
            </a:gdLst>
            <a:ahLst/>
            <a:cxnLst>
              <a:cxn ang="T6">
                <a:pos x="T0" y="T1"/>
              </a:cxn>
              <a:cxn ang="T7">
                <a:pos x="T2" y="T3"/>
              </a:cxn>
              <a:cxn ang="T8">
                <a:pos x="T4" y="T5"/>
              </a:cxn>
            </a:cxnLst>
            <a:rect l="0" t="0" r="r" b="b"/>
            <a:pathLst>
              <a:path w="2160" h="1768">
                <a:moveTo>
                  <a:pt x="0" y="1248"/>
                </a:moveTo>
                <a:cubicBezTo>
                  <a:pt x="180" y="1508"/>
                  <a:pt x="360" y="1768"/>
                  <a:pt x="720" y="1560"/>
                </a:cubicBezTo>
                <a:cubicBezTo>
                  <a:pt x="1080" y="1352"/>
                  <a:pt x="1620" y="676"/>
                  <a:pt x="2160" y="0"/>
                </a:cubicBezTo>
              </a:path>
            </a:pathLst>
          </a:custGeom>
          <a:noFill/>
          <a:ln w="57150" cmpd="sng">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4036" name="Text Box 6">
            <a:extLst>
              <a:ext uri="{FF2B5EF4-FFF2-40B4-BE49-F238E27FC236}">
                <a16:creationId xmlns:a16="http://schemas.microsoft.com/office/drawing/2014/main" id="{6090A679-8EEC-4FD7-B327-80AA2A0E5583}"/>
              </a:ext>
            </a:extLst>
          </p:cNvPr>
          <p:cNvSpPr txBox="1">
            <a:spLocks noChangeArrowheads="1"/>
          </p:cNvSpPr>
          <p:nvPr/>
        </p:nvSpPr>
        <p:spPr bwMode="auto">
          <a:xfrm>
            <a:off x="3779838" y="4076700"/>
            <a:ext cx="401637" cy="384175"/>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O</a:t>
            </a:r>
            <a:endParaRPr lang="en-US" altLang="zh-CN" sz="2000"/>
          </a:p>
        </p:txBody>
      </p:sp>
      <p:sp>
        <p:nvSpPr>
          <p:cNvPr id="44037" name="Text Box 7">
            <a:extLst>
              <a:ext uri="{FF2B5EF4-FFF2-40B4-BE49-F238E27FC236}">
                <a16:creationId xmlns:a16="http://schemas.microsoft.com/office/drawing/2014/main" id="{76B36339-7572-499E-B6F0-6C0404C306A4}"/>
              </a:ext>
            </a:extLst>
          </p:cNvPr>
          <p:cNvSpPr txBox="1">
            <a:spLocks noChangeArrowheads="1"/>
          </p:cNvSpPr>
          <p:nvPr/>
        </p:nvSpPr>
        <p:spPr bwMode="auto">
          <a:xfrm>
            <a:off x="3514725" y="831850"/>
            <a:ext cx="617538" cy="307975"/>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MC</a:t>
            </a:r>
            <a:endParaRPr lang="en-US" altLang="zh-CN" sz="2000"/>
          </a:p>
        </p:txBody>
      </p:sp>
      <p:sp>
        <p:nvSpPr>
          <p:cNvPr id="44038" name="Line 8">
            <a:extLst>
              <a:ext uri="{FF2B5EF4-FFF2-40B4-BE49-F238E27FC236}">
                <a16:creationId xmlns:a16="http://schemas.microsoft.com/office/drawing/2014/main" id="{3F1F42F7-ECC0-4E77-9677-10E2F4FEF62E}"/>
              </a:ext>
            </a:extLst>
          </p:cNvPr>
          <p:cNvSpPr>
            <a:spLocks noChangeShapeType="1"/>
          </p:cNvSpPr>
          <p:nvPr/>
        </p:nvSpPr>
        <p:spPr bwMode="auto">
          <a:xfrm>
            <a:off x="3873500" y="1263650"/>
            <a:ext cx="0" cy="28082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4039" name="Line 9">
            <a:extLst>
              <a:ext uri="{FF2B5EF4-FFF2-40B4-BE49-F238E27FC236}">
                <a16:creationId xmlns:a16="http://schemas.microsoft.com/office/drawing/2014/main" id="{6C2D9EA6-D0CF-4A81-84FA-AD9310BE77B6}"/>
              </a:ext>
            </a:extLst>
          </p:cNvPr>
          <p:cNvSpPr>
            <a:spLocks noChangeShapeType="1"/>
          </p:cNvSpPr>
          <p:nvPr/>
        </p:nvSpPr>
        <p:spPr bwMode="auto">
          <a:xfrm>
            <a:off x="3851275" y="4076700"/>
            <a:ext cx="446563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4040" name="Text Box 10">
            <a:extLst>
              <a:ext uri="{FF2B5EF4-FFF2-40B4-BE49-F238E27FC236}">
                <a16:creationId xmlns:a16="http://schemas.microsoft.com/office/drawing/2014/main" id="{E1AA000A-42A0-4AA5-B3A5-B72373A9F391}"/>
              </a:ext>
            </a:extLst>
          </p:cNvPr>
          <p:cNvSpPr txBox="1">
            <a:spLocks noChangeArrowheads="1"/>
          </p:cNvSpPr>
          <p:nvPr/>
        </p:nvSpPr>
        <p:spPr bwMode="auto">
          <a:xfrm>
            <a:off x="7885113" y="4076700"/>
            <a:ext cx="439737"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Q</a:t>
            </a:r>
            <a:endParaRPr lang="en-US" altLang="zh-CN" sz="2000"/>
          </a:p>
        </p:txBody>
      </p:sp>
      <p:sp>
        <p:nvSpPr>
          <p:cNvPr id="44041" name="Freeform 11">
            <a:extLst>
              <a:ext uri="{FF2B5EF4-FFF2-40B4-BE49-F238E27FC236}">
                <a16:creationId xmlns:a16="http://schemas.microsoft.com/office/drawing/2014/main" id="{D7556B86-7A0F-4AB3-8FE2-39DE884C2F46}"/>
              </a:ext>
            </a:extLst>
          </p:cNvPr>
          <p:cNvSpPr>
            <a:spLocks/>
          </p:cNvSpPr>
          <p:nvPr/>
        </p:nvSpPr>
        <p:spPr bwMode="auto">
          <a:xfrm>
            <a:off x="4133850" y="2019300"/>
            <a:ext cx="4119563" cy="925513"/>
          </a:xfrm>
          <a:custGeom>
            <a:avLst/>
            <a:gdLst>
              <a:gd name="T0" fmla="*/ 0 w 2520"/>
              <a:gd name="T1" fmla="*/ 0 h 468"/>
              <a:gd name="T2" fmla="*/ 2147483646 w 2520"/>
              <a:gd name="T3" fmla="*/ 2147483646 h 468"/>
              <a:gd name="T4" fmla="*/ 2147483646 w 2520"/>
              <a:gd name="T5" fmla="*/ 0 h 468"/>
              <a:gd name="T6" fmla="*/ 0 60000 65536"/>
              <a:gd name="T7" fmla="*/ 0 60000 65536"/>
              <a:gd name="T8" fmla="*/ 0 60000 65536"/>
            </a:gdLst>
            <a:ahLst/>
            <a:cxnLst>
              <a:cxn ang="T6">
                <a:pos x="T0" y="T1"/>
              </a:cxn>
              <a:cxn ang="T7">
                <a:pos x="T2" y="T3"/>
              </a:cxn>
              <a:cxn ang="T8">
                <a:pos x="T4" y="T5"/>
              </a:cxn>
            </a:cxnLst>
            <a:rect l="0" t="0" r="r" b="b"/>
            <a:pathLst>
              <a:path w="2520" h="468">
                <a:moveTo>
                  <a:pt x="0" y="0"/>
                </a:moveTo>
                <a:cubicBezTo>
                  <a:pt x="330" y="234"/>
                  <a:pt x="660" y="468"/>
                  <a:pt x="1080" y="468"/>
                </a:cubicBezTo>
                <a:cubicBezTo>
                  <a:pt x="1500" y="468"/>
                  <a:pt x="2010" y="234"/>
                  <a:pt x="2520" y="0"/>
                </a:cubicBezTo>
              </a:path>
            </a:pathLst>
          </a:custGeom>
          <a:noFill/>
          <a:ln w="57150" cmpd="sng">
            <a:solidFill>
              <a:srgbClr val="660033"/>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4042" name="Freeform 12">
            <a:extLst>
              <a:ext uri="{FF2B5EF4-FFF2-40B4-BE49-F238E27FC236}">
                <a16:creationId xmlns:a16="http://schemas.microsoft.com/office/drawing/2014/main" id="{2F818DB1-C750-4B85-B853-C6FEAE92B36E}"/>
              </a:ext>
            </a:extLst>
          </p:cNvPr>
          <p:cNvSpPr>
            <a:spLocks/>
          </p:cNvSpPr>
          <p:nvPr/>
        </p:nvSpPr>
        <p:spPr bwMode="auto">
          <a:xfrm>
            <a:off x="5603875" y="2481263"/>
            <a:ext cx="884238" cy="501650"/>
          </a:xfrm>
          <a:custGeom>
            <a:avLst/>
            <a:gdLst>
              <a:gd name="T0" fmla="*/ 0 w 540"/>
              <a:gd name="T1" fmla="*/ 0 h 338"/>
              <a:gd name="T2" fmla="*/ 2147483646 w 540"/>
              <a:gd name="T3" fmla="*/ 2147483646 h 338"/>
              <a:gd name="T4" fmla="*/ 2147483646 w 540"/>
              <a:gd name="T5" fmla="*/ 2147483646 h 338"/>
              <a:gd name="T6" fmla="*/ 0 60000 65536"/>
              <a:gd name="T7" fmla="*/ 0 60000 65536"/>
              <a:gd name="T8" fmla="*/ 0 60000 65536"/>
            </a:gdLst>
            <a:ahLst/>
            <a:cxnLst>
              <a:cxn ang="T6">
                <a:pos x="T0" y="T1"/>
              </a:cxn>
              <a:cxn ang="T7">
                <a:pos x="T2" y="T3"/>
              </a:cxn>
              <a:cxn ang="T8">
                <a:pos x="T4" y="T5"/>
              </a:cxn>
            </a:cxnLst>
            <a:rect l="0" t="0" r="r" b="b"/>
            <a:pathLst>
              <a:path w="540" h="338">
                <a:moveTo>
                  <a:pt x="0" y="0"/>
                </a:moveTo>
                <a:cubicBezTo>
                  <a:pt x="45" y="143"/>
                  <a:pt x="90" y="286"/>
                  <a:pt x="180" y="312"/>
                </a:cubicBezTo>
                <a:cubicBezTo>
                  <a:pt x="270" y="338"/>
                  <a:pt x="480" y="182"/>
                  <a:pt x="540" y="156"/>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4043" name="Freeform 13">
            <a:extLst>
              <a:ext uri="{FF2B5EF4-FFF2-40B4-BE49-F238E27FC236}">
                <a16:creationId xmlns:a16="http://schemas.microsoft.com/office/drawing/2014/main" id="{C7CF53F2-F3F0-4901-A54A-F0F758FD0BA4}"/>
              </a:ext>
            </a:extLst>
          </p:cNvPr>
          <p:cNvSpPr>
            <a:spLocks/>
          </p:cNvSpPr>
          <p:nvPr/>
        </p:nvSpPr>
        <p:spPr bwMode="auto">
          <a:xfrm rot="-1140657">
            <a:off x="5603875" y="2481263"/>
            <a:ext cx="588963" cy="695325"/>
          </a:xfrm>
          <a:custGeom>
            <a:avLst/>
            <a:gdLst>
              <a:gd name="T0" fmla="*/ 2147483646 w 360"/>
              <a:gd name="T1" fmla="*/ 0 h 468"/>
              <a:gd name="T2" fmla="*/ 2147483646 w 360"/>
              <a:gd name="T3" fmla="*/ 2147483646 h 468"/>
              <a:gd name="T4" fmla="*/ 0 w 360"/>
              <a:gd name="T5" fmla="*/ 2147483646 h 468"/>
              <a:gd name="T6" fmla="*/ 0 60000 65536"/>
              <a:gd name="T7" fmla="*/ 0 60000 65536"/>
              <a:gd name="T8" fmla="*/ 0 60000 65536"/>
            </a:gdLst>
            <a:ahLst/>
            <a:cxnLst>
              <a:cxn ang="T6">
                <a:pos x="T0" y="T1"/>
              </a:cxn>
              <a:cxn ang="T7">
                <a:pos x="T2" y="T3"/>
              </a:cxn>
              <a:cxn ang="T8">
                <a:pos x="T4" y="T5"/>
              </a:cxn>
            </a:cxnLst>
            <a:rect l="0" t="0" r="r" b="b"/>
            <a:pathLst>
              <a:path w="360" h="468">
                <a:moveTo>
                  <a:pt x="360" y="0"/>
                </a:moveTo>
                <a:cubicBezTo>
                  <a:pt x="300" y="117"/>
                  <a:pt x="240" y="234"/>
                  <a:pt x="180" y="312"/>
                </a:cubicBezTo>
                <a:cubicBezTo>
                  <a:pt x="120" y="390"/>
                  <a:pt x="60" y="429"/>
                  <a:pt x="0" y="468"/>
                </a:cubicBezTo>
              </a:path>
            </a:pathLst>
          </a:custGeom>
          <a:noFill/>
          <a:ln w="38100" cmpd="sng">
            <a:solidFill>
              <a:srgbClr val="0000CC"/>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4044" name="Freeform 14">
            <a:extLst>
              <a:ext uri="{FF2B5EF4-FFF2-40B4-BE49-F238E27FC236}">
                <a16:creationId xmlns:a16="http://schemas.microsoft.com/office/drawing/2014/main" id="{05CADFB4-03C4-4912-96E8-C3B175CB4899}"/>
              </a:ext>
            </a:extLst>
          </p:cNvPr>
          <p:cNvSpPr>
            <a:spLocks/>
          </p:cNvSpPr>
          <p:nvPr/>
        </p:nvSpPr>
        <p:spPr bwMode="auto">
          <a:xfrm rot="-2579792">
            <a:off x="3838575" y="2424113"/>
            <a:ext cx="1698625" cy="1133475"/>
          </a:xfrm>
          <a:custGeom>
            <a:avLst/>
            <a:gdLst>
              <a:gd name="T0" fmla="*/ 2147483646 w 360"/>
              <a:gd name="T1" fmla="*/ 0 h 468"/>
              <a:gd name="T2" fmla="*/ 2147483646 w 360"/>
              <a:gd name="T3" fmla="*/ 2147483646 h 468"/>
              <a:gd name="T4" fmla="*/ 0 w 360"/>
              <a:gd name="T5" fmla="*/ 2147483646 h 468"/>
              <a:gd name="T6" fmla="*/ 0 60000 65536"/>
              <a:gd name="T7" fmla="*/ 0 60000 65536"/>
              <a:gd name="T8" fmla="*/ 0 60000 65536"/>
            </a:gdLst>
            <a:ahLst/>
            <a:cxnLst>
              <a:cxn ang="T6">
                <a:pos x="T0" y="T1"/>
              </a:cxn>
              <a:cxn ang="T7">
                <a:pos x="T2" y="T3"/>
              </a:cxn>
              <a:cxn ang="T8">
                <a:pos x="T4" y="T5"/>
              </a:cxn>
            </a:cxnLst>
            <a:rect l="0" t="0" r="r" b="b"/>
            <a:pathLst>
              <a:path w="360" h="468">
                <a:moveTo>
                  <a:pt x="360" y="0"/>
                </a:moveTo>
                <a:cubicBezTo>
                  <a:pt x="300" y="117"/>
                  <a:pt x="240" y="234"/>
                  <a:pt x="180" y="312"/>
                </a:cubicBezTo>
                <a:cubicBezTo>
                  <a:pt x="120" y="390"/>
                  <a:pt x="60" y="429"/>
                  <a:pt x="0" y="468"/>
                </a:cubicBezTo>
              </a:path>
            </a:pathLst>
          </a:custGeom>
          <a:noFill/>
          <a:ln w="28575" cmpd="sng">
            <a:solidFill>
              <a:srgbClr val="000099"/>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4045" name="Freeform 15">
            <a:extLst>
              <a:ext uri="{FF2B5EF4-FFF2-40B4-BE49-F238E27FC236}">
                <a16:creationId xmlns:a16="http://schemas.microsoft.com/office/drawing/2014/main" id="{A27D683C-857C-4C35-8B16-71F3AA5D8C9D}"/>
              </a:ext>
            </a:extLst>
          </p:cNvPr>
          <p:cNvSpPr>
            <a:spLocks/>
          </p:cNvSpPr>
          <p:nvPr/>
        </p:nvSpPr>
        <p:spPr bwMode="auto">
          <a:xfrm>
            <a:off x="4427538" y="2019300"/>
            <a:ext cx="882650" cy="539750"/>
          </a:xfrm>
          <a:custGeom>
            <a:avLst/>
            <a:gdLst>
              <a:gd name="T0" fmla="*/ 0 w 540"/>
              <a:gd name="T1" fmla="*/ 0 h 364"/>
              <a:gd name="T2" fmla="*/ 2147483646 w 540"/>
              <a:gd name="T3" fmla="*/ 2147483646 h 364"/>
              <a:gd name="T4" fmla="*/ 2147483646 w 540"/>
              <a:gd name="T5" fmla="*/ 2147483646 h 364"/>
              <a:gd name="T6" fmla="*/ 2147483646 w 540"/>
              <a:gd name="T7" fmla="*/ 0 h 36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40" h="364">
                <a:moveTo>
                  <a:pt x="0" y="0"/>
                </a:moveTo>
                <a:cubicBezTo>
                  <a:pt x="60" y="130"/>
                  <a:pt x="120" y="260"/>
                  <a:pt x="180" y="312"/>
                </a:cubicBezTo>
                <a:cubicBezTo>
                  <a:pt x="240" y="364"/>
                  <a:pt x="300" y="364"/>
                  <a:pt x="360" y="312"/>
                </a:cubicBezTo>
                <a:cubicBezTo>
                  <a:pt x="420" y="260"/>
                  <a:pt x="480" y="130"/>
                  <a:pt x="540" y="0"/>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4046" name="Freeform 16">
            <a:extLst>
              <a:ext uri="{FF2B5EF4-FFF2-40B4-BE49-F238E27FC236}">
                <a16:creationId xmlns:a16="http://schemas.microsoft.com/office/drawing/2014/main" id="{ACE1FC5F-9943-4CC2-A45A-DA69A3EED5EE}"/>
              </a:ext>
            </a:extLst>
          </p:cNvPr>
          <p:cNvSpPr>
            <a:spLocks/>
          </p:cNvSpPr>
          <p:nvPr/>
        </p:nvSpPr>
        <p:spPr bwMode="auto">
          <a:xfrm rot="649123">
            <a:off x="6513513" y="1789113"/>
            <a:ext cx="1463675" cy="925512"/>
          </a:xfrm>
          <a:custGeom>
            <a:avLst/>
            <a:gdLst>
              <a:gd name="T0" fmla="*/ 0 w 900"/>
              <a:gd name="T1" fmla="*/ 2147483646 h 338"/>
              <a:gd name="T2" fmla="*/ 2147483646 w 900"/>
              <a:gd name="T3" fmla="*/ 2147483646 h 338"/>
              <a:gd name="T4" fmla="*/ 2147483646 w 900"/>
              <a:gd name="T5" fmla="*/ 0 h 338"/>
              <a:gd name="T6" fmla="*/ 0 60000 65536"/>
              <a:gd name="T7" fmla="*/ 0 60000 65536"/>
              <a:gd name="T8" fmla="*/ 0 60000 65536"/>
            </a:gdLst>
            <a:ahLst/>
            <a:cxnLst>
              <a:cxn ang="T6">
                <a:pos x="T0" y="T1"/>
              </a:cxn>
              <a:cxn ang="T7">
                <a:pos x="T2" y="T3"/>
              </a:cxn>
              <a:cxn ang="T8">
                <a:pos x="T4" y="T5"/>
              </a:cxn>
            </a:cxnLst>
            <a:rect l="0" t="0" r="r" b="b"/>
            <a:pathLst>
              <a:path w="900" h="338">
                <a:moveTo>
                  <a:pt x="0" y="156"/>
                </a:moveTo>
                <a:cubicBezTo>
                  <a:pt x="105" y="247"/>
                  <a:pt x="210" y="338"/>
                  <a:pt x="360" y="312"/>
                </a:cubicBezTo>
                <a:cubicBezTo>
                  <a:pt x="510" y="286"/>
                  <a:pt x="705" y="143"/>
                  <a:pt x="900" y="0"/>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4047" name="Line 17">
            <a:extLst>
              <a:ext uri="{FF2B5EF4-FFF2-40B4-BE49-F238E27FC236}">
                <a16:creationId xmlns:a16="http://schemas.microsoft.com/office/drawing/2014/main" id="{4E2FC233-968A-4529-AD54-D40B15CBE3FC}"/>
              </a:ext>
            </a:extLst>
          </p:cNvPr>
          <p:cNvSpPr>
            <a:spLocks noChangeShapeType="1"/>
          </p:cNvSpPr>
          <p:nvPr/>
        </p:nvSpPr>
        <p:spPr bwMode="auto">
          <a:xfrm>
            <a:off x="7370763" y="1325563"/>
            <a:ext cx="0" cy="2776537"/>
          </a:xfrm>
          <a:prstGeom prst="line">
            <a:avLst/>
          </a:prstGeom>
          <a:noFill/>
          <a:ln w="1905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4048" name="Freeform 18">
            <a:extLst>
              <a:ext uri="{FF2B5EF4-FFF2-40B4-BE49-F238E27FC236}">
                <a16:creationId xmlns:a16="http://schemas.microsoft.com/office/drawing/2014/main" id="{8617638D-A180-4E12-9AD0-A55155E7AFD9}"/>
              </a:ext>
            </a:extLst>
          </p:cNvPr>
          <p:cNvSpPr>
            <a:spLocks/>
          </p:cNvSpPr>
          <p:nvPr/>
        </p:nvSpPr>
        <p:spPr bwMode="auto">
          <a:xfrm>
            <a:off x="6877050" y="862013"/>
            <a:ext cx="542925" cy="1846262"/>
          </a:xfrm>
          <a:custGeom>
            <a:avLst/>
            <a:gdLst>
              <a:gd name="T0" fmla="*/ 0 w 390"/>
              <a:gd name="T1" fmla="*/ 2147483646 h 1248"/>
              <a:gd name="T2" fmla="*/ 2147483646 w 390"/>
              <a:gd name="T3" fmla="*/ 2147483646 h 1248"/>
              <a:gd name="T4" fmla="*/ 2147483646 w 390"/>
              <a:gd name="T5" fmla="*/ 2147483646 h 1248"/>
              <a:gd name="T6" fmla="*/ 2147483646 w 390"/>
              <a:gd name="T7" fmla="*/ 0 h 124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90" h="1248">
                <a:moveTo>
                  <a:pt x="0" y="1248"/>
                </a:moveTo>
                <a:cubicBezTo>
                  <a:pt x="60" y="1170"/>
                  <a:pt x="120" y="1092"/>
                  <a:pt x="180" y="936"/>
                </a:cubicBezTo>
                <a:cubicBezTo>
                  <a:pt x="240" y="780"/>
                  <a:pt x="330" y="468"/>
                  <a:pt x="360" y="312"/>
                </a:cubicBezTo>
                <a:cubicBezTo>
                  <a:pt x="390" y="156"/>
                  <a:pt x="375" y="78"/>
                  <a:pt x="360" y="0"/>
                </a:cubicBezTo>
              </a:path>
            </a:pathLst>
          </a:custGeom>
          <a:noFill/>
          <a:ln w="38100" cmpd="sng">
            <a:solidFill>
              <a:srgbClr val="0000CC"/>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4049" name="Line 19">
            <a:extLst>
              <a:ext uri="{FF2B5EF4-FFF2-40B4-BE49-F238E27FC236}">
                <a16:creationId xmlns:a16="http://schemas.microsoft.com/office/drawing/2014/main" id="{B71B9AD3-CF0C-42FB-9EAB-AB21929A901D}"/>
              </a:ext>
            </a:extLst>
          </p:cNvPr>
          <p:cNvSpPr>
            <a:spLocks noChangeShapeType="1"/>
          </p:cNvSpPr>
          <p:nvPr/>
        </p:nvSpPr>
        <p:spPr bwMode="auto">
          <a:xfrm rot="31245">
            <a:off x="5897563" y="2943225"/>
            <a:ext cx="0" cy="1157288"/>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4050" name="Line 20">
            <a:extLst>
              <a:ext uri="{FF2B5EF4-FFF2-40B4-BE49-F238E27FC236}">
                <a16:creationId xmlns:a16="http://schemas.microsoft.com/office/drawing/2014/main" id="{2B48648B-637D-4513-853A-7943773B7C69}"/>
              </a:ext>
            </a:extLst>
          </p:cNvPr>
          <p:cNvSpPr>
            <a:spLocks noChangeShapeType="1"/>
          </p:cNvSpPr>
          <p:nvPr/>
        </p:nvSpPr>
        <p:spPr bwMode="auto">
          <a:xfrm>
            <a:off x="4721225" y="2481263"/>
            <a:ext cx="0" cy="1620837"/>
          </a:xfrm>
          <a:prstGeom prst="line">
            <a:avLst/>
          </a:prstGeom>
          <a:noFill/>
          <a:ln w="28575">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4051" name="Text Box 21">
            <a:extLst>
              <a:ext uri="{FF2B5EF4-FFF2-40B4-BE49-F238E27FC236}">
                <a16:creationId xmlns:a16="http://schemas.microsoft.com/office/drawing/2014/main" id="{B241CE31-14C2-49E5-AB79-4BD0D935D5BC}"/>
              </a:ext>
            </a:extLst>
          </p:cNvPr>
          <p:cNvSpPr txBox="1">
            <a:spLocks noChangeArrowheads="1"/>
          </p:cNvSpPr>
          <p:nvPr/>
        </p:nvSpPr>
        <p:spPr bwMode="auto">
          <a:xfrm>
            <a:off x="7524750" y="765175"/>
            <a:ext cx="865188"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i="1">
                <a:solidFill>
                  <a:schemeClr val="tx2"/>
                </a:solidFill>
              </a:rPr>
              <a:t>LMC</a:t>
            </a:r>
            <a:endParaRPr lang="en-US" altLang="zh-CN" sz="2000">
              <a:solidFill>
                <a:schemeClr val="tx2"/>
              </a:solidFill>
            </a:endParaRPr>
          </a:p>
        </p:txBody>
      </p:sp>
      <p:sp>
        <p:nvSpPr>
          <p:cNvPr id="44052" name="Text Box 22">
            <a:extLst>
              <a:ext uri="{FF2B5EF4-FFF2-40B4-BE49-F238E27FC236}">
                <a16:creationId xmlns:a16="http://schemas.microsoft.com/office/drawing/2014/main" id="{C957384E-EF9B-4470-A78B-FF47DC4F1738}"/>
              </a:ext>
            </a:extLst>
          </p:cNvPr>
          <p:cNvSpPr txBox="1">
            <a:spLocks noChangeArrowheads="1"/>
          </p:cNvSpPr>
          <p:nvPr/>
        </p:nvSpPr>
        <p:spPr bwMode="auto">
          <a:xfrm>
            <a:off x="4643438" y="1628775"/>
            <a:ext cx="814387"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i="1">
                <a:solidFill>
                  <a:srgbClr val="000099"/>
                </a:solidFill>
              </a:rPr>
              <a:t>SMC</a:t>
            </a:r>
            <a:r>
              <a:rPr lang="en-US" altLang="zh-CN" sz="2000" i="1" baseline="-25000">
                <a:solidFill>
                  <a:srgbClr val="000099"/>
                </a:solidFill>
              </a:rPr>
              <a:t>1</a:t>
            </a:r>
            <a:endParaRPr lang="en-US" altLang="zh-CN" sz="2000">
              <a:solidFill>
                <a:srgbClr val="000099"/>
              </a:solidFill>
            </a:endParaRPr>
          </a:p>
        </p:txBody>
      </p:sp>
      <p:sp>
        <p:nvSpPr>
          <p:cNvPr id="44053" name="Text Box 23">
            <a:extLst>
              <a:ext uri="{FF2B5EF4-FFF2-40B4-BE49-F238E27FC236}">
                <a16:creationId xmlns:a16="http://schemas.microsoft.com/office/drawing/2014/main" id="{A814CDEB-EAB3-4194-8A14-BE5178FF23C7}"/>
              </a:ext>
            </a:extLst>
          </p:cNvPr>
          <p:cNvSpPr txBox="1">
            <a:spLocks noChangeArrowheads="1"/>
          </p:cNvSpPr>
          <p:nvPr/>
        </p:nvSpPr>
        <p:spPr bwMode="auto">
          <a:xfrm>
            <a:off x="3995738" y="1628775"/>
            <a:ext cx="827087"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SAC</a:t>
            </a:r>
            <a:r>
              <a:rPr lang="en-US" altLang="zh-CN" sz="2000" b="0" i="1" baseline="-25000"/>
              <a:t>1</a:t>
            </a:r>
            <a:endParaRPr lang="en-US" altLang="zh-CN" sz="2000"/>
          </a:p>
        </p:txBody>
      </p:sp>
      <p:sp>
        <p:nvSpPr>
          <p:cNvPr id="44054" name="Text Box 24">
            <a:extLst>
              <a:ext uri="{FF2B5EF4-FFF2-40B4-BE49-F238E27FC236}">
                <a16:creationId xmlns:a16="http://schemas.microsoft.com/office/drawing/2014/main" id="{4F45F8FE-EE49-40D3-8EEB-8D5312666A6D}"/>
              </a:ext>
            </a:extLst>
          </p:cNvPr>
          <p:cNvSpPr txBox="1">
            <a:spLocks noChangeArrowheads="1"/>
          </p:cNvSpPr>
          <p:nvPr/>
        </p:nvSpPr>
        <p:spPr bwMode="auto">
          <a:xfrm>
            <a:off x="5148263" y="2276475"/>
            <a:ext cx="8016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SAC</a:t>
            </a:r>
            <a:r>
              <a:rPr lang="en-US" altLang="zh-CN" sz="2000" b="0" i="1" baseline="-25000"/>
              <a:t>2</a:t>
            </a:r>
            <a:endParaRPr lang="en-US" altLang="zh-CN" sz="2000" b="0"/>
          </a:p>
          <a:p>
            <a:pPr>
              <a:spcBef>
                <a:spcPct val="0"/>
              </a:spcBef>
              <a:buClrTx/>
              <a:buFontTx/>
              <a:buNone/>
            </a:pPr>
            <a:endParaRPr lang="en-US" altLang="zh-CN" sz="2000"/>
          </a:p>
        </p:txBody>
      </p:sp>
      <p:sp>
        <p:nvSpPr>
          <p:cNvPr id="44055" name="Text Box 25">
            <a:extLst>
              <a:ext uri="{FF2B5EF4-FFF2-40B4-BE49-F238E27FC236}">
                <a16:creationId xmlns:a16="http://schemas.microsoft.com/office/drawing/2014/main" id="{BEF65BE8-9B36-4A7E-9357-80C18123AF1C}"/>
              </a:ext>
            </a:extLst>
          </p:cNvPr>
          <p:cNvSpPr txBox="1">
            <a:spLocks noChangeArrowheads="1"/>
          </p:cNvSpPr>
          <p:nvPr/>
        </p:nvSpPr>
        <p:spPr bwMode="auto">
          <a:xfrm>
            <a:off x="5651500" y="1989138"/>
            <a:ext cx="8651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i="1">
                <a:solidFill>
                  <a:srgbClr val="000099"/>
                </a:solidFill>
              </a:rPr>
              <a:t>SMC</a:t>
            </a:r>
            <a:r>
              <a:rPr lang="en-US" altLang="zh-CN" sz="2000" i="1" baseline="-25000">
                <a:solidFill>
                  <a:srgbClr val="000099"/>
                </a:solidFill>
              </a:rPr>
              <a:t>2</a:t>
            </a:r>
            <a:endParaRPr lang="en-US" altLang="zh-CN" sz="2000">
              <a:solidFill>
                <a:srgbClr val="000099"/>
              </a:solidFill>
            </a:endParaRPr>
          </a:p>
        </p:txBody>
      </p:sp>
      <p:sp>
        <p:nvSpPr>
          <p:cNvPr id="44056" name="Text Box 26">
            <a:extLst>
              <a:ext uri="{FF2B5EF4-FFF2-40B4-BE49-F238E27FC236}">
                <a16:creationId xmlns:a16="http://schemas.microsoft.com/office/drawing/2014/main" id="{3D75BE6A-4A0A-4F8B-8515-5BD1FAB01642}"/>
              </a:ext>
            </a:extLst>
          </p:cNvPr>
          <p:cNvSpPr txBox="1">
            <a:spLocks noChangeArrowheads="1"/>
          </p:cNvSpPr>
          <p:nvPr/>
        </p:nvSpPr>
        <p:spPr bwMode="auto">
          <a:xfrm>
            <a:off x="6156325" y="1700213"/>
            <a:ext cx="927100"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SAC</a:t>
            </a:r>
            <a:r>
              <a:rPr lang="en-US" altLang="zh-CN" sz="2000" b="0" i="1" baseline="-25000"/>
              <a:t>3</a:t>
            </a:r>
            <a:endParaRPr lang="en-US" altLang="zh-CN" sz="2000"/>
          </a:p>
        </p:txBody>
      </p:sp>
      <p:sp>
        <p:nvSpPr>
          <p:cNvPr id="44057" name="Text Box 27">
            <a:extLst>
              <a:ext uri="{FF2B5EF4-FFF2-40B4-BE49-F238E27FC236}">
                <a16:creationId xmlns:a16="http://schemas.microsoft.com/office/drawing/2014/main" id="{A986779B-2CA9-4CB4-AD35-1075BF7F43E8}"/>
              </a:ext>
            </a:extLst>
          </p:cNvPr>
          <p:cNvSpPr txBox="1">
            <a:spLocks noChangeArrowheads="1"/>
          </p:cNvSpPr>
          <p:nvPr/>
        </p:nvSpPr>
        <p:spPr bwMode="auto">
          <a:xfrm>
            <a:off x="6588125" y="765175"/>
            <a:ext cx="908050"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i="1">
                <a:solidFill>
                  <a:srgbClr val="000099"/>
                </a:solidFill>
              </a:rPr>
              <a:t>SMC</a:t>
            </a:r>
            <a:r>
              <a:rPr lang="en-US" altLang="zh-CN" sz="2000" i="1" baseline="-25000">
                <a:solidFill>
                  <a:srgbClr val="000099"/>
                </a:solidFill>
              </a:rPr>
              <a:t>3</a:t>
            </a:r>
            <a:endParaRPr lang="en-US" altLang="zh-CN" sz="2000">
              <a:solidFill>
                <a:srgbClr val="000099"/>
              </a:solidFill>
            </a:endParaRPr>
          </a:p>
        </p:txBody>
      </p:sp>
      <p:sp>
        <p:nvSpPr>
          <p:cNvPr id="44058" name="Text Box 28">
            <a:extLst>
              <a:ext uri="{FF2B5EF4-FFF2-40B4-BE49-F238E27FC236}">
                <a16:creationId xmlns:a16="http://schemas.microsoft.com/office/drawing/2014/main" id="{CF1F719D-ECA7-416D-822F-74F26FD3ED3D}"/>
              </a:ext>
            </a:extLst>
          </p:cNvPr>
          <p:cNvSpPr txBox="1">
            <a:spLocks noChangeArrowheads="1"/>
          </p:cNvSpPr>
          <p:nvPr/>
        </p:nvSpPr>
        <p:spPr bwMode="auto">
          <a:xfrm>
            <a:off x="7596188" y="2276475"/>
            <a:ext cx="7207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i="1">
                <a:solidFill>
                  <a:srgbClr val="660033"/>
                </a:solidFill>
              </a:rPr>
              <a:t>LAC</a:t>
            </a:r>
            <a:endParaRPr lang="en-US" altLang="zh-CN" sz="2000">
              <a:solidFill>
                <a:srgbClr val="660033"/>
              </a:solidFill>
            </a:endParaRPr>
          </a:p>
        </p:txBody>
      </p:sp>
      <p:sp>
        <p:nvSpPr>
          <p:cNvPr id="44059" name="Text Box 29">
            <a:extLst>
              <a:ext uri="{FF2B5EF4-FFF2-40B4-BE49-F238E27FC236}">
                <a16:creationId xmlns:a16="http://schemas.microsoft.com/office/drawing/2014/main" id="{B7E5F50A-FE8C-43F2-84AB-B5B7E48509F2}"/>
              </a:ext>
            </a:extLst>
          </p:cNvPr>
          <p:cNvSpPr txBox="1">
            <a:spLocks noChangeArrowheads="1"/>
          </p:cNvSpPr>
          <p:nvPr/>
        </p:nvSpPr>
        <p:spPr bwMode="auto">
          <a:xfrm>
            <a:off x="4284663" y="3429000"/>
            <a:ext cx="315912"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i="1">
                <a:solidFill>
                  <a:schemeClr val="tx2"/>
                </a:solidFill>
              </a:rPr>
              <a:t>P</a:t>
            </a:r>
            <a:endParaRPr lang="en-US" altLang="zh-CN" sz="2000">
              <a:solidFill>
                <a:schemeClr val="tx2"/>
              </a:solidFill>
            </a:endParaRPr>
          </a:p>
        </p:txBody>
      </p:sp>
      <p:sp>
        <p:nvSpPr>
          <p:cNvPr id="44060" name="Text Box 30">
            <a:extLst>
              <a:ext uri="{FF2B5EF4-FFF2-40B4-BE49-F238E27FC236}">
                <a16:creationId xmlns:a16="http://schemas.microsoft.com/office/drawing/2014/main" id="{A06045B1-509B-4E8C-B559-15957E96BC2D}"/>
              </a:ext>
            </a:extLst>
          </p:cNvPr>
          <p:cNvSpPr txBox="1">
            <a:spLocks noChangeArrowheads="1"/>
          </p:cNvSpPr>
          <p:nvPr/>
        </p:nvSpPr>
        <p:spPr bwMode="auto">
          <a:xfrm>
            <a:off x="7092950" y="1125538"/>
            <a:ext cx="31750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i="1">
                <a:solidFill>
                  <a:schemeClr val="tx2"/>
                </a:solidFill>
              </a:rPr>
              <a:t>S</a:t>
            </a:r>
            <a:endParaRPr lang="en-US" altLang="zh-CN" sz="2000">
              <a:solidFill>
                <a:schemeClr val="tx2"/>
              </a:solidFill>
            </a:endParaRPr>
          </a:p>
        </p:txBody>
      </p:sp>
      <p:sp>
        <p:nvSpPr>
          <p:cNvPr id="44061" name="Text Box 31">
            <a:extLst>
              <a:ext uri="{FF2B5EF4-FFF2-40B4-BE49-F238E27FC236}">
                <a16:creationId xmlns:a16="http://schemas.microsoft.com/office/drawing/2014/main" id="{46B7E635-556A-475A-8B1A-0B0832AF327C}"/>
              </a:ext>
            </a:extLst>
          </p:cNvPr>
          <p:cNvSpPr txBox="1">
            <a:spLocks noChangeArrowheads="1"/>
          </p:cNvSpPr>
          <p:nvPr/>
        </p:nvSpPr>
        <p:spPr bwMode="auto">
          <a:xfrm>
            <a:off x="5889625" y="2921000"/>
            <a:ext cx="279400" cy="35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i="1">
                <a:solidFill>
                  <a:schemeClr val="tx2"/>
                </a:solidFill>
              </a:rPr>
              <a:t>R</a:t>
            </a:r>
            <a:endParaRPr lang="en-US" altLang="zh-CN" sz="2000">
              <a:solidFill>
                <a:schemeClr val="tx2"/>
              </a:solidFill>
            </a:endParaRPr>
          </a:p>
        </p:txBody>
      </p:sp>
      <p:sp>
        <p:nvSpPr>
          <p:cNvPr id="44062" name="Text Box 32">
            <a:extLst>
              <a:ext uri="{FF2B5EF4-FFF2-40B4-BE49-F238E27FC236}">
                <a16:creationId xmlns:a16="http://schemas.microsoft.com/office/drawing/2014/main" id="{790117F6-2F0C-4874-8A2F-9B215DF6B4CB}"/>
              </a:ext>
            </a:extLst>
          </p:cNvPr>
          <p:cNvSpPr txBox="1">
            <a:spLocks noChangeArrowheads="1"/>
          </p:cNvSpPr>
          <p:nvPr/>
        </p:nvSpPr>
        <p:spPr bwMode="auto">
          <a:xfrm>
            <a:off x="5715000" y="4071938"/>
            <a:ext cx="574675"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Q</a:t>
            </a:r>
            <a:r>
              <a:rPr lang="en-US" altLang="zh-CN" sz="2000" b="0" i="1" baseline="-25000"/>
              <a:t>2</a:t>
            </a:r>
            <a:endParaRPr lang="en-US" altLang="zh-CN" sz="2000"/>
          </a:p>
        </p:txBody>
      </p:sp>
      <p:sp>
        <p:nvSpPr>
          <p:cNvPr id="44063" name="Text Box 33">
            <a:extLst>
              <a:ext uri="{FF2B5EF4-FFF2-40B4-BE49-F238E27FC236}">
                <a16:creationId xmlns:a16="http://schemas.microsoft.com/office/drawing/2014/main" id="{EF4AED38-3267-41F2-B22B-533BD4D07FA5}"/>
              </a:ext>
            </a:extLst>
          </p:cNvPr>
          <p:cNvSpPr txBox="1">
            <a:spLocks noChangeArrowheads="1"/>
          </p:cNvSpPr>
          <p:nvPr/>
        </p:nvSpPr>
        <p:spPr bwMode="auto">
          <a:xfrm>
            <a:off x="4538663" y="4071938"/>
            <a:ext cx="527050"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Q</a:t>
            </a:r>
            <a:r>
              <a:rPr lang="en-US" altLang="zh-CN" sz="2000" b="0" i="1" baseline="-25000"/>
              <a:t>1</a:t>
            </a:r>
            <a:endParaRPr lang="en-US" altLang="zh-CN" sz="2000"/>
          </a:p>
        </p:txBody>
      </p:sp>
      <p:sp>
        <p:nvSpPr>
          <p:cNvPr id="44064" name="Text Box 34">
            <a:extLst>
              <a:ext uri="{FF2B5EF4-FFF2-40B4-BE49-F238E27FC236}">
                <a16:creationId xmlns:a16="http://schemas.microsoft.com/office/drawing/2014/main" id="{93D9B4E5-741A-4275-9915-5292E0E82024}"/>
              </a:ext>
            </a:extLst>
          </p:cNvPr>
          <p:cNvSpPr txBox="1">
            <a:spLocks noChangeArrowheads="1"/>
          </p:cNvSpPr>
          <p:nvPr/>
        </p:nvSpPr>
        <p:spPr bwMode="auto">
          <a:xfrm>
            <a:off x="7186613" y="4071938"/>
            <a:ext cx="471487" cy="49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Q</a:t>
            </a:r>
            <a:r>
              <a:rPr lang="en-US" altLang="zh-CN" sz="2000" b="0" i="1" baseline="-25000"/>
              <a:t>3</a:t>
            </a:r>
            <a:endParaRPr lang="en-US" altLang="zh-CN" sz="2000"/>
          </a:p>
        </p:txBody>
      </p:sp>
      <p:sp>
        <p:nvSpPr>
          <p:cNvPr id="44065" name="Rectangle 37">
            <a:extLst>
              <a:ext uri="{FF2B5EF4-FFF2-40B4-BE49-F238E27FC236}">
                <a16:creationId xmlns:a16="http://schemas.microsoft.com/office/drawing/2014/main" id="{16CE4CA5-605C-4CB7-8810-A7AD88AE34F1}"/>
              </a:ext>
            </a:extLst>
          </p:cNvPr>
          <p:cNvSpPr>
            <a:spLocks noGrp="1" noChangeArrowheads="1"/>
          </p:cNvSpPr>
          <p:nvPr>
            <p:ph type="title"/>
          </p:nvPr>
        </p:nvSpPr>
        <p:spPr>
          <a:xfrm>
            <a:off x="685800" y="333375"/>
            <a:ext cx="2590800" cy="863600"/>
          </a:xfrm>
        </p:spPr>
        <p:txBody>
          <a:bodyPr/>
          <a:lstStyle/>
          <a:p>
            <a:pPr eaLnBrk="1" hangingPunct="1"/>
            <a:r>
              <a:rPr lang="en-US" altLang="zh-CN" b="1">
                <a:solidFill>
                  <a:srgbClr val="800000"/>
                </a:solidFill>
              </a:rPr>
              <a:t>LMC</a:t>
            </a:r>
            <a:r>
              <a:rPr lang="zh-CN" altLang="en-US" b="1">
                <a:solidFill>
                  <a:schemeClr val="tx1"/>
                </a:solidFill>
              </a:rPr>
              <a:t>推导</a:t>
            </a:r>
          </a:p>
        </p:txBody>
      </p:sp>
      <p:sp>
        <p:nvSpPr>
          <p:cNvPr id="370726" name="Rectangle 38">
            <a:extLst>
              <a:ext uri="{FF2B5EF4-FFF2-40B4-BE49-F238E27FC236}">
                <a16:creationId xmlns:a16="http://schemas.microsoft.com/office/drawing/2014/main" id="{4BC85B41-BA75-41BF-B2E3-444BED0D4E43}"/>
              </a:ext>
            </a:extLst>
          </p:cNvPr>
          <p:cNvSpPr>
            <a:spLocks noGrp="1" noChangeArrowheads="1"/>
          </p:cNvSpPr>
          <p:nvPr>
            <p:ph type="body" idx="1"/>
          </p:nvPr>
        </p:nvSpPr>
        <p:spPr>
          <a:xfrm>
            <a:off x="468313" y="1341438"/>
            <a:ext cx="3240087" cy="2951162"/>
          </a:xfrm>
          <a:solidFill>
            <a:srgbClr val="FFCC00"/>
          </a:solidFill>
          <a:ln w="38100">
            <a:solidFill>
              <a:srgbClr val="CC6600"/>
            </a:solidFill>
            <a:miter lim="800000"/>
            <a:headEnd/>
            <a:tailEnd/>
          </a:ln>
        </p:spPr>
        <p:txBody>
          <a:bodyPr/>
          <a:lstStyle/>
          <a:p>
            <a:pPr marL="0" indent="0" eaLnBrk="1" hangingPunct="1">
              <a:lnSpc>
                <a:spcPct val="80000"/>
              </a:lnSpc>
              <a:buClr>
                <a:srgbClr val="3366FF"/>
              </a:buClr>
              <a:buSzPct val="95000"/>
              <a:buFont typeface="Wingdings" panose="05000000000000000000" pitchFamily="2" charset="2"/>
              <a:buNone/>
            </a:pPr>
            <a:r>
              <a:rPr lang="en-US" altLang="zh-CN" sz="2400" b="1"/>
              <a:t>LTC</a:t>
            </a:r>
            <a:r>
              <a:rPr lang="zh-CN" altLang="en-US" sz="2400" b="1"/>
              <a:t>是</a:t>
            </a:r>
            <a:r>
              <a:rPr lang="en-US" altLang="zh-CN" sz="2400" b="1"/>
              <a:t>STC</a:t>
            </a:r>
            <a:r>
              <a:rPr lang="zh-CN" altLang="en-US" sz="2400" b="1"/>
              <a:t>的包络线。</a:t>
            </a:r>
          </a:p>
          <a:p>
            <a:pPr marL="0" indent="0" eaLnBrk="1" hangingPunct="1">
              <a:lnSpc>
                <a:spcPct val="80000"/>
              </a:lnSpc>
              <a:buClr>
                <a:srgbClr val="3366FF"/>
              </a:buClr>
              <a:buSzPct val="95000"/>
              <a:buFont typeface="Wingdings" panose="05000000000000000000" pitchFamily="2" charset="2"/>
              <a:buNone/>
            </a:pPr>
            <a:r>
              <a:rPr lang="zh-CN" altLang="en-US" sz="2400" b="1"/>
              <a:t>在每个产量水平，</a:t>
            </a:r>
            <a:r>
              <a:rPr lang="en-US" altLang="zh-CN" sz="2400" b="1"/>
              <a:t>LTC</a:t>
            </a:r>
            <a:r>
              <a:rPr lang="zh-CN" altLang="en-US" sz="2400" b="1"/>
              <a:t>都与代表最优生产规模的</a:t>
            </a:r>
            <a:r>
              <a:rPr lang="en-US" altLang="zh-CN" sz="2400" b="1"/>
              <a:t>STC</a:t>
            </a:r>
            <a:r>
              <a:rPr lang="zh-CN" altLang="en-US" sz="2400" b="1"/>
              <a:t>相切，在切点的斜率相同，而斜率分别是</a:t>
            </a:r>
            <a:r>
              <a:rPr lang="en-US" altLang="zh-CN" sz="2400" b="1"/>
              <a:t>LMC</a:t>
            </a:r>
            <a:r>
              <a:rPr lang="zh-CN" altLang="en-US" sz="2400" b="1"/>
              <a:t>和</a:t>
            </a:r>
            <a:r>
              <a:rPr lang="en-US" altLang="zh-CN" sz="2400" b="1"/>
              <a:t>SMC</a:t>
            </a:r>
            <a:r>
              <a:rPr lang="zh-CN" altLang="en-US" sz="2400" b="1"/>
              <a:t>，即在切点上，</a:t>
            </a:r>
            <a:r>
              <a:rPr lang="en-US" altLang="zh-CN" sz="2400" b="1"/>
              <a:t>LMC=SMC</a:t>
            </a:r>
            <a:r>
              <a:rPr lang="zh-CN" altLang="en-US" sz="2400" b="1"/>
              <a:t>。</a:t>
            </a:r>
          </a:p>
        </p:txBody>
      </p:sp>
      <p:sp>
        <p:nvSpPr>
          <p:cNvPr id="370727" name="Rectangle 39">
            <a:extLst>
              <a:ext uri="{FF2B5EF4-FFF2-40B4-BE49-F238E27FC236}">
                <a16:creationId xmlns:a16="http://schemas.microsoft.com/office/drawing/2014/main" id="{9E4FE7CD-2383-4A57-B30B-7C0FF12292C7}"/>
              </a:ext>
            </a:extLst>
          </p:cNvPr>
          <p:cNvSpPr>
            <a:spLocks noChangeArrowheads="1"/>
          </p:cNvSpPr>
          <p:nvPr/>
        </p:nvSpPr>
        <p:spPr bwMode="auto">
          <a:xfrm>
            <a:off x="468313" y="4652963"/>
            <a:ext cx="8207375" cy="1582737"/>
          </a:xfrm>
          <a:prstGeom prst="rect">
            <a:avLst/>
          </a:prstGeom>
          <a:solidFill>
            <a:srgbClr val="FFFF00"/>
          </a:solidFill>
          <a:ln w="38100">
            <a:solidFill>
              <a:srgbClr val="CC6600"/>
            </a:solidFill>
            <a:miter lim="800000"/>
            <a:headEnd/>
            <a:tailEnd/>
          </a:ln>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lnSpc>
                <a:spcPct val="90000"/>
              </a:lnSpc>
              <a:buClr>
                <a:srgbClr val="3366FF"/>
              </a:buClr>
              <a:buSzPct val="95000"/>
              <a:buFont typeface="Wingdings" panose="05000000000000000000" pitchFamily="2" charset="2"/>
              <a:buNone/>
            </a:pPr>
            <a:r>
              <a:rPr lang="en-US" altLang="zh-CN" sz="2400" b="0"/>
              <a:t> </a:t>
            </a:r>
            <a:r>
              <a:rPr lang="en-US" altLang="zh-CN" sz="2400"/>
              <a:t>LMC</a:t>
            </a:r>
            <a:r>
              <a:rPr lang="zh-CN" altLang="en-US" sz="2400"/>
              <a:t>与</a:t>
            </a:r>
            <a:r>
              <a:rPr lang="en-US" altLang="zh-CN" sz="2400"/>
              <a:t>SMC</a:t>
            </a:r>
            <a:r>
              <a:rPr lang="zh-CN" altLang="en-US" sz="2400"/>
              <a:t>必然相交于一点。</a:t>
            </a:r>
          </a:p>
          <a:p>
            <a:pPr eaLnBrk="1" hangingPunct="1">
              <a:lnSpc>
                <a:spcPct val="90000"/>
              </a:lnSpc>
              <a:buClr>
                <a:srgbClr val="3366FF"/>
              </a:buClr>
              <a:buSzPct val="95000"/>
              <a:buFont typeface="Wingdings" panose="05000000000000000000" pitchFamily="2" charset="2"/>
              <a:buNone/>
            </a:pPr>
            <a:r>
              <a:rPr lang="zh-CN" altLang="en-US" sz="2400"/>
              <a:t>在</a:t>
            </a:r>
            <a:r>
              <a:rPr lang="en-US" altLang="zh-CN" sz="2400"/>
              <a:t>Q1</a:t>
            </a:r>
            <a:r>
              <a:rPr lang="zh-CN" altLang="en-US" sz="2400"/>
              <a:t>产量，最优规模</a:t>
            </a:r>
            <a:r>
              <a:rPr lang="en-US" altLang="zh-CN" sz="2400"/>
              <a:t>SMC1</a:t>
            </a:r>
            <a:r>
              <a:rPr lang="zh-CN" altLang="en-US" sz="2400"/>
              <a:t>和</a:t>
            </a:r>
            <a:r>
              <a:rPr lang="en-US" altLang="zh-CN" sz="2400"/>
              <a:t>SAC1</a:t>
            </a:r>
            <a:r>
              <a:rPr lang="zh-CN" altLang="en-US" sz="2400"/>
              <a:t>。此时，</a:t>
            </a:r>
            <a:r>
              <a:rPr lang="en-US" altLang="zh-CN" sz="2400"/>
              <a:t>Q1</a:t>
            </a:r>
            <a:r>
              <a:rPr lang="zh-CN" altLang="en-US" sz="2400"/>
              <a:t>产量的</a:t>
            </a:r>
            <a:r>
              <a:rPr lang="en-US" altLang="zh-CN" sz="2400"/>
              <a:t>SMC</a:t>
            </a:r>
            <a:r>
              <a:rPr lang="zh-CN" altLang="en-US" sz="2400"/>
              <a:t>是</a:t>
            </a:r>
            <a:r>
              <a:rPr lang="en-US" altLang="zh-CN" sz="2400"/>
              <a:t>P</a:t>
            </a:r>
            <a:r>
              <a:rPr lang="zh-CN" altLang="en-US" sz="2400"/>
              <a:t>，该点</a:t>
            </a:r>
            <a:r>
              <a:rPr lang="en-US" altLang="zh-CN" sz="2400"/>
              <a:t>LMC=SMC </a:t>
            </a:r>
            <a:r>
              <a:rPr lang="zh-CN" altLang="en-US" sz="2400"/>
              <a:t>。</a:t>
            </a:r>
          </a:p>
          <a:p>
            <a:pPr eaLnBrk="1" hangingPunct="1">
              <a:lnSpc>
                <a:spcPct val="90000"/>
              </a:lnSpc>
              <a:buClr>
                <a:srgbClr val="3366FF"/>
              </a:buClr>
              <a:buSzPct val="95000"/>
              <a:buFont typeface="Wingdings" panose="05000000000000000000" pitchFamily="2" charset="2"/>
              <a:buNone/>
            </a:pPr>
            <a:r>
              <a:rPr lang="zh-CN" altLang="en-US" sz="2400"/>
              <a:t>类似，可以得到无数个</a:t>
            </a:r>
            <a:r>
              <a:rPr lang="en-US" altLang="zh-CN" sz="2400"/>
              <a:t>P</a:t>
            </a:r>
            <a:r>
              <a:rPr lang="zh-CN" altLang="en-US" sz="2400"/>
              <a:t>点，比如</a:t>
            </a:r>
            <a:r>
              <a:rPr lang="en-US" altLang="zh-CN" sz="2400"/>
              <a:t>R</a:t>
            </a:r>
            <a:r>
              <a:rPr lang="zh-CN" altLang="en-US" sz="2400"/>
              <a:t>、</a:t>
            </a:r>
            <a:r>
              <a:rPr lang="en-US" altLang="zh-CN" sz="2400"/>
              <a:t>S</a:t>
            </a:r>
            <a:r>
              <a:rPr lang="zh-CN" altLang="en-US" sz="2400"/>
              <a:t>等。形成</a:t>
            </a:r>
            <a:r>
              <a:rPr lang="en-US" altLang="zh-CN" sz="2400"/>
              <a:t>LMC</a:t>
            </a:r>
            <a:r>
              <a:rPr lang="zh-CN" altLang="en-US" sz="2400"/>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70726">
                                            <p:bg/>
                                          </p:spTgt>
                                        </p:tgtEl>
                                        <p:attrNameLst>
                                          <p:attrName>style.visibility</p:attrName>
                                        </p:attrNameLst>
                                      </p:cBhvr>
                                      <p:to>
                                        <p:strVal val="visible"/>
                                      </p:to>
                                    </p:set>
                                    <p:animEffect transition="in" filter="blinds(horizontal)">
                                      <p:cBhvr>
                                        <p:cTn id="7" dur="500"/>
                                        <p:tgtEl>
                                          <p:spTgt spid="370726">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70726">
                                            <p:txEl>
                                              <p:pRg st="0" end="0"/>
                                            </p:txEl>
                                          </p:spTgt>
                                        </p:tgtEl>
                                        <p:attrNameLst>
                                          <p:attrName>style.visibility</p:attrName>
                                        </p:attrNameLst>
                                      </p:cBhvr>
                                      <p:to>
                                        <p:strVal val="visible"/>
                                      </p:to>
                                    </p:set>
                                    <p:animEffect transition="in" filter="blinds(horizontal)">
                                      <p:cBhvr>
                                        <p:cTn id="12" dur="500"/>
                                        <p:tgtEl>
                                          <p:spTgt spid="370726">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70726">
                                            <p:txEl>
                                              <p:pRg st="1" end="1"/>
                                            </p:txEl>
                                          </p:spTgt>
                                        </p:tgtEl>
                                        <p:attrNameLst>
                                          <p:attrName>style.visibility</p:attrName>
                                        </p:attrNameLst>
                                      </p:cBhvr>
                                      <p:to>
                                        <p:strVal val="visible"/>
                                      </p:to>
                                    </p:set>
                                    <p:animEffect transition="in" filter="blinds(horizontal)">
                                      <p:cBhvr>
                                        <p:cTn id="17" dur="500"/>
                                        <p:tgtEl>
                                          <p:spTgt spid="370726">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70727"/>
                                        </p:tgtEl>
                                        <p:attrNameLst>
                                          <p:attrName>style.visibility</p:attrName>
                                        </p:attrNameLst>
                                      </p:cBhvr>
                                      <p:to>
                                        <p:strVal val="visible"/>
                                      </p:to>
                                    </p:set>
                                    <p:animEffect transition="in" filter="blinds(horizontal)">
                                      <p:cBhvr>
                                        <p:cTn id="22" dur="500"/>
                                        <p:tgtEl>
                                          <p:spTgt spid="3707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0726" grpId="0" build="p" animBg="1"/>
      <p:bldP spid="37072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灯片编号占位符 7">
            <a:extLst>
              <a:ext uri="{FF2B5EF4-FFF2-40B4-BE49-F238E27FC236}">
                <a16:creationId xmlns:a16="http://schemas.microsoft.com/office/drawing/2014/main" id="{16A9C69C-57BE-40F7-BD06-D221E42603AC}"/>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DB34EC0E-7657-4426-8158-BDC4A169EBCA}" type="slidenum">
              <a:rPr lang="en-US" altLang="zh-CN" sz="2400" smtClean="0">
                <a:solidFill>
                  <a:srgbClr val="0000CC"/>
                </a:solidFill>
              </a:rPr>
              <a:pPr>
                <a:spcBef>
                  <a:spcPct val="50000"/>
                </a:spcBef>
                <a:buClrTx/>
                <a:buFontTx/>
                <a:buNone/>
              </a:pPr>
              <a:t>4</a:t>
            </a:fld>
            <a:endParaRPr lang="en-US" altLang="zh-CN" sz="2400">
              <a:solidFill>
                <a:srgbClr val="0000CC"/>
              </a:solidFill>
            </a:endParaRPr>
          </a:p>
        </p:txBody>
      </p:sp>
      <p:sp>
        <p:nvSpPr>
          <p:cNvPr id="382978" name="Rectangle 2">
            <a:extLst>
              <a:ext uri="{FF2B5EF4-FFF2-40B4-BE49-F238E27FC236}">
                <a16:creationId xmlns:a16="http://schemas.microsoft.com/office/drawing/2014/main" id="{392C6843-4E6B-4D4D-A040-E1A99D7E9030}"/>
              </a:ext>
            </a:extLst>
          </p:cNvPr>
          <p:cNvSpPr>
            <a:spLocks noGrp="1" noChangeArrowheads="1"/>
          </p:cNvSpPr>
          <p:nvPr>
            <p:ph type="title"/>
          </p:nvPr>
        </p:nvSpPr>
        <p:spPr/>
        <p:txBody>
          <a:bodyPr/>
          <a:lstStyle/>
          <a:p>
            <a:pPr eaLnBrk="1" hangingPunct="1"/>
            <a:r>
              <a:rPr lang="zh-CN" altLang="en-US" sz="3200">
                <a:ea typeface="黑体" panose="02010609060101010101" pitchFamily="49" charset="-122"/>
              </a:rPr>
              <a:t>三、成本函数</a:t>
            </a:r>
          </a:p>
        </p:txBody>
      </p:sp>
      <p:sp>
        <p:nvSpPr>
          <p:cNvPr id="382979" name="Rectangle 3">
            <a:extLst>
              <a:ext uri="{FF2B5EF4-FFF2-40B4-BE49-F238E27FC236}">
                <a16:creationId xmlns:a16="http://schemas.microsoft.com/office/drawing/2014/main" id="{F6C15FAF-F419-4C51-A77F-B9E364ADDED0}"/>
              </a:ext>
            </a:extLst>
          </p:cNvPr>
          <p:cNvSpPr>
            <a:spLocks noGrp="1" noChangeArrowheads="1"/>
          </p:cNvSpPr>
          <p:nvPr>
            <p:ph type="body" sz="half" idx="1"/>
          </p:nvPr>
        </p:nvSpPr>
        <p:spPr>
          <a:xfrm>
            <a:off x="684213" y="1341438"/>
            <a:ext cx="7848600" cy="1079500"/>
          </a:xfrm>
          <a:solidFill>
            <a:srgbClr val="FFFF99"/>
          </a:solidFill>
          <a:ln w="38100">
            <a:solidFill>
              <a:srgbClr val="008000"/>
            </a:solidFill>
            <a:miter lim="800000"/>
            <a:headEnd/>
            <a:tailEnd/>
          </a:ln>
        </p:spPr>
        <p:txBody>
          <a:bodyPr/>
          <a:lstStyle/>
          <a:p>
            <a:pPr marL="0" indent="0" eaLnBrk="1" hangingPunct="1"/>
            <a:r>
              <a:rPr lang="zh-CN" altLang="en-US" sz="2800" b="1"/>
              <a:t>成本理论主要分析成本函数，不只是一定量货币，它总和一定量产品相联系。</a:t>
            </a:r>
          </a:p>
        </p:txBody>
      </p:sp>
      <p:graphicFrame>
        <p:nvGraphicFramePr>
          <p:cNvPr id="382980" name="Object 4">
            <a:extLst>
              <a:ext uri="{FF2B5EF4-FFF2-40B4-BE49-F238E27FC236}">
                <a16:creationId xmlns:a16="http://schemas.microsoft.com/office/drawing/2014/main" id="{BB942AD9-E002-4FF7-B312-0B6E5CF0C3C1}"/>
              </a:ext>
            </a:extLst>
          </p:cNvPr>
          <p:cNvGraphicFramePr>
            <a:graphicFrameLocks noChangeAspect="1"/>
          </p:cNvGraphicFramePr>
          <p:nvPr>
            <p:ph sz="quarter" idx="2"/>
          </p:nvPr>
        </p:nvGraphicFramePr>
        <p:xfrm>
          <a:off x="2916238" y="2565400"/>
          <a:ext cx="2665412" cy="852488"/>
        </p:xfrm>
        <a:graphic>
          <a:graphicData uri="http://schemas.openxmlformats.org/presentationml/2006/ole">
            <mc:AlternateContent xmlns:mc="http://schemas.openxmlformats.org/markup-compatibility/2006">
              <mc:Choice xmlns:v="urn:schemas-microsoft-com:vml" Requires="v">
                <p:oleObj spid="_x0000_s8202" name="公式" r:id="rId3" imgW="634725" imgH="203112" progId="Equation.3">
                  <p:embed/>
                </p:oleObj>
              </mc:Choice>
              <mc:Fallback>
                <p:oleObj name="公式" r:id="rId3" imgW="634725" imgH="203112"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16238" y="2565400"/>
                        <a:ext cx="2665412" cy="852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82982" name="Text Box 6">
            <a:extLst>
              <a:ext uri="{FF2B5EF4-FFF2-40B4-BE49-F238E27FC236}">
                <a16:creationId xmlns:a16="http://schemas.microsoft.com/office/drawing/2014/main" id="{D5432439-A0D0-4B8B-87A5-7CC90F1057AA}"/>
              </a:ext>
            </a:extLst>
          </p:cNvPr>
          <p:cNvSpPr txBox="1">
            <a:spLocks noChangeArrowheads="1"/>
          </p:cNvSpPr>
          <p:nvPr/>
        </p:nvSpPr>
        <p:spPr bwMode="auto">
          <a:xfrm>
            <a:off x="827088" y="3573463"/>
            <a:ext cx="7200900" cy="557212"/>
          </a:xfrm>
          <a:prstGeom prst="rect">
            <a:avLst/>
          </a:prstGeom>
          <a:solidFill>
            <a:srgbClr val="FFFF99"/>
          </a:solidFill>
          <a:ln w="38100" algn="ctr">
            <a:solidFill>
              <a:srgbClr val="33996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zh-CN" altLang="en-US" sz="2800"/>
              <a:t>研究的是产品产量与成本之间的关系</a:t>
            </a:r>
          </a:p>
        </p:txBody>
      </p:sp>
      <p:graphicFrame>
        <p:nvGraphicFramePr>
          <p:cNvPr id="382983" name="Object 7">
            <a:extLst>
              <a:ext uri="{FF2B5EF4-FFF2-40B4-BE49-F238E27FC236}">
                <a16:creationId xmlns:a16="http://schemas.microsoft.com/office/drawing/2014/main" id="{9CE15247-BDEE-4A0E-B14C-9ADC2D3A2853}"/>
              </a:ext>
            </a:extLst>
          </p:cNvPr>
          <p:cNvGraphicFramePr>
            <a:graphicFrameLocks noChangeAspect="1"/>
          </p:cNvGraphicFramePr>
          <p:nvPr>
            <p:ph sz="quarter" idx="3"/>
          </p:nvPr>
        </p:nvGraphicFramePr>
        <p:xfrm>
          <a:off x="2771775" y="4437063"/>
          <a:ext cx="3343275" cy="731837"/>
        </p:xfrm>
        <a:graphic>
          <a:graphicData uri="http://schemas.openxmlformats.org/presentationml/2006/ole">
            <mc:AlternateContent xmlns:mc="http://schemas.openxmlformats.org/markup-compatibility/2006">
              <mc:Choice xmlns:v="urn:schemas-microsoft-com:vml" Requires="v">
                <p:oleObj spid="_x0000_s8203" name="公式" r:id="rId5" imgW="812447" imgH="177723" progId="Equation.3">
                  <p:embed/>
                </p:oleObj>
              </mc:Choice>
              <mc:Fallback>
                <p:oleObj name="公式" r:id="rId5" imgW="812447" imgH="177723" progId="Equation.3">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71775" y="4437063"/>
                        <a:ext cx="3343275" cy="7318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82985" name="Text Box 9">
            <a:extLst>
              <a:ext uri="{FF2B5EF4-FFF2-40B4-BE49-F238E27FC236}">
                <a16:creationId xmlns:a16="http://schemas.microsoft.com/office/drawing/2014/main" id="{561517C8-D2AB-4D26-936F-DA5DC4960A96}"/>
              </a:ext>
            </a:extLst>
          </p:cNvPr>
          <p:cNvSpPr txBox="1">
            <a:spLocks noChangeArrowheads="1"/>
          </p:cNvSpPr>
          <p:nvPr/>
        </p:nvSpPr>
        <p:spPr bwMode="auto">
          <a:xfrm>
            <a:off x="900113" y="5300663"/>
            <a:ext cx="7200900" cy="984250"/>
          </a:xfrm>
          <a:prstGeom prst="rect">
            <a:avLst/>
          </a:prstGeom>
          <a:solidFill>
            <a:srgbClr val="FFFF99"/>
          </a:solidFill>
          <a:ln w="38100" algn="ctr">
            <a:solidFill>
              <a:srgbClr val="33996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zh-CN" altLang="en-US" sz="2800"/>
              <a:t>关注的是成本与要素价格和要素投入数量间的关系。</a:t>
            </a:r>
          </a:p>
        </p:txBody>
      </p:sp>
      <p:sp>
        <p:nvSpPr>
          <p:cNvPr id="6154" name="Rectangle 10">
            <a:extLst>
              <a:ext uri="{FF2B5EF4-FFF2-40B4-BE49-F238E27FC236}">
                <a16:creationId xmlns:a16="http://schemas.microsoft.com/office/drawing/2014/main" id="{18B18B71-72D7-4EFC-804E-C23ED69AF68C}"/>
              </a:ext>
            </a:extLst>
          </p:cNvPr>
          <p:cNvSpPr>
            <a:spLocks noChangeArrowheads="1"/>
          </p:cNvSpPr>
          <p:nvPr/>
        </p:nvSpPr>
        <p:spPr bwMode="auto">
          <a:xfrm>
            <a:off x="2771775" y="2492375"/>
            <a:ext cx="3024188" cy="936625"/>
          </a:xfrm>
          <a:prstGeom prst="rect">
            <a:avLst/>
          </a:prstGeom>
          <a:noFill/>
          <a:ln w="25400" algn="ctr">
            <a:solidFill>
              <a:srgbClr val="FF0000"/>
            </a:solidFill>
            <a:miter lim="800000"/>
            <a:headEnd/>
            <a:tailEnd/>
          </a:ln>
          <a:effectLst>
            <a:prstShdw prst="shdw17" dist="17961" dir="2700000">
              <a:srgbClr val="990000"/>
            </a:prstShdw>
          </a:effectLst>
          <a:extLst>
            <a:ext uri="{909E8E84-426E-40DD-AFC4-6F175D3DCCD1}">
              <a14:hiddenFill xmlns:a14="http://schemas.microsoft.com/office/drawing/2010/main">
                <a:solidFill>
                  <a:schemeClr val="accent1"/>
                </a:solidFill>
              </a14:hiddenFill>
            </a:ext>
          </a:extLst>
        </p:spPr>
        <p:txBody>
          <a:bodyPr wrap="none" anchor="ct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lgn="ctr">
              <a:spcBef>
                <a:spcPct val="0"/>
              </a:spcBef>
              <a:buClrTx/>
              <a:buFontTx/>
              <a:buNone/>
            </a:pPr>
            <a:endParaRPr lang="zh-CN" altLang="en-US" sz="24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82978"/>
                                        </p:tgtEl>
                                        <p:attrNameLst>
                                          <p:attrName>style.visibility</p:attrName>
                                        </p:attrNameLst>
                                      </p:cBhvr>
                                      <p:to>
                                        <p:strVal val="visible"/>
                                      </p:to>
                                    </p:set>
                                    <p:animEffect transition="in" filter="blinds(horizontal)">
                                      <p:cBhvr>
                                        <p:cTn id="7" dur="500"/>
                                        <p:tgtEl>
                                          <p:spTgt spid="38297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82979">
                                            <p:bg/>
                                          </p:spTgt>
                                        </p:tgtEl>
                                        <p:attrNameLst>
                                          <p:attrName>style.visibility</p:attrName>
                                        </p:attrNameLst>
                                      </p:cBhvr>
                                      <p:to>
                                        <p:strVal val="visible"/>
                                      </p:to>
                                    </p:set>
                                    <p:animEffect transition="in" filter="blinds(horizontal)">
                                      <p:cBhvr>
                                        <p:cTn id="12" dur="500"/>
                                        <p:tgtEl>
                                          <p:spTgt spid="382979">
                                            <p:bg/>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82979">
                                            <p:txEl>
                                              <p:pRg st="0" end="0"/>
                                            </p:txEl>
                                          </p:spTgt>
                                        </p:tgtEl>
                                        <p:attrNameLst>
                                          <p:attrName>style.visibility</p:attrName>
                                        </p:attrNameLst>
                                      </p:cBhvr>
                                      <p:to>
                                        <p:strVal val="visible"/>
                                      </p:to>
                                    </p:set>
                                    <p:animEffect transition="in" filter="blinds(horizontal)">
                                      <p:cBhvr>
                                        <p:cTn id="17" dur="500"/>
                                        <p:tgtEl>
                                          <p:spTgt spid="382979">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382980"/>
                                        </p:tgtEl>
                                        <p:attrNameLst>
                                          <p:attrName>style.visibility</p:attrName>
                                        </p:attrNameLst>
                                      </p:cBhvr>
                                      <p:to>
                                        <p:strVal val="visible"/>
                                      </p:to>
                                    </p:set>
                                    <p:animEffect transition="in" filter="blinds(horizontal)">
                                      <p:cBhvr>
                                        <p:cTn id="22" dur="500"/>
                                        <p:tgtEl>
                                          <p:spTgt spid="382980"/>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82982"/>
                                        </p:tgtEl>
                                        <p:attrNameLst>
                                          <p:attrName>style.visibility</p:attrName>
                                        </p:attrNameLst>
                                      </p:cBhvr>
                                      <p:to>
                                        <p:strVal val="visible"/>
                                      </p:to>
                                    </p:set>
                                    <p:animEffect transition="in" filter="blinds(horizontal)">
                                      <p:cBhvr>
                                        <p:cTn id="27" dur="500"/>
                                        <p:tgtEl>
                                          <p:spTgt spid="382982"/>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nodeType="clickEffect">
                                  <p:stCondLst>
                                    <p:cond delay="0"/>
                                  </p:stCondLst>
                                  <p:childTnLst>
                                    <p:set>
                                      <p:cBhvr>
                                        <p:cTn id="31" dur="1" fill="hold">
                                          <p:stCondLst>
                                            <p:cond delay="0"/>
                                          </p:stCondLst>
                                        </p:cTn>
                                        <p:tgtEl>
                                          <p:spTgt spid="382983"/>
                                        </p:tgtEl>
                                        <p:attrNameLst>
                                          <p:attrName>style.visibility</p:attrName>
                                        </p:attrNameLst>
                                      </p:cBhvr>
                                      <p:to>
                                        <p:strVal val="visible"/>
                                      </p:to>
                                    </p:set>
                                    <p:animEffect transition="in" filter="blinds(horizontal)">
                                      <p:cBhvr>
                                        <p:cTn id="32" dur="500"/>
                                        <p:tgtEl>
                                          <p:spTgt spid="382983"/>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82985"/>
                                        </p:tgtEl>
                                        <p:attrNameLst>
                                          <p:attrName>style.visibility</p:attrName>
                                        </p:attrNameLst>
                                      </p:cBhvr>
                                      <p:to>
                                        <p:strVal val="visible"/>
                                      </p:to>
                                    </p:set>
                                    <p:animEffect transition="in" filter="blinds(horizontal)">
                                      <p:cBhvr>
                                        <p:cTn id="37" dur="500"/>
                                        <p:tgtEl>
                                          <p:spTgt spid="382985"/>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6154"/>
                                        </p:tgtEl>
                                        <p:attrNameLst>
                                          <p:attrName>style.visibility</p:attrName>
                                        </p:attrNameLst>
                                      </p:cBhvr>
                                      <p:to>
                                        <p:strVal val="visible"/>
                                      </p:to>
                                    </p:set>
                                    <p:animEffect transition="in" filter="blinds(horizontal)">
                                      <p:cBhvr>
                                        <p:cTn id="42" dur="500"/>
                                        <p:tgtEl>
                                          <p:spTgt spid="6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2978" grpId="0"/>
      <p:bldP spid="382979" grpId="0" build="p" animBg="1"/>
      <p:bldP spid="382982" grpId="0" animBg="1"/>
      <p:bldP spid="382985" grpId="0" animBg="1"/>
      <p:bldP spid="6154"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灯片编号占位符 5">
            <a:extLst>
              <a:ext uri="{FF2B5EF4-FFF2-40B4-BE49-F238E27FC236}">
                <a16:creationId xmlns:a16="http://schemas.microsoft.com/office/drawing/2014/main" id="{3721A377-8B0C-4021-813F-13CAC525D03C}"/>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17DE5814-E3BB-49D0-B41B-836D8E0A9A38}" type="slidenum">
              <a:rPr lang="en-US" altLang="zh-CN" sz="2400" smtClean="0">
                <a:solidFill>
                  <a:srgbClr val="0000CC"/>
                </a:solidFill>
              </a:rPr>
              <a:pPr>
                <a:spcBef>
                  <a:spcPct val="50000"/>
                </a:spcBef>
                <a:buClrTx/>
                <a:buFontTx/>
                <a:buNone/>
              </a:pPr>
              <a:t>40</a:t>
            </a:fld>
            <a:endParaRPr lang="en-US" altLang="zh-CN" sz="2400">
              <a:solidFill>
                <a:srgbClr val="0000CC"/>
              </a:solidFill>
            </a:endParaRPr>
          </a:p>
        </p:txBody>
      </p:sp>
      <p:sp>
        <p:nvSpPr>
          <p:cNvPr id="45059" name="Rectangle 2">
            <a:extLst>
              <a:ext uri="{FF2B5EF4-FFF2-40B4-BE49-F238E27FC236}">
                <a16:creationId xmlns:a16="http://schemas.microsoft.com/office/drawing/2014/main" id="{D2503F05-06BC-4290-8F83-C1E9800FF505}"/>
              </a:ext>
            </a:extLst>
          </p:cNvPr>
          <p:cNvSpPr>
            <a:spLocks noGrp="1" noChangeArrowheads="1"/>
          </p:cNvSpPr>
          <p:nvPr>
            <p:ph type="title"/>
          </p:nvPr>
        </p:nvSpPr>
        <p:spPr/>
        <p:txBody>
          <a:bodyPr/>
          <a:lstStyle/>
          <a:p>
            <a:pPr eaLnBrk="1" hangingPunct="1"/>
            <a:r>
              <a:rPr lang="zh-CN" altLang="en-US"/>
              <a:t>进一步说明</a:t>
            </a:r>
          </a:p>
        </p:txBody>
      </p:sp>
      <p:sp>
        <p:nvSpPr>
          <p:cNvPr id="374787" name="Rectangle 3">
            <a:extLst>
              <a:ext uri="{FF2B5EF4-FFF2-40B4-BE49-F238E27FC236}">
                <a16:creationId xmlns:a16="http://schemas.microsoft.com/office/drawing/2014/main" id="{F31C6678-6833-4F3F-8391-F70EBD10D1BB}"/>
              </a:ext>
            </a:extLst>
          </p:cNvPr>
          <p:cNvSpPr>
            <a:spLocks noGrp="1" noChangeArrowheads="1"/>
          </p:cNvSpPr>
          <p:nvPr>
            <p:ph type="body" idx="1"/>
          </p:nvPr>
        </p:nvSpPr>
        <p:spPr>
          <a:xfrm>
            <a:off x="684213" y="1341438"/>
            <a:ext cx="7991475" cy="935037"/>
          </a:xfrm>
          <a:solidFill>
            <a:srgbClr val="FFCC00"/>
          </a:solidFill>
          <a:ln w="38100">
            <a:solidFill>
              <a:srgbClr val="CC6600"/>
            </a:solidFill>
            <a:miter lim="800000"/>
            <a:headEnd/>
            <a:tailEnd/>
          </a:ln>
        </p:spPr>
        <p:txBody>
          <a:bodyPr/>
          <a:lstStyle/>
          <a:p>
            <a:pPr eaLnBrk="1" hangingPunct="1">
              <a:buClr>
                <a:srgbClr val="3366FF"/>
              </a:buClr>
              <a:buSzPct val="95000"/>
              <a:buFont typeface="Wingdings" panose="05000000000000000000" pitchFamily="2" charset="2"/>
              <a:buNone/>
            </a:pPr>
            <a:r>
              <a:rPr lang="zh-CN" altLang="en-US" sz="2400" b="1">
                <a:latin typeface="Garamond" panose="02020404030301010803" pitchFamily="18" charset="0"/>
                <a:cs typeface="Times New Roman" panose="02020603050405020304" pitchFamily="18" charset="0"/>
              </a:rPr>
              <a:t>长期中，假设只有三种规模，依次为</a:t>
            </a:r>
            <a:r>
              <a:rPr lang="en-US" altLang="zh-CN" sz="2400" b="1">
                <a:latin typeface="Garamond" panose="02020404030301010803" pitchFamily="18" charset="0"/>
                <a:cs typeface="Times New Roman" panose="02020603050405020304" pitchFamily="18" charset="0"/>
              </a:rPr>
              <a:t>SAC3</a:t>
            </a:r>
            <a:r>
              <a:rPr lang="zh-CN" altLang="en-US" sz="2400" b="1">
                <a:latin typeface="Garamond" panose="02020404030301010803" pitchFamily="18" charset="0"/>
                <a:cs typeface="Times New Roman" panose="02020603050405020304" pitchFamily="18" charset="0"/>
              </a:rPr>
              <a:t>、</a:t>
            </a:r>
            <a:r>
              <a:rPr lang="en-US" altLang="zh-CN" sz="2400" b="1">
                <a:latin typeface="Garamond" panose="02020404030301010803" pitchFamily="18" charset="0"/>
                <a:cs typeface="Times New Roman" panose="02020603050405020304" pitchFamily="18" charset="0"/>
              </a:rPr>
              <a:t>SAC2</a:t>
            </a:r>
            <a:r>
              <a:rPr lang="zh-CN" altLang="en-US" sz="2400" b="1">
                <a:latin typeface="Garamond" panose="02020404030301010803" pitchFamily="18" charset="0"/>
                <a:cs typeface="Times New Roman" panose="02020603050405020304" pitchFamily="18" charset="0"/>
              </a:rPr>
              <a:t>、</a:t>
            </a:r>
            <a:r>
              <a:rPr lang="en-US" altLang="zh-CN" sz="2400" b="1">
                <a:latin typeface="Garamond" panose="02020404030301010803" pitchFamily="18" charset="0"/>
                <a:cs typeface="Times New Roman" panose="02020603050405020304" pitchFamily="18" charset="0"/>
              </a:rPr>
              <a:t>SAC1</a:t>
            </a:r>
            <a:r>
              <a:rPr lang="zh-CN" altLang="en-US" sz="2400" b="1">
                <a:latin typeface="Garamond" panose="02020404030301010803" pitchFamily="18" charset="0"/>
                <a:cs typeface="Times New Roman" panose="02020603050405020304" pitchFamily="18" charset="0"/>
              </a:rPr>
              <a:t>，相应短期边际成本线为</a:t>
            </a:r>
            <a:r>
              <a:rPr lang="en-US" altLang="zh-CN" sz="2400" b="1">
                <a:latin typeface="Garamond" panose="02020404030301010803" pitchFamily="18" charset="0"/>
                <a:cs typeface="Times New Roman" panose="02020603050405020304" pitchFamily="18" charset="0"/>
              </a:rPr>
              <a:t>SMC3</a:t>
            </a:r>
            <a:r>
              <a:rPr lang="zh-CN" altLang="en-US" sz="2400" b="1">
                <a:latin typeface="Garamond" panose="02020404030301010803" pitchFamily="18" charset="0"/>
                <a:cs typeface="Times New Roman" panose="02020603050405020304" pitchFamily="18" charset="0"/>
              </a:rPr>
              <a:t>、</a:t>
            </a:r>
            <a:r>
              <a:rPr lang="en-US" altLang="zh-CN" sz="2400" b="1">
                <a:latin typeface="Garamond" panose="02020404030301010803" pitchFamily="18" charset="0"/>
                <a:cs typeface="Times New Roman" panose="02020603050405020304" pitchFamily="18" charset="0"/>
              </a:rPr>
              <a:t>SMC2</a:t>
            </a:r>
            <a:r>
              <a:rPr lang="zh-CN" altLang="en-US" sz="2400" b="1">
                <a:latin typeface="Garamond" panose="02020404030301010803" pitchFamily="18" charset="0"/>
                <a:cs typeface="Times New Roman" panose="02020603050405020304" pitchFamily="18" charset="0"/>
              </a:rPr>
              <a:t>、</a:t>
            </a:r>
            <a:r>
              <a:rPr lang="en-US" altLang="zh-CN" sz="2400" b="1">
                <a:latin typeface="Garamond" panose="02020404030301010803" pitchFamily="18" charset="0"/>
                <a:cs typeface="Times New Roman" panose="02020603050405020304" pitchFamily="18" charset="0"/>
              </a:rPr>
              <a:t>SMC1</a:t>
            </a:r>
            <a:r>
              <a:rPr lang="zh-CN" altLang="en-US" sz="2400" b="1">
                <a:latin typeface="Garamond" panose="02020404030301010803" pitchFamily="18" charset="0"/>
                <a:cs typeface="Times New Roman" panose="02020603050405020304" pitchFamily="18" charset="0"/>
              </a:rPr>
              <a:t>。</a:t>
            </a:r>
          </a:p>
        </p:txBody>
      </p:sp>
      <p:pic>
        <p:nvPicPr>
          <p:cNvPr id="374788" name="Picture 4">
            <a:extLst>
              <a:ext uri="{FF2B5EF4-FFF2-40B4-BE49-F238E27FC236}">
                <a16:creationId xmlns:a16="http://schemas.microsoft.com/office/drawing/2014/main" id="{218E88EE-FBAC-4C85-871F-EEC901C8108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5600" y="2565400"/>
            <a:ext cx="2952750" cy="1617663"/>
          </a:xfrm>
          <a:prstGeom prst="rect">
            <a:avLst/>
          </a:prstGeom>
          <a:solidFill>
            <a:srgbClr val="FFCC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74789" name="Rectangle 5">
            <a:extLst>
              <a:ext uri="{FF2B5EF4-FFF2-40B4-BE49-F238E27FC236}">
                <a16:creationId xmlns:a16="http://schemas.microsoft.com/office/drawing/2014/main" id="{35723C26-6948-43F1-BFCB-F421D5BB2331}"/>
              </a:ext>
            </a:extLst>
          </p:cNvPr>
          <p:cNvSpPr>
            <a:spLocks noChangeArrowheads="1"/>
          </p:cNvSpPr>
          <p:nvPr/>
        </p:nvSpPr>
        <p:spPr bwMode="auto">
          <a:xfrm>
            <a:off x="684213" y="2492375"/>
            <a:ext cx="4608512" cy="1590675"/>
          </a:xfrm>
          <a:prstGeom prst="rect">
            <a:avLst/>
          </a:prstGeom>
          <a:solidFill>
            <a:srgbClr val="FFCC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rgbClr val="3366FF"/>
              </a:buClr>
              <a:buSzPct val="95000"/>
              <a:buFont typeface="Wingdings" panose="05000000000000000000" pitchFamily="2" charset="2"/>
              <a:buChar char="n"/>
            </a:pPr>
            <a:r>
              <a:rPr lang="en-US" altLang="zh-CN" sz="2400">
                <a:latin typeface="Garamond" panose="02020404030301010803" pitchFamily="18" charset="0"/>
                <a:cs typeface="Times New Roman" panose="02020603050405020304" pitchFamily="18" charset="0"/>
              </a:rPr>
              <a:t>LAC</a:t>
            </a:r>
            <a:r>
              <a:rPr lang="zh-CN" altLang="en-US" sz="2400">
                <a:latin typeface="Garamond" panose="02020404030301010803" pitchFamily="18" charset="0"/>
                <a:cs typeface="Times New Roman" panose="02020603050405020304" pitchFamily="18" charset="0"/>
              </a:rPr>
              <a:t>曲线与每条</a:t>
            </a:r>
            <a:r>
              <a:rPr lang="en-US" altLang="zh-CN" sz="2400">
                <a:latin typeface="Garamond" panose="02020404030301010803" pitchFamily="18" charset="0"/>
                <a:cs typeface="Times New Roman" panose="02020603050405020304" pitchFamily="18" charset="0"/>
              </a:rPr>
              <a:t>SAC</a:t>
            </a:r>
            <a:r>
              <a:rPr lang="zh-CN" altLang="en-US" sz="2400">
                <a:latin typeface="Garamond" panose="02020404030301010803" pitchFamily="18" charset="0"/>
                <a:cs typeface="Times New Roman" panose="02020603050405020304" pitchFamily="18" charset="0"/>
              </a:rPr>
              <a:t>曲线只有一个切点，分别为</a:t>
            </a:r>
            <a:r>
              <a:rPr lang="en-US" altLang="zh-CN" sz="2400">
                <a:latin typeface="Garamond" panose="02020404030301010803" pitchFamily="18" charset="0"/>
                <a:cs typeface="Times New Roman" panose="02020603050405020304" pitchFamily="18" charset="0"/>
              </a:rPr>
              <a:t>A</a:t>
            </a:r>
            <a:r>
              <a:rPr lang="zh-CN" altLang="en-US" sz="2400">
                <a:latin typeface="Garamond" panose="02020404030301010803" pitchFamily="18" charset="0"/>
                <a:cs typeface="Times New Roman" panose="02020603050405020304" pitchFamily="18" charset="0"/>
              </a:rPr>
              <a:t>、</a:t>
            </a:r>
            <a:r>
              <a:rPr lang="en-US" altLang="zh-CN" sz="2400">
                <a:latin typeface="Garamond" panose="02020404030301010803" pitchFamily="18" charset="0"/>
                <a:cs typeface="Times New Roman" panose="02020603050405020304" pitchFamily="18" charset="0"/>
              </a:rPr>
              <a:t>B</a:t>
            </a:r>
            <a:r>
              <a:rPr lang="zh-CN" altLang="en-US" sz="2400">
                <a:latin typeface="Garamond" panose="02020404030301010803" pitchFamily="18" charset="0"/>
                <a:cs typeface="Times New Roman" panose="02020603050405020304" pitchFamily="18" charset="0"/>
              </a:rPr>
              <a:t>、</a:t>
            </a:r>
            <a:r>
              <a:rPr lang="en-US" altLang="zh-CN" sz="2400">
                <a:latin typeface="Garamond" panose="02020404030301010803" pitchFamily="18" charset="0"/>
                <a:cs typeface="Times New Roman" panose="02020603050405020304" pitchFamily="18" charset="0"/>
              </a:rPr>
              <a:t>C</a:t>
            </a:r>
            <a:r>
              <a:rPr lang="zh-CN" altLang="en-US" sz="2400">
                <a:latin typeface="Garamond" panose="02020404030301010803" pitchFamily="18" charset="0"/>
                <a:cs typeface="Times New Roman" panose="02020603050405020304" pitchFamily="18" charset="0"/>
              </a:rPr>
              <a:t>。</a:t>
            </a:r>
          </a:p>
          <a:p>
            <a:pPr eaLnBrk="1" hangingPunct="1">
              <a:buClr>
                <a:srgbClr val="3366FF"/>
              </a:buClr>
              <a:buSzPct val="95000"/>
              <a:buFont typeface="Wingdings" panose="05000000000000000000" pitchFamily="2" charset="2"/>
              <a:buChar char="n"/>
            </a:pPr>
            <a:r>
              <a:rPr lang="zh-CN" altLang="en-US" sz="2400">
                <a:latin typeface="Garamond" panose="02020404030301010803" pitchFamily="18" charset="0"/>
                <a:cs typeface="Times New Roman" panose="02020603050405020304" pitchFamily="18" charset="0"/>
              </a:rPr>
              <a:t>在</a:t>
            </a:r>
            <a:r>
              <a:rPr lang="en-US" altLang="zh-CN" sz="2400">
                <a:latin typeface="Garamond" panose="02020404030301010803" pitchFamily="18" charset="0"/>
                <a:cs typeface="Times New Roman" panose="02020603050405020304" pitchFamily="18" charset="0"/>
              </a:rPr>
              <a:t>A</a:t>
            </a:r>
            <a:r>
              <a:rPr lang="zh-CN" altLang="en-US" sz="2400">
                <a:latin typeface="Garamond" panose="02020404030301010803" pitchFamily="18" charset="0"/>
                <a:cs typeface="Times New Roman" panose="02020603050405020304" pitchFamily="18" charset="0"/>
              </a:rPr>
              <a:t>点 </a:t>
            </a:r>
            <a:r>
              <a:rPr lang="en-US" altLang="zh-CN" sz="2400">
                <a:latin typeface="Garamond" panose="02020404030301010803" pitchFamily="18" charset="0"/>
                <a:cs typeface="Times New Roman" panose="02020603050405020304" pitchFamily="18" charset="0"/>
              </a:rPr>
              <a:t>LAC=SAC</a:t>
            </a:r>
            <a:r>
              <a:rPr lang="zh-CN" altLang="en-US" sz="2400">
                <a:latin typeface="Garamond" panose="02020404030301010803" pitchFamily="18" charset="0"/>
                <a:cs typeface="Times New Roman" panose="02020603050405020304" pitchFamily="18" charset="0"/>
              </a:rPr>
              <a:t>，对应的产量是</a:t>
            </a:r>
            <a:r>
              <a:rPr lang="en-US" altLang="zh-CN" sz="2400">
                <a:latin typeface="Garamond" panose="02020404030301010803" pitchFamily="18" charset="0"/>
                <a:cs typeface="Times New Roman" panose="02020603050405020304" pitchFamily="18" charset="0"/>
              </a:rPr>
              <a:t>Q1</a:t>
            </a:r>
            <a:r>
              <a:rPr lang="zh-CN" altLang="en-US" sz="2400">
                <a:latin typeface="Garamond" panose="02020404030301010803" pitchFamily="18" charset="0"/>
                <a:cs typeface="Times New Roman" panose="02020603050405020304" pitchFamily="18" charset="0"/>
              </a:rPr>
              <a:t>，此时</a:t>
            </a:r>
            <a:r>
              <a:rPr lang="en-US" altLang="zh-CN" sz="2400">
                <a:latin typeface="Garamond" panose="02020404030301010803" pitchFamily="18" charset="0"/>
                <a:cs typeface="Times New Roman" panose="02020603050405020304" pitchFamily="18" charset="0"/>
              </a:rPr>
              <a:t>LTC=STC</a:t>
            </a:r>
            <a:r>
              <a:rPr lang="zh-CN" altLang="en-US" sz="2400">
                <a:latin typeface="Garamond" panose="02020404030301010803" pitchFamily="18" charset="0"/>
                <a:cs typeface="Times New Roman" panose="02020603050405020304" pitchFamily="18" charset="0"/>
              </a:rPr>
              <a:t>。 </a:t>
            </a:r>
          </a:p>
        </p:txBody>
      </p:sp>
      <p:sp>
        <p:nvSpPr>
          <p:cNvPr id="374790" name="Rectangle 6">
            <a:extLst>
              <a:ext uri="{FF2B5EF4-FFF2-40B4-BE49-F238E27FC236}">
                <a16:creationId xmlns:a16="http://schemas.microsoft.com/office/drawing/2014/main" id="{C9AEE91A-ABEA-43C4-8601-65023056BEE5}"/>
              </a:ext>
            </a:extLst>
          </p:cNvPr>
          <p:cNvSpPr>
            <a:spLocks noChangeArrowheads="1"/>
          </p:cNvSpPr>
          <p:nvPr/>
        </p:nvSpPr>
        <p:spPr bwMode="auto">
          <a:xfrm>
            <a:off x="684213" y="4365625"/>
            <a:ext cx="8208962" cy="1225550"/>
          </a:xfrm>
          <a:prstGeom prst="rect">
            <a:avLst/>
          </a:prstGeom>
          <a:solidFill>
            <a:srgbClr val="FFCC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bg2"/>
              </a:buClr>
              <a:buFont typeface="Monotype Sorts" pitchFamily="2" charset="2"/>
              <a:tabLst>
                <a:tab pos="2971800" algn="l"/>
              </a:tabLst>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tabLst>
                <a:tab pos="2971800" algn="l"/>
              </a:tabLst>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tabLst>
                <a:tab pos="2971800" algn="l"/>
              </a:tabLst>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tabLst>
                <a:tab pos="2971800" algn="l"/>
              </a:tabLst>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tabLst>
                <a:tab pos="2971800" algn="l"/>
              </a:tabLst>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tabLst>
                <a:tab pos="2971800" algn="l"/>
              </a:tabLs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tabLst>
                <a:tab pos="2971800" algn="l"/>
              </a:tabLs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tabLst>
                <a:tab pos="2971800" algn="l"/>
              </a:tabLs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tabLst>
                <a:tab pos="2971800" algn="l"/>
              </a:tabLs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rgbClr val="3366FF"/>
              </a:buClr>
              <a:buSzPct val="95000"/>
              <a:buFont typeface="Wingdings" panose="05000000000000000000" pitchFamily="2" charset="2"/>
              <a:buChar char="n"/>
            </a:pPr>
            <a:r>
              <a:rPr lang="zh-CN" altLang="en-US" sz="2400"/>
              <a:t>即当</a:t>
            </a:r>
            <a:r>
              <a:rPr lang="en-US" altLang="zh-CN" sz="2400"/>
              <a:t>LAC=SAC</a:t>
            </a:r>
            <a:r>
              <a:rPr lang="zh-CN" altLang="en-US" sz="2400"/>
              <a:t>时，</a:t>
            </a:r>
            <a:r>
              <a:rPr lang="en-US" altLang="zh-CN" sz="2400"/>
              <a:t>LTC</a:t>
            </a:r>
            <a:r>
              <a:rPr lang="zh-CN" altLang="en-US" sz="2400"/>
              <a:t>与</a:t>
            </a:r>
            <a:r>
              <a:rPr lang="en-US" altLang="zh-CN" sz="2400"/>
              <a:t>STC</a:t>
            </a:r>
            <a:r>
              <a:rPr lang="zh-CN" altLang="en-US" sz="2400"/>
              <a:t>斜率相等，</a:t>
            </a:r>
            <a:r>
              <a:rPr lang="en-US" altLang="zh-CN" sz="2400"/>
              <a:t>LMC</a:t>
            </a:r>
            <a:r>
              <a:rPr lang="zh-CN" altLang="en-US" sz="2400"/>
              <a:t>＝</a:t>
            </a:r>
            <a:r>
              <a:rPr lang="en-US" altLang="zh-CN" sz="2400"/>
              <a:t>SMC</a:t>
            </a:r>
            <a:r>
              <a:rPr lang="zh-CN" altLang="en-US" sz="2400"/>
              <a:t>。</a:t>
            </a:r>
          </a:p>
          <a:p>
            <a:pPr>
              <a:spcBef>
                <a:spcPct val="0"/>
              </a:spcBef>
              <a:buClr>
                <a:srgbClr val="3366FF"/>
              </a:buClr>
              <a:buSzPct val="95000"/>
              <a:buFont typeface="Wingdings" panose="05000000000000000000" pitchFamily="2" charset="2"/>
              <a:buChar char="n"/>
            </a:pPr>
            <a:r>
              <a:rPr lang="en-US" altLang="zh-CN" sz="2400"/>
              <a:t>Q1</a:t>
            </a:r>
            <a:r>
              <a:rPr lang="zh-CN" altLang="en-US" sz="2400"/>
              <a:t>是</a:t>
            </a:r>
            <a:r>
              <a:rPr lang="en-US" altLang="zh-CN" sz="2400"/>
              <a:t>LAC=SAC</a:t>
            </a:r>
            <a:r>
              <a:rPr lang="zh-CN" altLang="en-US" sz="2400"/>
              <a:t>时的产量，</a:t>
            </a:r>
            <a:r>
              <a:rPr lang="en-US" altLang="zh-CN" sz="2400"/>
              <a:t>P</a:t>
            </a:r>
            <a:r>
              <a:rPr lang="zh-CN" altLang="en-US" sz="2400"/>
              <a:t>点是</a:t>
            </a:r>
            <a:r>
              <a:rPr lang="en-US" altLang="zh-CN" sz="2400"/>
              <a:t>Q1</a:t>
            </a:r>
            <a:r>
              <a:rPr lang="zh-CN" altLang="en-US" sz="2400"/>
              <a:t>产量与</a:t>
            </a:r>
            <a:r>
              <a:rPr lang="en-US" altLang="zh-CN" sz="2400"/>
              <a:t>SMC</a:t>
            </a:r>
            <a:r>
              <a:rPr lang="zh-CN" altLang="en-US" sz="2400"/>
              <a:t>曲线的交点，所以</a:t>
            </a:r>
            <a:r>
              <a:rPr lang="en-US" altLang="zh-CN" sz="2400"/>
              <a:t>P</a:t>
            </a:r>
            <a:r>
              <a:rPr lang="zh-CN" altLang="en-US" sz="2400"/>
              <a:t>点的成本也是</a:t>
            </a:r>
            <a:r>
              <a:rPr lang="en-US" altLang="zh-CN" sz="2400"/>
              <a:t>Q1</a:t>
            </a:r>
            <a:r>
              <a:rPr lang="zh-CN" altLang="en-US" sz="2400"/>
              <a:t>产量上的长期边际成本。</a:t>
            </a:r>
          </a:p>
        </p:txBody>
      </p:sp>
      <p:sp>
        <p:nvSpPr>
          <p:cNvPr id="374791" name="Rectangle 7">
            <a:extLst>
              <a:ext uri="{FF2B5EF4-FFF2-40B4-BE49-F238E27FC236}">
                <a16:creationId xmlns:a16="http://schemas.microsoft.com/office/drawing/2014/main" id="{9BFC9C7C-FFDB-44E1-B089-400F17C38D10}"/>
              </a:ext>
            </a:extLst>
          </p:cNvPr>
          <p:cNvSpPr>
            <a:spLocks noChangeArrowheads="1"/>
          </p:cNvSpPr>
          <p:nvPr/>
        </p:nvSpPr>
        <p:spPr bwMode="auto">
          <a:xfrm>
            <a:off x="684213" y="5805488"/>
            <a:ext cx="5976937" cy="495300"/>
          </a:xfrm>
          <a:prstGeom prst="rect">
            <a:avLst/>
          </a:prstGeom>
          <a:solidFill>
            <a:srgbClr val="FFCC00"/>
          </a:solid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bg2"/>
              </a:buClr>
              <a:buFont typeface="Monotype Sorts" pitchFamily="2" charset="2"/>
              <a:tabLst>
                <a:tab pos="2971800" algn="l"/>
              </a:tabLst>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tabLst>
                <a:tab pos="2971800" algn="l"/>
              </a:tabLst>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tabLst>
                <a:tab pos="2971800" algn="l"/>
              </a:tabLst>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tabLst>
                <a:tab pos="2971800" algn="l"/>
              </a:tabLst>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tabLst>
                <a:tab pos="2971800" algn="l"/>
              </a:tabLst>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tabLst>
                <a:tab pos="2971800" algn="l"/>
              </a:tabLs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tabLst>
                <a:tab pos="2971800" algn="l"/>
              </a:tabLs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tabLst>
                <a:tab pos="2971800" algn="l"/>
              </a:tabLs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tabLst>
                <a:tab pos="2971800" algn="l"/>
              </a:tabLs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rgbClr val="3366FF"/>
              </a:buClr>
              <a:buSzPct val="95000"/>
              <a:buFont typeface="Wingdings" panose="05000000000000000000" pitchFamily="2" charset="2"/>
              <a:buChar char="n"/>
            </a:pPr>
            <a:r>
              <a:rPr lang="zh-CN" altLang="en-US" sz="2400"/>
              <a:t>同理，得出</a:t>
            </a:r>
            <a:r>
              <a:rPr lang="en-US" altLang="zh-CN" sz="2400"/>
              <a:t>LMC</a:t>
            </a:r>
            <a:r>
              <a:rPr lang="zh-CN" altLang="en-US" sz="2400"/>
              <a:t>曲线。</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74787">
                                            <p:bg/>
                                          </p:spTgt>
                                        </p:tgtEl>
                                        <p:attrNameLst>
                                          <p:attrName>style.visibility</p:attrName>
                                        </p:attrNameLst>
                                      </p:cBhvr>
                                      <p:to>
                                        <p:strVal val="visible"/>
                                      </p:to>
                                    </p:set>
                                    <p:animEffect transition="in" filter="blinds(horizontal)">
                                      <p:cBhvr>
                                        <p:cTn id="7" dur="500"/>
                                        <p:tgtEl>
                                          <p:spTgt spid="374787">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74787">
                                            <p:txEl>
                                              <p:pRg st="0" end="0"/>
                                            </p:txEl>
                                          </p:spTgt>
                                        </p:tgtEl>
                                        <p:attrNameLst>
                                          <p:attrName>style.visibility</p:attrName>
                                        </p:attrNameLst>
                                      </p:cBhvr>
                                      <p:to>
                                        <p:strVal val="visible"/>
                                      </p:to>
                                    </p:set>
                                    <p:animEffect transition="in" filter="blinds(horizontal)">
                                      <p:cBhvr>
                                        <p:cTn id="12" dur="500"/>
                                        <p:tgtEl>
                                          <p:spTgt spid="37478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74789"/>
                                        </p:tgtEl>
                                        <p:attrNameLst>
                                          <p:attrName>style.visibility</p:attrName>
                                        </p:attrNameLst>
                                      </p:cBhvr>
                                      <p:to>
                                        <p:strVal val="visible"/>
                                      </p:to>
                                    </p:set>
                                    <p:animEffect transition="in" filter="blinds(horizontal)">
                                      <p:cBhvr>
                                        <p:cTn id="17" dur="500"/>
                                        <p:tgtEl>
                                          <p:spTgt spid="374789"/>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nodeType="clickEffect">
                                  <p:stCondLst>
                                    <p:cond delay="0"/>
                                  </p:stCondLst>
                                  <p:childTnLst>
                                    <p:set>
                                      <p:cBhvr>
                                        <p:cTn id="21" dur="1" fill="hold">
                                          <p:stCondLst>
                                            <p:cond delay="0"/>
                                          </p:stCondLst>
                                        </p:cTn>
                                        <p:tgtEl>
                                          <p:spTgt spid="374788"/>
                                        </p:tgtEl>
                                        <p:attrNameLst>
                                          <p:attrName>style.visibility</p:attrName>
                                        </p:attrNameLst>
                                      </p:cBhvr>
                                      <p:to>
                                        <p:strVal val="visible"/>
                                      </p:to>
                                    </p:set>
                                    <p:animEffect transition="in" filter="box(in)">
                                      <p:cBhvr>
                                        <p:cTn id="22" dur="500"/>
                                        <p:tgtEl>
                                          <p:spTgt spid="374788"/>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374790"/>
                                        </p:tgtEl>
                                        <p:attrNameLst>
                                          <p:attrName>style.visibility</p:attrName>
                                        </p:attrNameLst>
                                      </p:cBhvr>
                                      <p:to>
                                        <p:strVal val="visible"/>
                                      </p:to>
                                    </p:set>
                                    <p:animEffect transition="in" filter="diamond(in)">
                                      <p:cBhvr>
                                        <p:cTn id="27" dur="2000"/>
                                        <p:tgtEl>
                                          <p:spTgt spid="374790"/>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374791"/>
                                        </p:tgtEl>
                                        <p:attrNameLst>
                                          <p:attrName>style.visibility</p:attrName>
                                        </p:attrNameLst>
                                      </p:cBhvr>
                                      <p:to>
                                        <p:strVal val="visible"/>
                                      </p:to>
                                    </p:set>
                                    <p:animEffect transition="in" filter="diamond(in)">
                                      <p:cBhvr>
                                        <p:cTn id="32" dur="2000"/>
                                        <p:tgtEl>
                                          <p:spTgt spid="3747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4787" grpId="0" build="p" animBg="1"/>
      <p:bldP spid="374789" grpId="0" animBg="1"/>
      <p:bldP spid="374790" grpId="0" animBg="1"/>
      <p:bldP spid="374791"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灯片编号占位符 5">
            <a:extLst>
              <a:ext uri="{FF2B5EF4-FFF2-40B4-BE49-F238E27FC236}">
                <a16:creationId xmlns:a16="http://schemas.microsoft.com/office/drawing/2014/main" id="{6287C57E-A13F-46B6-A326-7C1CE9101D5C}"/>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A74854C2-2100-4B46-863F-B82914365298}" type="slidenum">
              <a:rPr lang="en-US" altLang="zh-CN" sz="2400" smtClean="0">
                <a:solidFill>
                  <a:srgbClr val="0000CC"/>
                </a:solidFill>
              </a:rPr>
              <a:pPr>
                <a:spcBef>
                  <a:spcPct val="50000"/>
                </a:spcBef>
                <a:buClrTx/>
                <a:buFontTx/>
                <a:buNone/>
              </a:pPr>
              <a:t>41</a:t>
            </a:fld>
            <a:endParaRPr lang="en-US" altLang="zh-CN" sz="2400">
              <a:solidFill>
                <a:srgbClr val="0000CC"/>
              </a:solidFill>
            </a:endParaRPr>
          </a:p>
        </p:txBody>
      </p:sp>
      <p:sp>
        <p:nvSpPr>
          <p:cNvPr id="46083" name="Rectangle 2">
            <a:extLst>
              <a:ext uri="{FF2B5EF4-FFF2-40B4-BE49-F238E27FC236}">
                <a16:creationId xmlns:a16="http://schemas.microsoft.com/office/drawing/2014/main" id="{9458E6D7-44C1-4E85-B722-F61E67C7D4FF}"/>
              </a:ext>
            </a:extLst>
          </p:cNvPr>
          <p:cNvSpPr>
            <a:spLocks noGrp="1" noChangeArrowheads="1"/>
          </p:cNvSpPr>
          <p:nvPr>
            <p:ph type="title"/>
          </p:nvPr>
        </p:nvSpPr>
        <p:spPr/>
        <p:txBody>
          <a:bodyPr/>
          <a:lstStyle/>
          <a:p>
            <a:pPr eaLnBrk="1" hangingPunct="1"/>
            <a:r>
              <a:rPr lang="en-US" altLang="zh-CN"/>
              <a:t>SMC</a:t>
            </a:r>
            <a:r>
              <a:rPr lang="zh-CN" altLang="en-US"/>
              <a:t>与</a:t>
            </a:r>
            <a:r>
              <a:rPr lang="en-US" altLang="zh-CN"/>
              <a:t>LMC</a:t>
            </a:r>
          </a:p>
        </p:txBody>
      </p:sp>
      <p:sp>
        <p:nvSpPr>
          <p:cNvPr id="372739" name="Rectangle 3">
            <a:extLst>
              <a:ext uri="{FF2B5EF4-FFF2-40B4-BE49-F238E27FC236}">
                <a16:creationId xmlns:a16="http://schemas.microsoft.com/office/drawing/2014/main" id="{E09F7589-9D41-452C-A985-AD221682FA2F}"/>
              </a:ext>
            </a:extLst>
          </p:cNvPr>
          <p:cNvSpPr>
            <a:spLocks noGrp="1" noChangeArrowheads="1"/>
          </p:cNvSpPr>
          <p:nvPr>
            <p:ph type="body" idx="1"/>
          </p:nvPr>
        </p:nvSpPr>
        <p:spPr>
          <a:xfrm>
            <a:off x="684213" y="1989138"/>
            <a:ext cx="2879725" cy="3240087"/>
          </a:xfrm>
          <a:solidFill>
            <a:srgbClr val="FFCC00"/>
          </a:solidFill>
          <a:ln w="38100">
            <a:solidFill>
              <a:srgbClr val="CC6600"/>
            </a:solidFill>
            <a:miter lim="800000"/>
            <a:headEnd/>
            <a:tailEnd/>
          </a:ln>
        </p:spPr>
        <p:txBody>
          <a:bodyPr/>
          <a:lstStyle/>
          <a:p>
            <a:pPr marL="0" indent="0" eaLnBrk="1" hangingPunct="1">
              <a:lnSpc>
                <a:spcPct val="90000"/>
              </a:lnSpc>
              <a:buClr>
                <a:srgbClr val="3366FF"/>
              </a:buClr>
              <a:buSzPct val="95000"/>
              <a:buFont typeface="Wingdings" panose="05000000000000000000" pitchFamily="2" charset="2"/>
              <a:buNone/>
            </a:pPr>
            <a:r>
              <a:rPr lang="zh-CN" altLang="en-US" sz="2400" b="1"/>
              <a:t>在交点左边，</a:t>
            </a:r>
            <a:r>
              <a:rPr lang="en-US" altLang="zh-CN" sz="2400" b="1"/>
              <a:t>SMC</a:t>
            </a:r>
            <a:r>
              <a:rPr lang="zh-CN" altLang="en-US" sz="2400" b="1"/>
              <a:t>位于</a:t>
            </a:r>
            <a:r>
              <a:rPr lang="en-US" altLang="zh-CN" sz="2400" b="1"/>
              <a:t>LMC</a:t>
            </a:r>
            <a:r>
              <a:rPr lang="zh-CN" altLang="en-US" sz="2400" b="1"/>
              <a:t>的下面，或</a:t>
            </a:r>
            <a:r>
              <a:rPr lang="en-US" altLang="zh-CN" sz="2400" b="1"/>
              <a:t>SMC</a:t>
            </a:r>
            <a:r>
              <a:rPr lang="zh-CN" altLang="en-US" sz="2400" b="1"/>
              <a:t>＜</a:t>
            </a:r>
            <a:r>
              <a:rPr lang="en-US" altLang="zh-CN" sz="2400" b="1"/>
              <a:t>LMC</a:t>
            </a:r>
            <a:r>
              <a:rPr lang="zh-CN" altLang="en-US" sz="2400" b="1"/>
              <a:t>；</a:t>
            </a:r>
          </a:p>
          <a:p>
            <a:pPr marL="0" indent="0" eaLnBrk="1" hangingPunct="1">
              <a:lnSpc>
                <a:spcPct val="90000"/>
              </a:lnSpc>
              <a:buClr>
                <a:srgbClr val="3366FF"/>
              </a:buClr>
              <a:buSzPct val="95000"/>
              <a:buFont typeface="Wingdings" panose="05000000000000000000" pitchFamily="2" charset="2"/>
              <a:buNone/>
            </a:pPr>
            <a:r>
              <a:rPr lang="zh-CN" altLang="en-US" sz="2400" b="1"/>
              <a:t>在交点右边，</a:t>
            </a:r>
            <a:r>
              <a:rPr lang="en-US" altLang="zh-CN" sz="2400" b="1"/>
              <a:t>SMC</a:t>
            </a:r>
            <a:r>
              <a:rPr lang="zh-CN" altLang="en-US" sz="2400" b="1"/>
              <a:t>位于</a:t>
            </a:r>
            <a:r>
              <a:rPr lang="en-US" altLang="zh-CN" sz="2400" b="1"/>
              <a:t>LMC</a:t>
            </a:r>
            <a:r>
              <a:rPr lang="zh-CN" altLang="en-US" sz="2400" b="1"/>
              <a:t>的上方，或</a:t>
            </a:r>
            <a:r>
              <a:rPr lang="en-US" altLang="zh-CN" sz="2400" b="1"/>
              <a:t>SMC</a:t>
            </a:r>
            <a:r>
              <a:rPr lang="zh-CN" altLang="en-US" sz="2400" b="1"/>
              <a:t>＞</a:t>
            </a:r>
            <a:r>
              <a:rPr lang="en-US" altLang="zh-CN" sz="2400" b="1"/>
              <a:t>LMC</a:t>
            </a:r>
            <a:r>
              <a:rPr lang="zh-CN" altLang="en-US" sz="2400" b="1"/>
              <a:t>。</a:t>
            </a:r>
          </a:p>
        </p:txBody>
      </p:sp>
      <p:sp>
        <p:nvSpPr>
          <p:cNvPr id="46085" name="Freeform 4">
            <a:extLst>
              <a:ext uri="{FF2B5EF4-FFF2-40B4-BE49-F238E27FC236}">
                <a16:creationId xmlns:a16="http://schemas.microsoft.com/office/drawing/2014/main" id="{CB96DFE8-8A78-48FD-9CA5-685DE5646F66}"/>
              </a:ext>
            </a:extLst>
          </p:cNvPr>
          <p:cNvSpPr>
            <a:spLocks/>
          </p:cNvSpPr>
          <p:nvPr/>
        </p:nvSpPr>
        <p:spPr bwMode="auto">
          <a:xfrm>
            <a:off x="4133850" y="2101850"/>
            <a:ext cx="3530600" cy="2622550"/>
          </a:xfrm>
          <a:custGeom>
            <a:avLst/>
            <a:gdLst>
              <a:gd name="T0" fmla="*/ 0 w 2160"/>
              <a:gd name="T1" fmla="*/ 2147483646 h 1768"/>
              <a:gd name="T2" fmla="*/ 2147483646 w 2160"/>
              <a:gd name="T3" fmla="*/ 2147483646 h 1768"/>
              <a:gd name="T4" fmla="*/ 2147483646 w 2160"/>
              <a:gd name="T5" fmla="*/ 0 h 1768"/>
              <a:gd name="T6" fmla="*/ 0 60000 65536"/>
              <a:gd name="T7" fmla="*/ 0 60000 65536"/>
              <a:gd name="T8" fmla="*/ 0 60000 65536"/>
            </a:gdLst>
            <a:ahLst/>
            <a:cxnLst>
              <a:cxn ang="T6">
                <a:pos x="T0" y="T1"/>
              </a:cxn>
              <a:cxn ang="T7">
                <a:pos x="T2" y="T3"/>
              </a:cxn>
              <a:cxn ang="T8">
                <a:pos x="T4" y="T5"/>
              </a:cxn>
            </a:cxnLst>
            <a:rect l="0" t="0" r="r" b="b"/>
            <a:pathLst>
              <a:path w="2160" h="1768">
                <a:moveTo>
                  <a:pt x="0" y="1248"/>
                </a:moveTo>
                <a:cubicBezTo>
                  <a:pt x="180" y="1508"/>
                  <a:pt x="360" y="1768"/>
                  <a:pt x="720" y="1560"/>
                </a:cubicBezTo>
                <a:cubicBezTo>
                  <a:pt x="1080" y="1352"/>
                  <a:pt x="1620" y="676"/>
                  <a:pt x="2160" y="0"/>
                </a:cubicBezTo>
              </a:path>
            </a:pathLst>
          </a:custGeom>
          <a:noFill/>
          <a:ln w="57150" cmpd="sng">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6086" name="Text Box 5">
            <a:extLst>
              <a:ext uri="{FF2B5EF4-FFF2-40B4-BE49-F238E27FC236}">
                <a16:creationId xmlns:a16="http://schemas.microsoft.com/office/drawing/2014/main" id="{83667C85-DDE6-400C-95F4-A73CBC62637F}"/>
              </a:ext>
            </a:extLst>
          </p:cNvPr>
          <p:cNvSpPr txBox="1">
            <a:spLocks noChangeArrowheads="1"/>
          </p:cNvSpPr>
          <p:nvPr/>
        </p:nvSpPr>
        <p:spPr bwMode="auto">
          <a:xfrm>
            <a:off x="3779838" y="5084763"/>
            <a:ext cx="401637" cy="384175"/>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O</a:t>
            </a:r>
            <a:endParaRPr lang="en-US" altLang="zh-CN" sz="2000"/>
          </a:p>
        </p:txBody>
      </p:sp>
      <p:sp>
        <p:nvSpPr>
          <p:cNvPr id="46087" name="Text Box 6">
            <a:extLst>
              <a:ext uri="{FF2B5EF4-FFF2-40B4-BE49-F238E27FC236}">
                <a16:creationId xmlns:a16="http://schemas.microsoft.com/office/drawing/2014/main" id="{B580AE49-BFF1-4CFB-B9FE-86F2B2AA9FDB}"/>
              </a:ext>
            </a:extLst>
          </p:cNvPr>
          <p:cNvSpPr txBox="1">
            <a:spLocks noChangeArrowheads="1"/>
          </p:cNvSpPr>
          <p:nvPr/>
        </p:nvSpPr>
        <p:spPr bwMode="auto">
          <a:xfrm>
            <a:off x="3514725" y="1839913"/>
            <a:ext cx="617538" cy="307975"/>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MC</a:t>
            </a:r>
            <a:endParaRPr lang="en-US" altLang="zh-CN" sz="2000"/>
          </a:p>
        </p:txBody>
      </p:sp>
      <p:sp>
        <p:nvSpPr>
          <p:cNvPr id="46088" name="Line 7">
            <a:extLst>
              <a:ext uri="{FF2B5EF4-FFF2-40B4-BE49-F238E27FC236}">
                <a16:creationId xmlns:a16="http://schemas.microsoft.com/office/drawing/2014/main" id="{3C0F05F6-293A-4185-AA96-4F588ED49BE8}"/>
              </a:ext>
            </a:extLst>
          </p:cNvPr>
          <p:cNvSpPr>
            <a:spLocks noChangeShapeType="1"/>
          </p:cNvSpPr>
          <p:nvPr/>
        </p:nvSpPr>
        <p:spPr bwMode="auto">
          <a:xfrm>
            <a:off x="3873500" y="2271713"/>
            <a:ext cx="0" cy="28082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6089" name="Line 8">
            <a:extLst>
              <a:ext uri="{FF2B5EF4-FFF2-40B4-BE49-F238E27FC236}">
                <a16:creationId xmlns:a16="http://schemas.microsoft.com/office/drawing/2014/main" id="{E9FA83A2-43FF-4717-BF6F-AE2F6EE241CA}"/>
              </a:ext>
            </a:extLst>
          </p:cNvPr>
          <p:cNvSpPr>
            <a:spLocks noChangeShapeType="1"/>
          </p:cNvSpPr>
          <p:nvPr/>
        </p:nvSpPr>
        <p:spPr bwMode="auto">
          <a:xfrm>
            <a:off x="3851275" y="5084763"/>
            <a:ext cx="446563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6090" name="Text Box 9">
            <a:extLst>
              <a:ext uri="{FF2B5EF4-FFF2-40B4-BE49-F238E27FC236}">
                <a16:creationId xmlns:a16="http://schemas.microsoft.com/office/drawing/2014/main" id="{20863F9D-A897-4802-8B09-3BE24B7C12A2}"/>
              </a:ext>
            </a:extLst>
          </p:cNvPr>
          <p:cNvSpPr txBox="1">
            <a:spLocks noChangeArrowheads="1"/>
          </p:cNvSpPr>
          <p:nvPr/>
        </p:nvSpPr>
        <p:spPr bwMode="auto">
          <a:xfrm>
            <a:off x="7885113" y="5084763"/>
            <a:ext cx="439737"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Q</a:t>
            </a:r>
            <a:endParaRPr lang="en-US" altLang="zh-CN" sz="2000"/>
          </a:p>
        </p:txBody>
      </p:sp>
      <p:sp>
        <p:nvSpPr>
          <p:cNvPr id="46091" name="Freeform 11">
            <a:extLst>
              <a:ext uri="{FF2B5EF4-FFF2-40B4-BE49-F238E27FC236}">
                <a16:creationId xmlns:a16="http://schemas.microsoft.com/office/drawing/2014/main" id="{9696F7DB-CED9-4305-8CE0-61BBDE53B9D2}"/>
              </a:ext>
            </a:extLst>
          </p:cNvPr>
          <p:cNvSpPr>
            <a:spLocks/>
          </p:cNvSpPr>
          <p:nvPr/>
        </p:nvSpPr>
        <p:spPr bwMode="auto">
          <a:xfrm>
            <a:off x="5603875" y="3489325"/>
            <a:ext cx="884238" cy="501650"/>
          </a:xfrm>
          <a:custGeom>
            <a:avLst/>
            <a:gdLst>
              <a:gd name="T0" fmla="*/ 0 w 540"/>
              <a:gd name="T1" fmla="*/ 0 h 338"/>
              <a:gd name="T2" fmla="*/ 2147483646 w 540"/>
              <a:gd name="T3" fmla="*/ 2147483646 h 338"/>
              <a:gd name="T4" fmla="*/ 2147483646 w 540"/>
              <a:gd name="T5" fmla="*/ 2147483646 h 338"/>
              <a:gd name="T6" fmla="*/ 0 60000 65536"/>
              <a:gd name="T7" fmla="*/ 0 60000 65536"/>
              <a:gd name="T8" fmla="*/ 0 60000 65536"/>
            </a:gdLst>
            <a:ahLst/>
            <a:cxnLst>
              <a:cxn ang="T6">
                <a:pos x="T0" y="T1"/>
              </a:cxn>
              <a:cxn ang="T7">
                <a:pos x="T2" y="T3"/>
              </a:cxn>
              <a:cxn ang="T8">
                <a:pos x="T4" y="T5"/>
              </a:cxn>
            </a:cxnLst>
            <a:rect l="0" t="0" r="r" b="b"/>
            <a:pathLst>
              <a:path w="540" h="338">
                <a:moveTo>
                  <a:pt x="0" y="0"/>
                </a:moveTo>
                <a:cubicBezTo>
                  <a:pt x="45" y="143"/>
                  <a:pt x="90" y="286"/>
                  <a:pt x="180" y="312"/>
                </a:cubicBezTo>
                <a:cubicBezTo>
                  <a:pt x="270" y="338"/>
                  <a:pt x="480" y="182"/>
                  <a:pt x="540" y="156"/>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6092" name="Freeform 12">
            <a:extLst>
              <a:ext uri="{FF2B5EF4-FFF2-40B4-BE49-F238E27FC236}">
                <a16:creationId xmlns:a16="http://schemas.microsoft.com/office/drawing/2014/main" id="{D394C365-ABD8-45EB-9FA9-E70E3D1749D6}"/>
              </a:ext>
            </a:extLst>
          </p:cNvPr>
          <p:cNvSpPr>
            <a:spLocks/>
          </p:cNvSpPr>
          <p:nvPr/>
        </p:nvSpPr>
        <p:spPr bwMode="auto">
          <a:xfrm rot="-1140657">
            <a:off x="5603875" y="3489325"/>
            <a:ext cx="588963" cy="695325"/>
          </a:xfrm>
          <a:custGeom>
            <a:avLst/>
            <a:gdLst>
              <a:gd name="T0" fmla="*/ 2147483646 w 360"/>
              <a:gd name="T1" fmla="*/ 0 h 468"/>
              <a:gd name="T2" fmla="*/ 2147483646 w 360"/>
              <a:gd name="T3" fmla="*/ 2147483646 h 468"/>
              <a:gd name="T4" fmla="*/ 0 w 360"/>
              <a:gd name="T5" fmla="*/ 2147483646 h 468"/>
              <a:gd name="T6" fmla="*/ 0 60000 65536"/>
              <a:gd name="T7" fmla="*/ 0 60000 65536"/>
              <a:gd name="T8" fmla="*/ 0 60000 65536"/>
            </a:gdLst>
            <a:ahLst/>
            <a:cxnLst>
              <a:cxn ang="T6">
                <a:pos x="T0" y="T1"/>
              </a:cxn>
              <a:cxn ang="T7">
                <a:pos x="T2" y="T3"/>
              </a:cxn>
              <a:cxn ang="T8">
                <a:pos x="T4" y="T5"/>
              </a:cxn>
            </a:cxnLst>
            <a:rect l="0" t="0" r="r" b="b"/>
            <a:pathLst>
              <a:path w="360" h="468">
                <a:moveTo>
                  <a:pt x="360" y="0"/>
                </a:moveTo>
                <a:cubicBezTo>
                  <a:pt x="300" y="117"/>
                  <a:pt x="240" y="234"/>
                  <a:pt x="180" y="312"/>
                </a:cubicBezTo>
                <a:cubicBezTo>
                  <a:pt x="120" y="390"/>
                  <a:pt x="60" y="429"/>
                  <a:pt x="0" y="468"/>
                </a:cubicBezTo>
              </a:path>
            </a:pathLst>
          </a:custGeom>
          <a:noFill/>
          <a:ln w="57150" cmpd="sng">
            <a:solidFill>
              <a:srgbClr val="0000CC"/>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6093" name="Freeform 13">
            <a:extLst>
              <a:ext uri="{FF2B5EF4-FFF2-40B4-BE49-F238E27FC236}">
                <a16:creationId xmlns:a16="http://schemas.microsoft.com/office/drawing/2014/main" id="{CDB8EF99-5E6B-44CD-A79B-E1FD558848BE}"/>
              </a:ext>
            </a:extLst>
          </p:cNvPr>
          <p:cNvSpPr>
            <a:spLocks/>
          </p:cNvSpPr>
          <p:nvPr/>
        </p:nvSpPr>
        <p:spPr bwMode="auto">
          <a:xfrm rot="-2579792">
            <a:off x="3838575" y="3432175"/>
            <a:ext cx="1698625" cy="1133475"/>
          </a:xfrm>
          <a:custGeom>
            <a:avLst/>
            <a:gdLst>
              <a:gd name="T0" fmla="*/ 2147483646 w 360"/>
              <a:gd name="T1" fmla="*/ 0 h 468"/>
              <a:gd name="T2" fmla="*/ 2147483646 w 360"/>
              <a:gd name="T3" fmla="*/ 2147483646 h 468"/>
              <a:gd name="T4" fmla="*/ 0 w 360"/>
              <a:gd name="T5" fmla="*/ 2147483646 h 468"/>
              <a:gd name="T6" fmla="*/ 0 60000 65536"/>
              <a:gd name="T7" fmla="*/ 0 60000 65536"/>
              <a:gd name="T8" fmla="*/ 0 60000 65536"/>
            </a:gdLst>
            <a:ahLst/>
            <a:cxnLst>
              <a:cxn ang="T6">
                <a:pos x="T0" y="T1"/>
              </a:cxn>
              <a:cxn ang="T7">
                <a:pos x="T2" y="T3"/>
              </a:cxn>
              <a:cxn ang="T8">
                <a:pos x="T4" y="T5"/>
              </a:cxn>
            </a:cxnLst>
            <a:rect l="0" t="0" r="r" b="b"/>
            <a:pathLst>
              <a:path w="360" h="468">
                <a:moveTo>
                  <a:pt x="360" y="0"/>
                </a:moveTo>
                <a:cubicBezTo>
                  <a:pt x="300" y="117"/>
                  <a:pt x="240" y="234"/>
                  <a:pt x="180" y="312"/>
                </a:cubicBezTo>
                <a:cubicBezTo>
                  <a:pt x="120" y="390"/>
                  <a:pt x="60" y="429"/>
                  <a:pt x="0" y="468"/>
                </a:cubicBezTo>
              </a:path>
            </a:pathLst>
          </a:custGeom>
          <a:noFill/>
          <a:ln w="57150" cmpd="sng">
            <a:solidFill>
              <a:srgbClr val="000099"/>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6094" name="Freeform 14">
            <a:extLst>
              <a:ext uri="{FF2B5EF4-FFF2-40B4-BE49-F238E27FC236}">
                <a16:creationId xmlns:a16="http://schemas.microsoft.com/office/drawing/2014/main" id="{15204C43-6EE2-45B4-8771-B07D26F5DAD3}"/>
              </a:ext>
            </a:extLst>
          </p:cNvPr>
          <p:cNvSpPr>
            <a:spLocks/>
          </p:cNvSpPr>
          <p:nvPr/>
        </p:nvSpPr>
        <p:spPr bwMode="auto">
          <a:xfrm>
            <a:off x="4427538" y="3027363"/>
            <a:ext cx="882650" cy="539750"/>
          </a:xfrm>
          <a:custGeom>
            <a:avLst/>
            <a:gdLst>
              <a:gd name="T0" fmla="*/ 0 w 540"/>
              <a:gd name="T1" fmla="*/ 0 h 364"/>
              <a:gd name="T2" fmla="*/ 2147483646 w 540"/>
              <a:gd name="T3" fmla="*/ 2147483646 h 364"/>
              <a:gd name="T4" fmla="*/ 2147483646 w 540"/>
              <a:gd name="T5" fmla="*/ 2147483646 h 364"/>
              <a:gd name="T6" fmla="*/ 2147483646 w 540"/>
              <a:gd name="T7" fmla="*/ 0 h 36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40" h="364">
                <a:moveTo>
                  <a:pt x="0" y="0"/>
                </a:moveTo>
                <a:cubicBezTo>
                  <a:pt x="60" y="130"/>
                  <a:pt x="120" y="260"/>
                  <a:pt x="180" y="312"/>
                </a:cubicBezTo>
                <a:cubicBezTo>
                  <a:pt x="240" y="364"/>
                  <a:pt x="300" y="364"/>
                  <a:pt x="360" y="312"/>
                </a:cubicBezTo>
                <a:cubicBezTo>
                  <a:pt x="420" y="260"/>
                  <a:pt x="480" y="130"/>
                  <a:pt x="540" y="0"/>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6095" name="Freeform 15">
            <a:extLst>
              <a:ext uri="{FF2B5EF4-FFF2-40B4-BE49-F238E27FC236}">
                <a16:creationId xmlns:a16="http://schemas.microsoft.com/office/drawing/2014/main" id="{22DB4199-9CDC-42D2-A001-335ECAD1ADE0}"/>
              </a:ext>
            </a:extLst>
          </p:cNvPr>
          <p:cNvSpPr>
            <a:spLocks/>
          </p:cNvSpPr>
          <p:nvPr/>
        </p:nvSpPr>
        <p:spPr bwMode="auto">
          <a:xfrm rot="649123">
            <a:off x="6513513" y="2797175"/>
            <a:ext cx="1463675" cy="925513"/>
          </a:xfrm>
          <a:custGeom>
            <a:avLst/>
            <a:gdLst>
              <a:gd name="T0" fmla="*/ 0 w 900"/>
              <a:gd name="T1" fmla="*/ 2147483646 h 338"/>
              <a:gd name="T2" fmla="*/ 2147483646 w 900"/>
              <a:gd name="T3" fmla="*/ 2147483646 h 338"/>
              <a:gd name="T4" fmla="*/ 2147483646 w 900"/>
              <a:gd name="T5" fmla="*/ 0 h 338"/>
              <a:gd name="T6" fmla="*/ 0 60000 65536"/>
              <a:gd name="T7" fmla="*/ 0 60000 65536"/>
              <a:gd name="T8" fmla="*/ 0 60000 65536"/>
            </a:gdLst>
            <a:ahLst/>
            <a:cxnLst>
              <a:cxn ang="T6">
                <a:pos x="T0" y="T1"/>
              </a:cxn>
              <a:cxn ang="T7">
                <a:pos x="T2" y="T3"/>
              </a:cxn>
              <a:cxn ang="T8">
                <a:pos x="T4" y="T5"/>
              </a:cxn>
            </a:cxnLst>
            <a:rect l="0" t="0" r="r" b="b"/>
            <a:pathLst>
              <a:path w="900" h="338">
                <a:moveTo>
                  <a:pt x="0" y="156"/>
                </a:moveTo>
                <a:cubicBezTo>
                  <a:pt x="105" y="247"/>
                  <a:pt x="210" y="338"/>
                  <a:pt x="360" y="312"/>
                </a:cubicBezTo>
                <a:cubicBezTo>
                  <a:pt x="510" y="286"/>
                  <a:pt x="705" y="143"/>
                  <a:pt x="900" y="0"/>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6096" name="Line 16">
            <a:extLst>
              <a:ext uri="{FF2B5EF4-FFF2-40B4-BE49-F238E27FC236}">
                <a16:creationId xmlns:a16="http://schemas.microsoft.com/office/drawing/2014/main" id="{24309565-5DAC-4D99-BDDF-D839065F232A}"/>
              </a:ext>
            </a:extLst>
          </p:cNvPr>
          <p:cNvSpPr>
            <a:spLocks noChangeShapeType="1"/>
          </p:cNvSpPr>
          <p:nvPr/>
        </p:nvSpPr>
        <p:spPr bwMode="auto">
          <a:xfrm>
            <a:off x="7370763" y="2333625"/>
            <a:ext cx="0" cy="2776538"/>
          </a:xfrm>
          <a:prstGeom prst="line">
            <a:avLst/>
          </a:prstGeom>
          <a:noFill/>
          <a:ln w="1905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6097" name="Freeform 17">
            <a:extLst>
              <a:ext uri="{FF2B5EF4-FFF2-40B4-BE49-F238E27FC236}">
                <a16:creationId xmlns:a16="http://schemas.microsoft.com/office/drawing/2014/main" id="{ED6D3C9A-7393-4FEE-93ED-B2237E92A6FB}"/>
              </a:ext>
            </a:extLst>
          </p:cNvPr>
          <p:cNvSpPr>
            <a:spLocks/>
          </p:cNvSpPr>
          <p:nvPr/>
        </p:nvSpPr>
        <p:spPr bwMode="auto">
          <a:xfrm>
            <a:off x="6877050" y="1870075"/>
            <a:ext cx="542925" cy="1846263"/>
          </a:xfrm>
          <a:custGeom>
            <a:avLst/>
            <a:gdLst>
              <a:gd name="T0" fmla="*/ 0 w 390"/>
              <a:gd name="T1" fmla="*/ 2147483646 h 1248"/>
              <a:gd name="T2" fmla="*/ 2147483646 w 390"/>
              <a:gd name="T3" fmla="*/ 2147483646 h 1248"/>
              <a:gd name="T4" fmla="*/ 2147483646 w 390"/>
              <a:gd name="T5" fmla="*/ 2147483646 h 1248"/>
              <a:gd name="T6" fmla="*/ 2147483646 w 390"/>
              <a:gd name="T7" fmla="*/ 0 h 124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90" h="1248">
                <a:moveTo>
                  <a:pt x="0" y="1248"/>
                </a:moveTo>
                <a:cubicBezTo>
                  <a:pt x="60" y="1170"/>
                  <a:pt x="120" y="1092"/>
                  <a:pt x="180" y="936"/>
                </a:cubicBezTo>
                <a:cubicBezTo>
                  <a:pt x="240" y="780"/>
                  <a:pt x="330" y="468"/>
                  <a:pt x="360" y="312"/>
                </a:cubicBezTo>
                <a:cubicBezTo>
                  <a:pt x="390" y="156"/>
                  <a:pt x="375" y="78"/>
                  <a:pt x="360" y="0"/>
                </a:cubicBezTo>
              </a:path>
            </a:pathLst>
          </a:custGeom>
          <a:noFill/>
          <a:ln w="57150" cmpd="sng">
            <a:solidFill>
              <a:srgbClr val="0000CC"/>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6098" name="Line 18">
            <a:extLst>
              <a:ext uri="{FF2B5EF4-FFF2-40B4-BE49-F238E27FC236}">
                <a16:creationId xmlns:a16="http://schemas.microsoft.com/office/drawing/2014/main" id="{455985F9-F62B-4298-B119-A9838FD533FB}"/>
              </a:ext>
            </a:extLst>
          </p:cNvPr>
          <p:cNvSpPr>
            <a:spLocks noChangeShapeType="1"/>
          </p:cNvSpPr>
          <p:nvPr/>
        </p:nvSpPr>
        <p:spPr bwMode="auto">
          <a:xfrm rot="31245">
            <a:off x="5897563" y="3951288"/>
            <a:ext cx="0" cy="1157287"/>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6099" name="Line 19">
            <a:extLst>
              <a:ext uri="{FF2B5EF4-FFF2-40B4-BE49-F238E27FC236}">
                <a16:creationId xmlns:a16="http://schemas.microsoft.com/office/drawing/2014/main" id="{3E792FCE-24F8-4531-90B7-2E35E4459985}"/>
              </a:ext>
            </a:extLst>
          </p:cNvPr>
          <p:cNvSpPr>
            <a:spLocks noChangeShapeType="1"/>
          </p:cNvSpPr>
          <p:nvPr/>
        </p:nvSpPr>
        <p:spPr bwMode="auto">
          <a:xfrm>
            <a:off x="4721225" y="3489325"/>
            <a:ext cx="0" cy="1620838"/>
          </a:xfrm>
          <a:prstGeom prst="line">
            <a:avLst/>
          </a:prstGeom>
          <a:noFill/>
          <a:ln w="28575">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6100" name="Text Box 20">
            <a:extLst>
              <a:ext uri="{FF2B5EF4-FFF2-40B4-BE49-F238E27FC236}">
                <a16:creationId xmlns:a16="http://schemas.microsoft.com/office/drawing/2014/main" id="{649CE59F-E3E4-463B-932D-5C94F5AB3A01}"/>
              </a:ext>
            </a:extLst>
          </p:cNvPr>
          <p:cNvSpPr txBox="1">
            <a:spLocks noChangeArrowheads="1"/>
          </p:cNvSpPr>
          <p:nvPr/>
        </p:nvSpPr>
        <p:spPr bwMode="auto">
          <a:xfrm>
            <a:off x="7524750" y="1773238"/>
            <a:ext cx="865188"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i="1">
                <a:solidFill>
                  <a:schemeClr val="tx2"/>
                </a:solidFill>
              </a:rPr>
              <a:t>LMC</a:t>
            </a:r>
            <a:endParaRPr lang="en-US" altLang="zh-CN" sz="2000">
              <a:solidFill>
                <a:schemeClr val="tx2"/>
              </a:solidFill>
            </a:endParaRPr>
          </a:p>
        </p:txBody>
      </p:sp>
      <p:sp>
        <p:nvSpPr>
          <p:cNvPr id="46101" name="Text Box 21">
            <a:extLst>
              <a:ext uri="{FF2B5EF4-FFF2-40B4-BE49-F238E27FC236}">
                <a16:creationId xmlns:a16="http://schemas.microsoft.com/office/drawing/2014/main" id="{8C27C363-2330-4CBE-B6F4-18D61F596D26}"/>
              </a:ext>
            </a:extLst>
          </p:cNvPr>
          <p:cNvSpPr txBox="1">
            <a:spLocks noChangeArrowheads="1"/>
          </p:cNvSpPr>
          <p:nvPr/>
        </p:nvSpPr>
        <p:spPr bwMode="auto">
          <a:xfrm>
            <a:off x="4643438" y="2636838"/>
            <a:ext cx="814387"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i="1">
                <a:solidFill>
                  <a:srgbClr val="000099"/>
                </a:solidFill>
              </a:rPr>
              <a:t>SMC</a:t>
            </a:r>
            <a:r>
              <a:rPr lang="en-US" altLang="zh-CN" sz="2000" i="1" baseline="-25000">
                <a:solidFill>
                  <a:srgbClr val="000099"/>
                </a:solidFill>
              </a:rPr>
              <a:t>1</a:t>
            </a:r>
            <a:endParaRPr lang="en-US" altLang="zh-CN" sz="2000">
              <a:solidFill>
                <a:srgbClr val="000099"/>
              </a:solidFill>
            </a:endParaRPr>
          </a:p>
        </p:txBody>
      </p:sp>
      <p:sp>
        <p:nvSpPr>
          <p:cNvPr id="46102" name="Text Box 22">
            <a:extLst>
              <a:ext uri="{FF2B5EF4-FFF2-40B4-BE49-F238E27FC236}">
                <a16:creationId xmlns:a16="http://schemas.microsoft.com/office/drawing/2014/main" id="{4E1A3509-71F9-42E2-B751-4690CD395FB9}"/>
              </a:ext>
            </a:extLst>
          </p:cNvPr>
          <p:cNvSpPr txBox="1">
            <a:spLocks noChangeArrowheads="1"/>
          </p:cNvSpPr>
          <p:nvPr/>
        </p:nvSpPr>
        <p:spPr bwMode="auto">
          <a:xfrm>
            <a:off x="3995738" y="2636838"/>
            <a:ext cx="827087"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SAC</a:t>
            </a:r>
            <a:r>
              <a:rPr lang="en-US" altLang="zh-CN" sz="2000" b="0" i="1" baseline="-25000"/>
              <a:t>1</a:t>
            </a:r>
            <a:endParaRPr lang="en-US" altLang="zh-CN" sz="2000"/>
          </a:p>
        </p:txBody>
      </p:sp>
      <p:sp>
        <p:nvSpPr>
          <p:cNvPr id="46103" name="Text Box 23">
            <a:extLst>
              <a:ext uri="{FF2B5EF4-FFF2-40B4-BE49-F238E27FC236}">
                <a16:creationId xmlns:a16="http://schemas.microsoft.com/office/drawing/2014/main" id="{7E455994-7A29-4642-9DD6-B3AD382F2F8B}"/>
              </a:ext>
            </a:extLst>
          </p:cNvPr>
          <p:cNvSpPr txBox="1">
            <a:spLocks noChangeArrowheads="1"/>
          </p:cNvSpPr>
          <p:nvPr/>
        </p:nvSpPr>
        <p:spPr bwMode="auto">
          <a:xfrm>
            <a:off x="5148263" y="3284538"/>
            <a:ext cx="8016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SAC</a:t>
            </a:r>
            <a:r>
              <a:rPr lang="en-US" altLang="zh-CN" sz="2000" b="0" i="1" baseline="-25000"/>
              <a:t>2</a:t>
            </a:r>
            <a:endParaRPr lang="en-US" altLang="zh-CN" sz="2000" b="0"/>
          </a:p>
          <a:p>
            <a:pPr>
              <a:spcBef>
                <a:spcPct val="0"/>
              </a:spcBef>
              <a:buClrTx/>
              <a:buFontTx/>
              <a:buNone/>
            </a:pPr>
            <a:endParaRPr lang="en-US" altLang="zh-CN" sz="2000"/>
          </a:p>
        </p:txBody>
      </p:sp>
      <p:sp>
        <p:nvSpPr>
          <p:cNvPr id="46104" name="Text Box 24">
            <a:extLst>
              <a:ext uri="{FF2B5EF4-FFF2-40B4-BE49-F238E27FC236}">
                <a16:creationId xmlns:a16="http://schemas.microsoft.com/office/drawing/2014/main" id="{49EE05D7-CA57-48B1-8A10-5408EDF63BAF}"/>
              </a:ext>
            </a:extLst>
          </p:cNvPr>
          <p:cNvSpPr txBox="1">
            <a:spLocks noChangeArrowheads="1"/>
          </p:cNvSpPr>
          <p:nvPr/>
        </p:nvSpPr>
        <p:spPr bwMode="auto">
          <a:xfrm>
            <a:off x="5651500" y="2997200"/>
            <a:ext cx="8651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i="1">
                <a:solidFill>
                  <a:srgbClr val="000099"/>
                </a:solidFill>
              </a:rPr>
              <a:t>SMC</a:t>
            </a:r>
            <a:r>
              <a:rPr lang="en-US" altLang="zh-CN" sz="2000" i="1" baseline="-25000">
                <a:solidFill>
                  <a:srgbClr val="000099"/>
                </a:solidFill>
              </a:rPr>
              <a:t>2</a:t>
            </a:r>
            <a:endParaRPr lang="en-US" altLang="zh-CN" sz="2000">
              <a:solidFill>
                <a:srgbClr val="000099"/>
              </a:solidFill>
            </a:endParaRPr>
          </a:p>
        </p:txBody>
      </p:sp>
      <p:sp>
        <p:nvSpPr>
          <p:cNvPr id="46105" name="Text Box 25">
            <a:extLst>
              <a:ext uri="{FF2B5EF4-FFF2-40B4-BE49-F238E27FC236}">
                <a16:creationId xmlns:a16="http://schemas.microsoft.com/office/drawing/2014/main" id="{8C899281-94B6-407F-B43B-B535D0933FFD}"/>
              </a:ext>
            </a:extLst>
          </p:cNvPr>
          <p:cNvSpPr txBox="1">
            <a:spLocks noChangeArrowheads="1"/>
          </p:cNvSpPr>
          <p:nvPr/>
        </p:nvSpPr>
        <p:spPr bwMode="auto">
          <a:xfrm>
            <a:off x="6156325" y="2708275"/>
            <a:ext cx="927100"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SAC</a:t>
            </a:r>
            <a:r>
              <a:rPr lang="en-US" altLang="zh-CN" sz="2000" b="0" i="1" baseline="-25000"/>
              <a:t>3</a:t>
            </a:r>
            <a:endParaRPr lang="en-US" altLang="zh-CN" sz="2000"/>
          </a:p>
        </p:txBody>
      </p:sp>
      <p:sp>
        <p:nvSpPr>
          <p:cNvPr id="46106" name="Text Box 26">
            <a:extLst>
              <a:ext uri="{FF2B5EF4-FFF2-40B4-BE49-F238E27FC236}">
                <a16:creationId xmlns:a16="http://schemas.microsoft.com/office/drawing/2014/main" id="{75358F0C-E983-43E5-8273-E83C80EC6D27}"/>
              </a:ext>
            </a:extLst>
          </p:cNvPr>
          <p:cNvSpPr txBox="1">
            <a:spLocks noChangeArrowheads="1"/>
          </p:cNvSpPr>
          <p:nvPr/>
        </p:nvSpPr>
        <p:spPr bwMode="auto">
          <a:xfrm>
            <a:off x="6588125" y="1773238"/>
            <a:ext cx="9080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i="1">
                <a:solidFill>
                  <a:srgbClr val="000099"/>
                </a:solidFill>
              </a:rPr>
              <a:t>SMC</a:t>
            </a:r>
            <a:r>
              <a:rPr lang="en-US" altLang="zh-CN" sz="2000" i="1" baseline="-25000">
                <a:solidFill>
                  <a:srgbClr val="000099"/>
                </a:solidFill>
              </a:rPr>
              <a:t>3</a:t>
            </a:r>
            <a:endParaRPr lang="en-US" altLang="zh-CN" sz="2000">
              <a:solidFill>
                <a:srgbClr val="000099"/>
              </a:solidFill>
            </a:endParaRPr>
          </a:p>
        </p:txBody>
      </p:sp>
      <p:sp>
        <p:nvSpPr>
          <p:cNvPr id="46107" name="Text Box 27">
            <a:extLst>
              <a:ext uri="{FF2B5EF4-FFF2-40B4-BE49-F238E27FC236}">
                <a16:creationId xmlns:a16="http://schemas.microsoft.com/office/drawing/2014/main" id="{3BCB443E-7BBD-4ABD-963A-7262AB6A4CB5}"/>
              </a:ext>
            </a:extLst>
          </p:cNvPr>
          <p:cNvSpPr txBox="1">
            <a:spLocks noChangeArrowheads="1"/>
          </p:cNvSpPr>
          <p:nvPr/>
        </p:nvSpPr>
        <p:spPr bwMode="auto">
          <a:xfrm>
            <a:off x="7596188" y="3284538"/>
            <a:ext cx="720725"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i="1">
                <a:solidFill>
                  <a:srgbClr val="660033"/>
                </a:solidFill>
              </a:rPr>
              <a:t>LAC</a:t>
            </a:r>
            <a:endParaRPr lang="en-US" altLang="zh-CN" sz="2000">
              <a:solidFill>
                <a:srgbClr val="660033"/>
              </a:solidFill>
            </a:endParaRPr>
          </a:p>
        </p:txBody>
      </p:sp>
      <p:sp>
        <p:nvSpPr>
          <p:cNvPr id="46108" name="Text Box 28">
            <a:extLst>
              <a:ext uri="{FF2B5EF4-FFF2-40B4-BE49-F238E27FC236}">
                <a16:creationId xmlns:a16="http://schemas.microsoft.com/office/drawing/2014/main" id="{5B411044-72E7-43CE-B813-F6C3BF0C552D}"/>
              </a:ext>
            </a:extLst>
          </p:cNvPr>
          <p:cNvSpPr txBox="1">
            <a:spLocks noChangeArrowheads="1"/>
          </p:cNvSpPr>
          <p:nvPr/>
        </p:nvSpPr>
        <p:spPr bwMode="auto">
          <a:xfrm>
            <a:off x="4284663" y="4437063"/>
            <a:ext cx="315912"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i="1">
                <a:solidFill>
                  <a:schemeClr val="tx2"/>
                </a:solidFill>
              </a:rPr>
              <a:t>P</a:t>
            </a:r>
            <a:endParaRPr lang="en-US" altLang="zh-CN" sz="2000">
              <a:solidFill>
                <a:schemeClr val="tx2"/>
              </a:solidFill>
            </a:endParaRPr>
          </a:p>
        </p:txBody>
      </p:sp>
      <p:sp>
        <p:nvSpPr>
          <p:cNvPr id="46109" name="Text Box 29">
            <a:extLst>
              <a:ext uri="{FF2B5EF4-FFF2-40B4-BE49-F238E27FC236}">
                <a16:creationId xmlns:a16="http://schemas.microsoft.com/office/drawing/2014/main" id="{5324F5A2-03A8-41C4-B1F2-DD5AFEBDF619}"/>
              </a:ext>
            </a:extLst>
          </p:cNvPr>
          <p:cNvSpPr txBox="1">
            <a:spLocks noChangeArrowheads="1"/>
          </p:cNvSpPr>
          <p:nvPr/>
        </p:nvSpPr>
        <p:spPr bwMode="auto">
          <a:xfrm>
            <a:off x="7092950" y="2133600"/>
            <a:ext cx="31750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i="1">
                <a:solidFill>
                  <a:schemeClr val="tx2"/>
                </a:solidFill>
              </a:rPr>
              <a:t>S</a:t>
            </a:r>
            <a:endParaRPr lang="en-US" altLang="zh-CN" sz="2000">
              <a:solidFill>
                <a:schemeClr val="tx2"/>
              </a:solidFill>
            </a:endParaRPr>
          </a:p>
        </p:txBody>
      </p:sp>
      <p:sp>
        <p:nvSpPr>
          <p:cNvPr id="46110" name="Text Box 30">
            <a:extLst>
              <a:ext uri="{FF2B5EF4-FFF2-40B4-BE49-F238E27FC236}">
                <a16:creationId xmlns:a16="http://schemas.microsoft.com/office/drawing/2014/main" id="{EED0C525-D8F5-411E-B47F-5EDD63C81BAC}"/>
              </a:ext>
            </a:extLst>
          </p:cNvPr>
          <p:cNvSpPr txBox="1">
            <a:spLocks noChangeArrowheads="1"/>
          </p:cNvSpPr>
          <p:nvPr/>
        </p:nvSpPr>
        <p:spPr bwMode="auto">
          <a:xfrm>
            <a:off x="5889625" y="3929063"/>
            <a:ext cx="279400" cy="350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i="1">
                <a:solidFill>
                  <a:schemeClr val="tx2"/>
                </a:solidFill>
              </a:rPr>
              <a:t>R</a:t>
            </a:r>
            <a:endParaRPr lang="en-US" altLang="zh-CN" sz="2000">
              <a:solidFill>
                <a:schemeClr val="tx2"/>
              </a:solidFill>
            </a:endParaRPr>
          </a:p>
        </p:txBody>
      </p:sp>
      <p:sp>
        <p:nvSpPr>
          <p:cNvPr id="46111" name="Text Box 31">
            <a:extLst>
              <a:ext uri="{FF2B5EF4-FFF2-40B4-BE49-F238E27FC236}">
                <a16:creationId xmlns:a16="http://schemas.microsoft.com/office/drawing/2014/main" id="{C3A2B9CE-A81A-4622-9ECC-BC6583337F9A}"/>
              </a:ext>
            </a:extLst>
          </p:cNvPr>
          <p:cNvSpPr txBox="1">
            <a:spLocks noChangeArrowheads="1"/>
          </p:cNvSpPr>
          <p:nvPr/>
        </p:nvSpPr>
        <p:spPr bwMode="auto">
          <a:xfrm>
            <a:off x="5715000" y="5080000"/>
            <a:ext cx="574675"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Q</a:t>
            </a:r>
            <a:r>
              <a:rPr lang="en-US" altLang="zh-CN" sz="2000" b="0" i="1" baseline="-25000"/>
              <a:t>2</a:t>
            </a:r>
            <a:endParaRPr lang="en-US" altLang="zh-CN" sz="2000"/>
          </a:p>
        </p:txBody>
      </p:sp>
      <p:sp>
        <p:nvSpPr>
          <p:cNvPr id="46112" name="Text Box 32">
            <a:extLst>
              <a:ext uri="{FF2B5EF4-FFF2-40B4-BE49-F238E27FC236}">
                <a16:creationId xmlns:a16="http://schemas.microsoft.com/office/drawing/2014/main" id="{0815D70F-C77A-4696-8B12-1412F819EF32}"/>
              </a:ext>
            </a:extLst>
          </p:cNvPr>
          <p:cNvSpPr txBox="1">
            <a:spLocks noChangeArrowheads="1"/>
          </p:cNvSpPr>
          <p:nvPr/>
        </p:nvSpPr>
        <p:spPr bwMode="auto">
          <a:xfrm>
            <a:off x="4538663" y="5080000"/>
            <a:ext cx="527050"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Q</a:t>
            </a:r>
            <a:r>
              <a:rPr lang="en-US" altLang="zh-CN" sz="2000" b="0" i="1" baseline="-25000"/>
              <a:t>1</a:t>
            </a:r>
            <a:endParaRPr lang="en-US" altLang="zh-CN" sz="2000"/>
          </a:p>
        </p:txBody>
      </p:sp>
      <p:sp>
        <p:nvSpPr>
          <p:cNvPr id="46113" name="Text Box 33">
            <a:extLst>
              <a:ext uri="{FF2B5EF4-FFF2-40B4-BE49-F238E27FC236}">
                <a16:creationId xmlns:a16="http://schemas.microsoft.com/office/drawing/2014/main" id="{5D4CA5D7-F070-4688-8B48-2F3B23891684}"/>
              </a:ext>
            </a:extLst>
          </p:cNvPr>
          <p:cNvSpPr txBox="1">
            <a:spLocks noChangeArrowheads="1"/>
          </p:cNvSpPr>
          <p:nvPr/>
        </p:nvSpPr>
        <p:spPr bwMode="auto">
          <a:xfrm>
            <a:off x="7186613" y="5080000"/>
            <a:ext cx="471487" cy="49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Q</a:t>
            </a:r>
            <a:r>
              <a:rPr lang="en-US" altLang="zh-CN" sz="2000" b="0" i="1" baseline="-25000"/>
              <a:t>3</a:t>
            </a:r>
            <a:endParaRPr lang="en-US" altLang="zh-CN" sz="20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72739">
                                            <p:bg/>
                                          </p:spTgt>
                                        </p:tgtEl>
                                        <p:attrNameLst>
                                          <p:attrName>style.visibility</p:attrName>
                                        </p:attrNameLst>
                                      </p:cBhvr>
                                      <p:to>
                                        <p:strVal val="visible"/>
                                      </p:to>
                                    </p:set>
                                    <p:animEffect transition="in" filter="box(in)">
                                      <p:cBhvr>
                                        <p:cTn id="7" dur="500"/>
                                        <p:tgtEl>
                                          <p:spTgt spid="372739">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72739">
                                            <p:txEl>
                                              <p:pRg st="0" end="0"/>
                                            </p:txEl>
                                          </p:spTgt>
                                        </p:tgtEl>
                                        <p:attrNameLst>
                                          <p:attrName>style.visibility</p:attrName>
                                        </p:attrNameLst>
                                      </p:cBhvr>
                                      <p:to>
                                        <p:strVal val="visible"/>
                                      </p:to>
                                    </p:set>
                                    <p:animEffect transition="in" filter="box(in)">
                                      <p:cBhvr>
                                        <p:cTn id="12" dur="500"/>
                                        <p:tgtEl>
                                          <p:spTgt spid="372739">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72739">
                                            <p:txEl>
                                              <p:pRg st="1" end="1"/>
                                            </p:txEl>
                                          </p:spTgt>
                                        </p:tgtEl>
                                        <p:attrNameLst>
                                          <p:attrName>style.visibility</p:attrName>
                                        </p:attrNameLst>
                                      </p:cBhvr>
                                      <p:to>
                                        <p:strVal val="visible"/>
                                      </p:to>
                                    </p:set>
                                    <p:animEffect transition="in" filter="box(in)">
                                      <p:cBhvr>
                                        <p:cTn id="17" dur="500"/>
                                        <p:tgtEl>
                                          <p:spTgt spid="37273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2739"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灯片编号占位符 5">
            <a:extLst>
              <a:ext uri="{FF2B5EF4-FFF2-40B4-BE49-F238E27FC236}">
                <a16:creationId xmlns:a16="http://schemas.microsoft.com/office/drawing/2014/main" id="{4616C084-EE49-4617-876C-A75EE4431976}"/>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7B9EE659-5F33-49B6-BED9-2D98C116EFBD}" type="slidenum">
              <a:rPr lang="en-US" altLang="zh-CN" sz="2400" smtClean="0">
                <a:solidFill>
                  <a:srgbClr val="0000CC"/>
                </a:solidFill>
              </a:rPr>
              <a:pPr>
                <a:spcBef>
                  <a:spcPct val="50000"/>
                </a:spcBef>
                <a:buClrTx/>
                <a:buFontTx/>
                <a:buNone/>
              </a:pPr>
              <a:t>42</a:t>
            </a:fld>
            <a:endParaRPr lang="en-US" altLang="zh-CN" sz="2400">
              <a:solidFill>
                <a:srgbClr val="0000CC"/>
              </a:solidFill>
            </a:endParaRPr>
          </a:p>
        </p:txBody>
      </p:sp>
      <p:sp>
        <p:nvSpPr>
          <p:cNvPr id="47107" name="Rectangle 2">
            <a:extLst>
              <a:ext uri="{FF2B5EF4-FFF2-40B4-BE49-F238E27FC236}">
                <a16:creationId xmlns:a16="http://schemas.microsoft.com/office/drawing/2014/main" id="{6212DA1D-7823-4DCE-B7ED-13619B5D2627}"/>
              </a:ext>
            </a:extLst>
          </p:cNvPr>
          <p:cNvSpPr>
            <a:spLocks noGrp="1" noChangeArrowheads="1"/>
          </p:cNvSpPr>
          <p:nvPr>
            <p:ph type="title"/>
          </p:nvPr>
        </p:nvSpPr>
        <p:spPr/>
        <p:txBody>
          <a:bodyPr/>
          <a:lstStyle/>
          <a:p>
            <a:pPr eaLnBrk="1" hangingPunct="1"/>
            <a:r>
              <a:rPr lang="en-US" altLang="zh-CN" b="1">
                <a:solidFill>
                  <a:srgbClr val="000066"/>
                </a:solidFill>
              </a:rPr>
              <a:t>LMC</a:t>
            </a:r>
            <a:r>
              <a:rPr lang="zh-CN" altLang="en-US" b="1">
                <a:solidFill>
                  <a:srgbClr val="000066"/>
                </a:solidFill>
              </a:rPr>
              <a:t>与</a:t>
            </a:r>
            <a:r>
              <a:rPr lang="en-US" altLang="zh-CN" b="1">
                <a:solidFill>
                  <a:srgbClr val="000066"/>
                </a:solidFill>
              </a:rPr>
              <a:t>LAC</a:t>
            </a:r>
          </a:p>
        </p:txBody>
      </p:sp>
      <p:sp>
        <p:nvSpPr>
          <p:cNvPr id="369676" name="Rectangle 12">
            <a:extLst>
              <a:ext uri="{FF2B5EF4-FFF2-40B4-BE49-F238E27FC236}">
                <a16:creationId xmlns:a16="http://schemas.microsoft.com/office/drawing/2014/main" id="{440D82C1-2867-4F23-8A36-9569218DF997}"/>
              </a:ext>
            </a:extLst>
          </p:cNvPr>
          <p:cNvSpPr>
            <a:spLocks noChangeArrowheads="1"/>
          </p:cNvSpPr>
          <p:nvPr/>
        </p:nvSpPr>
        <p:spPr bwMode="auto">
          <a:xfrm>
            <a:off x="684213" y="1557338"/>
            <a:ext cx="3382962" cy="1562100"/>
          </a:xfrm>
          <a:prstGeom prst="rect">
            <a:avLst/>
          </a:prstGeom>
          <a:solidFill>
            <a:srgbClr val="FFCC99"/>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rgbClr val="660033"/>
              </a:buClr>
              <a:buSzPct val="90000"/>
              <a:buFont typeface="Wingdings" panose="05000000000000000000" pitchFamily="2" charset="2"/>
              <a:buChar char="l"/>
            </a:pPr>
            <a:r>
              <a:rPr lang="en-US" altLang="zh-CN" sz="2400">
                <a:solidFill>
                  <a:srgbClr val="000066"/>
                </a:solidFill>
              </a:rPr>
              <a:t>LMC&lt;LAC</a:t>
            </a:r>
            <a:r>
              <a:rPr lang="zh-CN" altLang="en-US" sz="2400">
                <a:solidFill>
                  <a:srgbClr val="000066"/>
                </a:solidFill>
              </a:rPr>
              <a:t>，</a:t>
            </a:r>
            <a:r>
              <a:rPr lang="en-US" altLang="zh-CN" sz="2400">
                <a:solidFill>
                  <a:srgbClr val="000066"/>
                </a:solidFill>
              </a:rPr>
              <a:t>LAC</a:t>
            </a:r>
            <a:r>
              <a:rPr lang="en-US" altLang="zh-CN" sz="2400">
                <a:solidFill>
                  <a:srgbClr val="000066"/>
                </a:solidFill>
                <a:sym typeface="Symbol" panose="05050102010706020507" pitchFamily="18" charset="2"/>
              </a:rPr>
              <a:t></a:t>
            </a:r>
          </a:p>
          <a:p>
            <a:pPr>
              <a:spcBef>
                <a:spcPct val="0"/>
              </a:spcBef>
              <a:buClr>
                <a:srgbClr val="660033"/>
              </a:buClr>
              <a:buSzPct val="90000"/>
              <a:buFont typeface="Wingdings" panose="05000000000000000000" pitchFamily="2" charset="2"/>
              <a:buChar char="l"/>
            </a:pPr>
            <a:r>
              <a:rPr lang="en-US" altLang="zh-CN" sz="2400">
                <a:solidFill>
                  <a:srgbClr val="000066"/>
                </a:solidFill>
                <a:sym typeface="Symbol" panose="05050102010706020507" pitchFamily="18" charset="2"/>
              </a:rPr>
              <a:t>LMC&gt;LAC</a:t>
            </a:r>
            <a:r>
              <a:rPr lang="zh-CN" altLang="en-US" sz="2400">
                <a:solidFill>
                  <a:srgbClr val="000066"/>
                </a:solidFill>
                <a:sym typeface="Symbol" panose="05050102010706020507" pitchFamily="18" charset="2"/>
              </a:rPr>
              <a:t>，</a:t>
            </a:r>
            <a:r>
              <a:rPr lang="en-US" altLang="zh-CN" sz="2400">
                <a:solidFill>
                  <a:srgbClr val="000066"/>
                </a:solidFill>
                <a:sym typeface="Symbol" panose="05050102010706020507" pitchFamily="18" charset="2"/>
              </a:rPr>
              <a:t>LAC</a:t>
            </a:r>
          </a:p>
          <a:p>
            <a:pPr>
              <a:spcBef>
                <a:spcPct val="0"/>
              </a:spcBef>
              <a:buClr>
                <a:srgbClr val="660033"/>
              </a:buClr>
              <a:buSzPct val="90000"/>
              <a:buFont typeface="Wingdings" panose="05000000000000000000" pitchFamily="2" charset="2"/>
              <a:buChar char="l"/>
            </a:pPr>
            <a:r>
              <a:rPr lang="en-US" altLang="zh-CN" sz="2400">
                <a:solidFill>
                  <a:srgbClr val="000066"/>
                </a:solidFill>
                <a:sym typeface="Symbol" panose="05050102010706020507" pitchFamily="18" charset="2"/>
              </a:rPr>
              <a:t>LMC=LAC</a:t>
            </a:r>
            <a:r>
              <a:rPr lang="zh-CN" altLang="en-US" sz="2400">
                <a:solidFill>
                  <a:srgbClr val="000066"/>
                </a:solidFill>
                <a:sym typeface="Symbol" panose="05050102010706020507" pitchFamily="18" charset="2"/>
              </a:rPr>
              <a:t>，在</a:t>
            </a:r>
            <a:r>
              <a:rPr lang="en-US" altLang="zh-CN" sz="2400">
                <a:solidFill>
                  <a:srgbClr val="000066"/>
                </a:solidFill>
                <a:sym typeface="Symbol" panose="05050102010706020507" pitchFamily="18" charset="2"/>
              </a:rPr>
              <a:t>LAC</a:t>
            </a:r>
            <a:r>
              <a:rPr lang="zh-CN" altLang="en-US" sz="2400">
                <a:solidFill>
                  <a:srgbClr val="000066"/>
                </a:solidFill>
                <a:sym typeface="Symbol" panose="05050102010706020507" pitchFamily="18" charset="2"/>
              </a:rPr>
              <a:t>最低点。</a:t>
            </a:r>
          </a:p>
        </p:txBody>
      </p:sp>
      <p:sp>
        <p:nvSpPr>
          <p:cNvPr id="369677" name="Rectangle 13">
            <a:extLst>
              <a:ext uri="{FF2B5EF4-FFF2-40B4-BE49-F238E27FC236}">
                <a16:creationId xmlns:a16="http://schemas.microsoft.com/office/drawing/2014/main" id="{7B84D5CB-EE1A-483C-B04B-ADCD0C34FAA4}"/>
              </a:ext>
            </a:extLst>
          </p:cNvPr>
          <p:cNvSpPr>
            <a:spLocks noChangeArrowheads="1"/>
          </p:cNvSpPr>
          <p:nvPr/>
        </p:nvSpPr>
        <p:spPr bwMode="auto">
          <a:xfrm>
            <a:off x="684213" y="3500438"/>
            <a:ext cx="3382962" cy="1993900"/>
          </a:xfrm>
          <a:prstGeom prst="rect">
            <a:avLst/>
          </a:prstGeom>
          <a:solidFill>
            <a:srgbClr val="FFCC00"/>
          </a:solidFill>
          <a:ln w="76200">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bg2"/>
              </a:buClr>
              <a:buFont typeface="Monotype Sorts" pitchFamily="2" charset="2"/>
              <a:tabLst>
                <a:tab pos="457200" algn="l"/>
              </a:tabLst>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tabLst>
                <a:tab pos="457200" algn="l"/>
              </a:tabLst>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tabLst>
                <a:tab pos="457200" algn="l"/>
              </a:tabLst>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tabLst>
                <a:tab pos="457200" algn="l"/>
              </a:tabLst>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tabLst>
                <a:tab pos="457200" algn="l"/>
              </a:tabLst>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tabLst>
                <a:tab pos="457200" algn="l"/>
              </a:tabLs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tabLst>
                <a:tab pos="457200" algn="l"/>
              </a:tabLs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tabLst>
                <a:tab pos="457200" algn="l"/>
              </a:tabLs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tabLst>
                <a:tab pos="457200" algn="l"/>
              </a:tabLs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zh-CN" altLang="en-US" sz="2400"/>
              <a:t>长期平均成本曲线呈</a:t>
            </a:r>
            <a:r>
              <a:rPr lang="en-US" altLang="zh-CN" sz="2400"/>
              <a:t>U</a:t>
            </a:r>
            <a:r>
              <a:rPr lang="zh-CN" altLang="en-US" sz="2400"/>
              <a:t>形。</a:t>
            </a:r>
          </a:p>
          <a:p>
            <a:pPr>
              <a:spcBef>
                <a:spcPct val="0"/>
              </a:spcBef>
              <a:buClrTx/>
              <a:buFontTx/>
              <a:buNone/>
            </a:pPr>
            <a:r>
              <a:rPr lang="zh-CN" altLang="en-US" sz="2400"/>
              <a:t>和长期边际成本曲线一定相交于</a:t>
            </a:r>
            <a:r>
              <a:rPr lang="zh-CN" altLang="en-US" sz="2400">
                <a:solidFill>
                  <a:srgbClr val="660033"/>
                </a:solidFill>
              </a:rPr>
              <a:t>长期平均成本曲线的最低点</a:t>
            </a:r>
          </a:p>
        </p:txBody>
      </p:sp>
      <p:grpSp>
        <p:nvGrpSpPr>
          <p:cNvPr id="47110" name="Group 45">
            <a:extLst>
              <a:ext uri="{FF2B5EF4-FFF2-40B4-BE49-F238E27FC236}">
                <a16:creationId xmlns:a16="http://schemas.microsoft.com/office/drawing/2014/main" id="{CFAA2DF3-19C5-4D0F-B00A-69938E364038}"/>
              </a:ext>
            </a:extLst>
          </p:cNvPr>
          <p:cNvGrpSpPr>
            <a:grpSpLocks/>
          </p:cNvGrpSpPr>
          <p:nvPr/>
        </p:nvGrpSpPr>
        <p:grpSpPr bwMode="auto">
          <a:xfrm>
            <a:off x="4211638" y="1557338"/>
            <a:ext cx="4587875" cy="3162300"/>
            <a:chOff x="2336" y="984"/>
            <a:chExt cx="3071" cy="2347"/>
          </a:xfrm>
        </p:grpSpPr>
        <p:sp>
          <p:nvSpPr>
            <p:cNvPr id="47111" name="Freeform 15">
              <a:extLst>
                <a:ext uri="{FF2B5EF4-FFF2-40B4-BE49-F238E27FC236}">
                  <a16:creationId xmlns:a16="http://schemas.microsoft.com/office/drawing/2014/main" id="{E0B4F198-3E04-43DA-B913-EBC8D87F9736}"/>
                </a:ext>
              </a:extLst>
            </p:cNvPr>
            <p:cNvSpPr>
              <a:spLocks/>
            </p:cNvSpPr>
            <p:nvPr/>
          </p:nvSpPr>
          <p:spPr bwMode="auto">
            <a:xfrm>
              <a:off x="2726" y="1191"/>
              <a:ext cx="2224" cy="1652"/>
            </a:xfrm>
            <a:custGeom>
              <a:avLst/>
              <a:gdLst>
                <a:gd name="T0" fmla="*/ 0 w 2160"/>
                <a:gd name="T1" fmla="*/ 951 h 1768"/>
                <a:gd name="T2" fmla="*/ 809 w 2160"/>
                <a:gd name="T3" fmla="*/ 1189 h 1768"/>
                <a:gd name="T4" fmla="*/ 2428 w 2160"/>
                <a:gd name="T5" fmla="*/ 0 h 1768"/>
                <a:gd name="T6" fmla="*/ 0 60000 65536"/>
                <a:gd name="T7" fmla="*/ 0 60000 65536"/>
                <a:gd name="T8" fmla="*/ 0 60000 65536"/>
              </a:gdLst>
              <a:ahLst/>
              <a:cxnLst>
                <a:cxn ang="T6">
                  <a:pos x="T0" y="T1"/>
                </a:cxn>
                <a:cxn ang="T7">
                  <a:pos x="T2" y="T3"/>
                </a:cxn>
                <a:cxn ang="T8">
                  <a:pos x="T4" y="T5"/>
                </a:cxn>
              </a:cxnLst>
              <a:rect l="0" t="0" r="r" b="b"/>
              <a:pathLst>
                <a:path w="2160" h="1768">
                  <a:moveTo>
                    <a:pt x="0" y="1248"/>
                  </a:moveTo>
                  <a:cubicBezTo>
                    <a:pt x="180" y="1508"/>
                    <a:pt x="360" y="1768"/>
                    <a:pt x="720" y="1560"/>
                  </a:cubicBezTo>
                  <a:cubicBezTo>
                    <a:pt x="1080" y="1352"/>
                    <a:pt x="1620" y="676"/>
                    <a:pt x="2160" y="0"/>
                  </a:cubicBezTo>
                </a:path>
              </a:pathLst>
            </a:custGeom>
            <a:noFill/>
            <a:ln w="57150" cmpd="sng">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7112" name="Text Box 16">
              <a:extLst>
                <a:ext uri="{FF2B5EF4-FFF2-40B4-BE49-F238E27FC236}">
                  <a16:creationId xmlns:a16="http://schemas.microsoft.com/office/drawing/2014/main" id="{D8152C48-5C11-4E44-9F7C-836C7DF12476}"/>
                </a:ext>
              </a:extLst>
            </p:cNvPr>
            <p:cNvSpPr txBox="1">
              <a:spLocks noChangeArrowheads="1"/>
            </p:cNvSpPr>
            <p:nvPr/>
          </p:nvSpPr>
          <p:spPr bwMode="auto">
            <a:xfrm>
              <a:off x="2503" y="3070"/>
              <a:ext cx="253" cy="242"/>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O</a:t>
              </a:r>
              <a:endParaRPr lang="en-US" altLang="zh-CN" sz="2000"/>
            </a:p>
          </p:txBody>
        </p:sp>
        <p:sp>
          <p:nvSpPr>
            <p:cNvPr id="47113" name="Text Box 17">
              <a:extLst>
                <a:ext uri="{FF2B5EF4-FFF2-40B4-BE49-F238E27FC236}">
                  <a16:creationId xmlns:a16="http://schemas.microsoft.com/office/drawing/2014/main" id="{F2E443E9-F902-4DE7-8CE9-B6BFB191475A}"/>
                </a:ext>
              </a:extLst>
            </p:cNvPr>
            <p:cNvSpPr txBox="1">
              <a:spLocks noChangeArrowheads="1"/>
            </p:cNvSpPr>
            <p:nvPr/>
          </p:nvSpPr>
          <p:spPr bwMode="auto">
            <a:xfrm>
              <a:off x="2336" y="1026"/>
              <a:ext cx="389" cy="194"/>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MC</a:t>
              </a:r>
              <a:endParaRPr lang="en-US" altLang="zh-CN" sz="2000"/>
            </a:p>
          </p:txBody>
        </p:sp>
        <p:sp>
          <p:nvSpPr>
            <p:cNvPr id="47114" name="Line 18">
              <a:extLst>
                <a:ext uri="{FF2B5EF4-FFF2-40B4-BE49-F238E27FC236}">
                  <a16:creationId xmlns:a16="http://schemas.microsoft.com/office/drawing/2014/main" id="{4C8F9B38-B2D8-475C-B16D-4F0A91B7CA9D}"/>
                </a:ext>
              </a:extLst>
            </p:cNvPr>
            <p:cNvSpPr>
              <a:spLocks noChangeShapeType="1"/>
            </p:cNvSpPr>
            <p:nvPr/>
          </p:nvSpPr>
          <p:spPr bwMode="auto">
            <a:xfrm>
              <a:off x="2562" y="1298"/>
              <a:ext cx="0" cy="176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7115" name="Line 19">
              <a:extLst>
                <a:ext uri="{FF2B5EF4-FFF2-40B4-BE49-F238E27FC236}">
                  <a16:creationId xmlns:a16="http://schemas.microsoft.com/office/drawing/2014/main" id="{FB6CC6D9-BE68-4087-832D-1F6D660B91CE}"/>
                </a:ext>
              </a:extLst>
            </p:cNvPr>
            <p:cNvSpPr>
              <a:spLocks noChangeShapeType="1"/>
            </p:cNvSpPr>
            <p:nvPr/>
          </p:nvSpPr>
          <p:spPr bwMode="auto">
            <a:xfrm>
              <a:off x="2548" y="3070"/>
              <a:ext cx="281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7116" name="Text Box 20">
              <a:extLst>
                <a:ext uri="{FF2B5EF4-FFF2-40B4-BE49-F238E27FC236}">
                  <a16:creationId xmlns:a16="http://schemas.microsoft.com/office/drawing/2014/main" id="{597AD1CD-2A5F-433A-B758-1F826805FD33}"/>
                </a:ext>
              </a:extLst>
            </p:cNvPr>
            <p:cNvSpPr txBox="1">
              <a:spLocks noChangeArrowheads="1"/>
            </p:cNvSpPr>
            <p:nvPr/>
          </p:nvSpPr>
          <p:spPr bwMode="auto">
            <a:xfrm>
              <a:off x="5089" y="3070"/>
              <a:ext cx="277" cy="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Q</a:t>
              </a:r>
              <a:endParaRPr lang="en-US" altLang="zh-CN" sz="2000"/>
            </a:p>
          </p:txBody>
        </p:sp>
        <p:sp>
          <p:nvSpPr>
            <p:cNvPr id="47117" name="Freeform 21">
              <a:extLst>
                <a:ext uri="{FF2B5EF4-FFF2-40B4-BE49-F238E27FC236}">
                  <a16:creationId xmlns:a16="http://schemas.microsoft.com/office/drawing/2014/main" id="{2DAF8B8D-A48D-4EBC-B6AF-B3FE58A0537B}"/>
                </a:ext>
              </a:extLst>
            </p:cNvPr>
            <p:cNvSpPr>
              <a:spLocks/>
            </p:cNvSpPr>
            <p:nvPr/>
          </p:nvSpPr>
          <p:spPr bwMode="auto">
            <a:xfrm>
              <a:off x="2726" y="1774"/>
              <a:ext cx="2595" cy="583"/>
            </a:xfrm>
            <a:custGeom>
              <a:avLst/>
              <a:gdLst>
                <a:gd name="T0" fmla="*/ 0 w 2520"/>
                <a:gd name="T1" fmla="*/ 0 h 468"/>
                <a:gd name="T2" fmla="*/ 1214 w 2520"/>
                <a:gd name="T3" fmla="*/ 1126 h 468"/>
                <a:gd name="T4" fmla="*/ 2834 w 2520"/>
                <a:gd name="T5" fmla="*/ 0 h 468"/>
                <a:gd name="T6" fmla="*/ 0 60000 65536"/>
                <a:gd name="T7" fmla="*/ 0 60000 65536"/>
                <a:gd name="T8" fmla="*/ 0 60000 65536"/>
              </a:gdLst>
              <a:ahLst/>
              <a:cxnLst>
                <a:cxn ang="T6">
                  <a:pos x="T0" y="T1"/>
                </a:cxn>
                <a:cxn ang="T7">
                  <a:pos x="T2" y="T3"/>
                </a:cxn>
                <a:cxn ang="T8">
                  <a:pos x="T4" y="T5"/>
                </a:cxn>
              </a:cxnLst>
              <a:rect l="0" t="0" r="r" b="b"/>
              <a:pathLst>
                <a:path w="2520" h="468">
                  <a:moveTo>
                    <a:pt x="0" y="0"/>
                  </a:moveTo>
                  <a:cubicBezTo>
                    <a:pt x="330" y="234"/>
                    <a:pt x="660" y="468"/>
                    <a:pt x="1080" y="468"/>
                  </a:cubicBezTo>
                  <a:cubicBezTo>
                    <a:pt x="1500" y="468"/>
                    <a:pt x="2010" y="234"/>
                    <a:pt x="2520" y="0"/>
                  </a:cubicBezTo>
                </a:path>
              </a:pathLst>
            </a:custGeom>
            <a:noFill/>
            <a:ln w="57150" cmpd="sng">
              <a:solidFill>
                <a:srgbClr val="660033"/>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7118" name="Line 29">
              <a:extLst>
                <a:ext uri="{FF2B5EF4-FFF2-40B4-BE49-F238E27FC236}">
                  <a16:creationId xmlns:a16="http://schemas.microsoft.com/office/drawing/2014/main" id="{7133A6A0-ED73-41BB-AD42-2D674BBEDBB9}"/>
                </a:ext>
              </a:extLst>
            </p:cNvPr>
            <p:cNvSpPr>
              <a:spLocks noChangeShapeType="1"/>
            </p:cNvSpPr>
            <p:nvPr/>
          </p:nvSpPr>
          <p:spPr bwMode="auto">
            <a:xfrm rot="31245">
              <a:off x="3837" y="2356"/>
              <a:ext cx="0" cy="729"/>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7119" name="Text Box 31">
              <a:extLst>
                <a:ext uri="{FF2B5EF4-FFF2-40B4-BE49-F238E27FC236}">
                  <a16:creationId xmlns:a16="http://schemas.microsoft.com/office/drawing/2014/main" id="{0845F617-9A78-45D2-9B94-6B4A30E6C81A}"/>
                </a:ext>
              </a:extLst>
            </p:cNvPr>
            <p:cNvSpPr txBox="1">
              <a:spLocks noChangeArrowheads="1"/>
            </p:cNvSpPr>
            <p:nvPr/>
          </p:nvSpPr>
          <p:spPr bwMode="auto">
            <a:xfrm>
              <a:off x="4862" y="984"/>
              <a:ext cx="545" cy="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i="1">
                  <a:solidFill>
                    <a:schemeClr val="tx2"/>
                  </a:solidFill>
                </a:rPr>
                <a:t>LMC</a:t>
              </a:r>
              <a:endParaRPr lang="en-US" altLang="zh-CN" sz="2000">
                <a:solidFill>
                  <a:schemeClr val="tx2"/>
                </a:solidFill>
              </a:endParaRPr>
            </a:p>
          </p:txBody>
        </p:sp>
        <p:sp>
          <p:nvSpPr>
            <p:cNvPr id="47120" name="Text Box 38">
              <a:extLst>
                <a:ext uri="{FF2B5EF4-FFF2-40B4-BE49-F238E27FC236}">
                  <a16:creationId xmlns:a16="http://schemas.microsoft.com/office/drawing/2014/main" id="{726B6177-DBFB-422C-BDB5-2D6C4ABF0645}"/>
                </a:ext>
              </a:extLst>
            </p:cNvPr>
            <p:cNvSpPr txBox="1">
              <a:spLocks noChangeArrowheads="1"/>
            </p:cNvSpPr>
            <p:nvPr/>
          </p:nvSpPr>
          <p:spPr bwMode="auto">
            <a:xfrm>
              <a:off x="4907" y="1936"/>
              <a:ext cx="454"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i="1">
                  <a:solidFill>
                    <a:srgbClr val="660033"/>
                  </a:solidFill>
                </a:rPr>
                <a:t>LAC</a:t>
              </a:r>
              <a:endParaRPr lang="en-US" altLang="zh-CN" sz="2000">
                <a:solidFill>
                  <a:srgbClr val="660033"/>
                </a:solidFill>
              </a:endParaRPr>
            </a:p>
          </p:txBody>
        </p:sp>
        <p:sp>
          <p:nvSpPr>
            <p:cNvPr id="47121" name="Text Box 42">
              <a:extLst>
                <a:ext uri="{FF2B5EF4-FFF2-40B4-BE49-F238E27FC236}">
                  <a16:creationId xmlns:a16="http://schemas.microsoft.com/office/drawing/2014/main" id="{510D5F31-7BE5-46F9-801F-1F3BBB93D473}"/>
                </a:ext>
              </a:extLst>
            </p:cNvPr>
            <p:cNvSpPr txBox="1">
              <a:spLocks noChangeArrowheads="1"/>
            </p:cNvSpPr>
            <p:nvPr/>
          </p:nvSpPr>
          <p:spPr bwMode="auto">
            <a:xfrm>
              <a:off x="3722" y="3067"/>
              <a:ext cx="362" cy="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Q</a:t>
              </a:r>
              <a:r>
                <a:rPr lang="en-US" altLang="zh-CN" sz="2000" b="0" i="1" baseline="-25000"/>
                <a:t>2</a:t>
              </a:r>
              <a:endParaRPr lang="en-US" altLang="zh-CN" sz="2000"/>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69676"/>
                                        </p:tgtEl>
                                        <p:attrNameLst>
                                          <p:attrName>style.visibility</p:attrName>
                                        </p:attrNameLst>
                                      </p:cBhvr>
                                      <p:to>
                                        <p:strVal val="visible"/>
                                      </p:to>
                                    </p:set>
                                    <p:animEffect transition="in" filter="blinds(horizontal)">
                                      <p:cBhvr>
                                        <p:cTn id="7" dur="500"/>
                                        <p:tgtEl>
                                          <p:spTgt spid="36967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69677"/>
                                        </p:tgtEl>
                                        <p:attrNameLst>
                                          <p:attrName>style.visibility</p:attrName>
                                        </p:attrNameLst>
                                      </p:cBhvr>
                                      <p:to>
                                        <p:strVal val="visible"/>
                                      </p:to>
                                    </p:set>
                                    <p:animEffect transition="in" filter="box(in)">
                                      <p:cBhvr>
                                        <p:cTn id="12" dur="500"/>
                                        <p:tgtEl>
                                          <p:spTgt spid="3696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9676" grpId="0" animBg="1"/>
      <p:bldP spid="369677"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灯片编号占位符 6">
            <a:extLst>
              <a:ext uri="{FF2B5EF4-FFF2-40B4-BE49-F238E27FC236}">
                <a16:creationId xmlns:a16="http://schemas.microsoft.com/office/drawing/2014/main" id="{F26A0535-2FA9-41BE-9AAF-F87C8253F0E1}"/>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F6D337E0-CEB5-4885-BAED-999BA7E2FCD9}" type="slidenum">
              <a:rPr lang="en-US" altLang="zh-CN" sz="2400" smtClean="0">
                <a:solidFill>
                  <a:srgbClr val="0000CC"/>
                </a:solidFill>
              </a:rPr>
              <a:pPr>
                <a:spcBef>
                  <a:spcPct val="50000"/>
                </a:spcBef>
                <a:buClrTx/>
                <a:buFontTx/>
                <a:buNone/>
              </a:pPr>
              <a:t>5</a:t>
            </a:fld>
            <a:endParaRPr lang="en-US" altLang="zh-CN" sz="2400">
              <a:solidFill>
                <a:srgbClr val="0000CC"/>
              </a:solidFill>
            </a:endParaRPr>
          </a:p>
        </p:txBody>
      </p:sp>
      <p:sp>
        <p:nvSpPr>
          <p:cNvPr id="378882" name="Rectangle 2">
            <a:extLst>
              <a:ext uri="{FF2B5EF4-FFF2-40B4-BE49-F238E27FC236}">
                <a16:creationId xmlns:a16="http://schemas.microsoft.com/office/drawing/2014/main" id="{B85681D3-D1A0-43E2-A3B5-99EBEA5E7492}"/>
              </a:ext>
            </a:extLst>
          </p:cNvPr>
          <p:cNvSpPr>
            <a:spLocks noGrp="1" noChangeArrowheads="1"/>
          </p:cNvSpPr>
          <p:nvPr>
            <p:ph type="title"/>
          </p:nvPr>
        </p:nvSpPr>
        <p:spPr>
          <a:xfrm>
            <a:off x="1547813" y="549275"/>
            <a:ext cx="6121400" cy="576263"/>
          </a:xfrm>
        </p:spPr>
        <p:txBody>
          <a:bodyPr/>
          <a:lstStyle/>
          <a:p>
            <a:pPr eaLnBrk="1" hangingPunct="1"/>
            <a:r>
              <a:rPr lang="zh-CN" altLang="en-US" sz="4000" b="1">
                <a:ea typeface="黑体" panose="02010609060101010101" pitchFamily="49" charset="-122"/>
              </a:rPr>
              <a:t>第二节 短期成本理论</a:t>
            </a:r>
          </a:p>
        </p:txBody>
      </p:sp>
      <p:sp>
        <p:nvSpPr>
          <p:cNvPr id="378884" name="Rectangle 4">
            <a:extLst>
              <a:ext uri="{FF2B5EF4-FFF2-40B4-BE49-F238E27FC236}">
                <a16:creationId xmlns:a16="http://schemas.microsoft.com/office/drawing/2014/main" id="{8E1DA333-78E3-44B0-BEE4-EEC0B754960B}"/>
              </a:ext>
            </a:extLst>
          </p:cNvPr>
          <p:cNvSpPr>
            <a:spLocks noChangeArrowheads="1"/>
          </p:cNvSpPr>
          <p:nvPr/>
        </p:nvSpPr>
        <p:spPr bwMode="auto">
          <a:xfrm>
            <a:off x="250825" y="1773238"/>
            <a:ext cx="8642350" cy="3095625"/>
          </a:xfrm>
          <a:prstGeom prst="rect">
            <a:avLst/>
          </a:prstGeom>
          <a:solidFill>
            <a:srgbClr val="FFCC00"/>
          </a:solidFill>
          <a:ln w="38100" algn="ctr">
            <a:solidFill>
              <a:srgbClr val="009999"/>
            </a:solidFill>
            <a:miter lim="800000"/>
            <a:headEnd/>
            <a:tailEnd/>
          </a:ln>
          <a:effectLst/>
        </p:spPr>
        <p:txBody>
          <a:bodyPr/>
          <a:lstStyle/>
          <a:p>
            <a:pPr marL="342900" indent="-342900" eaLnBrk="1" hangingPunct="1">
              <a:lnSpc>
                <a:spcPct val="110000"/>
              </a:lnSpc>
              <a:spcBef>
                <a:spcPct val="20000"/>
              </a:spcBef>
              <a:buClr>
                <a:schemeClr val="accent2"/>
              </a:buClr>
              <a:buSzPct val="95000"/>
              <a:buFont typeface="Wingdings" pitchFamily="2" charset="2"/>
              <a:buChar char="l"/>
              <a:defRPr/>
            </a:pPr>
            <a:r>
              <a:rPr lang="zh-CN" altLang="en-US" sz="2600" dirty="0"/>
              <a:t>短期与长期的区别：</a:t>
            </a:r>
          </a:p>
          <a:p>
            <a:pPr marL="714375" eaLnBrk="1" hangingPunct="1">
              <a:lnSpc>
                <a:spcPct val="110000"/>
              </a:lnSpc>
              <a:spcBef>
                <a:spcPct val="20000"/>
              </a:spcBef>
              <a:buClr>
                <a:schemeClr val="accent2"/>
              </a:buClr>
              <a:buSzPct val="95000"/>
              <a:defRPr/>
            </a:pPr>
            <a:r>
              <a:rPr lang="zh-CN" altLang="en-US" sz="2600" dirty="0"/>
              <a:t>长期与短期的问题，是生产要素是否全部可变的问题。</a:t>
            </a:r>
          </a:p>
          <a:p>
            <a:pPr marL="714375" eaLnBrk="1" hangingPunct="1">
              <a:lnSpc>
                <a:spcPct val="110000"/>
              </a:lnSpc>
              <a:spcBef>
                <a:spcPct val="20000"/>
              </a:spcBef>
              <a:buClr>
                <a:schemeClr val="accent2"/>
              </a:buClr>
              <a:buSzPct val="95000"/>
              <a:defRPr/>
            </a:pPr>
            <a:r>
              <a:rPr lang="zh-CN" altLang="en-US" sz="2600" dirty="0"/>
              <a:t>短期：一部分投入可以调整</a:t>
            </a:r>
            <a:r>
              <a:rPr lang="en-US" altLang="zh-CN" sz="2600" dirty="0"/>
              <a:t>——</a:t>
            </a:r>
            <a:r>
              <a:rPr lang="zh-CN" altLang="en-US" sz="2600" dirty="0"/>
              <a:t>可变成本</a:t>
            </a:r>
            <a:r>
              <a:rPr lang="en-US" altLang="zh-CN" sz="2600" dirty="0"/>
              <a:t>(variable cost) </a:t>
            </a:r>
            <a:r>
              <a:rPr lang="zh-CN" altLang="en-US" sz="2600" dirty="0"/>
              <a:t>。另一部分投入不可以调整</a:t>
            </a:r>
            <a:r>
              <a:rPr lang="en-US" altLang="zh-CN" sz="2600" dirty="0"/>
              <a:t>——</a:t>
            </a:r>
            <a:r>
              <a:rPr lang="zh-CN" altLang="en-US" sz="2600" dirty="0"/>
              <a:t>固定成本（</a:t>
            </a:r>
            <a:r>
              <a:rPr lang="en-US" altLang="zh-CN" sz="2600" dirty="0"/>
              <a:t>fixed cost</a:t>
            </a:r>
            <a:r>
              <a:rPr lang="zh-CN" altLang="en-US" sz="2600" dirty="0"/>
              <a:t>） 。</a:t>
            </a:r>
          </a:p>
          <a:p>
            <a:pPr marL="714375" eaLnBrk="1" hangingPunct="1">
              <a:lnSpc>
                <a:spcPct val="110000"/>
              </a:lnSpc>
              <a:spcBef>
                <a:spcPct val="20000"/>
              </a:spcBef>
              <a:buClr>
                <a:schemeClr val="accent2"/>
              </a:buClr>
              <a:buSzPct val="95000"/>
              <a:defRPr/>
            </a:pPr>
            <a:r>
              <a:rPr lang="zh-CN" altLang="en-US" sz="2600" dirty="0"/>
              <a:t>长期：一切成本都可以调整，没有固定与可变之分。</a:t>
            </a:r>
          </a:p>
        </p:txBody>
      </p:sp>
      <p:sp>
        <p:nvSpPr>
          <p:cNvPr id="378887" name="Text Box 7">
            <a:extLst>
              <a:ext uri="{FF2B5EF4-FFF2-40B4-BE49-F238E27FC236}">
                <a16:creationId xmlns:a16="http://schemas.microsoft.com/office/drawing/2014/main" id="{27D2A4D0-6761-4679-A89F-5860533A9D4F}"/>
              </a:ext>
            </a:extLst>
          </p:cNvPr>
          <p:cNvSpPr txBox="1">
            <a:spLocks noChangeArrowheads="1"/>
          </p:cNvSpPr>
          <p:nvPr/>
        </p:nvSpPr>
        <p:spPr bwMode="auto">
          <a:xfrm>
            <a:off x="468313" y="1125538"/>
            <a:ext cx="6983412"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zh-CN" altLang="en-US" sz="2800" b="0">
                <a:solidFill>
                  <a:schemeClr val="tx2"/>
                </a:solidFill>
                <a:latin typeface="黑体" panose="02010609060101010101" pitchFamily="49" charset="-122"/>
                <a:ea typeface="黑体" panose="02010609060101010101" pitchFamily="49" charset="-122"/>
              </a:rPr>
              <a:t>一、短期生产与短期成本</a:t>
            </a: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78882">
                                            <p:txEl>
                                              <p:pRg st="0" end="0"/>
                                            </p:txEl>
                                          </p:spTgt>
                                        </p:tgtEl>
                                        <p:attrNameLst>
                                          <p:attrName>style.visibility</p:attrName>
                                        </p:attrNameLst>
                                      </p:cBhvr>
                                      <p:to>
                                        <p:strVal val="visible"/>
                                      </p:to>
                                    </p:set>
                                    <p:animEffect transition="in" filter="dissolve">
                                      <p:cBhvr>
                                        <p:cTn id="7" dur="500"/>
                                        <p:tgtEl>
                                          <p:spTgt spid="37888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78887"/>
                                        </p:tgtEl>
                                        <p:attrNameLst>
                                          <p:attrName>style.visibility</p:attrName>
                                        </p:attrNameLst>
                                      </p:cBhvr>
                                      <p:to>
                                        <p:strVal val="visible"/>
                                      </p:to>
                                    </p:set>
                                    <p:animEffect transition="in" filter="blinds(horizontal)">
                                      <p:cBhvr>
                                        <p:cTn id="12" dur="500"/>
                                        <p:tgtEl>
                                          <p:spTgt spid="37888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78884"/>
                                        </p:tgtEl>
                                        <p:attrNameLst>
                                          <p:attrName>style.visibility</p:attrName>
                                        </p:attrNameLst>
                                      </p:cBhvr>
                                      <p:to>
                                        <p:strVal val="visible"/>
                                      </p:to>
                                    </p:set>
                                    <p:animEffect transition="in" filter="box(in)">
                                      <p:cBhvr>
                                        <p:cTn id="17" dur="500"/>
                                        <p:tgtEl>
                                          <p:spTgt spid="3788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882" grpId="0" build="p" autoUpdateAnimBg="0"/>
      <p:bldP spid="378884" grpId="0" animBg="1"/>
      <p:bldP spid="37888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灯片编号占位符 5">
            <a:extLst>
              <a:ext uri="{FF2B5EF4-FFF2-40B4-BE49-F238E27FC236}">
                <a16:creationId xmlns:a16="http://schemas.microsoft.com/office/drawing/2014/main" id="{A5D1D1F5-38F0-40E7-BAF3-2465929B8FB2}"/>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5D42C491-8F17-4A28-8D65-998681D3AA1C}" type="slidenum">
              <a:rPr lang="en-US" altLang="zh-CN" sz="2400" smtClean="0">
                <a:solidFill>
                  <a:srgbClr val="0000CC"/>
                </a:solidFill>
              </a:rPr>
              <a:pPr>
                <a:spcBef>
                  <a:spcPct val="50000"/>
                </a:spcBef>
                <a:buClrTx/>
                <a:buFontTx/>
                <a:buNone/>
              </a:pPr>
              <a:t>6</a:t>
            </a:fld>
            <a:endParaRPr lang="en-US" altLang="zh-CN" sz="2400">
              <a:solidFill>
                <a:srgbClr val="0000CC"/>
              </a:solidFill>
            </a:endParaRPr>
          </a:p>
        </p:txBody>
      </p:sp>
      <p:sp>
        <p:nvSpPr>
          <p:cNvPr id="300035" name="Rectangle 3">
            <a:extLst>
              <a:ext uri="{FF2B5EF4-FFF2-40B4-BE49-F238E27FC236}">
                <a16:creationId xmlns:a16="http://schemas.microsoft.com/office/drawing/2014/main" id="{97102154-91FB-4CEA-ACAF-0781A26D9D65}"/>
              </a:ext>
            </a:extLst>
          </p:cNvPr>
          <p:cNvSpPr>
            <a:spLocks noGrp="1" noChangeArrowheads="1"/>
          </p:cNvSpPr>
          <p:nvPr>
            <p:ph type="body" idx="1"/>
          </p:nvPr>
        </p:nvSpPr>
        <p:spPr>
          <a:xfrm>
            <a:off x="684213" y="620713"/>
            <a:ext cx="7772400" cy="1655762"/>
          </a:xfrm>
          <a:solidFill>
            <a:srgbClr val="FFCC00"/>
          </a:solidFill>
          <a:ln w="38100" cap="flat" algn="ctr">
            <a:solidFill>
              <a:srgbClr val="009999"/>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lnSpc>
                <a:spcPct val="110000"/>
              </a:lnSpc>
              <a:buClr>
                <a:schemeClr val="accent2"/>
              </a:buClr>
              <a:buSzPct val="95000"/>
              <a:buFont typeface="Wingdings" panose="05000000000000000000" pitchFamily="2" charset="2"/>
              <a:buNone/>
            </a:pPr>
            <a:r>
              <a:rPr lang="zh-CN" altLang="en-US" sz="2800" b="1"/>
              <a:t>生产和成本分别从实物量和价值量角度研究生产问题。因此，短期成本函数与短期生产函数之间存在密切联系。 </a:t>
            </a:r>
          </a:p>
        </p:txBody>
      </p:sp>
      <p:pic>
        <p:nvPicPr>
          <p:cNvPr id="300036" name="Picture 4">
            <a:extLst>
              <a:ext uri="{FF2B5EF4-FFF2-40B4-BE49-F238E27FC236}">
                <a16:creationId xmlns:a16="http://schemas.microsoft.com/office/drawing/2014/main" id="{9E72BFA8-CA65-4EFC-A170-D9C613314A4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40200" y="2565400"/>
            <a:ext cx="1944688" cy="655638"/>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0037" name="Rectangle 5">
            <a:extLst>
              <a:ext uri="{FF2B5EF4-FFF2-40B4-BE49-F238E27FC236}">
                <a16:creationId xmlns:a16="http://schemas.microsoft.com/office/drawing/2014/main" id="{16C14300-36EE-4F7E-9063-0F09CCC97B89}"/>
              </a:ext>
            </a:extLst>
          </p:cNvPr>
          <p:cNvSpPr>
            <a:spLocks noChangeArrowheads="1"/>
          </p:cNvSpPr>
          <p:nvPr/>
        </p:nvSpPr>
        <p:spPr bwMode="auto">
          <a:xfrm>
            <a:off x="684213" y="2636838"/>
            <a:ext cx="2951162" cy="495300"/>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lnSpc>
                <a:spcPct val="110000"/>
              </a:lnSpc>
              <a:buClr>
                <a:schemeClr val="accent2"/>
              </a:buClr>
              <a:buSzPct val="95000"/>
              <a:buFont typeface="Wingdings" panose="05000000000000000000" pitchFamily="2" charset="2"/>
              <a:buChar char="l"/>
            </a:pPr>
            <a:r>
              <a:rPr lang="zh-CN" altLang="en-US" sz="2400"/>
              <a:t>短期生产函数 </a:t>
            </a:r>
          </a:p>
        </p:txBody>
      </p:sp>
      <p:sp>
        <p:nvSpPr>
          <p:cNvPr id="300038" name="Rectangle 6">
            <a:extLst>
              <a:ext uri="{FF2B5EF4-FFF2-40B4-BE49-F238E27FC236}">
                <a16:creationId xmlns:a16="http://schemas.microsoft.com/office/drawing/2014/main" id="{E7E60BC8-227E-4BFF-B639-58429AF2AC4C}"/>
              </a:ext>
            </a:extLst>
          </p:cNvPr>
          <p:cNvSpPr>
            <a:spLocks noChangeArrowheads="1"/>
          </p:cNvSpPr>
          <p:nvPr/>
        </p:nvSpPr>
        <p:spPr bwMode="auto">
          <a:xfrm>
            <a:off x="611188" y="3429000"/>
            <a:ext cx="4105275" cy="3024188"/>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lnSpc>
                <a:spcPct val="110000"/>
              </a:lnSpc>
              <a:buClr>
                <a:schemeClr val="accent2"/>
              </a:buClr>
              <a:buSzPct val="95000"/>
              <a:buFont typeface="Wingdings" panose="05000000000000000000" pitchFamily="2" charset="2"/>
              <a:buChar char="l"/>
            </a:pPr>
            <a:r>
              <a:rPr lang="zh-CN" altLang="en-US" sz="2800"/>
              <a:t>劳动价格</a:t>
            </a:r>
            <a:r>
              <a:rPr lang="en-US" altLang="zh-CN" sz="2800"/>
              <a:t>w</a:t>
            </a:r>
            <a:r>
              <a:rPr lang="zh-CN" altLang="en-US" sz="2800"/>
              <a:t>和资本价格</a:t>
            </a:r>
            <a:r>
              <a:rPr lang="en-US" altLang="zh-CN" sz="2800"/>
              <a:t>r</a:t>
            </a:r>
            <a:r>
              <a:rPr lang="zh-CN" altLang="en-US" sz="2800"/>
              <a:t>固定。</a:t>
            </a:r>
          </a:p>
          <a:p>
            <a:pPr eaLnBrk="1" hangingPunct="1">
              <a:lnSpc>
                <a:spcPct val="110000"/>
              </a:lnSpc>
              <a:buClr>
                <a:schemeClr val="accent2"/>
              </a:buClr>
              <a:buSzPct val="95000"/>
              <a:buFont typeface="Wingdings" panose="05000000000000000000" pitchFamily="2" charset="2"/>
              <a:buChar char="l"/>
            </a:pPr>
            <a:r>
              <a:rPr lang="zh-CN" altLang="en-US" sz="2800"/>
              <a:t>短期中，资本为固定投入，</a:t>
            </a:r>
            <a:r>
              <a:rPr lang="en-US" altLang="zh-CN" sz="2800"/>
              <a:t>L</a:t>
            </a:r>
            <a:r>
              <a:rPr lang="zh-CN" altLang="en-US" sz="2800"/>
              <a:t>为变动投入，</a:t>
            </a:r>
            <a:r>
              <a:rPr lang="en-US" altLang="zh-CN" sz="2800"/>
              <a:t>L</a:t>
            </a:r>
            <a:r>
              <a:rPr lang="zh-CN" altLang="en-US" sz="2800"/>
              <a:t>与产量</a:t>
            </a:r>
            <a:r>
              <a:rPr lang="en-US" altLang="zh-CN" sz="2800"/>
              <a:t>Q</a:t>
            </a:r>
            <a:r>
              <a:rPr lang="zh-CN" altLang="en-US" sz="2800"/>
              <a:t>有关。短期总成本为： </a:t>
            </a:r>
          </a:p>
        </p:txBody>
      </p:sp>
      <p:pic>
        <p:nvPicPr>
          <p:cNvPr id="300039" name="Picture 7">
            <a:extLst>
              <a:ext uri="{FF2B5EF4-FFF2-40B4-BE49-F238E27FC236}">
                <a16:creationId xmlns:a16="http://schemas.microsoft.com/office/drawing/2014/main" id="{0038D815-C39D-4BF8-B101-E56F716ADD6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363" y="4365625"/>
            <a:ext cx="3889375" cy="61595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00035">
                                            <p:bg/>
                                          </p:spTgt>
                                        </p:tgtEl>
                                        <p:attrNameLst>
                                          <p:attrName>style.visibility</p:attrName>
                                        </p:attrNameLst>
                                      </p:cBhvr>
                                      <p:to>
                                        <p:strVal val="visible"/>
                                      </p:to>
                                    </p:set>
                                    <p:anim calcmode="lin" valueType="num">
                                      <p:cBhvr additive="base">
                                        <p:cTn id="7" dur="500" fill="hold"/>
                                        <p:tgtEl>
                                          <p:spTgt spid="30003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00035">
                                            <p:bg/>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00035">
                                            <p:txEl>
                                              <p:pRg st="0" end="0"/>
                                            </p:txEl>
                                          </p:spTgt>
                                        </p:tgtEl>
                                        <p:attrNameLst>
                                          <p:attrName>style.visibility</p:attrName>
                                        </p:attrNameLst>
                                      </p:cBhvr>
                                      <p:to>
                                        <p:strVal val="visible"/>
                                      </p:to>
                                    </p:set>
                                    <p:anim calcmode="lin" valueType="num">
                                      <p:cBhvr additive="base">
                                        <p:cTn id="13" dur="500" fill="hold"/>
                                        <p:tgtEl>
                                          <p:spTgt spid="30003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0003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3" presetClass="entr" presetSubtype="10" fill="hold" grpId="0" nodeType="clickEffect">
                                  <p:stCondLst>
                                    <p:cond delay="0"/>
                                  </p:stCondLst>
                                  <p:childTnLst>
                                    <p:set>
                                      <p:cBhvr>
                                        <p:cTn id="18" dur="1" fill="hold">
                                          <p:stCondLst>
                                            <p:cond delay="0"/>
                                          </p:stCondLst>
                                        </p:cTn>
                                        <p:tgtEl>
                                          <p:spTgt spid="300037"/>
                                        </p:tgtEl>
                                        <p:attrNameLst>
                                          <p:attrName>style.visibility</p:attrName>
                                        </p:attrNameLst>
                                      </p:cBhvr>
                                      <p:to>
                                        <p:strVal val="visible"/>
                                      </p:to>
                                    </p:set>
                                    <p:animEffect transition="in" filter="blinds(horizontal)">
                                      <p:cBhvr>
                                        <p:cTn id="19" dur="500"/>
                                        <p:tgtEl>
                                          <p:spTgt spid="300037"/>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3" presetClass="entr" presetSubtype="10" fill="hold" nodeType="clickEffect">
                                  <p:stCondLst>
                                    <p:cond delay="0"/>
                                  </p:stCondLst>
                                  <p:childTnLst>
                                    <p:set>
                                      <p:cBhvr>
                                        <p:cTn id="23" dur="1" fill="hold">
                                          <p:stCondLst>
                                            <p:cond delay="0"/>
                                          </p:stCondLst>
                                        </p:cTn>
                                        <p:tgtEl>
                                          <p:spTgt spid="300036"/>
                                        </p:tgtEl>
                                        <p:attrNameLst>
                                          <p:attrName>style.visibility</p:attrName>
                                        </p:attrNameLst>
                                      </p:cBhvr>
                                      <p:to>
                                        <p:strVal val="visible"/>
                                      </p:to>
                                    </p:set>
                                    <p:animEffect transition="in" filter="blinds(horizontal)">
                                      <p:cBhvr>
                                        <p:cTn id="24" dur="500"/>
                                        <p:tgtEl>
                                          <p:spTgt spid="300036"/>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300038"/>
                                        </p:tgtEl>
                                        <p:attrNameLst>
                                          <p:attrName>style.visibility</p:attrName>
                                        </p:attrNameLst>
                                      </p:cBhvr>
                                      <p:to>
                                        <p:strVal val="visible"/>
                                      </p:to>
                                    </p:set>
                                    <p:animEffect transition="in" filter="blinds(horizontal)">
                                      <p:cBhvr>
                                        <p:cTn id="29" dur="500"/>
                                        <p:tgtEl>
                                          <p:spTgt spid="300038"/>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3" presetClass="entr" presetSubtype="10" fill="hold" nodeType="clickEffect">
                                  <p:stCondLst>
                                    <p:cond delay="0"/>
                                  </p:stCondLst>
                                  <p:childTnLst>
                                    <p:set>
                                      <p:cBhvr>
                                        <p:cTn id="33" dur="1" fill="hold">
                                          <p:stCondLst>
                                            <p:cond delay="0"/>
                                          </p:stCondLst>
                                        </p:cTn>
                                        <p:tgtEl>
                                          <p:spTgt spid="300039"/>
                                        </p:tgtEl>
                                        <p:attrNameLst>
                                          <p:attrName>style.visibility</p:attrName>
                                        </p:attrNameLst>
                                      </p:cBhvr>
                                      <p:to>
                                        <p:strVal val="visible"/>
                                      </p:to>
                                    </p:set>
                                    <p:animEffect transition="in" filter="blinds(horizontal)">
                                      <p:cBhvr>
                                        <p:cTn id="34" dur="500"/>
                                        <p:tgtEl>
                                          <p:spTgt spid="3000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0035" grpId="0" build="p" animBg="1"/>
      <p:bldP spid="300037" grpId="0" animBg="1"/>
      <p:bldP spid="30003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灯片编号占位符 5">
            <a:extLst>
              <a:ext uri="{FF2B5EF4-FFF2-40B4-BE49-F238E27FC236}">
                <a16:creationId xmlns:a16="http://schemas.microsoft.com/office/drawing/2014/main" id="{274DB579-1E50-4438-B994-119E607C58E5}"/>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9CF7718D-5E15-4E35-9941-4CD2D091E9A6}" type="slidenum">
              <a:rPr lang="en-US" altLang="zh-CN" sz="2400" smtClean="0">
                <a:solidFill>
                  <a:srgbClr val="0000CC"/>
                </a:solidFill>
              </a:rPr>
              <a:pPr>
                <a:spcBef>
                  <a:spcPct val="50000"/>
                </a:spcBef>
                <a:buClrTx/>
                <a:buFontTx/>
                <a:buNone/>
              </a:pPr>
              <a:t>7</a:t>
            </a:fld>
            <a:endParaRPr lang="en-US" altLang="zh-CN" sz="2400">
              <a:solidFill>
                <a:srgbClr val="0000CC"/>
              </a:solidFill>
            </a:endParaRPr>
          </a:p>
        </p:txBody>
      </p:sp>
      <p:sp>
        <p:nvSpPr>
          <p:cNvPr id="11267" name="Rectangle 2">
            <a:extLst>
              <a:ext uri="{FF2B5EF4-FFF2-40B4-BE49-F238E27FC236}">
                <a16:creationId xmlns:a16="http://schemas.microsoft.com/office/drawing/2014/main" id="{1747436B-A543-4760-99B8-38C66EF3AE54}"/>
              </a:ext>
            </a:extLst>
          </p:cNvPr>
          <p:cNvSpPr>
            <a:spLocks noGrp="1" noChangeArrowheads="1"/>
          </p:cNvSpPr>
          <p:nvPr>
            <p:ph type="title"/>
          </p:nvPr>
        </p:nvSpPr>
        <p:spPr>
          <a:xfrm>
            <a:off x="685800" y="765175"/>
            <a:ext cx="6334125" cy="431800"/>
          </a:xfrm>
        </p:spPr>
        <p:txBody>
          <a:bodyPr/>
          <a:lstStyle/>
          <a:p>
            <a:pPr eaLnBrk="1" hangingPunct="1"/>
            <a:r>
              <a:rPr lang="zh-CN" altLang="en-US" sz="2800" b="1">
                <a:solidFill>
                  <a:schemeClr val="tx1"/>
                </a:solidFill>
              </a:rPr>
              <a:t>由</a:t>
            </a:r>
            <a:r>
              <a:rPr lang="en-US" altLang="zh-CN" sz="2800" b="1">
                <a:solidFill>
                  <a:schemeClr val="tx1"/>
                </a:solidFill>
              </a:rPr>
              <a:t>TP</a:t>
            </a:r>
            <a:r>
              <a:rPr lang="zh-CN" altLang="en-US" sz="2800" b="1">
                <a:solidFill>
                  <a:schemeClr val="tx1"/>
                </a:solidFill>
              </a:rPr>
              <a:t>曲线可以推导出</a:t>
            </a:r>
            <a:r>
              <a:rPr lang="en-US" altLang="zh-CN" sz="2800" b="1">
                <a:solidFill>
                  <a:schemeClr val="tx1"/>
                </a:solidFill>
              </a:rPr>
              <a:t>TC</a:t>
            </a:r>
            <a:r>
              <a:rPr lang="zh-CN" altLang="en-US" sz="2800" b="1">
                <a:solidFill>
                  <a:schemeClr val="tx1"/>
                </a:solidFill>
              </a:rPr>
              <a:t>曲线</a:t>
            </a:r>
          </a:p>
        </p:txBody>
      </p:sp>
      <p:sp>
        <p:nvSpPr>
          <p:cNvPr id="301059" name="Rectangle 3">
            <a:extLst>
              <a:ext uri="{FF2B5EF4-FFF2-40B4-BE49-F238E27FC236}">
                <a16:creationId xmlns:a16="http://schemas.microsoft.com/office/drawing/2014/main" id="{1B7834C0-5C37-4225-BD27-EAE8E06E9200}"/>
              </a:ext>
            </a:extLst>
          </p:cNvPr>
          <p:cNvSpPr>
            <a:spLocks noGrp="1" noChangeArrowheads="1"/>
          </p:cNvSpPr>
          <p:nvPr>
            <p:ph type="body" idx="1"/>
          </p:nvPr>
        </p:nvSpPr>
        <p:spPr>
          <a:xfrm>
            <a:off x="684213" y="1341438"/>
            <a:ext cx="7775575" cy="1223962"/>
          </a:xfrm>
          <a:solidFill>
            <a:srgbClr val="FFCC00"/>
          </a:solidFill>
          <a:ln w="38100" cap="flat" algn="ctr">
            <a:solidFill>
              <a:srgbClr val="009999"/>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lnSpc>
                <a:spcPct val="110000"/>
              </a:lnSpc>
              <a:buClr>
                <a:schemeClr val="accent2"/>
              </a:buClr>
              <a:buSzPct val="95000"/>
              <a:buFont typeface="Wingdings" panose="05000000000000000000" pitchFamily="2" charset="2"/>
              <a:buNone/>
            </a:pPr>
            <a:r>
              <a:rPr lang="en-US" altLang="zh-CN" sz="2400" b="1"/>
              <a:t>rk</a:t>
            </a:r>
            <a:r>
              <a:rPr lang="zh-CN" altLang="en-US" sz="2400" b="1"/>
              <a:t>为常数，用</a:t>
            </a:r>
            <a:r>
              <a:rPr lang="en-US" altLang="zh-CN" sz="2400" b="1"/>
              <a:t>b</a:t>
            </a:r>
            <a:r>
              <a:rPr lang="zh-CN" altLang="en-US" sz="2400" b="1"/>
              <a:t>表示，</a:t>
            </a:r>
            <a:r>
              <a:rPr lang="en-US" altLang="zh-CN" sz="2400" b="1"/>
              <a:t>w*L</a:t>
            </a:r>
            <a:r>
              <a:rPr lang="zh-CN" altLang="en-US" sz="2400" b="1"/>
              <a:t>（</a:t>
            </a:r>
            <a:r>
              <a:rPr lang="en-US" altLang="zh-CN" sz="2400" b="1"/>
              <a:t>Q</a:t>
            </a:r>
            <a:r>
              <a:rPr lang="zh-CN" altLang="en-US" sz="2400" b="1"/>
              <a:t>）用</a:t>
            </a:r>
            <a:r>
              <a:rPr lang="en-US" altLang="zh-CN" sz="2400" b="1"/>
              <a:t>φ</a:t>
            </a:r>
            <a:r>
              <a:rPr lang="zh-CN" altLang="en-US" sz="2400" b="1"/>
              <a:t>（</a:t>
            </a:r>
            <a:r>
              <a:rPr lang="en-US" altLang="zh-CN" sz="2400" b="1"/>
              <a:t>Q</a:t>
            </a:r>
            <a:r>
              <a:rPr lang="zh-CN" altLang="en-US" sz="2400" b="1"/>
              <a:t>）表示。</a:t>
            </a:r>
          </a:p>
          <a:p>
            <a:pPr eaLnBrk="1" hangingPunct="1">
              <a:lnSpc>
                <a:spcPct val="110000"/>
              </a:lnSpc>
              <a:buClr>
                <a:schemeClr val="accent2"/>
              </a:buClr>
              <a:buSzPct val="95000"/>
              <a:buFont typeface="Wingdings" panose="05000000000000000000" pitchFamily="2" charset="2"/>
              <a:buNone/>
            </a:pPr>
            <a:r>
              <a:rPr lang="zh-CN" altLang="en-US" sz="2400" b="1"/>
              <a:t>短期总成本函数：</a:t>
            </a:r>
            <a:r>
              <a:rPr lang="en-US" altLang="zh-CN" sz="2400" b="1"/>
              <a:t>STC</a:t>
            </a:r>
            <a:r>
              <a:rPr lang="zh-CN" altLang="en-US" sz="2400" b="1"/>
              <a:t>（</a:t>
            </a:r>
            <a:r>
              <a:rPr lang="en-US" altLang="zh-CN" sz="2400" b="1"/>
              <a:t>Q</a:t>
            </a:r>
            <a:r>
              <a:rPr lang="zh-CN" altLang="en-US" sz="2400" b="1"/>
              <a:t>） </a:t>
            </a:r>
            <a:r>
              <a:rPr lang="en-US" altLang="zh-CN" sz="2400" b="1"/>
              <a:t>=φ</a:t>
            </a:r>
            <a:r>
              <a:rPr lang="zh-CN" altLang="en-US" sz="2400" b="1"/>
              <a:t>（</a:t>
            </a:r>
            <a:r>
              <a:rPr lang="en-US" altLang="zh-CN" sz="2400" b="1"/>
              <a:t>Q</a:t>
            </a:r>
            <a:r>
              <a:rPr lang="zh-CN" altLang="en-US" sz="2400" b="1"/>
              <a:t>）</a:t>
            </a:r>
            <a:r>
              <a:rPr lang="en-US" altLang="zh-CN" sz="2400" b="1"/>
              <a:t>+ b  </a:t>
            </a:r>
          </a:p>
        </p:txBody>
      </p:sp>
      <p:sp>
        <p:nvSpPr>
          <p:cNvPr id="301060" name="Rectangle 4">
            <a:extLst>
              <a:ext uri="{FF2B5EF4-FFF2-40B4-BE49-F238E27FC236}">
                <a16:creationId xmlns:a16="http://schemas.microsoft.com/office/drawing/2014/main" id="{DEBE32FC-E644-4330-803C-465932E4B139}"/>
              </a:ext>
            </a:extLst>
          </p:cNvPr>
          <p:cNvSpPr>
            <a:spLocks noChangeArrowheads="1"/>
          </p:cNvSpPr>
          <p:nvPr/>
        </p:nvSpPr>
        <p:spPr bwMode="auto">
          <a:xfrm>
            <a:off x="684213" y="2708275"/>
            <a:ext cx="4967287" cy="1955800"/>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lnSpc>
                <a:spcPct val="110000"/>
              </a:lnSpc>
              <a:buClr>
                <a:schemeClr val="accent2"/>
              </a:buClr>
              <a:buSzPct val="95000"/>
              <a:buFont typeface="Wingdings" panose="05000000000000000000" pitchFamily="2" charset="2"/>
              <a:buChar char="l"/>
            </a:pPr>
            <a:r>
              <a:rPr lang="zh-CN" altLang="en-US" sz="2400"/>
              <a:t>在总产量曲线上，找到每一产量水平相对应的可变要素劳动的投入量，再用</a:t>
            </a:r>
            <a:r>
              <a:rPr lang="en-US" altLang="zh-CN" sz="2400"/>
              <a:t>L</a:t>
            </a:r>
            <a:r>
              <a:rPr lang="zh-CN" altLang="en-US" sz="2400"/>
              <a:t>去乘已知的价格</a:t>
            </a:r>
            <a:r>
              <a:rPr lang="en-US" altLang="zh-CN" sz="2400"/>
              <a:t>w</a:t>
            </a:r>
            <a:r>
              <a:rPr lang="zh-CN" altLang="en-US" sz="2400"/>
              <a:t>，便可得到每一产量的可变成本。</a:t>
            </a:r>
          </a:p>
        </p:txBody>
      </p:sp>
      <p:sp>
        <p:nvSpPr>
          <p:cNvPr id="301062" name="Text Box 6">
            <a:extLst>
              <a:ext uri="{FF2B5EF4-FFF2-40B4-BE49-F238E27FC236}">
                <a16:creationId xmlns:a16="http://schemas.microsoft.com/office/drawing/2014/main" id="{61DA229D-3457-40F1-B519-7224A13269E7}"/>
              </a:ext>
            </a:extLst>
          </p:cNvPr>
          <p:cNvSpPr txBox="1">
            <a:spLocks noChangeArrowheads="1"/>
          </p:cNvSpPr>
          <p:nvPr/>
        </p:nvSpPr>
        <p:spPr bwMode="auto">
          <a:xfrm>
            <a:off x="6156325" y="3302000"/>
            <a:ext cx="544513" cy="398463"/>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TC</a:t>
            </a:r>
            <a:endParaRPr lang="en-US" altLang="zh-CN" sz="2000" b="0"/>
          </a:p>
        </p:txBody>
      </p:sp>
      <p:sp>
        <p:nvSpPr>
          <p:cNvPr id="301063" name="Line 7">
            <a:extLst>
              <a:ext uri="{FF2B5EF4-FFF2-40B4-BE49-F238E27FC236}">
                <a16:creationId xmlns:a16="http://schemas.microsoft.com/office/drawing/2014/main" id="{51DBFD2D-17E0-4E25-9A50-2C8EFE9A9A06}"/>
              </a:ext>
            </a:extLst>
          </p:cNvPr>
          <p:cNvSpPr>
            <a:spLocks noChangeShapeType="1"/>
          </p:cNvSpPr>
          <p:nvPr/>
        </p:nvSpPr>
        <p:spPr bwMode="auto">
          <a:xfrm>
            <a:off x="6156325" y="3568700"/>
            <a:ext cx="0" cy="173196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1064" name="Line 8">
            <a:extLst>
              <a:ext uri="{FF2B5EF4-FFF2-40B4-BE49-F238E27FC236}">
                <a16:creationId xmlns:a16="http://schemas.microsoft.com/office/drawing/2014/main" id="{79C86EDD-D8C9-4F44-AAF5-8949F07A4E14}"/>
              </a:ext>
            </a:extLst>
          </p:cNvPr>
          <p:cNvSpPr>
            <a:spLocks noChangeShapeType="1"/>
          </p:cNvSpPr>
          <p:nvPr/>
        </p:nvSpPr>
        <p:spPr bwMode="auto">
          <a:xfrm>
            <a:off x="6156325" y="5300663"/>
            <a:ext cx="217646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1065" name="Freeform 9">
            <a:extLst>
              <a:ext uri="{FF2B5EF4-FFF2-40B4-BE49-F238E27FC236}">
                <a16:creationId xmlns:a16="http://schemas.microsoft.com/office/drawing/2014/main" id="{4F900EBE-94FF-473F-A4DE-1C77F1AC1454}"/>
              </a:ext>
            </a:extLst>
          </p:cNvPr>
          <p:cNvSpPr>
            <a:spLocks/>
          </p:cNvSpPr>
          <p:nvPr/>
        </p:nvSpPr>
        <p:spPr bwMode="auto">
          <a:xfrm>
            <a:off x="6156325" y="3700463"/>
            <a:ext cx="2039938" cy="1200150"/>
          </a:xfrm>
          <a:custGeom>
            <a:avLst/>
            <a:gdLst>
              <a:gd name="T0" fmla="*/ 0 w 1800"/>
              <a:gd name="T1" fmla="*/ 2147483646 h 1092"/>
              <a:gd name="T2" fmla="*/ 2147483646 w 1800"/>
              <a:gd name="T3" fmla="*/ 2147483646 h 1092"/>
              <a:gd name="T4" fmla="*/ 2147483646 w 1800"/>
              <a:gd name="T5" fmla="*/ 2147483646 h 1092"/>
              <a:gd name="T6" fmla="*/ 2147483646 w 1800"/>
              <a:gd name="T7" fmla="*/ 0 h 109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800" h="1092">
                <a:moveTo>
                  <a:pt x="0" y="1092"/>
                </a:moveTo>
                <a:cubicBezTo>
                  <a:pt x="165" y="910"/>
                  <a:pt x="330" y="728"/>
                  <a:pt x="540" y="624"/>
                </a:cubicBezTo>
                <a:cubicBezTo>
                  <a:pt x="750" y="520"/>
                  <a:pt x="1050" y="572"/>
                  <a:pt x="1260" y="468"/>
                </a:cubicBezTo>
                <a:cubicBezTo>
                  <a:pt x="1470" y="364"/>
                  <a:pt x="1635" y="182"/>
                  <a:pt x="1800" y="0"/>
                </a:cubicBezTo>
              </a:path>
            </a:pathLst>
          </a:custGeom>
          <a:noFill/>
          <a:ln w="38100" cmpd="sng">
            <a:solidFill>
              <a:srgbClr val="0000CC"/>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01066" name="Freeform 10">
            <a:extLst>
              <a:ext uri="{FF2B5EF4-FFF2-40B4-BE49-F238E27FC236}">
                <a16:creationId xmlns:a16="http://schemas.microsoft.com/office/drawing/2014/main" id="{F6AF666F-CEC7-4C37-BB14-116CC011A9A3}"/>
              </a:ext>
            </a:extLst>
          </p:cNvPr>
          <p:cNvSpPr>
            <a:spLocks/>
          </p:cNvSpPr>
          <p:nvPr/>
        </p:nvSpPr>
        <p:spPr bwMode="auto">
          <a:xfrm>
            <a:off x="6156325" y="4102100"/>
            <a:ext cx="2039938" cy="1198563"/>
          </a:xfrm>
          <a:custGeom>
            <a:avLst/>
            <a:gdLst>
              <a:gd name="T0" fmla="*/ 0 w 1800"/>
              <a:gd name="T1" fmla="*/ 2147483646 h 1092"/>
              <a:gd name="T2" fmla="*/ 2147483646 w 1800"/>
              <a:gd name="T3" fmla="*/ 2147483646 h 1092"/>
              <a:gd name="T4" fmla="*/ 2147483646 w 1800"/>
              <a:gd name="T5" fmla="*/ 2147483646 h 1092"/>
              <a:gd name="T6" fmla="*/ 2147483646 w 1800"/>
              <a:gd name="T7" fmla="*/ 0 h 109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800" h="1092">
                <a:moveTo>
                  <a:pt x="0" y="1092"/>
                </a:moveTo>
                <a:cubicBezTo>
                  <a:pt x="165" y="910"/>
                  <a:pt x="330" y="728"/>
                  <a:pt x="540" y="624"/>
                </a:cubicBezTo>
                <a:cubicBezTo>
                  <a:pt x="750" y="520"/>
                  <a:pt x="1050" y="572"/>
                  <a:pt x="1260" y="468"/>
                </a:cubicBezTo>
                <a:cubicBezTo>
                  <a:pt x="1470" y="364"/>
                  <a:pt x="1635" y="182"/>
                  <a:pt x="1800" y="0"/>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01067" name="Line 11">
            <a:extLst>
              <a:ext uri="{FF2B5EF4-FFF2-40B4-BE49-F238E27FC236}">
                <a16:creationId xmlns:a16="http://schemas.microsoft.com/office/drawing/2014/main" id="{B0750087-0DDB-4F18-B2FF-EF8A776BB14B}"/>
              </a:ext>
            </a:extLst>
          </p:cNvPr>
          <p:cNvSpPr>
            <a:spLocks noChangeShapeType="1"/>
          </p:cNvSpPr>
          <p:nvPr/>
        </p:nvSpPr>
        <p:spPr bwMode="auto">
          <a:xfrm>
            <a:off x="6156325" y="4900613"/>
            <a:ext cx="203993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1068" name="Text Box 12">
            <a:extLst>
              <a:ext uri="{FF2B5EF4-FFF2-40B4-BE49-F238E27FC236}">
                <a16:creationId xmlns:a16="http://schemas.microsoft.com/office/drawing/2014/main" id="{DDE2F47E-9373-4F3D-B2F9-02230903E0EF}"/>
              </a:ext>
            </a:extLst>
          </p:cNvPr>
          <p:cNvSpPr txBox="1">
            <a:spLocks noChangeArrowheads="1"/>
          </p:cNvSpPr>
          <p:nvPr/>
        </p:nvSpPr>
        <p:spPr bwMode="auto">
          <a:xfrm>
            <a:off x="8088313" y="3521075"/>
            <a:ext cx="5429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i="1">
                <a:solidFill>
                  <a:srgbClr val="000099"/>
                </a:solidFill>
              </a:rPr>
              <a:t>TC</a:t>
            </a:r>
            <a:endParaRPr lang="en-US" altLang="zh-CN" sz="2000">
              <a:solidFill>
                <a:srgbClr val="000099"/>
              </a:solidFill>
            </a:endParaRPr>
          </a:p>
        </p:txBody>
      </p:sp>
      <p:sp>
        <p:nvSpPr>
          <p:cNvPr id="301069" name="Text Box 13">
            <a:extLst>
              <a:ext uri="{FF2B5EF4-FFF2-40B4-BE49-F238E27FC236}">
                <a16:creationId xmlns:a16="http://schemas.microsoft.com/office/drawing/2014/main" id="{AAAAD025-5D96-428F-8126-CE97E6BAFCE9}"/>
              </a:ext>
            </a:extLst>
          </p:cNvPr>
          <p:cNvSpPr txBox="1">
            <a:spLocks noChangeArrowheads="1"/>
          </p:cNvSpPr>
          <p:nvPr/>
        </p:nvSpPr>
        <p:spPr bwMode="auto">
          <a:xfrm>
            <a:off x="8172450" y="4060825"/>
            <a:ext cx="7286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TVC</a:t>
            </a:r>
            <a:endParaRPr lang="en-US" altLang="zh-CN" sz="2000" b="0"/>
          </a:p>
        </p:txBody>
      </p:sp>
      <p:sp>
        <p:nvSpPr>
          <p:cNvPr id="301070" name="Text Box 14">
            <a:extLst>
              <a:ext uri="{FF2B5EF4-FFF2-40B4-BE49-F238E27FC236}">
                <a16:creationId xmlns:a16="http://schemas.microsoft.com/office/drawing/2014/main" id="{FEAA4727-4FDF-412A-8889-2A9846FB2BCB}"/>
              </a:ext>
            </a:extLst>
          </p:cNvPr>
          <p:cNvSpPr txBox="1">
            <a:spLocks noChangeArrowheads="1"/>
          </p:cNvSpPr>
          <p:nvPr/>
        </p:nvSpPr>
        <p:spPr bwMode="auto">
          <a:xfrm>
            <a:off x="8101013" y="4635500"/>
            <a:ext cx="72866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TFC</a:t>
            </a:r>
            <a:endParaRPr lang="en-US" altLang="zh-CN" sz="2000" b="0"/>
          </a:p>
        </p:txBody>
      </p:sp>
      <p:sp>
        <p:nvSpPr>
          <p:cNvPr id="301071" name="Text Box 15">
            <a:extLst>
              <a:ext uri="{FF2B5EF4-FFF2-40B4-BE49-F238E27FC236}">
                <a16:creationId xmlns:a16="http://schemas.microsoft.com/office/drawing/2014/main" id="{E8846BFF-0290-4AAB-B46C-1711163569A0}"/>
              </a:ext>
            </a:extLst>
          </p:cNvPr>
          <p:cNvSpPr txBox="1">
            <a:spLocks noChangeArrowheads="1"/>
          </p:cNvSpPr>
          <p:nvPr/>
        </p:nvSpPr>
        <p:spPr bwMode="auto">
          <a:xfrm>
            <a:off x="8332788" y="5013325"/>
            <a:ext cx="407987"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a:latin typeface="Garamond" panose="02020404030301010803" pitchFamily="18" charset="0"/>
              </a:rPr>
              <a:t>Q</a:t>
            </a:r>
            <a:endParaRPr lang="en-US" altLang="zh-CN" sz="2000" b="0"/>
          </a:p>
        </p:txBody>
      </p:sp>
      <p:sp>
        <p:nvSpPr>
          <p:cNvPr id="301072" name="Text Box 16">
            <a:extLst>
              <a:ext uri="{FF2B5EF4-FFF2-40B4-BE49-F238E27FC236}">
                <a16:creationId xmlns:a16="http://schemas.microsoft.com/office/drawing/2014/main" id="{658831AE-1BAA-44CE-AC18-F95EB7DC2706}"/>
              </a:ext>
            </a:extLst>
          </p:cNvPr>
          <p:cNvSpPr txBox="1">
            <a:spLocks noChangeArrowheads="1"/>
          </p:cNvSpPr>
          <p:nvPr/>
        </p:nvSpPr>
        <p:spPr bwMode="auto">
          <a:xfrm>
            <a:off x="5724525" y="5081588"/>
            <a:ext cx="360363" cy="452437"/>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0" i="1"/>
              <a:t>O</a:t>
            </a:r>
            <a:endParaRPr lang="en-US" altLang="zh-CN" sz="2000" b="0"/>
          </a:p>
        </p:txBody>
      </p:sp>
      <p:sp>
        <p:nvSpPr>
          <p:cNvPr id="301074" name="Rectangle 18">
            <a:extLst>
              <a:ext uri="{FF2B5EF4-FFF2-40B4-BE49-F238E27FC236}">
                <a16:creationId xmlns:a16="http://schemas.microsoft.com/office/drawing/2014/main" id="{55563FD7-537C-40A5-9A1B-1F89EC95590F}"/>
              </a:ext>
            </a:extLst>
          </p:cNvPr>
          <p:cNvSpPr>
            <a:spLocks noChangeArrowheads="1"/>
          </p:cNvSpPr>
          <p:nvPr/>
        </p:nvSpPr>
        <p:spPr bwMode="auto">
          <a:xfrm>
            <a:off x="684213" y="4868863"/>
            <a:ext cx="4967287" cy="1800225"/>
          </a:xfrm>
          <a:prstGeom prst="rect">
            <a:avLst/>
          </a:prstGeom>
          <a:solidFill>
            <a:srgbClr val="FFCC00"/>
          </a:solid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eaLnBrk="1" hangingPunct="1">
              <a:lnSpc>
                <a:spcPct val="110000"/>
              </a:lnSpc>
              <a:buClr>
                <a:schemeClr val="accent2"/>
              </a:buClr>
              <a:buSzPct val="95000"/>
              <a:buFont typeface="Wingdings" panose="05000000000000000000" pitchFamily="2" charset="2"/>
              <a:buChar char="l"/>
            </a:pPr>
            <a:r>
              <a:rPr lang="zh-CN" altLang="en-US" sz="2400"/>
              <a:t>将产量与可变成本的对应关系描绘在产量与成本的平面图中，即可达到总可变成本曲线。加上固定成本，就得到</a:t>
            </a:r>
            <a:r>
              <a:rPr lang="en-US" altLang="zh-CN" sz="2400"/>
              <a:t>TC</a:t>
            </a:r>
            <a:r>
              <a:rPr lang="zh-CN" altLang="en-US" sz="2400"/>
              <a:t>曲线。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01059">
                                            <p:bg/>
                                          </p:spTgt>
                                        </p:tgtEl>
                                        <p:attrNameLst>
                                          <p:attrName>style.visibility</p:attrName>
                                        </p:attrNameLst>
                                      </p:cBhvr>
                                      <p:to>
                                        <p:strVal val="visible"/>
                                      </p:to>
                                    </p:set>
                                    <p:animEffect transition="in" filter="blinds(horizontal)">
                                      <p:cBhvr>
                                        <p:cTn id="7" dur="500"/>
                                        <p:tgtEl>
                                          <p:spTgt spid="301059">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01059">
                                            <p:txEl>
                                              <p:pRg st="0" end="0"/>
                                            </p:txEl>
                                          </p:spTgt>
                                        </p:tgtEl>
                                        <p:attrNameLst>
                                          <p:attrName>style.visibility</p:attrName>
                                        </p:attrNameLst>
                                      </p:cBhvr>
                                      <p:to>
                                        <p:strVal val="visible"/>
                                      </p:to>
                                    </p:set>
                                    <p:animEffect transition="in" filter="blinds(horizontal)">
                                      <p:cBhvr>
                                        <p:cTn id="12" dur="500"/>
                                        <p:tgtEl>
                                          <p:spTgt spid="301059">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01059">
                                            <p:txEl>
                                              <p:pRg st="1" end="1"/>
                                            </p:txEl>
                                          </p:spTgt>
                                        </p:tgtEl>
                                        <p:attrNameLst>
                                          <p:attrName>style.visibility</p:attrName>
                                        </p:attrNameLst>
                                      </p:cBhvr>
                                      <p:to>
                                        <p:strVal val="visible"/>
                                      </p:to>
                                    </p:set>
                                    <p:animEffect transition="in" filter="blinds(horizontal)">
                                      <p:cBhvr>
                                        <p:cTn id="17" dur="500"/>
                                        <p:tgtEl>
                                          <p:spTgt spid="301059">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01060"/>
                                        </p:tgtEl>
                                        <p:attrNameLst>
                                          <p:attrName>style.visibility</p:attrName>
                                        </p:attrNameLst>
                                      </p:cBhvr>
                                      <p:to>
                                        <p:strVal val="visible"/>
                                      </p:to>
                                    </p:set>
                                    <p:animEffect transition="in" filter="blinds(horizontal)">
                                      <p:cBhvr>
                                        <p:cTn id="22" dur="500"/>
                                        <p:tgtEl>
                                          <p:spTgt spid="301060"/>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01074"/>
                                        </p:tgtEl>
                                        <p:attrNameLst>
                                          <p:attrName>style.visibility</p:attrName>
                                        </p:attrNameLst>
                                      </p:cBhvr>
                                      <p:to>
                                        <p:strVal val="visible"/>
                                      </p:to>
                                    </p:set>
                                    <p:animEffect transition="in" filter="blinds(horizontal)">
                                      <p:cBhvr>
                                        <p:cTn id="27" dur="500"/>
                                        <p:tgtEl>
                                          <p:spTgt spid="301074"/>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01062"/>
                                        </p:tgtEl>
                                        <p:attrNameLst>
                                          <p:attrName>style.visibility</p:attrName>
                                        </p:attrNameLst>
                                      </p:cBhvr>
                                      <p:to>
                                        <p:strVal val="visible"/>
                                      </p:to>
                                    </p:set>
                                    <p:animEffect transition="in" filter="blinds(horizontal)">
                                      <p:cBhvr>
                                        <p:cTn id="32" dur="500"/>
                                        <p:tgtEl>
                                          <p:spTgt spid="301062"/>
                                        </p:tgtEl>
                                      </p:cBhvr>
                                    </p:animEffect>
                                  </p:childTnLst>
                                </p:cTn>
                              </p:par>
                              <p:par>
                                <p:cTn id="33" presetID="3" presetClass="entr" presetSubtype="10" fill="hold" nodeType="withEffect">
                                  <p:stCondLst>
                                    <p:cond delay="0"/>
                                  </p:stCondLst>
                                  <p:childTnLst>
                                    <p:set>
                                      <p:cBhvr>
                                        <p:cTn id="34" dur="1" fill="hold">
                                          <p:stCondLst>
                                            <p:cond delay="0"/>
                                          </p:stCondLst>
                                        </p:cTn>
                                        <p:tgtEl>
                                          <p:spTgt spid="301063"/>
                                        </p:tgtEl>
                                        <p:attrNameLst>
                                          <p:attrName>style.visibility</p:attrName>
                                        </p:attrNameLst>
                                      </p:cBhvr>
                                      <p:to>
                                        <p:strVal val="visible"/>
                                      </p:to>
                                    </p:set>
                                    <p:animEffect transition="in" filter="blinds(horizontal)">
                                      <p:cBhvr>
                                        <p:cTn id="35" dur="500"/>
                                        <p:tgtEl>
                                          <p:spTgt spid="301063"/>
                                        </p:tgtEl>
                                      </p:cBhvr>
                                    </p:animEffect>
                                  </p:childTnLst>
                                </p:cTn>
                              </p:par>
                              <p:par>
                                <p:cTn id="36" presetID="3" presetClass="entr" presetSubtype="10" fill="hold" nodeType="withEffect">
                                  <p:stCondLst>
                                    <p:cond delay="0"/>
                                  </p:stCondLst>
                                  <p:childTnLst>
                                    <p:set>
                                      <p:cBhvr>
                                        <p:cTn id="37" dur="1" fill="hold">
                                          <p:stCondLst>
                                            <p:cond delay="0"/>
                                          </p:stCondLst>
                                        </p:cTn>
                                        <p:tgtEl>
                                          <p:spTgt spid="301064"/>
                                        </p:tgtEl>
                                        <p:attrNameLst>
                                          <p:attrName>style.visibility</p:attrName>
                                        </p:attrNameLst>
                                      </p:cBhvr>
                                      <p:to>
                                        <p:strVal val="visible"/>
                                      </p:to>
                                    </p:set>
                                    <p:animEffect transition="in" filter="blinds(horizontal)">
                                      <p:cBhvr>
                                        <p:cTn id="38" dur="500"/>
                                        <p:tgtEl>
                                          <p:spTgt spid="301064"/>
                                        </p:tgtEl>
                                      </p:cBhvr>
                                    </p:animEffect>
                                  </p:childTnLst>
                                </p:cTn>
                              </p:par>
                              <p:par>
                                <p:cTn id="39" presetID="3" presetClass="entr" presetSubtype="10" fill="hold" nodeType="withEffect">
                                  <p:stCondLst>
                                    <p:cond delay="0"/>
                                  </p:stCondLst>
                                  <p:childTnLst>
                                    <p:set>
                                      <p:cBhvr>
                                        <p:cTn id="40" dur="1" fill="hold">
                                          <p:stCondLst>
                                            <p:cond delay="0"/>
                                          </p:stCondLst>
                                        </p:cTn>
                                        <p:tgtEl>
                                          <p:spTgt spid="301065"/>
                                        </p:tgtEl>
                                        <p:attrNameLst>
                                          <p:attrName>style.visibility</p:attrName>
                                        </p:attrNameLst>
                                      </p:cBhvr>
                                      <p:to>
                                        <p:strVal val="visible"/>
                                      </p:to>
                                    </p:set>
                                    <p:animEffect transition="in" filter="blinds(horizontal)">
                                      <p:cBhvr>
                                        <p:cTn id="41" dur="500"/>
                                        <p:tgtEl>
                                          <p:spTgt spid="301065"/>
                                        </p:tgtEl>
                                      </p:cBhvr>
                                    </p:animEffect>
                                  </p:childTnLst>
                                </p:cTn>
                              </p:par>
                              <p:par>
                                <p:cTn id="42" presetID="3" presetClass="entr" presetSubtype="10" fill="hold" nodeType="withEffect">
                                  <p:stCondLst>
                                    <p:cond delay="0"/>
                                  </p:stCondLst>
                                  <p:childTnLst>
                                    <p:set>
                                      <p:cBhvr>
                                        <p:cTn id="43" dur="1" fill="hold">
                                          <p:stCondLst>
                                            <p:cond delay="0"/>
                                          </p:stCondLst>
                                        </p:cTn>
                                        <p:tgtEl>
                                          <p:spTgt spid="301066"/>
                                        </p:tgtEl>
                                        <p:attrNameLst>
                                          <p:attrName>style.visibility</p:attrName>
                                        </p:attrNameLst>
                                      </p:cBhvr>
                                      <p:to>
                                        <p:strVal val="visible"/>
                                      </p:to>
                                    </p:set>
                                    <p:animEffect transition="in" filter="blinds(horizontal)">
                                      <p:cBhvr>
                                        <p:cTn id="44" dur="500"/>
                                        <p:tgtEl>
                                          <p:spTgt spid="301066"/>
                                        </p:tgtEl>
                                      </p:cBhvr>
                                    </p:animEffect>
                                  </p:childTnLst>
                                </p:cTn>
                              </p:par>
                              <p:par>
                                <p:cTn id="45" presetID="3" presetClass="entr" presetSubtype="10" fill="hold" nodeType="withEffect">
                                  <p:stCondLst>
                                    <p:cond delay="0"/>
                                  </p:stCondLst>
                                  <p:childTnLst>
                                    <p:set>
                                      <p:cBhvr>
                                        <p:cTn id="46" dur="1" fill="hold">
                                          <p:stCondLst>
                                            <p:cond delay="0"/>
                                          </p:stCondLst>
                                        </p:cTn>
                                        <p:tgtEl>
                                          <p:spTgt spid="301067"/>
                                        </p:tgtEl>
                                        <p:attrNameLst>
                                          <p:attrName>style.visibility</p:attrName>
                                        </p:attrNameLst>
                                      </p:cBhvr>
                                      <p:to>
                                        <p:strVal val="visible"/>
                                      </p:to>
                                    </p:set>
                                    <p:animEffect transition="in" filter="blinds(horizontal)">
                                      <p:cBhvr>
                                        <p:cTn id="47" dur="500"/>
                                        <p:tgtEl>
                                          <p:spTgt spid="301067"/>
                                        </p:tgtEl>
                                      </p:cBhvr>
                                    </p:animEffect>
                                  </p:childTnLst>
                                </p:cTn>
                              </p:par>
                              <p:par>
                                <p:cTn id="48" presetID="3" presetClass="entr" presetSubtype="10" fill="hold" grpId="0" nodeType="withEffect">
                                  <p:stCondLst>
                                    <p:cond delay="0"/>
                                  </p:stCondLst>
                                  <p:childTnLst>
                                    <p:set>
                                      <p:cBhvr>
                                        <p:cTn id="49" dur="1" fill="hold">
                                          <p:stCondLst>
                                            <p:cond delay="0"/>
                                          </p:stCondLst>
                                        </p:cTn>
                                        <p:tgtEl>
                                          <p:spTgt spid="301068"/>
                                        </p:tgtEl>
                                        <p:attrNameLst>
                                          <p:attrName>style.visibility</p:attrName>
                                        </p:attrNameLst>
                                      </p:cBhvr>
                                      <p:to>
                                        <p:strVal val="visible"/>
                                      </p:to>
                                    </p:set>
                                    <p:animEffect transition="in" filter="blinds(horizontal)">
                                      <p:cBhvr>
                                        <p:cTn id="50" dur="500"/>
                                        <p:tgtEl>
                                          <p:spTgt spid="301068"/>
                                        </p:tgtEl>
                                      </p:cBhvr>
                                    </p:animEffect>
                                  </p:childTnLst>
                                </p:cTn>
                              </p:par>
                              <p:par>
                                <p:cTn id="51" presetID="3" presetClass="entr" presetSubtype="10" fill="hold" grpId="0" nodeType="withEffect">
                                  <p:stCondLst>
                                    <p:cond delay="0"/>
                                  </p:stCondLst>
                                  <p:childTnLst>
                                    <p:set>
                                      <p:cBhvr>
                                        <p:cTn id="52" dur="1" fill="hold">
                                          <p:stCondLst>
                                            <p:cond delay="0"/>
                                          </p:stCondLst>
                                        </p:cTn>
                                        <p:tgtEl>
                                          <p:spTgt spid="301069"/>
                                        </p:tgtEl>
                                        <p:attrNameLst>
                                          <p:attrName>style.visibility</p:attrName>
                                        </p:attrNameLst>
                                      </p:cBhvr>
                                      <p:to>
                                        <p:strVal val="visible"/>
                                      </p:to>
                                    </p:set>
                                    <p:animEffect transition="in" filter="blinds(horizontal)">
                                      <p:cBhvr>
                                        <p:cTn id="53" dur="500"/>
                                        <p:tgtEl>
                                          <p:spTgt spid="301069"/>
                                        </p:tgtEl>
                                      </p:cBhvr>
                                    </p:animEffect>
                                  </p:childTnLst>
                                </p:cTn>
                              </p:par>
                              <p:par>
                                <p:cTn id="54" presetID="3" presetClass="entr" presetSubtype="10" fill="hold" grpId="0" nodeType="withEffect">
                                  <p:stCondLst>
                                    <p:cond delay="0"/>
                                  </p:stCondLst>
                                  <p:childTnLst>
                                    <p:set>
                                      <p:cBhvr>
                                        <p:cTn id="55" dur="1" fill="hold">
                                          <p:stCondLst>
                                            <p:cond delay="0"/>
                                          </p:stCondLst>
                                        </p:cTn>
                                        <p:tgtEl>
                                          <p:spTgt spid="301070"/>
                                        </p:tgtEl>
                                        <p:attrNameLst>
                                          <p:attrName>style.visibility</p:attrName>
                                        </p:attrNameLst>
                                      </p:cBhvr>
                                      <p:to>
                                        <p:strVal val="visible"/>
                                      </p:to>
                                    </p:set>
                                    <p:animEffect transition="in" filter="blinds(horizontal)">
                                      <p:cBhvr>
                                        <p:cTn id="56" dur="500"/>
                                        <p:tgtEl>
                                          <p:spTgt spid="301070"/>
                                        </p:tgtEl>
                                      </p:cBhvr>
                                    </p:animEffect>
                                  </p:childTnLst>
                                </p:cTn>
                              </p:par>
                              <p:par>
                                <p:cTn id="57" presetID="3" presetClass="entr" presetSubtype="10" fill="hold" grpId="0" nodeType="withEffect">
                                  <p:stCondLst>
                                    <p:cond delay="0"/>
                                  </p:stCondLst>
                                  <p:childTnLst>
                                    <p:set>
                                      <p:cBhvr>
                                        <p:cTn id="58" dur="1" fill="hold">
                                          <p:stCondLst>
                                            <p:cond delay="0"/>
                                          </p:stCondLst>
                                        </p:cTn>
                                        <p:tgtEl>
                                          <p:spTgt spid="301071"/>
                                        </p:tgtEl>
                                        <p:attrNameLst>
                                          <p:attrName>style.visibility</p:attrName>
                                        </p:attrNameLst>
                                      </p:cBhvr>
                                      <p:to>
                                        <p:strVal val="visible"/>
                                      </p:to>
                                    </p:set>
                                    <p:animEffect transition="in" filter="blinds(horizontal)">
                                      <p:cBhvr>
                                        <p:cTn id="59" dur="500"/>
                                        <p:tgtEl>
                                          <p:spTgt spid="301071"/>
                                        </p:tgtEl>
                                      </p:cBhvr>
                                    </p:animEffect>
                                  </p:childTnLst>
                                </p:cTn>
                              </p:par>
                              <p:par>
                                <p:cTn id="60" presetID="3" presetClass="entr" presetSubtype="10" fill="hold" grpId="0" nodeType="withEffect">
                                  <p:stCondLst>
                                    <p:cond delay="0"/>
                                  </p:stCondLst>
                                  <p:childTnLst>
                                    <p:set>
                                      <p:cBhvr>
                                        <p:cTn id="61" dur="1" fill="hold">
                                          <p:stCondLst>
                                            <p:cond delay="0"/>
                                          </p:stCondLst>
                                        </p:cTn>
                                        <p:tgtEl>
                                          <p:spTgt spid="301072"/>
                                        </p:tgtEl>
                                        <p:attrNameLst>
                                          <p:attrName>style.visibility</p:attrName>
                                        </p:attrNameLst>
                                      </p:cBhvr>
                                      <p:to>
                                        <p:strVal val="visible"/>
                                      </p:to>
                                    </p:set>
                                    <p:animEffect transition="in" filter="blinds(horizontal)">
                                      <p:cBhvr>
                                        <p:cTn id="62" dur="500"/>
                                        <p:tgtEl>
                                          <p:spTgt spid="3010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1059" grpId="0" build="p" animBg="1"/>
      <p:bldP spid="301060" grpId="0" animBg="1"/>
      <p:bldP spid="301062" grpId="0" animBg="1"/>
      <p:bldP spid="301068" grpId="0"/>
      <p:bldP spid="301069" grpId="0"/>
      <p:bldP spid="301070" grpId="0"/>
      <p:bldP spid="301071" grpId="0"/>
      <p:bldP spid="301072" grpId="0" animBg="1"/>
      <p:bldP spid="301074"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灯片编号占位符 6">
            <a:extLst>
              <a:ext uri="{FF2B5EF4-FFF2-40B4-BE49-F238E27FC236}">
                <a16:creationId xmlns:a16="http://schemas.microsoft.com/office/drawing/2014/main" id="{A823F471-85FF-462B-B3B1-454248B9863B}"/>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09C3789B-C1F6-41A7-B0EF-B932872DCF23}" type="slidenum">
              <a:rPr lang="en-US" altLang="zh-CN" sz="2400" smtClean="0">
                <a:solidFill>
                  <a:srgbClr val="0000CC"/>
                </a:solidFill>
              </a:rPr>
              <a:pPr>
                <a:spcBef>
                  <a:spcPct val="50000"/>
                </a:spcBef>
                <a:buClrTx/>
                <a:buFontTx/>
                <a:buNone/>
              </a:pPr>
              <a:t>8</a:t>
            </a:fld>
            <a:endParaRPr lang="en-US" altLang="zh-CN" sz="2400">
              <a:solidFill>
                <a:srgbClr val="0000CC"/>
              </a:solidFill>
            </a:endParaRPr>
          </a:p>
        </p:txBody>
      </p:sp>
      <p:sp>
        <p:nvSpPr>
          <p:cNvPr id="12291" name="Rectangle 2">
            <a:extLst>
              <a:ext uri="{FF2B5EF4-FFF2-40B4-BE49-F238E27FC236}">
                <a16:creationId xmlns:a16="http://schemas.microsoft.com/office/drawing/2014/main" id="{87223D14-E2F0-4C39-A8B2-F4A7E7F2454A}"/>
              </a:ext>
            </a:extLst>
          </p:cNvPr>
          <p:cNvSpPr>
            <a:spLocks noGrp="1" noChangeArrowheads="1"/>
          </p:cNvSpPr>
          <p:nvPr>
            <p:ph type="title"/>
          </p:nvPr>
        </p:nvSpPr>
        <p:spPr>
          <a:xfrm>
            <a:off x="685800" y="188913"/>
            <a:ext cx="7772400" cy="576262"/>
          </a:xfrm>
        </p:spPr>
        <p:txBody>
          <a:bodyPr/>
          <a:lstStyle/>
          <a:p>
            <a:pPr eaLnBrk="1" hangingPunct="1"/>
            <a:r>
              <a:rPr lang="zh-CN" altLang="en-US" sz="2800" b="1">
                <a:ea typeface="黑体" panose="02010609060101010101" pitchFamily="49" charset="-122"/>
              </a:rPr>
              <a:t>二、短期成本曲线</a:t>
            </a:r>
          </a:p>
        </p:txBody>
      </p:sp>
      <p:sp>
        <p:nvSpPr>
          <p:cNvPr id="81924" name="Rectangle 4">
            <a:extLst>
              <a:ext uri="{FF2B5EF4-FFF2-40B4-BE49-F238E27FC236}">
                <a16:creationId xmlns:a16="http://schemas.microsoft.com/office/drawing/2014/main" id="{4FB95559-1718-4583-8571-282C1615D88D}"/>
              </a:ext>
            </a:extLst>
          </p:cNvPr>
          <p:cNvSpPr>
            <a:spLocks noChangeArrowheads="1"/>
          </p:cNvSpPr>
          <p:nvPr/>
        </p:nvSpPr>
        <p:spPr bwMode="auto">
          <a:xfrm>
            <a:off x="755650" y="909638"/>
            <a:ext cx="7920038" cy="495300"/>
          </a:xfrm>
          <a:prstGeom prst="rect">
            <a:avLst/>
          </a:prstGeom>
          <a:solidFill>
            <a:srgbClr val="FFCC00"/>
          </a:solidFill>
          <a:ln w="38100">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rgbClr val="006600"/>
              </a:buClr>
              <a:buFont typeface="Wingdings" panose="05000000000000000000" pitchFamily="2" charset="2"/>
              <a:buNone/>
            </a:pPr>
            <a:r>
              <a:rPr lang="en-US" altLang="zh-CN" sz="2400">
                <a:solidFill>
                  <a:srgbClr val="800000"/>
                </a:solidFill>
              </a:rPr>
              <a:t>1</a:t>
            </a:r>
            <a:r>
              <a:rPr lang="zh-CN" altLang="en-US" sz="2400">
                <a:solidFill>
                  <a:srgbClr val="800000"/>
                </a:solidFill>
              </a:rPr>
              <a:t>、</a:t>
            </a:r>
            <a:r>
              <a:rPr lang="zh-CN" altLang="en-US" sz="2400"/>
              <a:t>长期与短期的问题，是要素是否全部可变的问题。</a:t>
            </a:r>
          </a:p>
        </p:txBody>
      </p:sp>
      <p:sp>
        <p:nvSpPr>
          <p:cNvPr id="81928" name="Rectangle 8">
            <a:extLst>
              <a:ext uri="{FF2B5EF4-FFF2-40B4-BE49-F238E27FC236}">
                <a16:creationId xmlns:a16="http://schemas.microsoft.com/office/drawing/2014/main" id="{212BA082-4769-4F00-97A6-10AFAE4CFD69}"/>
              </a:ext>
            </a:extLst>
          </p:cNvPr>
          <p:cNvSpPr>
            <a:spLocks noChangeArrowheads="1"/>
          </p:cNvSpPr>
          <p:nvPr/>
        </p:nvSpPr>
        <p:spPr bwMode="auto">
          <a:xfrm>
            <a:off x="755650" y="1557338"/>
            <a:ext cx="7920038" cy="1590675"/>
          </a:xfrm>
          <a:prstGeom prst="rect">
            <a:avLst/>
          </a:prstGeom>
          <a:solidFill>
            <a:srgbClr val="FFCC00"/>
          </a:solidFill>
          <a:ln w="38100" algn="ctr">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rgbClr val="006600"/>
              </a:buClr>
              <a:buFont typeface="Wingdings" panose="05000000000000000000" pitchFamily="2" charset="2"/>
              <a:buNone/>
            </a:pPr>
            <a:r>
              <a:rPr lang="zh-CN" altLang="en-US" sz="2400"/>
              <a:t>短期：</a:t>
            </a:r>
          </a:p>
          <a:p>
            <a:pPr>
              <a:spcBef>
                <a:spcPct val="0"/>
              </a:spcBef>
              <a:buClr>
                <a:srgbClr val="006600"/>
              </a:buClr>
              <a:buFont typeface="Wingdings" panose="05000000000000000000" pitchFamily="2" charset="2"/>
              <a:buNone/>
            </a:pPr>
            <a:r>
              <a:rPr lang="zh-CN" altLang="en-US" sz="2400"/>
              <a:t>（</a:t>
            </a:r>
            <a:r>
              <a:rPr lang="en-US" altLang="zh-CN" sz="2400"/>
              <a:t>1</a:t>
            </a:r>
            <a:r>
              <a:rPr lang="zh-CN" altLang="en-US" sz="2400"/>
              <a:t>）总可变成本（</a:t>
            </a:r>
            <a:r>
              <a:rPr lang="en-US" altLang="zh-CN" sz="2400"/>
              <a:t>Total variable cost</a:t>
            </a:r>
            <a:r>
              <a:rPr lang="zh-CN" altLang="en-US" sz="2400"/>
              <a:t>）</a:t>
            </a:r>
            <a:r>
              <a:rPr lang="en-US" altLang="zh-CN" sz="2400"/>
              <a:t>TVC</a:t>
            </a:r>
            <a:r>
              <a:rPr lang="zh-CN" altLang="en-US" sz="2400"/>
              <a:t>：部分生产要素投入可调整，随产量变动而变动。包括：原材料、燃料支出、运输费和工人的工资等。</a:t>
            </a:r>
          </a:p>
        </p:txBody>
      </p:sp>
      <p:sp>
        <p:nvSpPr>
          <p:cNvPr id="81929" name="Rectangle 9">
            <a:extLst>
              <a:ext uri="{FF2B5EF4-FFF2-40B4-BE49-F238E27FC236}">
                <a16:creationId xmlns:a16="http://schemas.microsoft.com/office/drawing/2014/main" id="{31996C79-710A-4063-8D42-1265329E9160}"/>
              </a:ext>
            </a:extLst>
          </p:cNvPr>
          <p:cNvSpPr>
            <a:spLocks noChangeArrowheads="1"/>
          </p:cNvSpPr>
          <p:nvPr/>
        </p:nvSpPr>
        <p:spPr bwMode="auto">
          <a:xfrm>
            <a:off x="755650" y="6092825"/>
            <a:ext cx="7920038" cy="495300"/>
          </a:xfrm>
          <a:prstGeom prst="rect">
            <a:avLst/>
          </a:prstGeom>
          <a:solidFill>
            <a:srgbClr val="FFCC00"/>
          </a:solidFill>
          <a:ln w="38100" algn="ctr">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rgbClr val="006600"/>
              </a:buClr>
              <a:buFont typeface="Wingdings" panose="05000000000000000000" pitchFamily="2" charset="2"/>
              <a:buNone/>
            </a:pPr>
            <a:r>
              <a:rPr lang="zh-CN" altLang="en-US" sz="2400"/>
              <a:t>长期：一切成本都可以调整，没有固定与可变之分。</a:t>
            </a:r>
          </a:p>
        </p:txBody>
      </p:sp>
      <p:pic>
        <p:nvPicPr>
          <p:cNvPr id="81931" name="Picture 11">
            <a:extLst>
              <a:ext uri="{FF2B5EF4-FFF2-40B4-BE49-F238E27FC236}">
                <a16:creationId xmlns:a16="http://schemas.microsoft.com/office/drawing/2014/main" id="{7200FD1D-5ABE-4D09-AEFE-48C01455C533}"/>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3708400" y="5013325"/>
            <a:ext cx="2303463" cy="992188"/>
          </a:xfrm>
          <a:solidFill>
            <a:srgbClr val="FFCC00"/>
          </a:solidFill>
          <a:ln w="38100" cap="flat" algn="ctr">
            <a:solidFill>
              <a:schemeClr val="folHlink"/>
            </a:solidFill>
            <a:miter lim="800000"/>
            <a:headEnd/>
            <a:tailEnd/>
          </a:ln>
          <a:extLs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1932" name="Rectangle 12">
            <a:extLst>
              <a:ext uri="{FF2B5EF4-FFF2-40B4-BE49-F238E27FC236}">
                <a16:creationId xmlns:a16="http://schemas.microsoft.com/office/drawing/2014/main" id="{80D43356-D3C0-4D69-AD8F-F6E17860CD24}"/>
              </a:ext>
            </a:extLst>
          </p:cNvPr>
          <p:cNvSpPr>
            <a:spLocks noChangeArrowheads="1"/>
          </p:cNvSpPr>
          <p:nvPr/>
        </p:nvSpPr>
        <p:spPr bwMode="auto">
          <a:xfrm>
            <a:off x="755650" y="3284538"/>
            <a:ext cx="7920038" cy="1590675"/>
          </a:xfrm>
          <a:prstGeom prst="rect">
            <a:avLst/>
          </a:prstGeom>
          <a:solidFill>
            <a:srgbClr val="FFCC00"/>
          </a:solidFill>
          <a:ln w="38100" algn="ctr">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rgbClr val="006600"/>
              </a:buClr>
              <a:buFont typeface="Wingdings" panose="05000000000000000000" pitchFamily="2" charset="2"/>
              <a:buNone/>
            </a:pPr>
            <a:r>
              <a:rPr lang="zh-CN" altLang="en-US" sz="2400"/>
              <a:t>（</a:t>
            </a:r>
            <a:r>
              <a:rPr lang="en-US" altLang="zh-CN" sz="2400"/>
              <a:t>2</a:t>
            </a:r>
            <a:r>
              <a:rPr lang="zh-CN" altLang="en-US" sz="2400"/>
              <a:t>）总不变成本（</a:t>
            </a:r>
            <a:r>
              <a:rPr lang="en-US" altLang="zh-CN" sz="2400"/>
              <a:t>Total fixed cost</a:t>
            </a:r>
            <a:r>
              <a:rPr lang="zh-CN" altLang="en-US" sz="2400"/>
              <a:t>）</a:t>
            </a:r>
            <a:r>
              <a:rPr lang="en-US" altLang="zh-CN" sz="2400"/>
              <a:t>TFC</a:t>
            </a:r>
            <a:r>
              <a:rPr lang="zh-CN" altLang="en-US" sz="2400"/>
              <a:t>：部分投入不可调整，固定不变，不随产量变动而变动，在短期内必须支付的不能调整的生产要素的费用。包括：厂房和设备折旧，及管理人员工资。</a:t>
            </a: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1924"/>
                                        </p:tgtEl>
                                        <p:attrNameLst>
                                          <p:attrName>style.visibility</p:attrName>
                                        </p:attrNameLst>
                                      </p:cBhvr>
                                      <p:to>
                                        <p:strVal val="visible"/>
                                      </p:to>
                                    </p:set>
                                    <p:animEffect transition="in" filter="blinds(horizontal)">
                                      <p:cBhvr>
                                        <p:cTn id="7" dur="500"/>
                                        <p:tgtEl>
                                          <p:spTgt spid="8192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1928"/>
                                        </p:tgtEl>
                                        <p:attrNameLst>
                                          <p:attrName>style.visibility</p:attrName>
                                        </p:attrNameLst>
                                      </p:cBhvr>
                                      <p:to>
                                        <p:strVal val="visible"/>
                                      </p:to>
                                    </p:set>
                                    <p:animEffect transition="in" filter="blinds(horizontal)">
                                      <p:cBhvr>
                                        <p:cTn id="12" dur="500"/>
                                        <p:tgtEl>
                                          <p:spTgt spid="8192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1932"/>
                                        </p:tgtEl>
                                        <p:attrNameLst>
                                          <p:attrName>style.visibility</p:attrName>
                                        </p:attrNameLst>
                                      </p:cBhvr>
                                      <p:to>
                                        <p:strVal val="visible"/>
                                      </p:to>
                                    </p:set>
                                    <p:animEffect transition="in" filter="blinds(horizontal)">
                                      <p:cBhvr>
                                        <p:cTn id="17" dur="500"/>
                                        <p:tgtEl>
                                          <p:spTgt spid="8193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81931"/>
                                        </p:tgtEl>
                                        <p:attrNameLst>
                                          <p:attrName>style.visibility</p:attrName>
                                        </p:attrNameLst>
                                      </p:cBhvr>
                                      <p:to>
                                        <p:strVal val="visible"/>
                                      </p:to>
                                    </p:set>
                                    <p:animEffect transition="in" filter="blinds(horizontal)">
                                      <p:cBhvr>
                                        <p:cTn id="22" dur="500"/>
                                        <p:tgtEl>
                                          <p:spTgt spid="81931"/>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81929"/>
                                        </p:tgtEl>
                                        <p:attrNameLst>
                                          <p:attrName>style.visibility</p:attrName>
                                        </p:attrNameLst>
                                      </p:cBhvr>
                                      <p:to>
                                        <p:strVal val="visible"/>
                                      </p:to>
                                    </p:set>
                                    <p:animEffect transition="in" filter="blinds(horizontal)">
                                      <p:cBhvr>
                                        <p:cTn id="27" dur="500"/>
                                        <p:tgtEl>
                                          <p:spTgt spid="819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4" grpId="0" animBg="1"/>
      <p:bldP spid="81928" grpId="0" animBg="1"/>
      <p:bldP spid="81929" grpId="0" animBg="1"/>
      <p:bldP spid="81932"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灯片编号占位符 5">
            <a:extLst>
              <a:ext uri="{FF2B5EF4-FFF2-40B4-BE49-F238E27FC236}">
                <a16:creationId xmlns:a16="http://schemas.microsoft.com/office/drawing/2014/main" id="{C7247431-2EEA-4AEE-9D15-8684003E005C}"/>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fld id="{9E836F23-E211-4501-B179-3C58B19E6B70}" type="slidenum">
              <a:rPr lang="en-US" altLang="zh-CN" sz="2400" smtClean="0">
                <a:solidFill>
                  <a:srgbClr val="0000CC"/>
                </a:solidFill>
              </a:rPr>
              <a:pPr>
                <a:spcBef>
                  <a:spcPct val="50000"/>
                </a:spcBef>
                <a:buClrTx/>
                <a:buFontTx/>
                <a:buNone/>
              </a:pPr>
              <a:t>9</a:t>
            </a:fld>
            <a:endParaRPr lang="en-US" altLang="zh-CN" sz="2400">
              <a:solidFill>
                <a:srgbClr val="0000CC"/>
              </a:solidFill>
            </a:endParaRPr>
          </a:p>
        </p:txBody>
      </p:sp>
      <p:sp>
        <p:nvSpPr>
          <p:cNvPr id="13315" name="Rectangle 2">
            <a:extLst>
              <a:ext uri="{FF2B5EF4-FFF2-40B4-BE49-F238E27FC236}">
                <a16:creationId xmlns:a16="http://schemas.microsoft.com/office/drawing/2014/main" id="{BE5B231A-7A74-4D2F-BED5-7019528E2E4E}"/>
              </a:ext>
            </a:extLst>
          </p:cNvPr>
          <p:cNvSpPr>
            <a:spLocks noGrp="1" noChangeArrowheads="1"/>
          </p:cNvSpPr>
          <p:nvPr>
            <p:ph type="title"/>
          </p:nvPr>
        </p:nvSpPr>
        <p:spPr>
          <a:xfrm>
            <a:off x="684213" y="457200"/>
            <a:ext cx="7772400" cy="630238"/>
          </a:xfrm>
        </p:spPr>
        <p:txBody>
          <a:bodyPr/>
          <a:lstStyle/>
          <a:p>
            <a:pPr eaLnBrk="1" hangingPunct="1"/>
            <a:r>
              <a:rPr lang="en-US" altLang="zh-CN">
                <a:solidFill>
                  <a:srgbClr val="660033"/>
                </a:solidFill>
                <a:latin typeface="黑体" panose="02010609060101010101" pitchFamily="49" charset="-122"/>
                <a:ea typeface="黑体" panose="02010609060101010101" pitchFamily="49" charset="-122"/>
              </a:rPr>
              <a:t>2</a:t>
            </a:r>
            <a:r>
              <a:rPr lang="zh-CN" altLang="en-US">
                <a:solidFill>
                  <a:srgbClr val="660033"/>
                </a:solidFill>
                <a:latin typeface="黑体" panose="02010609060101010101" pitchFamily="49" charset="-122"/>
                <a:ea typeface="黑体" panose="02010609060101010101" pitchFamily="49" charset="-122"/>
              </a:rPr>
              <a:t>、短期总成本</a:t>
            </a:r>
            <a:r>
              <a:rPr lang="zh-CN" altLang="en-US" sz="3200"/>
              <a:t>（</a:t>
            </a:r>
            <a:r>
              <a:rPr lang="en-US" altLang="zh-CN" sz="3200"/>
              <a:t>shortrun total cost</a:t>
            </a:r>
            <a:r>
              <a:rPr lang="zh-CN" altLang="en-US" sz="3200"/>
              <a:t>） </a:t>
            </a:r>
            <a:r>
              <a:rPr lang="en-US" altLang="zh-CN" sz="3200">
                <a:solidFill>
                  <a:srgbClr val="660033"/>
                </a:solidFill>
                <a:latin typeface="黑体" panose="02010609060101010101" pitchFamily="49" charset="-122"/>
                <a:ea typeface="黑体" panose="02010609060101010101" pitchFamily="49" charset="-122"/>
              </a:rPr>
              <a:t>STC</a:t>
            </a:r>
          </a:p>
        </p:txBody>
      </p:sp>
      <p:sp>
        <p:nvSpPr>
          <p:cNvPr id="82947" name="Rectangle 3">
            <a:extLst>
              <a:ext uri="{FF2B5EF4-FFF2-40B4-BE49-F238E27FC236}">
                <a16:creationId xmlns:a16="http://schemas.microsoft.com/office/drawing/2014/main" id="{0CF38C9C-CB87-4B0E-B4B2-60C81D1A2B60}"/>
              </a:ext>
            </a:extLst>
          </p:cNvPr>
          <p:cNvSpPr>
            <a:spLocks noGrp="1" noChangeArrowheads="1"/>
          </p:cNvSpPr>
          <p:nvPr>
            <p:ph type="body" idx="1"/>
          </p:nvPr>
        </p:nvSpPr>
        <p:spPr>
          <a:xfrm>
            <a:off x="755650" y="1484313"/>
            <a:ext cx="3240088" cy="649287"/>
          </a:xfrm>
          <a:solidFill>
            <a:srgbClr val="FFCC00"/>
          </a:solidFill>
          <a:ln w="76200">
            <a:solidFill>
              <a:srgbClr val="336600"/>
            </a:solidFill>
            <a:miter lim="800000"/>
            <a:headEnd/>
            <a:tailEnd/>
          </a:ln>
        </p:spPr>
        <p:txBody>
          <a:bodyPr/>
          <a:lstStyle/>
          <a:p>
            <a:pPr algn="just" eaLnBrk="1" hangingPunct="1">
              <a:lnSpc>
                <a:spcPct val="90000"/>
              </a:lnSpc>
            </a:pPr>
            <a:r>
              <a:rPr lang="en-US" altLang="zh-CN" sz="2800">
                <a:solidFill>
                  <a:srgbClr val="990000"/>
                </a:solidFill>
                <a:latin typeface="黑体" panose="02010609060101010101" pitchFamily="49" charset="-122"/>
                <a:ea typeface="黑体" panose="02010609060101010101" pitchFamily="49" charset="-122"/>
              </a:rPr>
              <a:t>STC = TFC + TVC</a:t>
            </a:r>
          </a:p>
        </p:txBody>
      </p:sp>
      <p:sp>
        <p:nvSpPr>
          <p:cNvPr id="82954" name="Rectangle 10">
            <a:extLst>
              <a:ext uri="{FF2B5EF4-FFF2-40B4-BE49-F238E27FC236}">
                <a16:creationId xmlns:a16="http://schemas.microsoft.com/office/drawing/2014/main" id="{76F59D29-78AC-45AA-ADD5-F0CBE438544E}"/>
              </a:ext>
            </a:extLst>
          </p:cNvPr>
          <p:cNvSpPr>
            <a:spLocks noChangeArrowheads="1"/>
          </p:cNvSpPr>
          <p:nvPr/>
        </p:nvSpPr>
        <p:spPr bwMode="auto">
          <a:xfrm>
            <a:off x="5291138" y="5229225"/>
            <a:ext cx="2952750" cy="83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b"/>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lgn="ctr" eaLnBrk="1" hangingPunct="1">
              <a:spcBef>
                <a:spcPct val="0"/>
              </a:spcBef>
              <a:buClrTx/>
              <a:buFontTx/>
              <a:buNone/>
            </a:pPr>
            <a:r>
              <a:rPr lang="en-US" altLang="zh-CN" sz="2400" b="0">
                <a:solidFill>
                  <a:srgbClr val="660033"/>
                </a:solidFill>
                <a:latin typeface="黑体" panose="02010609060101010101" pitchFamily="49" charset="-122"/>
                <a:ea typeface="黑体" panose="02010609060101010101" pitchFamily="49" charset="-122"/>
              </a:rPr>
              <a:t>STC </a:t>
            </a:r>
            <a:r>
              <a:rPr lang="zh-CN" altLang="en-US" sz="2400" b="0">
                <a:solidFill>
                  <a:srgbClr val="660033"/>
                </a:solidFill>
                <a:latin typeface="黑体" panose="02010609060101010101" pitchFamily="49" charset="-122"/>
                <a:ea typeface="黑体" panose="02010609060101010101" pitchFamily="49" charset="-122"/>
              </a:rPr>
              <a:t>短期总成本曲线</a:t>
            </a:r>
            <a:br>
              <a:rPr lang="zh-CN" altLang="en-US" sz="2400" b="0">
                <a:solidFill>
                  <a:srgbClr val="660033"/>
                </a:solidFill>
                <a:latin typeface="黑体" panose="02010609060101010101" pitchFamily="49" charset="-122"/>
                <a:ea typeface="黑体" panose="02010609060101010101" pitchFamily="49" charset="-122"/>
              </a:rPr>
            </a:br>
            <a:r>
              <a:rPr lang="zh-CN" altLang="en-US" sz="2800" b="0">
                <a:solidFill>
                  <a:srgbClr val="660033"/>
                </a:solidFill>
                <a:latin typeface="华文行楷" panose="02010800040101010101" pitchFamily="2" charset="-122"/>
                <a:ea typeface="华文行楷" panose="02010800040101010101" pitchFamily="2" charset="-122"/>
              </a:rPr>
              <a:t>陡 </a:t>
            </a:r>
            <a:r>
              <a:rPr lang="en-US" altLang="zh-CN" sz="2800" b="0">
                <a:solidFill>
                  <a:srgbClr val="660033"/>
                </a:solidFill>
                <a:ea typeface="华文行楷" panose="02010800040101010101" pitchFamily="2" charset="-122"/>
              </a:rPr>
              <a:t>—</a:t>
            </a:r>
            <a:r>
              <a:rPr lang="en-US" altLang="zh-CN" sz="2800" b="0">
                <a:solidFill>
                  <a:srgbClr val="660033"/>
                </a:solidFill>
                <a:latin typeface="华文行楷" panose="02010800040101010101" pitchFamily="2" charset="-122"/>
                <a:ea typeface="华文行楷" panose="02010800040101010101" pitchFamily="2" charset="-122"/>
              </a:rPr>
              <a:t> </a:t>
            </a:r>
            <a:r>
              <a:rPr lang="zh-CN" altLang="en-US" sz="2800" b="0">
                <a:solidFill>
                  <a:srgbClr val="660033"/>
                </a:solidFill>
                <a:latin typeface="华文行楷" panose="02010800040101010101" pitchFamily="2" charset="-122"/>
                <a:ea typeface="华文行楷" panose="02010800040101010101" pitchFamily="2" charset="-122"/>
              </a:rPr>
              <a:t>平 </a:t>
            </a:r>
            <a:r>
              <a:rPr lang="en-US" altLang="zh-CN" sz="2800" b="0">
                <a:solidFill>
                  <a:srgbClr val="660033"/>
                </a:solidFill>
                <a:ea typeface="华文行楷" panose="02010800040101010101" pitchFamily="2" charset="-122"/>
              </a:rPr>
              <a:t>—</a:t>
            </a:r>
            <a:r>
              <a:rPr lang="en-US" altLang="zh-CN" sz="2800" b="0">
                <a:solidFill>
                  <a:srgbClr val="660033"/>
                </a:solidFill>
                <a:latin typeface="华文行楷" panose="02010800040101010101" pitchFamily="2" charset="-122"/>
                <a:ea typeface="华文行楷" panose="02010800040101010101" pitchFamily="2" charset="-122"/>
              </a:rPr>
              <a:t> </a:t>
            </a:r>
            <a:r>
              <a:rPr lang="zh-CN" altLang="en-US" sz="2800" b="0">
                <a:solidFill>
                  <a:srgbClr val="660033"/>
                </a:solidFill>
                <a:latin typeface="华文行楷" panose="02010800040101010101" pitchFamily="2" charset="-122"/>
                <a:ea typeface="华文行楷" panose="02010800040101010101" pitchFamily="2" charset="-122"/>
              </a:rPr>
              <a:t>陡</a:t>
            </a:r>
          </a:p>
        </p:txBody>
      </p:sp>
      <p:sp>
        <p:nvSpPr>
          <p:cNvPr id="82955" name="Rectangle 11">
            <a:extLst>
              <a:ext uri="{FF2B5EF4-FFF2-40B4-BE49-F238E27FC236}">
                <a16:creationId xmlns:a16="http://schemas.microsoft.com/office/drawing/2014/main" id="{6F15D516-ECF1-4845-9945-66B41683A7BB}"/>
              </a:ext>
            </a:extLst>
          </p:cNvPr>
          <p:cNvSpPr>
            <a:spLocks noChangeArrowheads="1"/>
          </p:cNvSpPr>
          <p:nvPr/>
        </p:nvSpPr>
        <p:spPr bwMode="auto">
          <a:xfrm>
            <a:off x="755650" y="2349500"/>
            <a:ext cx="3165475" cy="1368425"/>
          </a:xfrm>
          <a:prstGeom prst="rect">
            <a:avLst/>
          </a:prstGeom>
          <a:solidFill>
            <a:srgbClr val="FFCC00"/>
          </a:solidFill>
          <a:ln w="76200" algn="ctr">
            <a:solidFill>
              <a:srgbClr val="33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lgn="just" eaLnBrk="1" hangingPunct="1">
              <a:lnSpc>
                <a:spcPct val="90000"/>
              </a:lnSpc>
            </a:pPr>
            <a:r>
              <a:rPr lang="en-US" altLang="zh-CN" sz="2800" b="0">
                <a:solidFill>
                  <a:srgbClr val="990000"/>
                </a:solidFill>
                <a:latin typeface="黑体" panose="02010609060101010101" pitchFamily="49" charset="-122"/>
                <a:ea typeface="黑体" panose="02010609060101010101" pitchFamily="49" charset="-122"/>
              </a:rPr>
              <a:t>STC</a:t>
            </a:r>
            <a:r>
              <a:rPr lang="zh-CN" altLang="en-US" sz="2800" b="0">
                <a:solidFill>
                  <a:srgbClr val="990000"/>
                </a:solidFill>
                <a:latin typeface="黑体" panose="02010609060101010101" pitchFamily="49" charset="-122"/>
                <a:ea typeface="黑体" panose="02010609060101010101" pitchFamily="49" charset="-122"/>
              </a:rPr>
              <a:t>不从原点出发，而从固定成本</a:t>
            </a:r>
            <a:r>
              <a:rPr lang="en-US" altLang="zh-CN" sz="2800" b="0">
                <a:solidFill>
                  <a:srgbClr val="990000"/>
                </a:solidFill>
                <a:latin typeface="黑体" panose="02010609060101010101" pitchFamily="49" charset="-122"/>
                <a:ea typeface="黑体" panose="02010609060101010101" pitchFamily="49" charset="-122"/>
              </a:rPr>
              <a:t>TFC</a:t>
            </a:r>
            <a:r>
              <a:rPr lang="zh-CN" altLang="en-US" sz="2800" b="0">
                <a:solidFill>
                  <a:srgbClr val="990000"/>
                </a:solidFill>
                <a:latin typeface="黑体" panose="02010609060101010101" pitchFamily="49" charset="-122"/>
                <a:ea typeface="黑体" panose="02010609060101010101" pitchFamily="49" charset="-122"/>
              </a:rPr>
              <a:t>出发；</a:t>
            </a:r>
          </a:p>
        </p:txBody>
      </p:sp>
      <p:sp>
        <p:nvSpPr>
          <p:cNvPr id="82956" name="Line 12">
            <a:extLst>
              <a:ext uri="{FF2B5EF4-FFF2-40B4-BE49-F238E27FC236}">
                <a16:creationId xmlns:a16="http://schemas.microsoft.com/office/drawing/2014/main" id="{377DE56D-1A80-4DBC-8873-581EF0126CC5}"/>
              </a:ext>
            </a:extLst>
          </p:cNvPr>
          <p:cNvSpPr>
            <a:spLocks noChangeShapeType="1"/>
          </p:cNvSpPr>
          <p:nvPr/>
        </p:nvSpPr>
        <p:spPr bwMode="auto">
          <a:xfrm flipV="1">
            <a:off x="4945063" y="1981200"/>
            <a:ext cx="0" cy="29718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82957" name="Line 13">
            <a:extLst>
              <a:ext uri="{FF2B5EF4-FFF2-40B4-BE49-F238E27FC236}">
                <a16:creationId xmlns:a16="http://schemas.microsoft.com/office/drawing/2014/main" id="{F77CD80C-8753-442C-B644-233684B3F0FE}"/>
              </a:ext>
            </a:extLst>
          </p:cNvPr>
          <p:cNvSpPr>
            <a:spLocks noChangeShapeType="1"/>
          </p:cNvSpPr>
          <p:nvPr/>
        </p:nvSpPr>
        <p:spPr bwMode="auto">
          <a:xfrm>
            <a:off x="4945063" y="4953000"/>
            <a:ext cx="31242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82958" name="Text Box 14">
            <a:extLst>
              <a:ext uri="{FF2B5EF4-FFF2-40B4-BE49-F238E27FC236}">
                <a16:creationId xmlns:a16="http://schemas.microsoft.com/office/drawing/2014/main" id="{6FB98CE4-2F37-497C-89F9-941C57521966}"/>
              </a:ext>
            </a:extLst>
          </p:cNvPr>
          <p:cNvSpPr txBox="1">
            <a:spLocks noChangeArrowheads="1"/>
          </p:cNvSpPr>
          <p:nvPr/>
        </p:nvSpPr>
        <p:spPr bwMode="auto">
          <a:xfrm>
            <a:off x="4792663" y="1600200"/>
            <a:ext cx="4048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t>C</a:t>
            </a:r>
          </a:p>
        </p:txBody>
      </p:sp>
      <p:sp>
        <p:nvSpPr>
          <p:cNvPr id="82959" name="Text Box 15">
            <a:extLst>
              <a:ext uri="{FF2B5EF4-FFF2-40B4-BE49-F238E27FC236}">
                <a16:creationId xmlns:a16="http://schemas.microsoft.com/office/drawing/2014/main" id="{158E353E-5472-4520-9328-706877FA6B6F}"/>
              </a:ext>
            </a:extLst>
          </p:cNvPr>
          <p:cNvSpPr txBox="1">
            <a:spLocks noChangeArrowheads="1"/>
          </p:cNvSpPr>
          <p:nvPr/>
        </p:nvSpPr>
        <p:spPr bwMode="auto">
          <a:xfrm>
            <a:off x="8027988" y="4652963"/>
            <a:ext cx="4206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t>Q</a:t>
            </a:r>
          </a:p>
        </p:txBody>
      </p:sp>
      <p:sp>
        <p:nvSpPr>
          <p:cNvPr id="82960" name="Line 16">
            <a:extLst>
              <a:ext uri="{FF2B5EF4-FFF2-40B4-BE49-F238E27FC236}">
                <a16:creationId xmlns:a16="http://schemas.microsoft.com/office/drawing/2014/main" id="{857E6B57-E1F9-48CC-AFD0-04E66B4B6E3E}"/>
              </a:ext>
            </a:extLst>
          </p:cNvPr>
          <p:cNvSpPr>
            <a:spLocks noChangeShapeType="1"/>
          </p:cNvSpPr>
          <p:nvPr/>
        </p:nvSpPr>
        <p:spPr bwMode="auto">
          <a:xfrm>
            <a:off x="4945063" y="4114800"/>
            <a:ext cx="29718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82961" name="Text Box 17">
            <a:extLst>
              <a:ext uri="{FF2B5EF4-FFF2-40B4-BE49-F238E27FC236}">
                <a16:creationId xmlns:a16="http://schemas.microsoft.com/office/drawing/2014/main" id="{539FB0DD-9FD2-4338-AFAA-38B01258EBCB}"/>
              </a:ext>
            </a:extLst>
          </p:cNvPr>
          <p:cNvSpPr txBox="1">
            <a:spLocks noChangeArrowheads="1"/>
          </p:cNvSpPr>
          <p:nvPr/>
        </p:nvSpPr>
        <p:spPr bwMode="auto">
          <a:xfrm>
            <a:off x="7900988" y="3851275"/>
            <a:ext cx="7937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t>TFC</a:t>
            </a:r>
          </a:p>
        </p:txBody>
      </p:sp>
      <p:sp>
        <p:nvSpPr>
          <p:cNvPr id="82962" name="Freeform 18">
            <a:extLst>
              <a:ext uri="{FF2B5EF4-FFF2-40B4-BE49-F238E27FC236}">
                <a16:creationId xmlns:a16="http://schemas.microsoft.com/office/drawing/2014/main" id="{BFE43C43-B88D-48CF-99E0-DADA595FEC57}"/>
              </a:ext>
            </a:extLst>
          </p:cNvPr>
          <p:cNvSpPr>
            <a:spLocks/>
          </p:cNvSpPr>
          <p:nvPr/>
        </p:nvSpPr>
        <p:spPr bwMode="auto">
          <a:xfrm>
            <a:off x="4945063" y="3048000"/>
            <a:ext cx="2743200" cy="1905000"/>
          </a:xfrm>
          <a:custGeom>
            <a:avLst/>
            <a:gdLst>
              <a:gd name="T0" fmla="*/ 0 w 1728"/>
              <a:gd name="T1" fmla="*/ 2147483646 h 1200"/>
              <a:gd name="T2" fmla="*/ 2147483646 w 1728"/>
              <a:gd name="T3" fmla="*/ 2147483646 h 1200"/>
              <a:gd name="T4" fmla="*/ 2147483646 w 1728"/>
              <a:gd name="T5" fmla="*/ 2147483646 h 1200"/>
              <a:gd name="T6" fmla="*/ 2147483646 w 1728"/>
              <a:gd name="T7" fmla="*/ 0 h 12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728" h="1200">
                <a:moveTo>
                  <a:pt x="0" y="1200"/>
                </a:moveTo>
                <a:cubicBezTo>
                  <a:pt x="148" y="1036"/>
                  <a:pt x="296" y="872"/>
                  <a:pt x="480" y="768"/>
                </a:cubicBezTo>
                <a:cubicBezTo>
                  <a:pt x="664" y="664"/>
                  <a:pt x="896" y="704"/>
                  <a:pt x="1104" y="576"/>
                </a:cubicBezTo>
                <a:cubicBezTo>
                  <a:pt x="1312" y="448"/>
                  <a:pt x="1624" y="96"/>
                  <a:pt x="1728" y="0"/>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82963" name="Freeform 19">
            <a:extLst>
              <a:ext uri="{FF2B5EF4-FFF2-40B4-BE49-F238E27FC236}">
                <a16:creationId xmlns:a16="http://schemas.microsoft.com/office/drawing/2014/main" id="{A98C193F-A02C-4060-81E9-3C76023C99D4}"/>
              </a:ext>
            </a:extLst>
          </p:cNvPr>
          <p:cNvSpPr>
            <a:spLocks/>
          </p:cNvSpPr>
          <p:nvPr/>
        </p:nvSpPr>
        <p:spPr bwMode="auto">
          <a:xfrm>
            <a:off x="4945063" y="2362200"/>
            <a:ext cx="2438400" cy="1752600"/>
          </a:xfrm>
          <a:custGeom>
            <a:avLst/>
            <a:gdLst>
              <a:gd name="T0" fmla="*/ 0 w 1728"/>
              <a:gd name="T1" fmla="*/ 2147483646 h 1200"/>
              <a:gd name="T2" fmla="*/ 2147483646 w 1728"/>
              <a:gd name="T3" fmla="*/ 2147483646 h 1200"/>
              <a:gd name="T4" fmla="*/ 2147483646 w 1728"/>
              <a:gd name="T5" fmla="*/ 2147483646 h 1200"/>
              <a:gd name="T6" fmla="*/ 2147483646 w 1728"/>
              <a:gd name="T7" fmla="*/ 0 h 12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728" h="1200">
                <a:moveTo>
                  <a:pt x="0" y="1200"/>
                </a:moveTo>
                <a:cubicBezTo>
                  <a:pt x="148" y="1036"/>
                  <a:pt x="296" y="872"/>
                  <a:pt x="480" y="768"/>
                </a:cubicBezTo>
                <a:cubicBezTo>
                  <a:pt x="664" y="664"/>
                  <a:pt x="896" y="704"/>
                  <a:pt x="1104" y="576"/>
                </a:cubicBezTo>
                <a:cubicBezTo>
                  <a:pt x="1312" y="448"/>
                  <a:pt x="1624" y="96"/>
                  <a:pt x="1728" y="0"/>
                </a:cubicBezTo>
              </a:path>
            </a:pathLst>
          </a:custGeom>
          <a:noFill/>
          <a:ln w="76200" cmpd="sng">
            <a:solidFill>
              <a:srgbClr val="8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82964" name="Text Box 20">
            <a:extLst>
              <a:ext uri="{FF2B5EF4-FFF2-40B4-BE49-F238E27FC236}">
                <a16:creationId xmlns:a16="http://schemas.microsoft.com/office/drawing/2014/main" id="{C0CC4ED2-3CB4-4111-90AE-CDDD284AA51A}"/>
              </a:ext>
            </a:extLst>
          </p:cNvPr>
          <p:cNvSpPr txBox="1">
            <a:spLocks noChangeArrowheads="1"/>
          </p:cNvSpPr>
          <p:nvPr/>
        </p:nvSpPr>
        <p:spPr bwMode="auto">
          <a:xfrm>
            <a:off x="7764463" y="2819400"/>
            <a:ext cx="8286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t>TVC</a:t>
            </a:r>
          </a:p>
        </p:txBody>
      </p:sp>
      <p:sp>
        <p:nvSpPr>
          <p:cNvPr id="82965" name="Text Box 21">
            <a:extLst>
              <a:ext uri="{FF2B5EF4-FFF2-40B4-BE49-F238E27FC236}">
                <a16:creationId xmlns:a16="http://schemas.microsoft.com/office/drawing/2014/main" id="{4A11432D-ABF7-437E-A171-960209ACAF2C}"/>
              </a:ext>
            </a:extLst>
          </p:cNvPr>
          <p:cNvSpPr txBox="1">
            <a:spLocks noChangeArrowheads="1"/>
          </p:cNvSpPr>
          <p:nvPr/>
        </p:nvSpPr>
        <p:spPr bwMode="auto">
          <a:xfrm>
            <a:off x="7459663" y="2133600"/>
            <a:ext cx="777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solidFill>
                  <a:srgbClr val="800000"/>
                </a:solidFill>
              </a:rPr>
              <a:t>STC</a:t>
            </a:r>
          </a:p>
        </p:txBody>
      </p:sp>
      <p:sp>
        <p:nvSpPr>
          <p:cNvPr id="82966" name="Line 22">
            <a:extLst>
              <a:ext uri="{FF2B5EF4-FFF2-40B4-BE49-F238E27FC236}">
                <a16:creationId xmlns:a16="http://schemas.microsoft.com/office/drawing/2014/main" id="{5E8486B9-B5B4-412F-8CFB-DEF920FE4E64}"/>
              </a:ext>
            </a:extLst>
          </p:cNvPr>
          <p:cNvSpPr>
            <a:spLocks noChangeShapeType="1"/>
          </p:cNvSpPr>
          <p:nvPr/>
        </p:nvSpPr>
        <p:spPr bwMode="auto">
          <a:xfrm flipV="1">
            <a:off x="6299200" y="3716338"/>
            <a:ext cx="19050" cy="3603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82967" name="Line 23">
            <a:extLst>
              <a:ext uri="{FF2B5EF4-FFF2-40B4-BE49-F238E27FC236}">
                <a16:creationId xmlns:a16="http://schemas.microsoft.com/office/drawing/2014/main" id="{B7ED7FF4-807C-418E-86A3-B8291E2D717C}"/>
              </a:ext>
            </a:extLst>
          </p:cNvPr>
          <p:cNvSpPr>
            <a:spLocks noChangeShapeType="1"/>
          </p:cNvSpPr>
          <p:nvPr/>
        </p:nvSpPr>
        <p:spPr bwMode="auto">
          <a:xfrm>
            <a:off x="6299200" y="3284538"/>
            <a:ext cx="12700" cy="3603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82968" name="Text Box 24">
            <a:extLst>
              <a:ext uri="{FF2B5EF4-FFF2-40B4-BE49-F238E27FC236}">
                <a16:creationId xmlns:a16="http://schemas.microsoft.com/office/drawing/2014/main" id="{9BE77DC9-B20B-41E4-B2B5-4B52DA29388E}"/>
              </a:ext>
            </a:extLst>
          </p:cNvPr>
          <p:cNvSpPr txBox="1">
            <a:spLocks noChangeArrowheads="1"/>
          </p:cNvSpPr>
          <p:nvPr/>
        </p:nvSpPr>
        <p:spPr bwMode="auto">
          <a:xfrm>
            <a:off x="6011863" y="3429000"/>
            <a:ext cx="742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0"/>
              <a:t>TFC</a:t>
            </a:r>
          </a:p>
        </p:txBody>
      </p:sp>
      <p:sp>
        <p:nvSpPr>
          <p:cNvPr id="82969" name="Rectangle 25">
            <a:extLst>
              <a:ext uri="{FF2B5EF4-FFF2-40B4-BE49-F238E27FC236}">
                <a16:creationId xmlns:a16="http://schemas.microsoft.com/office/drawing/2014/main" id="{8BBA4BAE-8C5B-4F46-B315-57A1F71B8FCD}"/>
              </a:ext>
            </a:extLst>
          </p:cNvPr>
          <p:cNvSpPr>
            <a:spLocks noChangeArrowheads="1"/>
          </p:cNvSpPr>
          <p:nvPr/>
        </p:nvSpPr>
        <p:spPr bwMode="auto">
          <a:xfrm>
            <a:off x="755650" y="4005263"/>
            <a:ext cx="3165475" cy="1512887"/>
          </a:xfrm>
          <a:prstGeom prst="rect">
            <a:avLst/>
          </a:prstGeom>
          <a:solidFill>
            <a:srgbClr val="FFCC00"/>
          </a:solidFill>
          <a:ln w="76200" algn="ctr">
            <a:solidFill>
              <a:srgbClr val="3366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lgn="just" eaLnBrk="1" hangingPunct="1">
              <a:lnSpc>
                <a:spcPct val="90000"/>
              </a:lnSpc>
            </a:pPr>
            <a:r>
              <a:rPr lang="zh-CN" altLang="en-US" sz="2800" b="0">
                <a:solidFill>
                  <a:srgbClr val="990000"/>
                </a:solidFill>
                <a:latin typeface="黑体" panose="02010609060101010101" pitchFamily="49" charset="-122"/>
                <a:ea typeface="黑体" panose="02010609060101010101" pitchFamily="49" charset="-122"/>
              </a:rPr>
              <a:t>没有产量时，短期总成本最小也等于固定成本。</a:t>
            </a:r>
          </a:p>
        </p:txBody>
      </p:sp>
      <p:sp>
        <p:nvSpPr>
          <p:cNvPr id="82970" name="AutoShape 26">
            <a:extLst>
              <a:ext uri="{FF2B5EF4-FFF2-40B4-BE49-F238E27FC236}">
                <a16:creationId xmlns:a16="http://schemas.microsoft.com/office/drawing/2014/main" id="{8AE2B77A-4914-4777-A038-D889D80C8BE5}"/>
              </a:ext>
            </a:extLst>
          </p:cNvPr>
          <p:cNvSpPr>
            <a:spLocks noChangeArrowheads="1"/>
          </p:cNvSpPr>
          <p:nvPr/>
        </p:nvSpPr>
        <p:spPr bwMode="auto">
          <a:xfrm>
            <a:off x="5292725" y="1341438"/>
            <a:ext cx="3095625" cy="792162"/>
          </a:xfrm>
          <a:prstGeom prst="wedgeRoundRectCallout">
            <a:avLst>
              <a:gd name="adj1" fmla="val -3847"/>
              <a:gd name="adj2" fmla="val 136773"/>
              <a:gd name="adj3" fmla="val 16667"/>
            </a:avLst>
          </a:prstGeom>
          <a:solidFill>
            <a:srgbClr val="FFFF0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bg2"/>
              </a:buClr>
              <a:buFont typeface="Monotype Sorts" pitchFamily="2" charset="2"/>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sz="2000">
                <a:solidFill>
                  <a:schemeClr val="tx1"/>
                </a:solidFill>
                <a:latin typeface="Times New Roman" panose="02020603050405020304" pitchFamily="18" charset="0"/>
                <a:ea typeface="宋体" panose="02010600030101010101" pitchFamily="2" charset="-122"/>
              </a:defRPr>
            </a:lvl9pPr>
          </a:lstStyle>
          <a:p>
            <a:pPr algn="ctr">
              <a:spcBef>
                <a:spcPct val="0"/>
              </a:spcBef>
              <a:buClrTx/>
              <a:buFontTx/>
              <a:buNone/>
            </a:pPr>
            <a:r>
              <a:rPr lang="en-US" altLang="zh-CN" sz="2000" b="0"/>
              <a:t>TC</a:t>
            </a:r>
            <a:r>
              <a:rPr lang="zh-CN" altLang="en-US" sz="2000" b="0"/>
              <a:t>曲线和</a:t>
            </a:r>
            <a:r>
              <a:rPr lang="en-US" altLang="zh-CN" sz="2000" b="0"/>
              <a:t>TVC</a:t>
            </a:r>
            <a:r>
              <a:rPr lang="zh-CN" altLang="en-US" sz="2000" b="0"/>
              <a:t>曲线的形状完全相同 </a:t>
            </a: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2947">
                                            <p:bg/>
                                          </p:spTgt>
                                        </p:tgtEl>
                                        <p:attrNameLst>
                                          <p:attrName>style.visibility</p:attrName>
                                        </p:attrNameLst>
                                      </p:cBhvr>
                                      <p:to>
                                        <p:strVal val="visible"/>
                                      </p:to>
                                    </p:set>
                                    <p:animEffect transition="in" filter="blinds(horizontal)">
                                      <p:cBhvr>
                                        <p:cTn id="7" dur="500"/>
                                        <p:tgtEl>
                                          <p:spTgt spid="82947">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2947">
                                            <p:txEl>
                                              <p:pRg st="0" end="0"/>
                                            </p:txEl>
                                          </p:spTgt>
                                        </p:tgtEl>
                                        <p:attrNameLst>
                                          <p:attrName>style.visibility</p:attrName>
                                        </p:attrNameLst>
                                      </p:cBhvr>
                                      <p:to>
                                        <p:strVal val="visible"/>
                                      </p:to>
                                    </p:set>
                                    <p:animEffect transition="in" filter="blinds(horizontal)">
                                      <p:cBhvr>
                                        <p:cTn id="12" dur="500"/>
                                        <p:tgtEl>
                                          <p:spTgt spid="8294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8" fill="hold" nodeType="clickEffect">
                                  <p:stCondLst>
                                    <p:cond delay="0"/>
                                  </p:stCondLst>
                                  <p:childTnLst>
                                    <p:set>
                                      <p:cBhvr>
                                        <p:cTn id="16" dur="1" fill="hold">
                                          <p:stCondLst>
                                            <p:cond delay="0"/>
                                          </p:stCondLst>
                                        </p:cTn>
                                        <p:tgtEl>
                                          <p:spTgt spid="82956"/>
                                        </p:tgtEl>
                                        <p:attrNameLst>
                                          <p:attrName>style.visibility</p:attrName>
                                        </p:attrNameLst>
                                      </p:cBhvr>
                                      <p:to>
                                        <p:strVal val="visible"/>
                                      </p:to>
                                    </p:set>
                                    <p:anim calcmode="lin" valueType="num">
                                      <p:cBhvr additive="base">
                                        <p:cTn id="17" dur="500" fill="hold"/>
                                        <p:tgtEl>
                                          <p:spTgt spid="82956"/>
                                        </p:tgtEl>
                                        <p:attrNameLst>
                                          <p:attrName>ppt_x</p:attrName>
                                        </p:attrNameLst>
                                      </p:cBhvr>
                                      <p:tavLst>
                                        <p:tav tm="0">
                                          <p:val>
                                            <p:strVal val="0-#ppt_w/2"/>
                                          </p:val>
                                        </p:tav>
                                        <p:tav tm="100000">
                                          <p:val>
                                            <p:strVal val="#ppt_x"/>
                                          </p:val>
                                        </p:tav>
                                      </p:tavLst>
                                    </p:anim>
                                    <p:anim calcmode="lin" valueType="num">
                                      <p:cBhvr additive="base">
                                        <p:cTn id="18" dur="500" fill="hold"/>
                                        <p:tgtEl>
                                          <p:spTgt spid="82956"/>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8" fill="hold" nodeType="clickEffect">
                                  <p:stCondLst>
                                    <p:cond delay="0"/>
                                  </p:stCondLst>
                                  <p:childTnLst>
                                    <p:set>
                                      <p:cBhvr>
                                        <p:cTn id="22" dur="1" fill="hold">
                                          <p:stCondLst>
                                            <p:cond delay="0"/>
                                          </p:stCondLst>
                                        </p:cTn>
                                        <p:tgtEl>
                                          <p:spTgt spid="82957"/>
                                        </p:tgtEl>
                                        <p:attrNameLst>
                                          <p:attrName>style.visibility</p:attrName>
                                        </p:attrNameLst>
                                      </p:cBhvr>
                                      <p:to>
                                        <p:strVal val="visible"/>
                                      </p:to>
                                    </p:set>
                                    <p:anim calcmode="lin" valueType="num">
                                      <p:cBhvr additive="base">
                                        <p:cTn id="23" dur="500" fill="hold"/>
                                        <p:tgtEl>
                                          <p:spTgt spid="82957"/>
                                        </p:tgtEl>
                                        <p:attrNameLst>
                                          <p:attrName>ppt_x</p:attrName>
                                        </p:attrNameLst>
                                      </p:cBhvr>
                                      <p:tavLst>
                                        <p:tav tm="0">
                                          <p:val>
                                            <p:strVal val="0-#ppt_w/2"/>
                                          </p:val>
                                        </p:tav>
                                        <p:tav tm="100000">
                                          <p:val>
                                            <p:strVal val="#ppt_x"/>
                                          </p:val>
                                        </p:tav>
                                      </p:tavLst>
                                    </p:anim>
                                    <p:anim calcmode="lin" valueType="num">
                                      <p:cBhvr additive="base">
                                        <p:cTn id="24" dur="500" fill="hold"/>
                                        <p:tgtEl>
                                          <p:spTgt spid="82957"/>
                                        </p:tgtEl>
                                        <p:attrNameLst>
                                          <p:attrName>ppt_y</p:attrName>
                                        </p:attrNameLst>
                                      </p:cBhvr>
                                      <p:tavLst>
                                        <p:tav tm="0">
                                          <p:val>
                                            <p:strVal val="#ppt_y"/>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82958">
                                            <p:txEl>
                                              <p:pRg st="0" end="0"/>
                                            </p:txEl>
                                          </p:spTgt>
                                        </p:tgtEl>
                                        <p:attrNameLst>
                                          <p:attrName>style.visibility</p:attrName>
                                        </p:attrNameLst>
                                      </p:cBhvr>
                                      <p:to>
                                        <p:strVal val="visible"/>
                                      </p:to>
                                    </p:set>
                                    <p:anim calcmode="lin" valueType="num">
                                      <p:cBhvr additive="base">
                                        <p:cTn id="29" dur="500" fill="hold"/>
                                        <p:tgtEl>
                                          <p:spTgt spid="82958">
                                            <p:txEl>
                                              <p:pRg st="0" end="0"/>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8295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82959">
                                            <p:txEl>
                                              <p:pRg st="0" end="0"/>
                                            </p:txEl>
                                          </p:spTgt>
                                        </p:tgtEl>
                                        <p:attrNameLst>
                                          <p:attrName>style.visibility</p:attrName>
                                        </p:attrNameLst>
                                      </p:cBhvr>
                                      <p:to>
                                        <p:strVal val="visible"/>
                                      </p:to>
                                    </p:set>
                                    <p:anim calcmode="lin" valueType="num">
                                      <p:cBhvr additive="base">
                                        <p:cTn id="35" dur="500" fill="hold"/>
                                        <p:tgtEl>
                                          <p:spTgt spid="82959">
                                            <p:txEl>
                                              <p:pRg st="0" end="0"/>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8295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2" presetClass="entr" presetSubtype="8" fill="hold" nodeType="clickEffect">
                                  <p:stCondLst>
                                    <p:cond delay="0"/>
                                  </p:stCondLst>
                                  <p:childTnLst>
                                    <p:set>
                                      <p:cBhvr>
                                        <p:cTn id="40" dur="1" fill="hold">
                                          <p:stCondLst>
                                            <p:cond delay="0"/>
                                          </p:stCondLst>
                                        </p:cTn>
                                        <p:tgtEl>
                                          <p:spTgt spid="82960"/>
                                        </p:tgtEl>
                                        <p:attrNameLst>
                                          <p:attrName>style.visibility</p:attrName>
                                        </p:attrNameLst>
                                      </p:cBhvr>
                                      <p:to>
                                        <p:strVal val="visible"/>
                                      </p:to>
                                    </p:set>
                                    <p:anim calcmode="lin" valueType="num">
                                      <p:cBhvr additive="base">
                                        <p:cTn id="41" dur="500" fill="hold"/>
                                        <p:tgtEl>
                                          <p:spTgt spid="82960"/>
                                        </p:tgtEl>
                                        <p:attrNameLst>
                                          <p:attrName>ppt_x</p:attrName>
                                        </p:attrNameLst>
                                      </p:cBhvr>
                                      <p:tavLst>
                                        <p:tav tm="0">
                                          <p:val>
                                            <p:strVal val="0-#ppt_w/2"/>
                                          </p:val>
                                        </p:tav>
                                        <p:tav tm="100000">
                                          <p:val>
                                            <p:strVal val="#ppt_x"/>
                                          </p:val>
                                        </p:tav>
                                      </p:tavLst>
                                    </p:anim>
                                    <p:anim calcmode="lin" valueType="num">
                                      <p:cBhvr additive="base">
                                        <p:cTn id="42" dur="500" fill="hold"/>
                                        <p:tgtEl>
                                          <p:spTgt spid="82960"/>
                                        </p:tgtEl>
                                        <p:attrNameLst>
                                          <p:attrName>ppt_y</p:attrName>
                                        </p:attrNameLst>
                                      </p:cBhvr>
                                      <p:tavLst>
                                        <p:tav tm="0">
                                          <p:val>
                                            <p:strVal val="#ppt_y"/>
                                          </p:val>
                                        </p:tav>
                                        <p:tav tm="100000">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82961">
                                            <p:txEl>
                                              <p:pRg st="0" end="0"/>
                                            </p:txEl>
                                          </p:spTgt>
                                        </p:tgtEl>
                                        <p:attrNameLst>
                                          <p:attrName>style.visibility</p:attrName>
                                        </p:attrNameLst>
                                      </p:cBhvr>
                                      <p:to>
                                        <p:strVal val="visible"/>
                                      </p:to>
                                    </p:set>
                                    <p:anim calcmode="lin" valueType="num">
                                      <p:cBhvr additive="base">
                                        <p:cTn id="47" dur="500" fill="hold"/>
                                        <p:tgtEl>
                                          <p:spTgt spid="82961">
                                            <p:txEl>
                                              <p:pRg st="0" end="0"/>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8296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49" fill="hold" nodeType="clickPar">
                      <p:stCondLst>
                        <p:cond delay="indefinite"/>
                      </p:stCondLst>
                      <p:childTnLst>
                        <p:par>
                          <p:cTn id="50" fill="hold" nodeType="withGroup">
                            <p:stCondLst>
                              <p:cond delay="0"/>
                            </p:stCondLst>
                            <p:childTnLst>
                              <p:par>
                                <p:cTn id="51" presetID="2" presetClass="entr" presetSubtype="8" fill="hold" nodeType="clickEffect">
                                  <p:stCondLst>
                                    <p:cond delay="0"/>
                                  </p:stCondLst>
                                  <p:childTnLst>
                                    <p:set>
                                      <p:cBhvr>
                                        <p:cTn id="52" dur="1" fill="hold">
                                          <p:stCondLst>
                                            <p:cond delay="0"/>
                                          </p:stCondLst>
                                        </p:cTn>
                                        <p:tgtEl>
                                          <p:spTgt spid="82962"/>
                                        </p:tgtEl>
                                        <p:attrNameLst>
                                          <p:attrName>style.visibility</p:attrName>
                                        </p:attrNameLst>
                                      </p:cBhvr>
                                      <p:to>
                                        <p:strVal val="visible"/>
                                      </p:to>
                                    </p:set>
                                    <p:anim calcmode="lin" valueType="num">
                                      <p:cBhvr additive="base">
                                        <p:cTn id="53" dur="500" fill="hold"/>
                                        <p:tgtEl>
                                          <p:spTgt spid="82962"/>
                                        </p:tgtEl>
                                        <p:attrNameLst>
                                          <p:attrName>ppt_x</p:attrName>
                                        </p:attrNameLst>
                                      </p:cBhvr>
                                      <p:tavLst>
                                        <p:tav tm="0">
                                          <p:val>
                                            <p:strVal val="0-#ppt_w/2"/>
                                          </p:val>
                                        </p:tav>
                                        <p:tav tm="100000">
                                          <p:val>
                                            <p:strVal val="#ppt_x"/>
                                          </p:val>
                                        </p:tav>
                                      </p:tavLst>
                                    </p:anim>
                                    <p:anim calcmode="lin" valueType="num">
                                      <p:cBhvr additive="base">
                                        <p:cTn id="54" dur="500" fill="hold"/>
                                        <p:tgtEl>
                                          <p:spTgt spid="82962"/>
                                        </p:tgtEl>
                                        <p:attrNameLst>
                                          <p:attrName>ppt_y</p:attrName>
                                        </p:attrNameLst>
                                      </p:cBhvr>
                                      <p:tavLst>
                                        <p:tav tm="0">
                                          <p:val>
                                            <p:strVal val="#ppt_y"/>
                                          </p:val>
                                        </p:tav>
                                        <p:tav tm="100000">
                                          <p:val>
                                            <p:strVal val="#ppt_y"/>
                                          </p:val>
                                        </p:tav>
                                      </p:tavLst>
                                    </p:anim>
                                  </p:childTnLst>
                                </p:cTn>
                              </p:par>
                            </p:childTnLst>
                          </p:cTn>
                        </p:par>
                      </p:childTnLst>
                    </p:cTn>
                  </p:par>
                  <p:par>
                    <p:cTn id="55" fill="hold" nodeType="clickPar">
                      <p:stCondLst>
                        <p:cond delay="indefinite"/>
                      </p:stCondLst>
                      <p:childTnLst>
                        <p:par>
                          <p:cTn id="56" fill="hold" nodeType="withGroup">
                            <p:stCondLst>
                              <p:cond delay="0"/>
                            </p:stCondLst>
                            <p:childTnLst>
                              <p:par>
                                <p:cTn id="57" presetID="2" presetClass="entr" presetSubtype="8" fill="hold" grpId="0" nodeType="clickEffect">
                                  <p:stCondLst>
                                    <p:cond delay="0"/>
                                  </p:stCondLst>
                                  <p:childTnLst>
                                    <p:set>
                                      <p:cBhvr>
                                        <p:cTn id="58" dur="1" fill="hold">
                                          <p:stCondLst>
                                            <p:cond delay="0"/>
                                          </p:stCondLst>
                                        </p:cTn>
                                        <p:tgtEl>
                                          <p:spTgt spid="82964">
                                            <p:txEl>
                                              <p:pRg st="0" end="0"/>
                                            </p:txEl>
                                          </p:spTgt>
                                        </p:tgtEl>
                                        <p:attrNameLst>
                                          <p:attrName>style.visibility</p:attrName>
                                        </p:attrNameLst>
                                      </p:cBhvr>
                                      <p:to>
                                        <p:strVal val="visible"/>
                                      </p:to>
                                    </p:set>
                                    <p:anim calcmode="lin" valueType="num">
                                      <p:cBhvr additive="base">
                                        <p:cTn id="59" dur="500" fill="hold"/>
                                        <p:tgtEl>
                                          <p:spTgt spid="82964">
                                            <p:txEl>
                                              <p:pRg st="0" end="0"/>
                                            </p:txEl>
                                          </p:spTgt>
                                        </p:tgtEl>
                                        <p:attrNameLst>
                                          <p:attrName>ppt_x</p:attrName>
                                        </p:attrNameLst>
                                      </p:cBhvr>
                                      <p:tavLst>
                                        <p:tav tm="0">
                                          <p:val>
                                            <p:strVal val="0-#ppt_w/2"/>
                                          </p:val>
                                        </p:tav>
                                        <p:tav tm="100000">
                                          <p:val>
                                            <p:strVal val="#ppt_x"/>
                                          </p:val>
                                        </p:tav>
                                      </p:tavLst>
                                    </p:anim>
                                    <p:anim calcmode="lin" valueType="num">
                                      <p:cBhvr additive="base">
                                        <p:cTn id="60" dur="500" fill="hold"/>
                                        <p:tgtEl>
                                          <p:spTgt spid="8296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61" fill="hold" nodeType="clickPar">
                      <p:stCondLst>
                        <p:cond delay="indefinite"/>
                      </p:stCondLst>
                      <p:childTnLst>
                        <p:par>
                          <p:cTn id="62" fill="hold" nodeType="withGroup">
                            <p:stCondLst>
                              <p:cond delay="0"/>
                            </p:stCondLst>
                            <p:childTnLst>
                              <p:par>
                                <p:cTn id="63" presetID="2" presetClass="entr" presetSubtype="8" fill="hold" nodeType="clickEffect">
                                  <p:stCondLst>
                                    <p:cond delay="0"/>
                                  </p:stCondLst>
                                  <p:childTnLst>
                                    <p:set>
                                      <p:cBhvr>
                                        <p:cTn id="64" dur="1" fill="hold">
                                          <p:stCondLst>
                                            <p:cond delay="0"/>
                                          </p:stCondLst>
                                        </p:cTn>
                                        <p:tgtEl>
                                          <p:spTgt spid="82963"/>
                                        </p:tgtEl>
                                        <p:attrNameLst>
                                          <p:attrName>style.visibility</p:attrName>
                                        </p:attrNameLst>
                                      </p:cBhvr>
                                      <p:to>
                                        <p:strVal val="visible"/>
                                      </p:to>
                                    </p:set>
                                    <p:anim calcmode="lin" valueType="num">
                                      <p:cBhvr additive="base">
                                        <p:cTn id="65" dur="500" fill="hold"/>
                                        <p:tgtEl>
                                          <p:spTgt spid="82963"/>
                                        </p:tgtEl>
                                        <p:attrNameLst>
                                          <p:attrName>ppt_x</p:attrName>
                                        </p:attrNameLst>
                                      </p:cBhvr>
                                      <p:tavLst>
                                        <p:tav tm="0">
                                          <p:val>
                                            <p:strVal val="0-#ppt_w/2"/>
                                          </p:val>
                                        </p:tav>
                                        <p:tav tm="100000">
                                          <p:val>
                                            <p:strVal val="#ppt_x"/>
                                          </p:val>
                                        </p:tav>
                                      </p:tavLst>
                                    </p:anim>
                                    <p:anim calcmode="lin" valueType="num">
                                      <p:cBhvr additive="base">
                                        <p:cTn id="66" dur="500" fill="hold"/>
                                        <p:tgtEl>
                                          <p:spTgt spid="82963"/>
                                        </p:tgtEl>
                                        <p:attrNameLst>
                                          <p:attrName>ppt_y</p:attrName>
                                        </p:attrNameLst>
                                      </p:cBhvr>
                                      <p:tavLst>
                                        <p:tav tm="0">
                                          <p:val>
                                            <p:strVal val="#ppt_y"/>
                                          </p:val>
                                        </p:tav>
                                        <p:tav tm="100000">
                                          <p:val>
                                            <p:strVal val="#ppt_y"/>
                                          </p:val>
                                        </p:tav>
                                      </p:tavLst>
                                    </p:anim>
                                  </p:childTnLst>
                                </p:cTn>
                              </p:par>
                            </p:childTnLst>
                          </p:cTn>
                        </p:par>
                      </p:childTnLst>
                    </p:cTn>
                  </p:par>
                  <p:par>
                    <p:cTn id="67" fill="hold" nodeType="clickPar">
                      <p:stCondLst>
                        <p:cond delay="indefinite"/>
                      </p:stCondLst>
                      <p:childTnLst>
                        <p:par>
                          <p:cTn id="68" fill="hold" nodeType="withGroup">
                            <p:stCondLst>
                              <p:cond delay="0"/>
                            </p:stCondLst>
                            <p:childTnLst>
                              <p:par>
                                <p:cTn id="69" presetID="2" presetClass="entr" presetSubtype="8" fill="hold" grpId="0" nodeType="clickEffect">
                                  <p:stCondLst>
                                    <p:cond delay="0"/>
                                  </p:stCondLst>
                                  <p:childTnLst>
                                    <p:set>
                                      <p:cBhvr>
                                        <p:cTn id="70" dur="1" fill="hold">
                                          <p:stCondLst>
                                            <p:cond delay="0"/>
                                          </p:stCondLst>
                                        </p:cTn>
                                        <p:tgtEl>
                                          <p:spTgt spid="82965">
                                            <p:txEl>
                                              <p:pRg st="0" end="0"/>
                                            </p:txEl>
                                          </p:spTgt>
                                        </p:tgtEl>
                                        <p:attrNameLst>
                                          <p:attrName>style.visibility</p:attrName>
                                        </p:attrNameLst>
                                      </p:cBhvr>
                                      <p:to>
                                        <p:strVal val="visible"/>
                                      </p:to>
                                    </p:set>
                                    <p:anim calcmode="lin" valueType="num">
                                      <p:cBhvr additive="base">
                                        <p:cTn id="71" dur="500" fill="hold"/>
                                        <p:tgtEl>
                                          <p:spTgt spid="82965">
                                            <p:txEl>
                                              <p:pRg st="0" end="0"/>
                                            </p:txEl>
                                          </p:spTgt>
                                        </p:tgtEl>
                                        <p:attrNameLst>
                                          <p:attrName>ppt_x</p:attrName>
                                        </p:attrNameLst>
                                      </p:cBhvr>
                                      <p:tavLst>
                                        <p:tav tm="0">
                                          <p:val>
                                            <p:strVal val="0-#ppt_w/2"/>
                                          </p:val>
                                        </p:tav>
                                        <p:tav tm="100000">
                                          <p:val>
                                            <p:strVal val="#ppt_x"/>
                                          </p:val>
                                        </p:tav>
                                      </p:tavLst>
                                    </p:anim>
                                    <p:anim calcmode="lin" valueType="num">
                                      <p:cBhvr additive="base">
                                        <p:cTn id="72" dur="500" fill="hold"/>
                                        <p:tgtEl>
                                          <p:spTgt spid="8296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73" fill="hold" nodeType="clickPar">
                      <p:stCondLst>
                        <p:cond delay="indefinite"/>
                      </p:stCondLst>
                      <p:childTnLst>
                        <p:par>
                          <p:cTn id="74" fill="hold" nodeType="withGroup">
                            <p:stCondLst>
                              <p:cond delay="0"/>
                            </p:stCondLst>
                            <p:childTnLst>
                              <p:par>
                                <p:cTn id="75" presetID="3" presetClass="entr" presetSubtype="10" fill="hold" grpId="0" nodeType="clickEffect">
                                  <p:stCondLst>
                                    <p:cond delay="0"/>
                                  </p:stCondLst>
                                  <p:childTnLst>
                                    <p:set>
                                      <p:cBhvr>
                                        <p:cTn id="76" dur="1" fill="hold">
                                          <p:stCondLst>
                                            <p:cond delay="0"/>
                                          </p:stCondLst>
                                        </p:cTn>
                                        <p:tgtEl>
                                          <p:spTgt spid="82970"/>
                                        </p:tgtEl>
                                        <p:attrNameLst>
                                          <p:attrName>style.visibility</p:attrName>
                                        </p:attrNameLst>
                                      </p:cBhvr>
                                      <p:to>
                                        <p:strVal val="visible"/>
                                      </p:to>
                                    </p:set>
                                    <p:animEffect transition="in" filter="blinds(horizontal)">
                                      <p:cBhvr>
                                        <p:cTn id="77" dur="500"/>
                                        <p:tgtEl>
                                          <p:spTgt spid="82970"/>
                                        </p:tgtEl>
                                      </p:cBhvr>
                                    </p:animEffect>
                                  </p:childTnLst>
                                </p:cTn>
                              </p:par>
                            </p:childTnLst>
                          </p:cTn>
                        </p:par>
                      </p:childTnLst>
                    </p:cTn>
                  </p:par>
                  <p:par>
                    <p:cTn id="78" fill="hold" nodeType="clickPar">
                      <p:stCondLst>
                        <p:cond delay="indefinite"/>
                      </p:stCondLst>
                      <p:childTnLst>
                        <p:par>
                          <p:cTn id="79" fill="hold" nodeType="withGroup">
                            <p:stCondLst>
                              <p:cond delay="0"/>
                            </p:stCondLst>
                            <p:childTnLst>
                              <p:par>
                                <p:cTn id="80" presetID="3" presetClass="entr" presetSubtype="10" fill="hold" grpId="0" nodeType="clickEffect">
                                  <p:stCondLst>
                                    <p:cond delay="0"/>
                                  </p:stCondLst>
                                  <p:childTnLst>
                                    <p:set>
                                      <p:cBhvr>
                                        <p:cTn id="81" dur="1" fill="hold">
                                          <p:stCondLst>
                                            <p:cond delay="0"/>
                                          </p:stCondLst>
                                        </p:cTn>
                                        <p:tgtEl>
                                          <p:spTgt spid="82954"/>
                                        </p:tgtEl>
                                        <p:attrNameLst>
                                          <p:attrName>style.visibility</p:attrName>
                                        </p:attrNameLst>
                                      </p:cBhvr>
                                      <p:to>
                                        <p:strVal val="visible"/>
                                      </p:to>
                                    </p:set>
                                    <p:animEffect transition="in" filter="blinds(horizontal)">
                                      <p:cBhvr>
                                        <p:cTn id="82" dur="500"/>
                                        <p:tgtEl>
                                          <p:spTgt spid="82954"/>
                                        </p:tgtEl>
                                      </p:cBhvr>
                                    </p:animEffect>
                                  </p:childTnLst>
                                </p:cTn>
                              </p:par>
                            </p:childTnLst>
                          </p:cTn>
                        </p:par>
                      </p:childTnLst>
                    </p:cTn>
                  </p:par>
                  <p:par>
                    <p:cTn id="83" fill="hold" nodeType="clickPar">
                      <p:stCondLst>
                        <p:cond delay="indefinite"/>
                      </p:stCondLst>
                      <p:childTnLst>
                        <p:par>
                          <p:cTn id="84" fill="hold" nodeType="withGroup">
                            <p:stCondLst>
                              <p:cond delay="0"/>
                            </p:stCondLst>
                            <p:childTnLst>
                              <p:par>
                                <p:cTn id="85" presetID="3" presetClass="entr" presetSubtype="10" fill="hold" grpId="0" nodeType="clickEffect">
                                  <p:stCondLst>
                                    <p:cond delay="0"/>
                                  </p:stCondLst>
                                  <p:childTnLst>
                                    <p:set>
                                      <p:cBhvr>
                                        <p:cTn id="86" dur="1" fill="hold">
                                          <p:stCondLst>
                                            <p:cond delay="0"/>
                                          </p:stCondLst>
                                        </p:cTn>
                                        <p:tgtEl>
                                          <p:spTgt spid="82955">
                                            <p:bg/>
                                          </p:spTgt>
                                        </p:tgtEl>
                                        <p:attrNameLst>
                                          <p:attrName>style.visibility</p:attrName>
                                        </p:attrNameLst>
                                      </p:cBhvr>
                                      <p:to>
                                        <p:strVal val="visible"/>
                                      </p:to>
                                    </p:set>
                                    <p:animEffect transition="in" filter="blinds(horizontal)">
                                      <p:cBhvr>
                                        <p:cTn id="87" dur="500"/>
                                        <p:tgtEl>
                                          <p:spTgt spid="82955">
                                            <p:bg/>
                                          </p:spTgt>
                                        </p:tgtEl>
                                      </p:cBhvr>
                                    </p:animEffect>
                                  </p:childTnLst>
                                </p:cTn>
                              </p:par>
                            </p:childTnLst>
                          </p:cTn>
                        </p:par>
                      </p:childTnLst>
                    </p:cTn>
                  </p:par>
                  <p:par>
                    <p:cTn id="88" fill="hold" nodeType="clickPar">
                      <p:stCondLst>
                        <p:cond delay="indefinite"/>
                      </p:stCondLst>
                      <p:childTnLst>
                        <p:par>
                          <p:cTn id="89" fill="hold" nodeType="withGroup">
                            <p:stCondLst>
                              <p:cond delay="0"/>
                            </p:stCondLst>
                            <p:childTnLst>
                              <p:par>
                                <p:cTn id="90" presetID="3" presetClass="entr" presetSubtype="10" fill="hold" grpId="0" nodeType="clickEffect">
                                  <p:stCondLst>
                                    <p:cond delay="0"/>
                                  </p:stCondLst>
                                  <p:childTnLst>
                                    <p:set>
                                      <p:cBhvr>
                                        <p:cTn id="91" dur="1" fill="hold">
                                          <p:stCondLst>
                                            <p:cond delay="0"/>
                                          </p:stCondLst>
                                        </p:cTn>
                                        <p:tgtEl>
                                          <p:spTgt spid="82955">
                                            <p:txEl>
                                              <p:pRg st="0" end="0"/>
                                            </p:txEl>
                                          </p:spTgt>
                                        </p:tgtEl>
                                        <p:attrNameLst>
                                          <p:attrName>style.visibility</p:attrName>
                                        </p:attrNameLst>
                                      </p:cBhvr>
                                      <p:to>
                                        <p:strVal val="visible"/>
                                      </p:to>
                                    </p:set>
                                    <p:animEffect transition="in" filter="blinds(horizontal)">
                                      <p:cBhvr>
                                        <p:cTn id="92" dur="500"/>
                                        <p:tgtEl>
                                          <p:spTgt spid="82955">
                                            <p:txEl>
                                              <p:pRg st="0" end="0"/>
                                            </p:txEl>
                                          </p:spTgt>
                                        </p:tgtEl>
                                      </p:cBhvr>
                                    </p:animEffect>
                                  </p:childTnLst>
                                </p:cTn>
                              </p:par>
                            </p:childTnLst>
                          </p:cTn>
                        </p:par>
                      </p:childTnLst>
                    </p:cTn>
                  </p:par>
                  <p:par>
                    <p:cTn id="93" fill="hold" nodeType="clickPar">
                      <p:stCondLst>
                        <p:cond delay="indefinite"/>
                      </p:stCondLst>
                      <p:childTnLst>
                        <p:par>
                          <p:cTn id="94" fill="hold" nodeType="withGroup">
                            <p:stCondLst>
                              <p:cond delay="0"/>
                            </p:stCondLst>
                            <p:childTnLst>
                              <p:par>
                                <p:cTn id="95" presetID="2" presetClass="entr" presetSubtype="8" fill="hold" nodeType="clickEffect">
                                  <p:stCondLst>
                                    <p:cond delay="0"/>
                                  </p:stCondLst>
                                  <p:childTnLst>
                                    <p:set>
                                      <p:cBhvr>
                                        <p:cTn id="96" dur="1" fill="hold">
                                          <p:stCondLst>
                                            <p:cond delay="0"/>
                                          </p:stCondLst>
                                        </p:cTn>
                                        <p:tgtEl>
                                          <p:spTgt spid="82966"/>
                                        </p:tgtEl>
                                        <p:attrNameLst>
                                          <p:attrName>style.visibility</p:attrName>
                                        </p:attrNameLst>
                                      </p:cBhvr>
                                      <p:to>
                                        <p:strVal val="visible"/>
                                      </p:to>
                                    </p:set>
                                    <p:anim calcmode="lin" valueType="num">
                                      <p:cBhvr additive="base">
                                        <p:cTn id="97" dur="500" fill="hold"/>
                                        <p:tgtEl>
                                          <p:spTgt spid="82966"/>
                                        </p:tgtEl>
                                        <p:attrNameLst>
                                          <p:attrName>ppt_x</p:attrName>
                                        </p:attrNameLst>
                                      </p:cBhvr>
                                      <p:tavLst>
                                        <p:tav tm="0">
                                          <p:val>
                                            <p:strVal val="0-#ppt_w/2"/>
                                          </p:val>
                                        </p:tav>
                                        <p:tav tm="100000">
                                          <p:val>
                                            <p:strVal val="#ppt_x"/>
                                          </p:val>
                                        </p:tav>
                                      </p:tavLst>
                                    </p:anim>
                                    <p:anim calcmode="lin" valueType="num">
                                      <p:cBhvr additive="base">
                                        <p:cTn id="98" dur="500" fill="hold"/>
                                        <p:tgtEl>
                                          <p:spTgt spid="82966"/>
                                        </p:tgtEl>
                                        <p:attrNameLst>
                                          <p:attrName>ppt_y</p:attrName>
                                        </p:attrNameLst>
                                      </p:cBhvr>
                                      <p:tavLst>
                                        <p:tav tm="0">
                                          <p:val>
                                            <p:strVal val="#ppt_y"/>
                                          </p:val>
                                        </p:tav>
                                        <p:tav tm="100000">
                                          <p:val>
                                            <p:strVal val="#ppt_y"/>
                                          </p:val>
                                        </p:tav>
                                      </p:tavLst>
                                    </p:anim>
                                  </p:childTnLst>
                                </p:cTn>
                              </p:par>
                            </p:childTnLst>
                          </p:cTn>
                        </p:par>
                      </p:childTnLst>
                    </p:cTn>
                  </p:par>
                  <p:par>
                    <p:cTn id="99" fill="hold" nodeType="clickPar">
                      <p:stCondLst>
                        <p:cond delay="indefinite"/>
                      </p:stCondLst>
                      <p:childTnLst>
                        <p:par>
                          <p:cTn id="100" fill="hold" nodeType="withGroup">
                            <p:stCondLst>
                              <p:cond delay="0"/>
                            </p:stCondLst>
                            <p:childTnLst>
                              <p:par>
                                <p:cTn id="101" presetID="2" presetClass="entr" presetSubtype="8" fill="hold" nodeType="clickEffect">
                                  <p:stCondLst>
                                    <p:cond delay="0"/>
                                  </p:stCondLst>
                                  <p:childTnLst>
                                    <p:set>
                                      <p:cBhvr>
                                        <p:cTn id="102" dur="1" fill="hold">
                                          <p:stCondLst>
                                            <p:cond delay="0"/>
                                          </p:stCondLst>
                                        </p:cTn>
                                        <p:tgtEl>
                                          <p:spTgt spid="82967"/>
                                        </p:tgtEl>
                                        <p:attrNameLst>
                                          <p:attrName>style.visibility</p:attrName>
                                        </p:attrNameLst>
                                      </p:cBhvr>
                                      <p:to>
                                        <p:strVal val="visible"/>
                                      </p:to>
                                    </p:set>
                                    <p:anim calcmode="lin" valueType="num">
                                      <p:cBhvr additive="base">
                                        <p:cTn id="103" dur="500" fill="hold"/>
                                        <p:tgtEl>
                                          <p:spTgt spid="82967"/>
                                        </p:tgtEl>
                                        <p:attrNameLst>
                                          <p:attrName>ppt_x</p:attrName>
                                        </p:attrNameLst>
                                      </p:cBhvr>
                                      <p:tavLst>
                                        <p:tav tm="0">
                                          <p:val>
                                            <p:strVal val="0-#ppt_w/2"/>
                                          </p:val>
                                        </p:tav>
                                        <p:tav tm="100000">
                                          <p:val>
                                            <p:strVal val="#ppt_x"/>
                                          </p:val>
                                        </p:tav>
                                      </p:tavLst>
                                    </p:anim>
                                    <p:anim calcmode="lin" valueType="num">
                                      <p:cBhvr additive="base">
                                        <p:cTn id="104" dur="500" fill="hold"/>
                                        <p:tgtEl>
                                          <p:spTgt spid="82967"/>
                                        </p:tgtEl>
                                        <p:attrNameLst>
                                          <p:attrName>ppt_y</p:attrName>
                                        </p:attrNameLst>
                                      </p:cBhvr>
                                      <p:tavLst>
                                        <p:tav tm="0">
                                          <p:val>
                                            <p:strVal val="#ppt_y"/>
                                          </p:val>
                                        </p:tav>
                                        <p:tav tm="100000">
                                          <p:val>
                                            <p:strVal val="#ppt_y"/>
                                          </p:val>
                                        </p:tav>
                                      </p:tavLst>
                                    </p:anim>
                                  </p:childTnLst>
                                </p:cTn>
                              </p:par>
                            </p:childTnLst>
                          </p:cTn>
                        </p:par>
                      </p:childTnLst>
                    </p:cTn>
                  </p:par>
                  <p:par>
                    <p:cTn id="105" fill="hold" nodeType="clickPar">
                      <p:stCondLst>
                        <p:cond delay="indefinite"/>
                      </p:stCondLst>
                      <p:childTnLst>
                        <p:par>
                          <p:cTn id="106" fill="hold" nodeType="withGroup">
                            <p:stCondLst>
                              <p:cond delay="0"/>
                            </p:stCondLst>
                            <p:childTnLst>
                              <p:par>
                                <p:cTn id="107" presetID="2" presetClass="entr" presetSubtype="8" fill="hold" grpId="0" nodeType="clickEffect">
                                  <p:stCondLst>
                                    <p:cond delay="0"/>
                                  </p:stCondLst>
                                  <p:childTnLst>
                                    <p:set>
                                      <p:cBhvr>
                                        <p:cTn id="108" dur="1" fill="hold">
                                          <p:stCondLst>
                                            <p:cond delay="0"/>
                                          </p:stCondLst>
                                        </p:cTn>
                                        <p:tgtEl>
                                          <p:spTgt spid="82968">
                                            <p:txEl>
                                              <p:pRg st="0" end="0"/>
                                            </p:txEl>
                                          </p:spTgt>
                                        </p:tgtEl>
                                        <p:attrNameLst>
                                          <p:attrName>style.visibility</p:attrName>
                                        </p:attrNameLst>
                                      </p:cBhvr>
                                      <p:to>
                                        <p:strVal val="visible"/>
                                      </p:to>
                                    </p:set>
                                    <p:anim calcmode="lin" valueType="num">
                                      <p:cBhvr additive="base">
                                        <p:cTn id="109" dur="500" fill="hold"/>
                                        <p:tgtEl>
                                          <p:spTgt spid="82968">
                                            <p:txEl>
                                              <p:pRg st="0" end="0"/>
                                            </p:txEl>
                                          </p:spTgt>
                                        </p:tgtEl>
                                        <p:attrNameLst>
                                          <p:attrName>ppt_x</p:attrName>
                                        </p:attrNameLst>
                                      </p:cBhvr>
                                      <p:tavLst>
                                        <p:tav tm="0">
                                          <p:val>
                                            <p:strVal val="0-#ppt_w/2"/>
                                          </p:val>
                                        </p:tav>
                                        <p:tav tm="100000">
                                          <p:val>
                                            <p:strVal val="#ppt_x"/>
                                          </p:val>
                                        </p:tav>
                                      </p:tavLst>
                                    </p:anim>
                                    <p:anim calcmode="lin" valueType="num">
                                      <p:cBhvr additive="base">
                                        <p:cTn id="110" dur="500" fill="hold"/>
                                        <p:tgtEl>
                                          <p:spTgt spid="8296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11" fill="hold" nodeType="clickPar">
                      <p:stCondLst>
                        <p:cond delay="indefinite"/>
                      </p:stCondLst>
                      <p:childTnLst>
                        <p:par>
                          <p:cTn id="112" fill="hold" nodeType="withGroup">
                            <p:stCondLst>
                              <p:cond delay="0"/>
                            </p:stCondLst>
                            <p:childTnLst>
                              <p:par>
                                <p:cTn id="113" presetID="3" presetClass="entr" presetSubtype="10" fill="hold" grpId="0" nodeType="clickEffect">
                                  <p:stCondLst>
                                    <p:cond delay="0"/>
                                  </p:stCondLst>
                                  <p:childTnLst>
                                    <p:set>
                                      <p:cBhvr>
                                        <p:cTn id="114" dur="1" fill="hold">
                                          <p:stCondLst>
                                            <p:cond delay="0"/>
                                          </p:stCondLst>
                                        </p:cTn>
                                        <p:tgtEl>
                                          <p:spTgt spid="82969">
                                            <p:bg/>
                                          </p:spTgt>
                                        </p:tgtEl>
                                        <p:attrNameLst>
                                          <p:attrName>style.visibility</p:attrName>
                                        </p:attrNameLst>
                                      </p:cBhvr>
                                      <p:to>
                                        <p:strVal val="visible"/>
                                      </p:to>
                                    </p:set>
                                    <p:animEffect transition="in" filter="blinds(horizontal)">
                                      <p:cBhvr>
                                        <p:cTn id="115" dur="500"/>
                                        <p:tgtEl>
                                          <p:spTgt spid="82969">
                                            <p:bg/>
                                          </p:spTgt>
                                        </p:tgtEl>
                                      </p:cBhvr>
                                    </p:animEffect>
                                  </p:childTnLst>
                                </p:cTn>
                              </p:par>
                            </p:childTnLst>
                          </p:cTn>
                        </p:par>
                      </p:childTnLst>
                    </p:cTn>
                  </p:par>
                  <p:par>
                    <p:cTn id="116" fill="hold" nodeType="clickPar">
                      <p:stCondLst>
                        <p:cond delay="indefinite"/>
                      </p:stCondLst>
                      <p:childTnLst>
                        <p:par>
                          <p:cTn id="117" fill="hold" nodeType="withGroup">
                            <p:stCondLst>
                              <p:cond delay="0"/>
                            </p:stCondLst>
                            <p:childTnLst>
                              <p:par>
                                <p:cTn id="118" presetID="3" presetClass="entr" presetSubtype="10" fill="hold" grpId="0" nodeType="clickEffect">
                                  <p:stCondLst>
                                    <p:cond delay="0"/>
                                  </p:stCondLst>
                                  <p:childTnLst>
                                    <p:set>
                                      <p:cBhvr>
                                        <p:cTn id="119" dur="1" fill="hold">
                                          <p:stCondLst>
                                            <p:cond delay="0"/>
                                          </p:stCondLst>
                                        </p:cTn>
                                        <p:tgtEl>
                                          <p:spTgt spid="82969">
                                            <p:txEl>
                                              <p:pRg st="0" end="0"/>
                                            </p:txEl>
                                          </p:spTgt>
                                        </p:tgtEl>
                                        <p:attrNameLst>
                                          <p:attrName>style.visibility</p:attrName>
                                        </p:attrNameLst>
                                      </p:cBhvr>
                                      <p:to>
                                        <p:strVal val="visible"/>
                                      </p:to>
                                    </p:set>
                                    <p:animEffect transition="in" filter="blinds(horizontal)">
                                      <p:cBhvr>
                                        <p:cTn id="120" dur="500"/>
                                        <p:tgtEl>
                                          <p:spTgt spid="8296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7" grpId="0" build="p" animBg="1"/>
      <p:bldP spid="82954" grpId="0"/>
      <p:bldP spid="82955" grpId="0" build="p" animBg="1"/>
      <p:bldP spid="82958" grpId="0" build="p" autoUpdateAnimBg="0"/>
      <p:bldP spid="82959" grpId="0" build="p" autoUpdateAnimBg="0"/>
      <p:bldP spid="82961" grpId="0" build="p" autoUpdateAnimBg="0"/>
      <p:bldP spid="82964" grpId="0" build="p" autoUpdateAnimBg="0"/>
      <p:bldP spid="82965" grpId="0" build="p" autoUpdateAnimBg="0"/>
      <p:bldP spid="82968" grpId="0" build="p" autoUpdateAnimBg="0"/>
      <p:bldP spid="82969" grpId="0" build="p" animBg="1"/>
      <p:bldP spid="82970" grpId="0" animBg="1"/>
    </p:bldLst>
  </p:timing>
</p:sld>
</file>

<file path=ppt/theme/theme1.xml><?xml version="1.0" encoding="utf-8"?>
<a:theme xmlns:a="http://schemas.openxmlformats.org/drawingml/2006/main" name="场景型模板">
  <a:themeElements>
    <a:clrScheme name="场景型模板 1">
      <a:dk1>
        <a:srgbClr val="333333"/>
      </a:dk1>
      <a:lt1>
        <a:srgbClr val="A9BDA9"/>
      </a:lt1>
      <a:dk2>
        <a:srgbClr val="004C2B"/>
      </a:dk2>
      <a:lt2>
        <a:srgbClr val="578963"/>
      </a:lt2>
      <a:accent1>
        <a:srgbClr val="E1B7B7"/>
      </a:accent1>
      <a:accent2>
        <a:srgbClr val="B3E1B3"/>
      </a:accent2>
      <a:accent3>
        <a:srgbClr val="D1DBD1"/>
      </a:accent3>
      <a:accent4>
        <a:srgbClr val="2A2A2A"/>
      </a:accent4>
      <a:accent5>
        <a:srgbClr val="EED8D8"/>
      </a:accent5>
      <a:accent6>
        <a:srgbClr val="A2CCA2"/>
      </a:accent6>
      <a:hlink>
        <a:srgbClr val="BDD7E5"/>
      </a:hlink>
      <a:folHlink>
        <a:srgbClr val="D2AAD2"/>
      </a:folHlink>
    </a:clrScheme>
    <a:fontScheme name="场景型模板">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zh-CN" altLang="en-US" sz="2400" b="1" i="0" u="none" strike="noStrike" cap="none" normalizeH="0" baseline="0" smtClean="0">
            <a:ln>
              <a:noFill/>
            </a:ln>
            <a:solidFill>
              <a:schemeClr val="tx1"/>
            </a:solidFill>
            <a:effectLst/>
            <a:latin typeface="Times New Roman" pitchFamily="18"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zh-CN" altLang="en-US" sz="2400" b="1" i="0" u="none" strike="noStrike" cap="none" normalizeH="0" baseline="0" smtClean="0">
            <a:ln>
              <a:noFill/>
            </a:ln>
            <a:solidFill>
              <a:schemeClr val="tx1"/>
            </a:solidFill>
            <a:effectLst/>
            <a:latin typeface="Times New Roman" pitchFamily="18" charset="0"/>
            <a:ea typeface="宋体" pitchFamily="2" charset="-122"/>
          </a:defRPr>
        </a:defPPr>
      </a:lstStyle>
    </a:lnDef>
  </a:objectDefaults>
  <a:extraClrSchemeLst>
    <a:extraClrScheme>
      <a:clrScheme name="场景型模板 1">
        <a:dk1>
          <a:srgbClr val="333333"/>
        </a:dk1>
        <a:lt1>
          <a:srgbClr val="A9BDA9"/>
        </a:lt1>
        <a:dk2>
          <a:srgbClr val="004C2B"/>
        </a:dk2>
        <a:lt2>
          <a:srgbClr val="578963"/>
        </a:lt2>
        <a:accent1>
          <a:srgbClr val="E1B7B7"/>
        </a:accent1>
        <a:accent2>
          <a:srgbClr val="B3E1B3"/>
        </a:accent2>
        <a:accent3>
          <a:srgbClr val="D1DBD1"/>
        </a:accent3>
        <a:accent4>
          <a:srgbClr val="2A2A2A"/>
        </a:accent4>
        <a:accent5>
          <a:srgbClr val="EED8D8"/>
        </a:accent5>
        <a:accent6>
          <a:srgbClr val="A2CCA2"/>
        </a:accent6>
        <a:hlink>
          <a:srgbClr val="BDD7E5"/>
        </a:hlink>
        <a:folHlink>
          <a:srgbClr val="D2AAD2"/>
        </a:folHlink>
      </a:clrScheme>
      <a:clrMap bg1="lt1" tx1="dk1" bg2="lt2" tx2="dk2" accent1="accent1" accent2="accent2" accent3="accent3" accent4="accent4" accent5="accent5" accent6="accent6" hlink="hlink" folHlink="folHlink"/>
    </a:extraClrScheme>
    <a:extraClrScheme>
      <a:clrScheme name="场景型模板 2">
        <a:dk1>
          <a:srgbClr val="333333"/>
        </a:dk1>
        <a:lt1>
          <a:srgbClr val="FFFFFF"/>
        </a:lt1>
        <a:dk2>
          <a:srgbClr val="004C2B"/>
        </a:dk2>
        <a:lt2>
          <a:srgbClr val="578963"/>
        </a:lt2>
        <a:accent1>
          <a:srgbClr val="E1B7B7"/>
        </a:accent1>
        <a:accent2>
          <a:srgbClr val="B3E1B3"/>
        </a:accent2>
        <a:accent3>
          <a:srgbClr val="FFFFFF"/>
        </a:accent3>
        <a:accent4>
          <a:srgbClr val="2A2A2A"/>
        </a:accent4>
        <a:accent5>
          <a:srgbClr val="EED8D8"/>
        </a:accent5>
        <a:accent6>
          <a:srgbClr val="A2CCA2"/>
        </a:accent6>
        <a:hlink>
          <a:srgbClr val="BDD7E5"/>
        </a:hlink>
        <a:folHlink>
          <a:srgbClr val="D2AAD2"/>
        </a:folHlink>
      </a:clrScheme>
      <a:clrMap bg1="lt1" tx1="dk1" bg2="lt2" tx2="dk2" accent1="accent1" accent2="accent2" accent3="accent3" accent4="accent4" accent5="accent5" accent6="accent6" hlink="hlink" folHlink="folHlink"/>
    </a:extraClrScheme>
    <a:extraClrScheme>
      <a:clrScheme name="场景型模板 3">
        <a:dk1>
          <a:srgbClr val="000000"/>
        </a:dk1>
        <a:lt1>
          <a:srgbClr val="FFFFFF"/>
        </a:lt1>
        <a:dk2>
          <a:srgbClr val="000000"/>
        </a:dk2>
        <a:lt2>
          <a:srgbClr val="393939"/>
        </a:lt2>
        <a:accent1>
          <a:srgbClr val="CBCBCB"/>
        </a:accent1>
        <a:accent2>
          <a:srgbClr val="808080"/>
        </a:accent2>
        <a:accent3>
          <a:srgbClr val="FFFFFF"/>
        </a:accent3>
        <a:accent4>
          <a:srgbClr val="000000"/>
        </a:accent4>
        <a:accent5>
          <a:srgbClr val="E2E2E2"/>
        </a:accent5>
        <a:accent6>
          <a:srgbClr val="737373"/>
        </a:accent6>
        <a:hlink>
          <a:srgbClr val="B2B2B2"/>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CDESIGNL</Template>
  <TotalTime>3238</TotalTime>
  <Words>3529</Words>
  <Application>Microsoft Office PowerPoint</Application>
  <PresentationFormat>全屏显示(4:3)</PresentationFormat>
  <Paragraphs>614</Paragraphs>
  <Slides>42</Slides>
  <Notes>0</Notes>
  <HiddenSlides>0</HiddenSlides>
  <MMClips>0</MMClips>
  <ScaleCrop>false</ScaleCrop>
  <HeadingPairs>
    <vt:vector size="8" baseType="variant">
      <vt:variant>
        <vt:lpstr>已用的字体</vt:lpstr>
      </vt:variant>
      <vt:variant>
        <vt:i4>14</vt:i4>
      </vt:variant>
      <vt:variant>
        <vt:lpstr>主题</vt:lpstr>
      </vt:variant>
      <vt:variant>
        <vt:i4>1</vt:i4>
      </vt:variant>
      <vt:variant>
        <vt:lpstr>嵌入 OLE 服务器</vt:lpstr>
      </vt:variant>
      <vt:variant>
        <vt:i4>2</vt:i4>
      </vt:variant>
      <vt:variant>
        <vt:lpstr>幻灯片标题</vt:lpstr>
      </vt:variant>
      <vt:variant>
        <vt:i4>42</vt:i4>
      </vt:variant>
    </vt:vector>
  </HeadingPairs>
  <TitlesOfParts>
    <vt:vector size="59" baseType="lpstr">
      <vt:lpstr>Times New Roman</vt:lpstr>
      <vt:lpstr>宋体</vt:lpstr>
      <vt:lpstr>Arial</vt:lpstr>
      <vt:lpstr>Monotype Sorts</vt:lpstr>
      <vt:lpstr>华文新魏</vt:lpstr>
      <vt:lpstr>黑体</vt:lpstr>
      <vt:lpstr>Wingdings</vt:lpstr>
      <vt:lpstr>Garamond</vt:lpstr>
      <vt:lpstr>华文行楷</vt:lpstr>
      <vt:lpstr>仿宋_GB2312</vt:lpstr>
      <vt:lpstr>楷体_GB2312</vt:lpstr>
      <vt:lpstr>Courier New</vt:lpstr>
      <vt:lpstr>华文细黑</vt:lpstr>
      <vt:lpstr>Symbol</vt:lpstr>
      <vt:lpstr>场景型模板</vt:lpstr>
      <vt:lpstr>Microsoft 公式 3.0</vt:lpstr>
      <vt:lpstr>位图图像</vt:lpstr>
      <vt:lpstr>第五章  成本论 </vt:lpstr>
      <vt:lpstr>第一节 成本和成本函数</vt:lpstr>
      <vt:lpstr>PowerPoint 演示文稿</vt:lpstr>
      <vt:lpstr>三、成本函数</vt:lpstr>
      <vt:lpstr>第二节 短期成本理论</vt:lpstr>
      <vt:lpstr>PowerPoint 演示文稿</vt:lpstr>
      <vt:lpstr>由TP曲线可以推导出TC曲线</vt:lpstr>
      <vt:lpstr>二、短期成本曲线</vt:lpstr>
      <vt:lpstr>2、短期总成本（shortrun total cost） STC</vt:lpstr>
      <vt:lpstr>3、短期平均成本 SAC  average cost </vt:lpstr>
      <vt:lpstr>（2）平均变动成本 AVC (Average  Variable  Cost)</vt:lpstr>
      <vt:lpstr>（3）短期平均成本SAC</vt:lpstr>
      <vt:lpstr>4、短期边际成本 SMC   Marginal cost </vt:lpstr>
      <vt:lpstr>短期边际成本曲线</vt:lpstr>
      <vt:lpstr>5、推导</vt:lpstr>
      <vt:lpstr>6、成本函数与产量函数间关系</vt:lpstr>
      <vt:lpstr>PowerPoint 演示文稿</vt:lpstr>
      <vt:lpstr>（2）边际产量(MPL)与边际成本(SMC)关系</vt:lpstr>
      <vt:lpstr>PowerPoint 演示文稿</vt:lpstr>
      <vt:lpstr> </vt:lpstr>
      <vt:lpstr>（1）SMC与AVC相交于AVC的最低点</vt:lpstr>
      <vt:lpstr>（2）SMC与SAC相交于SAC的最低点。</vt:lpstr>
      <vt:lpstr> M点——停止营业点</vt:lpstr>
      <vt:lpstr>练习</vt:lpstr>
      <vt:lpstr>第三节 长期成本 long-run cost</vt:lpstr>
      <vt:lpstr>LTC可以由STC线推导出。 </vt:lpstr>
      <vt:lpstr>规模调整得到LTC</vt:lpstr>
      <vt:lpstr>LTC可以由生产扩展线推导出。</vt:lpstr>
      <vt:lpstr>2、长期平均成本曲线 LAC</vt:lpstr>
      <vt:lpstr>LAC的推导</vt:lpstr>
      <vt:lpstr>LAC与SAC的关系</vt:lpstr>
      <vt:lpstr> LAC包络线的形状</vt:lpstr>
      <vt:lpstr>3、内在经济与内存不经济 Economy of Scale</vt:lpstr>
      <vt:lpstr>内在不经济</vt:lpstr>
      <vt:lpstr>特殊的长期平均成本</vt:lpstr>
      <vt:lpstr>4、外在经济与外在不经济 </vt:lpstr>
      <vt:lpstr>5、长期边际成本 LMC</vt:lpstr>
      <vt:lpstr>PowerPoint 演示文稿</vt:lpstr>
      <vt:lpstr>LMC推导</vt:lpstr>
      <vt:lpstr>进一步说明</vt:lpstr>
      <vt:lpstr>SMC与LMC</vt:lpstr>
      <vt:lpstr>LMC与LAC</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第四章 消费者行为理论 </dc:title>
  <dc:creator>ssa</dc:creator>
  <cp:lastModifiedBy>ssa</cp:lastModifiedBy>
  <cp:revision>526</cp:revision>
  <dcterms:created xsi:type="dcterms:W3CDTF">1996-07-15T15:40:02Z</dcterms:created>
  <dcterms:modified xsi:type="dcterms:W3CDTF">2023-08-28T14:33:02Z</dcterms:modified>
</cp:coreProperties>
</file>